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6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7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8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9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10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11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2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13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8" r:id="rId2"/>
    <p:sldMasterId id="2147483721" r:id="rId3"/>
    <p:sldMasterId id="2147483730" r:id="rId4"/>
    <p:sldMasterId id="2147483671" r:id="rId5"/>
    <p:sldMasterId id="2147483680" r:id="rId6"/>
    <p:sldMasterId id="2147483689" r:id="rId7"/>
    <p:sldMasterId id="2147483772" r:id="rId8"/>
    <p:sldMasterId id="2147483764" r:id="rId9"/>
    <p:sldMasterId id="2147483756" r:id="rId10"/>
    <p:sldMasterId id="2147483697" r:id="rId11"/>
    <p:sldMasterId id="2147483705" r:id="rId12"/>
    <p:sldMasterId id="2147483713" r:id="rId13"/>
    <p:sldMasterId id="2147483746" r:id="rId14"/>
  </p:sldMasterIdLst>
  <p:notesMasterIdLst>
    <p:notesMasterId r:id="rId33"/>
  </p:notesMasterIdLst>
  <p:sldIdLst>
    <p:sldId id="288" r:id="rId15"/>
    <p:sldId id="332" r:id="rId16"/>
    <p:sldId id="317" r:id="rId17"/>
    <p:sldId id="333" r:id="rId18"/>
    <p:sldId id="318" r:id="rId19"/>
    <p:sldId id="353" r:id="rId20"/>
    <p:sldId id="344" r:id="rId21"/>
    <p:sldId id="342" r:id="rId22"/>
    <p:sldId id="352" r:id="rId23"/>
    <p:sldId id="345" r:id="rId24"/>
    <p:sldId id="347" r:id="rId25"/>
    <p:sldId id="346" r:id="rId26"/>
    <p:sldId id="354" r:id="rId27"/>
    <p:sldId id="348" r:id="rId28"/>
    <p:sldId id="350" r:id="rId29"/>
    <p:sldId id="349" r:id="rId30"/>
    <p:sldId id="351" r:id="rId31"/>
    <p:sldId id="308" r:id="rId32"/>
  </p:sldIdLst>
  <p:sldSz cx="9144000" cy="5143500" type="screen16x9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08F"/>
    <a:srgbClr val="2E50B0"/>
    <a:srgbClr val="FFFF66"/>
    <a:srgbClr val="925238"/>
    <a:srgbClr val="B75133"/>
    <a:srgbClr val="AC6004"/>
    <a:srgbClr val="CD7305"/>
    <a:srgbClr val="21879F"/>
    <a:srgbClr val="29A7C5"/>
    <a:srgbClr val="5AC4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7B26C5-4107-4FEC-AEDC-1716B250A1E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1964" autoAdjust="0"/>
    <p:restoredTop sz="94660" autoAdjust="0"/>
  </p:normalViewPr>
  <p:slideViewPr>
    <p:cSldViewPr>
      <p:cViewPr>
        <p:scale>
          <a:sx n="97" d="100"/>
          <a:sy n="97" d="100"/>
        </p:scale>
        <p:origin x="-1938" y="-83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40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2CD7E-4193-46CB-8698-CB3797083196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37BDE-1E16-4497-8123-4D9E05ECC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10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37BDE-1E16-4497-8123-4D9E05ECC39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596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" y="749300"/>
            <a:ext cx="6621463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3904A3-15E6-42A0-A4EE-1385CD28F70C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6330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" y="749300"/>
            <a:ext cx="6621463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3904A3-15E6-42A0-A4EE-1385CD28F70C}" type="slidenum">
              <a:rPr lang="en-GB" altLang="en-US" smtClean="0"/>
              <a:pPr>
                <a:defRPr/>
              </a:pPr>
              <a:t>7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6330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14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1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9.png"/><Relationship Id="rId4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9.png"/><Relationship Id="rId4" Type="http://schemas.openxmlformats.org/officeDocument/2006/relationships/image" Target="../media/image1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9.png"/><Relationship Id="rId4" Type="http://schemas.openxmlformats.org/officeDocument/2006/relationships/image" Target="../media/image31.jpe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9.png"/><Relationship Id="rId4" Type="http://schemas.openxmlformats.org/officeDocument/2006/relationships/image" Target="../media/image11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40.jpeg"/><Relationship Id="rId4" Type="http://schemas.openxmlformats.org/officeDocument/2006/relationships/image" Target="../media/image38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42.jpeg"/><Relationship Id="rId4" Type="http://schemas.openxmlformats.org/officeDocument/2006/relationships/image" Target="../media/image38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38.pn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51.jpeg"/><Relationship Id="rId4" Type="http://schemas.openxmlformats.org/officeDocument/2006/relationships/image" Target="../media/image11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13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55.png"/><Relationship Id="rId4" Type="http://schemas.openxmlformats.org/officeDocument/2006/relationships/image" Target="../media/image11.pn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13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13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13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13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14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14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14.xml"/><Relationship Id="rId5" Type="http://schemas.openxmlformats.org/officeDocument/2006/relationships/image" Target="../media/image59.png"/><Relationship Id="rId4" Type="http://schemas.openxmlformats.org/officeDocument/2006/relationships/image" Target="../media/image11.png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14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1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8" t="4700" r="6881" b="9201"/>
          <a:stretch/>
        </p:blipFill>
        <p:spPr bwMode="auto">
          <a:xfrm>
            <a:off x="-71445" y="-29027"/>
            <a:ext cx="9251957" cy="519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itle 1"/>
          <p:cNvSpPr>
            <a:spLocks noGrp="1"/>
          </p:cNvSpPr>
          <p:nvPr>
            <p:ph type="ctrTitle" hasCustomPrompt="1"/>
          </p:nvPr>
        </p:nvSpPr>
        <p:spPr>
          <a:xfrm>
            <a:off x="3754512" y="2572001"/>
            <a:ext cx="4678288" cy="560636"/>
          </a:xfrm>
        </p:spPr>
        <p:txBody>
          <a:bodyPr>
            <a:noAutofit/>
          </a:bodyPr>
          <a:lstStyle>
            <a:lvl1pPr algn="l">
              <a:defRPr sz="2800" b="0" spc="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5" name="Subtitle 2"/>
          <p:cNvSpPr>
            <a:spLocks noGrp="1"/>
          </p:cNvSpPr>
          <p:nvPr>
            <p:ph type="subTitle" idx="1"/>
          </p:nvPr>
        </p:nvSpPr>
        <p:spPr>
          <a:xfrm>
            <a:off x="3754512" y="3147814"/>
            <a:ext cx="4680520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6" name="Footer Placeholder 4"/>
          <p:cNvSpPr txBox="1">
            <a:spLocks/>
          </p:cNvSpPr>
          <p:nvPr userDrawn="1"/>
        </p:nvSpPr>
        <p:spPr>
          <a:xfrm>
            <a:off x="2051720" y="4980574"/>
            <a:ext cx="1807226" cy="1709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pSp>
        <p:nvGrpSpPr>
          <p:cNvPr id="47" name="Group 46"/>
          <p:cNvGrpSpPr/>
          <p:nvPr userDrawn="1"/>
        </p:nvGrpSpPr>
        <p:grpSpPr>
          <a:xfrm>
            <a:off x="4988059" y="4533680"/>
            <a:ext cx="2998547" cy="651623"/>
            <a:chOff x="4988059" y="4533680"/>
            <a:chExt cx="2998547" cy="651623"/>
          </a:xfrm>
        </p:grpSpPr>
        <p:grpSp>
          <p:nvGrpSpPr>
            <p:cNvPr id="48" name="Group 47"/>
            <p:cNvGrpSpPr/>
            <p:nvPr userDrawn="1"/>
          </p:nvGrpSpPr>
          <p:grpSpPr>
            <a:xfrm>
              <a:off x="5192177" y="4533680"/>
              <a:ext cx="2794429" cy="651623"/>
              <a:chOff x="5116727" y="4655220"/>
              <a:chExt cx="2273215" cy="530083"/>
            </a:xfrm>
          </p:grpSpPr>
          <p:sp>
            <p:nvSpPr>
              <p:cNvPr id="61" name="TextBox 60"/>
              <p:cNvSpPr txBox="1"/>
              <p:nvPr userDrawn="1"/>
            </p:nvSpPr>
            <p:spPr>
              <a:xfrm>
                <a:off x="5116727" y="4655220"/>
                <a:ext cx="986126" cy="273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700" dirty="0">
                    <a:solidFill>
                      <a:schemeClr val="bg1"/>
                    </a:solidFill>
                  </a:rPr>
                  <a:t>Copernicus EU</a:t>
                </a:r>
                <a:endParaRPr lang="en-US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 userDrawn="1"/>
            </p:nvSpPr>
            <p:spPr>
              <a:xfrm>
                <a:off x="5116727" y="4911334"/>
                <a:ext cx="986126" cy="273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700" dirty="0">
                    <a:solidFill>
                      <a:schemeClr val="bg1"/>
                    </a:solidFill>
                  </a:rPr>
                  <a:t>Copernicus EU</a:t>
                </a:r>
                <a:endParaRPr lang="en-US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TextBox 62"/>
              <p:cNvSpPr txBox="1"/>
              <p:nvPr userDrawn="1"/>
            </p:nvSpPr>
            <p:spPr>
              <a:xfrm>
                <a:off x="6107978" y="4911334"/>
                <a:ext cx="1281964" cy="273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700" dirty="0">
                    <a:solidFill>
                      <a:schemeClr val="bg1"/>
                    </a:solidFill>
                  </a:rPr>
                  <a:t>www.copernicus.eu</a:t>
                </a:r>
                <a:endParaRPr lang="en-US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TextBox 63"/>
              <p:cNvSpPr txBox="1"/>
              <p:nvPr userDrawn="1"/>
            </p:nvSpPr>
            <p:spPr>
              <a:xfrm>
                <a:off x="6112326" y="4655220"/>
                <a:ext cx="986126" cy="273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700" dirty="0">
                    <a:solidFill>
                      <a:schemeClr val="bg1"/>
                    </a:solidFill>
                  </a:rPr>
                  <a:t>Copernicus EU</a:t>
                </a:r>
                <a:endParaRPr lang="en-US" sz="7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9" name="Group 48"/>
            <p:cNvGrpSpPr/>
            <p:nvPr userDrawn="1"/>
          </p:nvGrpSpPr>
          <p:grpSpPr>
            <a:xfrm>
              <a:off x="4988059" y="4550290"/>
              <a:ext cx="204118" cy="204118"/>
              <a:chOff x="4583906" y="4467225"/>
              <a:chExt cx="204118" cy="204118"/>
            </a:xfrm>
          </p:grpSpPr>
          <p:sp>
            <p:nvSpPr>
              <p:cNvPr id="59" name="Oval 58"/>
              <p:cNvSpPr/>
              <p:nvPr userDrawn="1"/>
            </p:nvSpPr>
            <p:spPr>
              <a:xfrm>
                <a:off x="4583906" y="4467225"/>
                <a:ext cx="204118" cy="20411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60" name="Picture 3"/>
              <p:cNvPicPr>
                <a:picLocks noChangeAspect="1" noChangeArrowheads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0016" y="4498921"/>
                <a:ext cx="77611" cy="1450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0" name="Group 49"/>
            <p:cNvGrpSpPr/>
            <p:nvPr userDrawn="1"/>
          </p:nvGrpSpPr>
          <p:grpSpPr>
            <a:xfrm>
              <a:off x="4988396" y="4861913"/>
              <a:ext cx="204118" cy="204118"/>
              <a:chOff x="4280976" y="4520454"/>
              <a:chExt cx="204118" cy="204118"/>
            </a:xfrm>
          </p:grpSpPr>
          <p:sp>
            <p:nvSpPr>
              <p:cNvPr id="57" name="Oval 56"/>
              <p:cNvSpPr/>
              <p:nvPr userDrawn="1"/>
            </p:nvSpPr>
            <p:spPr>
              <a:xfrm>
                <a:off x="4280976" y="4520454"/>
                <a:ext cx="204118" cy="20411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58" name="Picture 4"/>
              <p:cNvPicPr>
                <a:picLocks noChangeAspect="1" noChangeArrowheads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4456" y="4566385"/>
                <a:ext cx="115818" cy="112255"/>
              </a:xfrm>
              <a:prstGeom prst="round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1" name="Group 50"/>
            <p:cNvGrpSpPr/>
            <p:nvPr userDrawn="1"/>
          </p:nvGrpSpPr>
          <p:grpSpPr>
            <a:xfrm>
              <a:off x="6217912" y="4538288"/>
              <a:ext cx="204118" cy="204118"/>
              <a:chOff x="3779912" y="4597065"/>
              <a:chExt cx="204118" cy="204118"/>
            </a:xfrm>
          </p:grpSpPr>
          <p:sp>
            <p:nvSpPr>
              <p:cNvPr id="55" name="Oval 54"/>
              <p:cNvSpPr/>
              <p:nvPr userDrawn="1"/>
            </p:nvSpPr>
            <p:spPr>
              <a:xfrm>
                <a:off x="3779912" y="4597065"/>
                <a:ext cx="204118" cy="20411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56" name="Picture 5"/>
              <p:cNvPicPr>
                <a:picLocks noChangeAspect="1" noChangeArrowheads="1"/>
              </p:cNvPicPr>
              <p:nvPr userDrawn="1"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03722" y="4656881"/>
                <a:ext cx="160700" cy="79306"/>
              </a:xfrm>
              <a:prstGeom prst="round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2" name="Group 51"/>
            <p:cNvGrpSpPr/>
            <p:nvPr userDrawn="1"/>
          </p:nvGrpSpPr>
          <p:grpSpPr>
            <a:xfrm>
              <a:off x="6220013" y="4864339"/>
              <a:ext cx="204118" cy="204118"/>
              <a:chOff x="4425895" y="4672854"/>
              <a:chExt cx="204118" cy="204118"/>
            </a:xfrm>
          </p:grpSpPr>
          <p:sp>
            <p:nvSpPr>
              <p:cNvPr id="53" name="Oval 52"/>
              <p:cNvSpPr/>
              <p:nvPr userDrawn="1"/>
            </p:nvSpPr>
            <p:spPr>
              <a:xfrm>
                <a:off x="4425895" y="4672854"/>
                <a:ext cx="204118" cy="20411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54" name="Picture 6"/>
              <p:cNvPicPr>
                <a:picLocks noChangeAspect="1" noChangeArrowheads="1"/>
              </p:cNvPicPr>
              <p:nvPr userDrawn="1"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64154" y="4713840"/>
                <a:ext cx="122133" cy="1200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731046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1406E1-05B7-4824-95B7-1790A8BC1EE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8401878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 userDrawn="1"/>
        </p:nvGrpSpPr>
        <p:grpSpPr>
          <a:xfrm>
            <a:off x="0" y="0"/>
            <a:ext cx="2771800" cy="5143501"/>
            <a:chOff x="0" y="0"/>
            <a:chExt cx="2771800" cy="5143501"/>
          </a:xfrm>
        </p:grpSpPr>
        <p:pic>
          <p:nvPicPr>
            <p:cNvPr id="31" name="Picture 2" descr="S:\F15015_Copernicus\3_Work\330_Work-in-process\SC4_BackgroundMat\Visual_ID\Photos\InSitu_centro nazionale ricerca itliano.jpg"/>
            <p:cNvPicPr>
              <a:picLocks noChangeAspect="1" noChangeArrowheads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1"/>
              <a:ext cx="2369580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Rectangle 35"/>
            <p:cNvSpPr/>
            <p:nvPr userDrawn="1"/>
          </p:nvSpPr>
          <p:spPr>
            <a:xfrm>
              <a:off x="0" y="1"/>
              <a:ext cx="2771800" cy="51435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0" y="0"/>
              <a:ext cx="2759414" cy="5143500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0"/>
                  </a:schemeClr>
                </a:gs>
                <a:gs pos="56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431624" y="915566"/>
            <a:ext cx="0" cy="4034885"/>
          </a:xfrm>
          <a:prstGeom prst="line">
            <a:avLst/>
          </a:prstGeom>
          <a:ln w="31750">
            <a:solidFill>
              <a:srgbClr val="925238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925238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145926" y="639599"/>
            <a:ext cx="609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>
                <a:solidFill>
                  <a:srgbClr val="925238"/>
                </a:solidFill>
              </a:rPr>
              <a:t>In</a:t>
            </a:r>
            <a:r>
              <a:rPr lang="es-ES" sz="1100" b="0" baseline="0" dirty="0">
                <a:solidFill>
                  <a:srgbClr val="925238"/>
                </a:solidFill>
              </a:rPr>
              <a:t> situ</a:t>
            </a:r>
            <a:endParaRPr lang="en-US" sz="1100" b="0" dirty="0">
              <a:solidFill>
                <a:srgbClr val="925238"/>
              </a:solidFill>
            </a:endParaRPr>
          </a:p>
        </p:txBody>
      </p:sp>
      <p:sp>
        <p:nvSpPr>
          <p:cNvPr id="35" name="Oval 34"/>
          <p:cNvSpPr/>
          <p:nvPr userDrawn="1"/>
        </p:nvSpPr>
        <p:spPr>
          <a:xfrm>
            <a:off x="159492" y="99537"/>
            <a:ext cx="545454" cy="568038"/>
          </a:xfrm>
          <a:prstGeom prst="ellipse">
            <a:avLst/>
          </a:prstGeom>
          <a:solidFill>
            <a:srgbClr val="925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8" name="Picture 3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257" y="158210"/>
            <a:ext cx="430733" cy="450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436043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 userDrawn="1"/>
        </p:nvGrpSpPr>
        <p:grpSpPr>
          <a:xfrm>
            <a:off x="0" y="0"/>
            <a:ext cx="2771800" cy="5143501"/>
            <a:chOff x="0" y="0"/>
            <a:chExt cx="2771800" cy="5143501"/>
          </a:xfrm>
        </p:grpSpPr>
        <p:pic>
          <p:nvPicPr>
            <p:cNvPr id="36" name="Picture 2" descr="S:\F15015_Copernicus\3_Work\330_Work-in-process\SC4_BackgroundMat\Visual_ID\Photos\InSitu_centro nazionale ricerca itliano.jpg"/>
            <p:cNvPicPr>
              <a:picLocks noChangeAspect="1" noChangeArrowheads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1"/>
              <a:ext cx="2369580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Rectangle 36"/>
            <p:cNvSpPr/>
            <p:nvPr userDrawn="1"/>
          </p:nvSpPr>
          <p:spPr>
            <a:xfrm>
              <a:off x="0" y="1"/>
              <a:ext cx="2771800" cy="51435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0" y="0"/>
              <a:ext cx="2759414" cy="5143500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0"/>
                  </a:schemeClr>
                </a:gs>
                <a:gs pos="56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9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90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431624" y="915566"/>
            <a:ext cx="0" cy="4034885"/>
          </a:xfrm>
          <a:prstGeom prst="line">
            <a:avLst/>
          </a:prstGeom>
          <a:ln w="31750">
            <a:solidFill>
              <a:srgbClr val="925238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 userDrawn="1"/>
        </p:nvSpPr>
        <p:spPr>
          <a:xfrm>
            <a:off x="145926" y="639599"/>
            <a:ext cx="609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>
                <a:solidFill>
                  <a:srgbClr val="925238"/>
                </a:solidFill>
              </a:rPr>
              <a:t>In</a:t>
            </a:r>
            <a:r>
              <a:rPr lang="es-ES" sz="1100" b="0" baseline="0" dirty="0">
                <a:solidFill>
                  <a:srgbClr val="925238"/>
                </a:solidFill>
              </a:rPr>
              <a:t> situ</a:t>
            </a:r>
            <a:endParaRPr lang="en-US" sz="1100" b="0" dirty="0">
              <a:solidFill>
                <a:srgbClr val="925238"/>
              </a:solidFill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159492" y="99537"/>
            <a:ext cx="545454" cy="568038"/>
          </a:xfrm>
          <a:prstGeom prst="ellipse">
            <a:avLst/>
          </a:prstGeom>
          <a:solidFill>
            <a:srgbClr val="925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9" name="Picture 3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257" y="158210"/>
            <a:ext cx="430733" cy="450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8094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0"/>
            <a:ext cx="2102132" cy="5143501"/>
            <a:chOff x="0" y="0"/>
            <a:chExt cx="2102132" cy="5143501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323" b="677"/>
            <a:stretch/>
          </p:blipFill>
          <p:spPr>
            <a:xfrm>
              <a:off x="0" y="1"/>
              <a:ext cx="2080187" cy="51435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 userDrawn="1"/>
          </p:nvSpPr>
          <p:spPr>
            <a:xfrm>
              <a:off x="0" y="0"/>
              <a:ext cx="2102132" cy="5143501"/>
            </a:xfrm>
            <a:prstGeom prst="rect">
              <a:avLst/>
            </a:prstGeom>
            <a:gradFill>
              <a:gsLst>
                <a:gs pos="0">
                  <a:srgbClr val="C8C8C8">
                    <a:alpha val="45000"/>
                  </a:srgb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9" name="Straight Connector 8"/>
          <p:cNvCxnSpPr/>
          <p:nvPr userDrawn="1"/>
        </p:nvCxnSpPr>
        <p:spPr>
          <a:xfrm>
            <a:off x="431624" y="1062019"/>
            <a:ext cx="0" cy="3888432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7" y="699542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2" descr="S:\F15015_Copernicus\3_Work\330_Work-in-process\Logos_icons\UserUptake_negatif-01-0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93" y="90699"/>
            <a:ext cx="557871" cy="55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07504" y="614834"/>
            <a:ext cx="609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rgbClr val="25408F"/>
                </a:solidFill>
              </a:rPr>
              <a:t>User</a:t>
            </a:r>
            <a:r>
              <a:rPr lang="es-ES" sz="1100" b="1" dirty="0">
                <a:solidFill>
                  <a:srgbClr val="25408F"/>
                </a:solidFill>
              </a:rPr>
              <a:t> </a:t>
            </a:r>
            <a:r>
              <a:rPr lang="es-ES" sz="1100" b="1" dirty="0" err="1">
                <a:solidFill>
                  <a:srgbClr val="25408F"/>
                </a:solidFill>
              </a:rPr>
              <a:t>Uptake</a:t>
            </a:r>
            <a:endParaRPr lang="en-US" sz="1100" b="1" dirty="0">
              <a:solidFill>
                <a:srgbClr val="2540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931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539" y="699542"/>
            <a:ext cx="7919262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31624" y="1062019"/>
            <a:ext cx="0" cy="3888432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07504" y="614834"/>
            <a:ext cx="609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rgbClr val="25408F"/>
                </a:solidFill>
              </a:rPr>
              <a:t>User</a:t>
            </a:r>
            <a:r>
              <a:rPr lang="es-ES" sz="1100" b="1" dirty="0">
                <a:solidFill>
                  <a:srgbClr val="25408F"/>
                </a:solidFill>
              </a:rPr>
              <a:t> </a:t>
            </a:r>
            <a:r>
              <a:rPr lang="es-ES" sz="1100" b="1" dirty="0" err="1">
                <a:solidFill>
                  <a:srgbClr val="25408F"/>
                </a:solidFill>
              </a:rPr>
              <a:t>Uptake</a:t>
            </a:r>
            <a:endParaRPr lang="en-US" sz="1100" b="1" dirty="0">
              <a:solidFill>
                <a:srgbClr val="25408F"/>
              </a:solidFill>
            </a:endParaRPr>
          </a:p>
        </p:txBody>
      </p:sp>
      <p:pic>
        <p:nvPicPr>
          <p:cNvPr id="18" name="Picture 2" descr="S:\F15015_Copernicus\3_Work\330_Work-in-process\Logos_icons\UserUptake_negatif-01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93" y="90699"/>
            <a:ext cx="557871" cy="55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61" r="14873" b="435"/>
          <a:stretch/>
        </p:blipFill>
        <p:spPr bwMode="auto">
          <a:xfrm>
            <a:off x="6874316" y="1"/>
            <a:ext cx="2269684" cy="51435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 userDrawn="1"/>
        </p:nvSpPr>
        <p:spPr>
          <a:xfrm>
            <a:off x="6802308" y="-2655"/>
            <a:ext cx="2341692" cy="5146155"/>
          </a:xfrm>
          <a:prstGeom prst="rect">
            <a:avLst/>
          </a:prstGeom>
          <a:gradFill flip="none" rotWithShape="1">
            <a:gsLst>
              <a:gs pos="0">
                <a:srgbClr val="25408F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2567591" y="3139545"/>
            <a:ext cx="4680520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053" name="Picture 5" descr="S:\F15015_Copernicus\3_Work\330_Work-in-process\Logos_icons\UserUptake_blanc-01-0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02355"/>
            <a:ext cx="2990300" cy="299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 userDrawn="1"/>
        </p:nvSpPr>
        <p:spPr>
          <a:xfrm>
            <a:off x="556872" y="3363838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bg1"/>
                </a:solidFill>
              </a:rPr>
              <a:t>User</a:t>
            </a:r>
            <a:r>
              <a:rPr lang="es-ES" sz="1100" b="0" dirty="0">
                <a:solidFill>
                  <a:schemeClr val="bg1"/>
                </a:solidFill>
              </a:rPr>
              <a:t> </a:t>
            </a:r>
            <a:r>
              <a:rPr lang="es-ES" sz="1100" b="0" dirty="0" err="1">
                <a:solidFill>
                  <a:schemeClr val="bg1"/>
                </a:solidFill>
              </a:rPr>
              <a:t>Uptake</a:t>
            </a:r>
            <a:endParaRPr lang="en-US" sz="1100" b="0" dirty="0">
              <a:solidFill>
                <a:schemeClr val="bg1"/>
              </a:solidFill>
            </a:endParaRPr>
          </a:p>
        </p:txBody>
      </p:sp>
      <p:pic>
        <p:nvPicPr>
          <p:cNvPr id="19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4242" y="4650008"/>
            <a:ext cx="1145581" cy="30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758" y="4680600"/>
            <a:ext cx="769228" cy="28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569823" y="2572001"/>
            <a:ext cx="4678288" cy="56063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2800" b="0" spc="600" dirty="0">
                <a:solidFill>
                  <a:schemeClr val="bg1"/>
                </a:solidFill>
              </a:defRPr>
            </a:lvl1pPr>
          </a:lstStyle>
          <a:p>
            <a:pPr marL="0" lvl="0" algn="l"/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712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0" y="0"/>
            <a:ext cx="2102132" cy="5143501"/>
            <a:chOff x="0" y="0"/>
            <a:chExt cx="2102132" cy="5143501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323" b="677"/>
            <a:stretch/>
          </p:blipFill>
          <p:spPr>
            <a:xfrm>
              <a:off x="0" y="1"/>
              <a:ext cx="2080187" cy="514350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 userDrawn="1"/>
          </p:nvSpPr>
          <p:spPr>
            <a:xfrm>
              <a:off x="0" y="0"/>
              <a:ext cx="2102132" cy="5143501"/>
            </a:xfrm>
            <a:prstGeom prst="rect">
              <a:avLst/>
            </a:prstGeom>
            <a:gradFill>
              <a:gsLst>
                <a:gs pos="0">
                  <a:srgbClr val="C8C8C8">
                    <a:alpha val="45000"/>
                  </a:srgb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31624" y="1062019"/>
            <a:ext cx="0" cy="3888432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2" descr="S:\F15015_Copernicus\3_Work\330_Work-in-process\Logos_icons\UserUptake_negatif-01-0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93" y="90699"/>
            <a:ext cx="557871" cy="55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07504" y="614834"/>
            <a:ext cx="609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rgbClr val="25408F"/>
                </a:solidFill>
              </a:rPr>
              <a:t>User</a:t>
            </a:r>
            <a:r>
              <a:rPr lang="es-ES" sz="1100" b="1" dirty="0">
                <a:solidFill>
                  <a:srgbClr val="25408F"/>
                </a:solidFill>
              </a:rPr>
              <a:t> </a:t>
            </a:r>
            <a:r>
              <a:rPr lang="es-ES" sz="1100" b="1" dirty="0" err="1">
                <a:solidFill>
                  <a:srgbClr val="25408F"/>
                </a:solidFill>
              </a:rPr>
              <a:t>Uptake</a:t>
            </a:r>
            <a:endParaRPr lang="en-US" sz="1100" b="1" dirty="0">
              <a:solidFill>
                <a:srgbClr val="2540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012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 userDrawn="1"/>
        </p:nvGrpSpPr>
        <p:grpSpPr>
          <a:xfrm>
            <a:off x="0" y="0"/>
            <a:ext cx="2102132" cy="5143501"/>
            <a:chOff x="0" y="0"/>
            <a:chExt cx="2102132" cy="5143501"/>
          </a:xfrm>
        </p:grpSpPr>
        <p:pic>
          <p:nvPicPr>
            <p:cNvPr id="25" name="Picture 24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323" b="677"/>
            <a:stretch/>
          </p:blipFill>
          <p:spPr>
            <a:xfrm>
              <a:off x="0" y="1"/>
              <a:ext cx="2080187" cy="514350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 userDrawn="1"/>
          </p:nvSpPr>
          <p:spPr>
            <a:xfrm>
              <a:off x="0" y="0"/>
              <a:ext cx="2102132" cy="5143501"/>
            </a:xfrm>
            <a:prstGeom prst="rect">
              <a:avLst/>
            </a:prstGeom>
            <a:gradFill>
              <a:gsLst>
                <a:gs pos="0">
                  <a:srgbClr val="C8C8C8">
                    <a:alpha val="45000"/>
                  </a:srgb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879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317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0705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0143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31624" y="1062019"/>
            <a:ext cx="0" cy="3888432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2" descr="S:\F15015_Copernicus\3_Work\330_Work-in-process\Logos_icons\UserUptake_negatif-01-0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93" y="90699"/>
            <a:ext cx="557871" cy="55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07504" y="614834"/>
            <a:ext cx="609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rgbClr val="25408F"/>
                </a:solidFill>
              </a:rPr>
              <a:t>User</a:t>
            </a:r>
            <a:r>
              <a:rPr lang="es-ES" sz="1100" b="1" dirty="0">
                <a:solidFill>
                  <a:srgbClr val="25408F"/>
                </a:solidFill>
              </a:rPr>
              <a:t> </a:t>
            </a:r>
            <a:r>
              <a:rPr lang="es-ES" sz="1100" b="1" dirty="0" err="1">
                <a:solidFill>
                  <a:srgbClr val="25408F"/>
                </a:solidFill>
              </a:rPr>
              <a:t>Uptake</a:t>
            </a:r>
            <a:endParaRPr lang="en-US" sz="1100" b="1" dirty="0">
              <a:solidFill>
                <a:srgbClr val="2540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000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 userDrawn="1"/>
        </p:nvGrpSpPr>
        <p:grpSpPr>
          <a:xfrm>
            <a:off x="0" y="0"/>
            <a:ext cx="2102132" cy="5143501"/>
            <a:chOff x="0" y="0"/>
            <a:chExt cx="2102132" cy="5143501"/>
          </a:xfrm>
        </p:grpSpPr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323" b="677"/>
            <a:stretch/>
          </p:blipFill>
          <p:spPr>
            <a:xfrm>
              <a:off x="0" y="1"/>
              <a:ext cx="2080187" cy="5143500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 userDrawn="1"/>
          </p:nvSpPr>
          <p:spPr>
            <a:xfrm>
              <a:off x="0" y="0"/>
              <a:ext cx="2102132" cy="5143501"/>
            </a:xfrm>
            <a:prstGeom prst="rect">
              <a:avLst/>
            </a:prstGeom>
            <a:gradFill>
              <a:gsLst>
                <a:gs pos="0">
                  <a:srgbClr val="C8C8C8">
                    <a:alpha val="45000"/>
                  </a:srgb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5" name="Straight Connector 14"/>
          <p:cNvCxnSpPr/>
          <p:nvPr userDrawn="1"/>
        </p:nvCxnSpPr>
        <p:spPr>
          <a:xfrm>
            <a:off x="431624" y="1062019"/>
            <a:ext cx="0" cy="3888432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2" descr="S:\F15015_Copernicus\3_Work\330_Work-in-process\Logos_icons\UserUptake_negatif-01-0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93" y="90699"/>
            <a:ext cx="557871" cy="55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07504" y="614834"/>
            <a:ext cx="609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rgbClr val="25408F"/>
                </a:solidFill>
              </a:rPr>
              <a:t>User</a:t>
            </a:r>
            <a:r>
              <a:rPr lang="es-ES" sz="1100" b="1" dirty="0">
                <a:solidFill>
                  <a:srgbClr val="25408F"/>
                </a:solidFill>
              </a:rPr>
              <a:t> </a:t>
            </a:r>
            <a:r>
              <a:rPr lang="es-ES" sz="1100" b="1" dirty="0" err="1">
                <a:solidFill>
                  <a:srgbClr val="25408F"/>
                </a:solidFill>
              </a:rPr>
              <a:t>Uptake</a:t>
            </a:r>
            <a:endParaRPr lang="en-US" sz="1100" b="1" dirty="0">
              <a:solidFill>
                <a:srgbClr val="2540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744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0" y="0"/>
            <a:ext cx="2102132" cy="5143501"/>
            <a:chOff x="0" y="0"/>
            <a:chExt cx="2102132" cy="5143501"/>
          </a:xfrm>
        </p:grpSpPr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323" b="677"/>
            <a:stretch/>
          </p:blipFill>
          <p:spPr>
            <a:xfrm>
              <a:off x="0" y="1"/>
              <a:ext cx="2080187" cy="514350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 userDrawn="1"/>
          </p:nvSpPr>
          <p:spPr>
            <a:xfrm>
              <a:off x="0" y="0"/>
              <a:ext cx="2102132" cy="5143501"/>
            </a:xfrm>
            <a:prstGeom prst="rect">
              <a:avLst/>
            </a:prstGeom>
            <a:gradFill>
              <a:gsLst>
                <a:gs pos="0">
                  <a:srgbClr val="C8C8C8">
                    <a:alpha val="45000"/>
                  </a:srgb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9" name="Straight Connector 18"/>
          <p:cNvCxnSpPr/>
          <p:nvPr userDrawn="1"/>
        </p:nvCxnSpPr>
        <p:spPr>
          <a:xfrm>
            <a:off x="431624" y="1062019"/>
            <a:ext cx="0" cy="3888432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S:\F15015_Copernicus\3_Work\330_Work-in-process\Logos_icons\UserUptake_negatif-01-0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93" y="90699"/>
            <a:ext cx="557871" cy="55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 userDrawn="1"/>
        </p:nvSpPr>
        <p:spPr>
          <a:xfrm>
            <a:off x="107504" y="614834"/>
            <a:ext cx="609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rgbClr val="25408F"/>
                </a:solidFill>
              </a:rPr>
              <a:t>User</a:t>
            </a:r>
            <a:r>
              <a:rPr lang="es-ES" sz="1100" b="1" dirty="0">
                <a:solidFill>
                  <a:srgbClr val="25408F"/>
                </a:solidFill>
              </a:rPr>
              <a:t> </a:t>
            </a:r>
            <a:r>
              <a:rPr lang="es-ES" sz="1100" b="1" dirty="0" err="1">
                <a:solidFill>
                  <a:srgbClr val="25408F"/>
                </a:solidFill>
              </a:rPr>
              <a:t>Uptake</a:t>
            </a:r>
            <a:endParaRPr lang="en-US" sz="1100" b="1" dirty="0">
              <a:solidFill>
                <a:srgbClr val="25408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789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996754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90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1331640" y="4700783"/>
            <a:ext cx="4608512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6084167" y="4700783"/>
            <a:ext cx="410067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4313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0"/>
            <a:ext cx="2102132" cy="5143501"/>
            <a:chOff x="0" y="0"/>
            <a:chExt cx="2102132" cy="5143501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2102132" cy="514350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 userDrawn="1"/>
          </p:nvSpPr>
          <p:spPr>
            <a:xfrm>
              <a:off x="0" y="0"/>
              <a:ext cx="2102132" cy="5143501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2500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88032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7047" y="699542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51076" y="1090171"/>
            <a:ext cx="0" cy="3860280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97584" y="659284"/>
            <a:ext cx="6774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rgbClr val="25408F"/>
                </a:solidFill>
              </a:rPr>
              <a:t>Data Access</a:t>
            </a:r>
            <a:endParaRPr lang="en-US" sz="1100" b="1" dirty="0">
              <a:solidFill>
                <a:srgbClr val="25408F"/>
              </a:solidFill>
            </a:endParaRPr>
          </a:p>
        </p:txBody>
      </p:sp>
      <p:pic>
        <p:nvPicPr>
          <p:cNvPr id="13" name="Picture 2" descr="S:\F15015_Copernicus\3_Work\330_Work-in-process\Logos_icons\Accestodata_negatif-01-0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573" y="118278"/>
            <a:ext cx="541005" cy="54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388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539" y="699542"/>
            <a:ext cx="7919262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88032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1076" y="1090171"/>
            <a:ext cx="0" cy="3860280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97584" y="659284"/>
            <a:ext cx="6774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rgbClr val="25408F"/>
                </a:solidFill>
              </a:rPr>
              <a:t>Data Access</a:t>
            </a:r>
            <a:endParaRPr lang="en-US" sz="1100" b="1" dirty="0">
              <a:solidFill>
                <a:srgbClr val="25408F"/>
              </a:solidFill>
            </a:endParaRPr>
          </a:p>
        </p:txBody>
      </p:sp>
      <p:pic>
        <p:nvPicPr>
          <p:cNvPr id="16" name="Picture 2" descr="S:\F15015_Copernicus\3_Work\330_Work-in-process\Logos_icons\Accestodata_negatif-01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573" y="118278"/>
            <a:ext cx="541005" cy="54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738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S:\F15015_Copernicus\3_Work\330_Work-in-process\SC4_BackgroundMat\Visual_ID\Photos\Po_River_Ital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0" y="0"/>
            <a:ext cx="207708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 userDrawn="1"/>
        </p:nvSpPr>
        <p:spPr>
          <a:xfrm>
            <a:off x="0" y="1"/>
            <a:ext cx="2077083" cy="514349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78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1"/>
            <a:ext cx="2084906" cy="5143499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60077"/>
            <a:ext cx="7819096" cy="283417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7" y="699542"/>
            <a:ext cx="7299753" cy="38230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33" name="Straight Connector 32"/>
          <p:cNvCxnSpPr/>
          <p:nvPr userDrawn="1"/>
        </p:nvCxnSpPr>
        <p:spPr>
          <a:xfrm>
            <a:off x="441308" y="876444"/>
            <a:ext cx="0" cy="4074007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 userDrawn="1"/>
        </p:nvSpPr>
        <p:spPr>
          <a:xfrm>
            <a:off x="-36512" y="614834"/>
            <a:ext cx="9458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rgbClr val="25408F"/>
                </a:solidFill>
              </a:rPr>
              <a:t>Copernicus</a:t>
            </a:r>
            <a:endParaRPr lang="en-US" sz="1100" b="1" dirty="0">
              <a:solidFill>
                <a:srgbClr val="25408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2" descr="C:\Users\Designer\Desktop\PRESENTATION COPERNICUS\Copernicus ICON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040" y="21806"/>
            <a:ext cx="747552" cy="74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1462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596" y="251"/>
            <a:ext cx="1916102" cy="51435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7223596" y="0"/>
            <a:ext cx="1728192" cy="5143500"/>
          </a:xfrm>
          <a:prstGeom prst="rect">
            <a:avLst/>
          </a:prstGeom>
          <a:gradFill flip="none" rotWithShape="1">
            <a:gsLst>
              <a:gs pos="4000">
                <a:srgbClr val="25408F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2569823" y="3173934"/>
            <a:ext cx="4680520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7" name="Picture 3" descr="S:\F15015_Copernicus\3_Work\330_Work-in-process\Logos_icons\User Uptake_blanc-0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66" y="902657"/>
            <a:ext cx="2821221" cy="282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723496" y="3723878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>
                <a:solidFill>
                  <a:schemeClr val="bg1"/>
                </a:solidFill>
              </a:rPr>
              <a:t>Data Access</a:t>
            </a:r>
            <a:endParaRPr lang="en-US" sz="1100" b="0" dirty="0">
              <a:solidFill>
                <a:schemeClr val="bg1"/>
              </a:solidFill>
            </a:endParaRPr>
          </a:p>
        </p:txBody>
      </p:sp>
      <p:pic>
        <p:nvPicPr>
          <p:cNvPr id="18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4242" y="4650008"/>
            <a:ext cx="1145581" cy="30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758" y="4680600"/>
            <a:ext cx="769228" cy="28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69823" y="2598546"/>
            <a:ext cx="4678288" cy="56063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2800" b="0" spc="600" dirty="0">
                <a:solidFill>
                  <a:schemeClr val="bg1"/>
                </a:solidFill>
              </a:defRPr>
            </a:lvl1pPr>
          </a:lstStyle>
          <a:p>
            <a:pPr marL="0" lvl="0" algn="l"/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11575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 userDrawn="1"/>
        </p:nvGrpSpPr>
        <p:grpSpPr>
          <a:xfrm>
            <a:off x="0" y="0"/>
            <a:ext cx="2102132" cy="5143501"/>
            <a:chOff x="0" y="0"/>
            <a:chExt cx="2102132" cy="5143501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2102132" cy="514350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 userDrawn="1"/>
          </p:nvSpPr>
          <p:spPr>
            <a:xfrm>
              <a:off x="0" y="0"/>
              <a:ext cx="2102132" cy="5143501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2500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749424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4781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51076" y="1090171"/>
            <a:ext cx="0" cy="3860280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67494"/>
            <a:ext cx="7819096" cy="288032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97584" y="659284"/>
            <a:ext cx="6774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rgbClr val="25408F"/>
                </a:solidFill>
              </a:rPr>
              <a:t>Data Access</a:t>
            </a:r>
            <a:endParaRPr lang="en-US" sz="1100" b="1" dirty="0">
              <a:solidFill>
                <a:srgbClr val="25408F"/>
              </a:solidFill>
            </a:endParaRPr>
          </a:p>
        </p:txBody>
      </p:sp>
      <p:pic>
        <p:nvPicPr>
          <p:cNvPr id="13" name="Picture 2" descr="S:\F15015_Copernicus\3_Work\330_Work-in-process\Logos_icons\Accestodata_negatif-01-0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573" y="118278"/>
            <a:ext cx="541005" cy="54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3298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0" y="0"/>
            <a:ext cx="2102132" cy="5143501"/>
            <a:chOff x="0" y="0"/>
            <a:chExt cx="2102132" cy="5143501"/>
          </a:xfrm>
        </p:grpSpPr>
        <p:pic>
          <p:nvPicPr>
            <p:cNvPr id="21" name="Picture 20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2102132" cy="5143500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 userDrawn="1"/>
          </p:nvSpPr>
          <p:spPr>
            <a:xfrm>
              <a:off x="0" y="0"/>
              <a:ext cx="2102132" cy="5143501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2500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879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317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0705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0143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88032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1076" y="1090171"/>
            <a:ext cx="0" cy="3860280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97584" y="659284"/>
            <a:ext cx="6774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rgbClr val="25408F"/>
                </a:solidFill>
              </a:rPr>
              <a:t>Data Access</a:t>
            </a:r>
            <a:endParaRPr lang="en-US" sz="1100" b="1" dirty="0">
              <a:solidFill>
                <a:srgbClr val="25408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Picture 2" descr="S:\F15015_Copernicus\3_Work\330_Work-in-process\Logos_icons\Accestodata_negatif-01-0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573" y="118278"/>
            <a:ext cx="541005" cy="54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6749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 userDrawn="1"/>
        </p:nvGrpSpPr>
        <p:grpSpPr>
          <a:xfrm>
            <a:off x="0" y="0"/>
            <a:ext cx="2102132" cy="5143501"/>
            <a:chOff x="0" y="0"/>
            <a:chExt cx="2102132" cy="5143501"/>
          </a:xfrm>
        </p:grpSpPr>
        <p:pic>
          <p:nvPicPr>
            <p:cNvPr id="28" name="Picture 27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2102132" cy="514350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 userDrawn="1"/>
          </p:nvSpPr>
          <p:spPr>
            <a:xfrm>
              <a:off x="0" y="0"/>
              <a:ext cx="2102132" cy="5143501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2500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88032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451076" y="1090171"/>
            <a:ext cx="0" cy="3860280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97584" y="659284"/>
            <a:ext cx="6774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rgbClr val="25408F"/>
                </a:solidFill>
              </a:rPr>
              <a:t>Data Access</a:t>
            </a:r>
            <a:endParaRPr lang="en-US" sz="1100" b="1" dirty="0">
              <a:solidFill>
                <a:srgbClr val="25408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6" name="Picture 2" descr="S:\F15015_Copernicus\3_Work\330_Work-in-process\Logos_icons\Accestodata_negatif-01-0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573" y="118278"/>
            <a:ext cx="541005" cy="54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8489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 userDrawn="1"/>
        </p:nvGrpSpPr>
        <p:grpSpPr>
          <a:xfrm>
            <a:off x="0" y="0"/>
            <a:ext cx="2102132" cy="5143501"/>
            <a:chOff x="0" y="0"/>
            <a:chExt cx="2102132" cy="5143501"/>
          </a:xfrm>
        </p:grpSpPr>
        <p:pic>
          <p:nvPicPr>
            <p:cNvPr id="30" name="Picture 29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2102132" cy="514350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 userDrawn="1"/>
          </p:nvSpPr>
          <p:spPr>
            <a:xfrm>
              <a:off x="0" y="0"/>
              <a:ext cx="2102132" cy="5143501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2500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9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90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1076" y="1090171"/>
            <a:ext cx="0" cy="3860280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97584" y="659284"/>
            <a:ext cx="6774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rgbClr val="25408F"/>
                </a:solidFill>
              </a:rPr>
              <a:t>Data Access</a:t>
            </a:r>
            <a:endParaRPr lang="en-US" sz="1100" b="1" dirty="0">
              <a:solidFill>
                <a:srgbClr val="25408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8" name="Picture 2" descr="S:\F15015_Copernicus\3_Work\330_Work-in-process\Logos_icons\Accestodata_negatif-01-0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573" y="118278"/>
            <a:ext cx="541005" cy="54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9378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0"/>
            <a:ext cx="2133600" cy="5143500"/>
            <a:chOff x="0" y="0"/>
            <a:chExt cx="2133600" cy="5143500"/>
          </a:xfrm>
        </p:grpSpPr>
        <p:pic>
          <p:nvPicPr>
            <p:cNvPr id="1026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57" b="-35"/>
            <a:stretch/>
          </p:blipFill>
          <p:spPr bwMode="auto">
            <a:xfrm>
              <a:off x="0" y="0"/>
              <a:ext cx="21336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0"/>
            <p:cNvSpPr/>
            <p:nvPr userDrawn="1"/>
          </p:nvSpPr>
          <p:spPr>
            <a:xfrm>
              <a:off x="0" y="0"/>
              <a:ext cx="2133600" cy="51435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0"/>
              <a:ext cx="2122309" cy="514349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9" name="Straight Connector 8"/>
          <p:cNvCxnSpPr/>
          <p:nvPr userDrawn="1"/>
        </p:nvCxnSpPr>
        <p:spPr>
          <a:xfrm>
            <a:off x="460068" y="1062019"/>
            <a:ext cx="0" cy="3888432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7" y="699542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11291" y="622330"/>
            <a:ext cx="8786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rgbClr val="25408F"/>
                </a:solidFill>
              </a:rPr>
              <a:t>Space</a:t>
            </a:r>
            <a:endParaRPr lang="es-ES" sz="1100" b="1" dirty="0">
              <a:solidFill>
                <a:srgbClr val="25408F"/>
              </a:solidFill>
            </a:endParaRPr>
          </a:p>
          <a:p>
            <a:pPr algn="ctr"/>
            <a:r>
              <a:rPr lang="es-ES" sz="1100" b="1" dirty="0" err="1">
                <a:solidFill>
                  <a:srgbClr val="25408F"/>
                </a:solidFill>
              </a:rPr>
              <a:t>Component</a:t>
            </a:r>
            <a:endParaRPr lang="en-US" sz="1100" b="1" dirty="0">
              <a:solidFill>
                <a:srgbClr val="25408F"/>
              </a:solidFill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8363" y="112960"/>
            <a:ext cx="560376" cy="529978"/>
            <a:chOff x="168363" y="112960"/>
            <a:chExt cx="560376" cy="529978"/>
          </a:xfrm>
        </p:grpSpPr>
        <p:sp>
          <p:nvSpPr>
            <p:cNvPr id="17" name="Oval 16"/>
            <p:cNvSpPr/>
            <p:nvPr userDrawn="1"/>
          </p:nvSpPr>
          <p:spPr>
            <a:xfrm>
              <a:off x="168363" y="112960"/>
              <a:ext cx="531980" cy="529978"/>
            </a:xfrm>
            <a:prstGeom prst="ellipse">
              <a:avLst/>
            </a:prstGeom>
            <a:solidFill>
              <a:srgbClr val="2540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Picture 2" descr="S:\F15015_Copernicus\3_Work\330_Work-in-process\SC4_BackgroundMat\PPT\item Copernicus\Satellite\Satellite\satellite_Artboard 5.png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88402"/>
              <a:ext cx="549227" cy="388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7634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539" y="699542"/>
            <a:ext cx="7919262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60068" y="1062019"/>
            <a:ext cx="0" cy="3888432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11291" y="622330"/>
            <a:ext cx="8786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rgbClr val="25408F"/>
                </a:solidFill>
              </a:rPr>
              <a:t>Space</a:t>
            </a:r>
            <a:endParaRPr lang="es-ES" sz="1100" b="1" dirty="0">
              <a:solidFill>
                <a:srgbClr val="25408F"/>
              </a:solidFill>
            </a:endParaRPr>
          </a:p>
          <a:p>
            <a:pPr algn="ctr"/>
            <a:r>
              <a:rPr lang="es-ES" sz="1100" b="1" dirty="0" err="1">
                <a:solidFill>
                  <a:srgbClr val="25408F"/>
                </a:solidFill>
              </a:rPr>
              <a:t>Component</a:t>
            </a:r>
            <a:endParaRPr lang="en-US" sz="1100" b="1" dirty="0">
              <a:solidFill>
                <a:srgbClr val="25408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168363" y="112960"/>
            <a:ext cx="560376" cy="529978"/>
            <a:chOff x="168363" y="112960"/>
            <a:chExt cx="560376" cy="529978"/>
          </a:xfrm>
        </p:grpSpPr>
        <p:sp>
          <p:nvSpPr>
            <p:cNvPr id="15" name="Oval 14"/>
            <p:cNvSpPr/>
            <p:nvPr userDrawn="1"/>
          </p:nvSpPr>
          <p:spPr>
            <a:xfrm>
              <a:off x="168363" y="112960"/>
              <a:ext cx="531980" cy="529978"/>
            </a:xfrm>
            <a:prstGeom prst="ellipse">
              <a:avLst/>
            </a:prstGeom>
            <a:solidFill>
              <a:srgbClr val="2540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6" name="Picture 2" descr="S:\F15015_Copernicus\3_Work\330_Work-in-process\SC4_BackgroundMat\PPT\item Copernicus\Satellite\Satellite\satellite_Artboard 5.png"/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88402"/>
              <a:ext cx="549227" cy="388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761949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17" b="-87"/>
          <a:stretch/>
        </p:blipFill>
        <p:spPr bwMode="auto">
          <a:xfrm>
            <a:off x="7293990" y="1"/>
            <a:ext cx="185001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 userDrawn="1"/>
        </p:nvSpPr>
        <p:spPr>
          <a:xfrm>
            <a:off x="7236296" y="0"/>
            <a:ext cx="1728192" cy="5143500"/>
          </a:xfrm>
          <a:prstGeom prst="rect">
            <a:avLst/>
          </a:prstGeom>
          <a:gradFill flip="none" rotWithShape="1">
            <a:gsLst>
              <a:gs pos="4000">
                <a:srgbClr val="25408F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2627784" y="3147814"/>
            <a:ext cx="4680520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242" name="Picture 2" descr="S:\F15015_Copernicus\3_Work\330_Work-in-process\SC4_BackgroundMat\PPT\item Copernicus\Satellite\Satellite\satellite_Artboard 5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531" y="965601"/>
            <a:ext cx="3528396" cy="249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683568" y="2598172"/>
            <a:ext cx="16230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bg1"/>
                </a:solidFill>
              </a:rPr>
              <a:t>Space</a:t>
            </a:r>
            <a:r>
              <a:rPr lang="es-ES" sz="1100" b="0" baseline="0" dirty="0">
                <a:solidFill>
                  <a:schemeClr val="bg1"/>
                </a:solidFill>
              </a:rPr>
              <a:t> </a:t>
            </a:r>
            <a:r>
              <a:rPr lang="es-ES" sz="1100" b="0" dirty="0" err="1">
                <a:solidFill>
                  <a:schemeClr val="bg1"/>
                </a:solidFill>
              </a:rPr>
              <a:t>Component</a:t>
            </a:r>
            <a:endParaRPr lang="en-US" sz="1100" b="0" dirty="0">
              <a:solidFill>
                <a:schemeClr val="bg1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680600"/>
            <a:ext cx="769228" cy="28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8036" y="4650008"/>
            <a:ext cx="1145581" cy="30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627784" y="2587178"/>
            <a:ext cx="4678288" cy="56063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2800" b="0" spc="600" dirty="0">
                <a:solidFill>
                  <a:schemeClr val="bg1"/>
                </a:solidFill>
              </a:defRPr>
            </a:lvl1pPr>
          </a:lstStyle>
          <a:p>
            <a:pPr marL="0" lvl="0" algn="l"/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31265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0" y="0"/>
            <a:ext cx="2133600" cy="5143500"/>
            <a:chOff x="0" y="0"/>
            <a:chExt cx="2133600" cy="5143500"/>
          </a:xfrm>
        </p:grpSpPr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57" b="-35"/>
            <a:stretch/>
          </p:blipFill>
          <p:spPr bwMode="auto">
            <a:xfrm>
              <a:off x="0" y="0"/>
              <a:ext cx="21336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17"/>
            <p:cNvSpPr/>
            <p:nvPr userDrawn="1"/>
          </p:nvSpPr>
          <p:spPr>
            <a:xfrm>
              <a:off x="0" y="0"/>
              <a:ext cx="2133600" cy="51435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0" y="0"/>
              <a:ext cx="2122309" cy="514349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424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460068" y="1062019"/>
            <a:ext cx="0" cy="3888432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 userDrawn="1"/>
        </p:nvSpPr>
        <p:spPr>
          <a:xfrm>
            <a:off x="11291" y="622330"/>
            <a:ext cx="8786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rgbClr val="25408F"/>
                </a:solidFill>
              </a:rPr>
              <a:t>Space</a:t>
            </a:r>
            <a:endParaRPr lang="es-ES" sz="1100" b="1" dirty="0">
              <a:solidFill>
                <a:srgbClr val="25408F"/>
              </a:solidFill>
            </a:endParaRPr>
          </a:p>
          <a:p>
            <a:pPr algn="ctr"/>
            <a:r>
              <a:rPr lang="es-ES" sz="1100" b="1" dirty="0" err="1">
                <a:solidFill>
                  <a:srgbClr val="25408F"/>
                </a:solidFill>
              </a:rPr>
              <a:t>Component</a:t>
            </a:r>
            <a:endParaRPr lang="en-US" sz="1100" b="1" dirty="0">
              <a:solidFill>
                <a:srgbClr val="25408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168363" y="112960"/>
            <a:ext cx="560376" cy="529978"/>
            <a:chOff x="168363" y="112960"/>
            <a:chExt cx="560376" cy="529978"/>
          </a:xfrm>
        </p:grpSpPr>
        <p:sp>
          <p:nvSpPr>
            <p:cNvPr id="30" name="Oval 29"/>
            <p:cNvSpPr/>
            <p:nvPr userDrawn="1"/>
          </p:nvSpPr>
          <p:spPr>
            <a:xfrm>
              <a:off x="168363" y="112960"/>
              <a:ext cx="531980" cy="529978"/>
            </a:xfrm>
            <a:prstGeom prst="ellipse">
              <a:avLst/>
            </a:prstGeom>
            <a:solidFill>
              <a:srgbClr val="2540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1" name="Picture 2" descr="S:\F15015_Copernicus\3_Work\330_Work-in-process\SC4_BackgroundMat\PPT\item Copernicus\Satellite\Satellite\satellite_Artboard 5.png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88402"/>
              <a:ext cx="549227" cy="388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87827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0" y="0"/>
            <a:ext cx="2133600" cy="5143500"/>
            <a:chOff x="0" y="0"/>
            <a:chExt cx="2133600" cy="5143500"/>
          </a:xfrm>
        </p:grpSpPr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57" b="-35"/>
            <a:stretch/>
          </p:blipFill>
          <p:spPr bwMode="auto">
            <a:xfrm>
              <a:off x="0" y="0"/>
              <a:ext cx="21336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17"/>
            <p:cNvSpPr/>
            <p:nvPr userDrawn="1"/>
          </p:nvSpPr>
          <p:spPr>
            <a:xfrm>
              <a:off x="0" y="0"/>
              <a:ext cx="2133600" cy="51435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0" y="0"/>
              <a:ext cx="2122309" cy="514349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879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317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0705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0143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460068" y="1062019"/>
            <a:ext cx="0" cy="3888432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 userDrawn="1"/>
        </p:nvSpPr>
        <p:spPr>
          <a:xfrm>
            <a:off x="11291" y="622330"/>
            <a:ext cx="8786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rgbClr val="25408F"/>
                </a:solidFill>
              </a:rPr>
              <a:t>Space</a:t>
            </a:r>
            <a:endParaRPr lang="es-ES" sz="1100" b="1" dirty="0">
              <a:solidFill>
                <a:srgbClr val="25408F"/>
              </a:solidFill>
            </a:endParaRPr>
          </a:p>
          <a:p>
            <a:pPr algn="ctr"/>
            <a:r>
              <a:rPr lang="es-ES" sz="1100" b="1" dirty="0" err="1">
                <a:solidFill>
                  <a:srgbClr val="25408F"/>
                </a:solidFill>
              </a:rPr>
              <a:t>Component</a:t>
            </a:r>
            <a:endParaRPr lang="en-US" sz="1100" b="1" dirty="0">
              <a:solidFill>
                <a:srgbClr val="25408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168363" y="112960"/>
            <a:ext cx="560376" cy="529978"/>
            <a:chOff x="168363" y="112960"/>
            <a:chExt cx="560376" cy="529978"/>
          </a:xfrm>
        </p:grpSpPr>
        <p:sp>
          <p:nvSpPr>
            <p:cNvPr id="22" name="Oval 21"/>
            <p:cNvSpPr/>
            <p:nvPr userDrawn="1"/>
          </p:nvSpPr>
          <p:spPr>
            <a:xfrm>
              <a:off x="168363" y="112960"/>
              <a:ext cx="531980" cy="529978"/>
            </a:xfrm>
            <a:prstGeom prst="ellipse">
              <a:avLst/>
            </a:prstGeom>
            <a:solidFill>
              <a:srgbClr val="2540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5" name="Picture 2" descr="S:\F15015_Copernicus\3_Work\330_Work-in-process\SC4_BackgroundMat\PPT\item Copernicus\Satellite\Satellite\satellite_Artboard 5.png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88402"/>
              <a:ext cx="549227" cy="388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55188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539" y="699542"/>
            <a:ext cx="7919262" cy="38230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0077"/>
            <a:ext cx="7819096" cy="283417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49" name="Straight Connector 48"/>
          <p:cNvCxnSpPr/>
          <p:nvPr userDrawn="1"/>
        </p:nvCxnSpPr>
        <p:spPr>
          <a:xfrm>
            <a:off x="441308" y="876444"/>
            <a:ext cx="0" cy="4074007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 userDrawn="1"/>
        </p:nvSpPr>
        <p:spPr>
          <a:xfrm>
            <a:off x="-36512" y="614834"/>
            <a:ext cx="9458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rgbClr val="25408F"/>
                </a:solidFill>
              </a:rPr>
              <a:t>Copernicus</a:t>
            </a:r>
            <a:endParaRPr lang="en-US" sz="1100" b="1" dirty="0">
              <a:solidFill>
                <a:srgbClr val="25408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2" descr="C:\Users\Designer\Desktop\PRESENTATION COPERNICUS\Copernicus ICON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040" y="21806"/>
            <a:ext cx="747552" cy="74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5109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0" y="0"/>
            <a:ext cx="2133600" cy="5143500"/>
            <a:chOff x="0" y="0"/>
            <a:chExt cx="2133600" cy="5143500"/>
          </a:xfrm>
        </p:grpSpPr>
        <p:pic>
          <p:nvPicPr>
            <p:cNvPr id="16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57" b="-35"/>
            <a:stretch/>
          </p:blipFill>
          <p:spPr bwMode="auto">
            <a:xfrm>
              <a:off x="0" y="0"/>
              <a:ext cx="21336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6"/>
            <p:cNvSpPr/>
            <p:nvPr userDrawn="1"/>
          </p:nvSpPr>
          <p:spPr>
            <a:xfrm>
              <a:off x="0" y="0"/>
              <a:ext cx="2133600" cy="51435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0" y="0"/>
              <a:ext cx="2122309" cy="514349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460068" y="1062019"/>
            <a:ext cx="0" cy="3888432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11291" y="622330"/>
            <a:ext cx="8786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i="0" dirty="0" err="1">
                <a:solidFill>
                  <a:srgbClr val="25408F"/>
                </a:solidFill>
              </a:rPr>
              <a:t>Space</a:t>
            </a:r>
            <a:endParaRPr lang="es-ES" sz="1100" b="1" i="0" dirty="0">
              <a:solidFill>
                <a:srgbClr val="25408F"/>
              </a:solidFill>
            </a:endParaRPr>
          </a:p>
          <a:p>
            <a:pPr algn="ctr"/>
            <a:r>
              <a:rPr lang="es-ES" sz="1100" b="1" i="0" dirty="0" err="1">
                <a:solidFill>
                  <a:srgbClr val="25408F"/>
                </a:solidFill>
              </a:rPr>
              <a:t>Component</a:t>
            </a:r>
            <a:endParaRPr lang="en-US" sz="1100" b="1" i="0" dirty="0">
              <a:solidFill>
                <a:srgbClr val="25408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68363" y="112960"/>
            <a:ext cx="560376" cy="529978"/>
            <a:chOff x="168363" y="112960"/>
            <a:chExt cx="560376" cy="529978"/>
          </a:xfrm>
        </p:grpSpPr>
        <p:sp>
          <p:nvSpPr>
            <p:cNvPr id="28" name="Oval 27"/>
            <p:cNvSpPr/>
            <p:nvPr userDrawn="1"/>
          </p:nvSpPr>
          <p:spPr>
            <a:xfrm>
              <a:off x="168363" y="112960"/>
              <a:ext cx="531980" cy="529978"/>
            </a:xfrm>
            <a:prstGeom prst="ellipse">
              <a:avLst/>
            </a:prstGeom>
            <a:solidFill>
              <a:srgbClr val="2540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9" name="Picture 2" descr="S:\F15015_Copernicus\3_Work\330_Work-in-process\SC4_BackgroundMat\PPT\item Copernicus\Satellite\Satellite\satellite_Artboard 5.png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88402"/>
              <a:ext cx="549227" cy="388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055600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0" y="0"/>
            <a:ext cx="2133600" cy="5143500"/>
            <a:chOff x="0" y="0"/>
            <a:chExt cx="2133600" cy="5143500"/>
          </a:xfrm>
        </p:grpSpPr>
        <p:pic>
          <p:nvPicPr>
            <p:cNvPr id="18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57" b="-35"/>
            <a:stretch/>
          </p:blipFill>
          <p:spPr bwMode="auto">
            <a:xfrm>
              <a:off x="0" y="0"/>
              <a:ext cx="21336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19"/>
            <p:cNvSpPr/>
            <p:nvPr userDrawn="1"/>
          </p:nvSpPr>
          <p:spPr>
            <a:xfrm>
              <a:off x="0" y="0"/>
              <a:ext cx="2133600" cy="51435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0" y="0"/>
              <a:ext cx="2122309" cy="514349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9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90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460068" y="1062019"/>
            <a:ext cx="0" cy="3888432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 userDrawn="1"/>
        </p:nvSpPr>
        <p:spPr>
          <a:xfrm>
            <a:off x="11291" y="622330"/>
            <a:ext cx="8786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rgbClr val="25408F"/>
                </a:solidFill>
              </a:rPr>
              <a:t>Space</a:t>
            </a:r>
            <a:endParaRPr lang="es-ES" sz="1100" b="1" dirty="0">
              <a:solidFill>
                <a:srgbClr val="25408F"/>
              </a:solidFill>
            </a:endParaRPr>
          </a:p>
          <a:p>
            <a:pPr algn="ctr"/>
            <a:r>
              <a:rPr lang="es-ES" sz="1100" b="1" dirty="0" err="1">
                <a:solidFill>
                  <a:srgbClr val="25408F"/>
                </a:solidFill>
              </a:rPr>
              <a:t>Component</a:t>
            </a:r>
            <a:endParaRPr lang="en-US" sz="1100" b="1" dirty="0">
              <a:solidFill>
                <a:srgbClr val="25408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168363" y="112960"/>
            <a:ext cx="560376" cy="529978"/>
            <a:chOff x="168363" y="112960"/>
            <a:chExt cx="560376" cy="529978"/>
          </a:xfrm>
        </p:grpSpPr>
        <p:sp>
          <p:nvSpPr>
            <p:cNvPr id="23" name="Oval 22"/>
            <p:cNvSpPr/>
            <p:nvPr userDrawn="1"/>
          </p:nvSpPr>
          <p:spPr>
            <a:xfrm>
              <a:off x="168363" y="112960"/>
              <a:ext cx="531980" cy="529978"/>
            </a:xfrm>
            <a:prstGeom prst="ellipse">
              <a:avLst/>
            </a:prstGeom>
            <a:solidFill>
              <a:srgbClr val="2540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0" name="Picture 2" descr="S:\F15015_Copernicus\3_Work\330_Work-in-process\SC4_BackgroundMat\PPT\item Copernicus\Satellite\Satellite\satellite_Artboard 5.png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88402"/>
              <a:ext cx="549227" cy="388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291819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1" y="-1"/>
            <a:ext cx="2080186" cy="5143501"/>
            <a:chOff x="1" y="-1"/>
            <a:chExt cx="2080186" cy="5143501"/>
          </a:xfrm>
        </p:grpSpPr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50" r="-1" b="613"/>
            <a:stretch/>
          </p:blipFill>
          <p:spPr>
            <a:xfrm>
              <a:off x="1" y="0"/>
              <a:ext cx="2080186" cy="51435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 userDrawn="1"/>
          </p:nvSpPr>
          <p:spPr>
            <a:xfrm>
              <a:off x="1" y="-1"/>
              <a:ext cx="2080186" cy="5143501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2500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31640" y="722087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431280" y="1045068"/>
            <a:ext cx="0" cy="3888432"/>
          </a:xfrm>
          <a:prstGeom prst="line">
            <a:avLst/>
          </a:prstGeom>
          <a:ln w="31750">
            <a:solidFill>
              <a:srgbClr val="0B6192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6" y="11557"/>
            <a:ext cx="760200" cy="71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 userDrawn="1"/>
        </p:nvSpPr>
        <p:spPr>
          <a:xfrm>
            <a:off x="-63026" y="625720"/>
            <a:ext cx="962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solidFill>
                  <a:schemeClr val="tx2"/>
                </a:solidFill>
              </a:rPr>
              <a:t>Marine </a:t>
            </a:r>
          </a:p>
          <a:p>
            <a:pPr algn="ctr"/>
            <a:r>
              <a:rPr lang="es-ES" sz="1000" b="1" dirty="0" err="1">
                <a:solidFill>
                  <a:schemeClr val="tx2"/>
                </a:solidFill>
              </a:rPr>
              <a:t>Monitoring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33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31582"/>
            <a:ext cx="7819096" cy="277539"/>
          </a:xfrm>
          <a:solidFill>
            <a:srgbClr val="0B6192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599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202" y="699542"/>
            <a:ext cx="7919262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31280" y="1045068"/>
            <a:ext cx="0" cy="3888432"/>
          </a:xfrm>
          <a:prstGeom prst="line">
            <a:avLst/>
          </a:prstGeom>
          <a:ln w="31750">
            <a:solidFill>
              <a:srgbClr val="0B6192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6" y="11557"/>
            <a:ext cx="760200" cy="71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 userDrawn="1"/>
        </p:nvSpPr>
        <p:spPr>
          <a:xfrm>
            <a:off x="-63026" y="625720"/>
            <a:ext cx="962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solidFill>
                  <a:srgbClr val="0B6192"/>
                </a:solidFill>
              </a:rPr>
              <a:t>Marine </a:t>
            </a:r>
          </a:p>
          <a:p>
            <a:pPr algn="ctr"/>
            <a:r>
              <a:rPr lang="es-ES" sz="1000" b="1" dirty="0" err="1">
                <a:solidFill>
                  <a:srgbClr val="0B6192"/>
                </a:solidFill>
              </a:rPr>
              <a:t>Monitoring</a:t>
            </a:r>
            <a:endParaRPr lang="en-US" sz="1000" b="1" dirty="0">
              <a:solidFill>
                <a:srgbClr val="0B6192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31582"/>
            <a:ext cx="7819096" cy="277539"/>
          </a:xfrm>
          <a:solidFill>
            <a:srgbClr val="0B6192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9490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B6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ubtitle 2"/>
          <p:cNvSpPr>
            <a:spLocks noGrp="1"/>
          </p:cNvSpPr>
          <p:nvPr>
            <p:ph type="subTitle" idx="13"/>
          </p:nvPr>
        </p:nvSpPr>
        <p:spPr>
          <a:xfrm>
            <a:off x="2555041" y="3147814"/>
            <a:ext cx="4680520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6512" y="1322672"/>
            <a:ext cx="2747277" cy="288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4242" y="4650008"/>
            <a:ext cx="1145581" cy="30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398" r="664"/>
          <a:stretch/>
        </p:blipFill>
        <p:spPr bwMode="auto">
          <a:xfrm>
            <a:off x="7279212" y="0"/>
            <a:ext cx="186478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758" y="4680600"/>
            <a:ext cx="769228" cy="28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478516" y="3723878"/>
            <a:ext cx="17172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>
                <a:solidFill>
                  <a:schemeClr val="bg1"/>
                </a:solidFill>
              </a:rPr>
              <a:t>Marine </a:t>
            </a:r>
            <a:r>
              <a:rPr lang="es-ES" sz="1100" b="0" dirty="0" err="1">
                <a:solidFill>
                  <a:schemeClr val="bg1"/>
                </a:solidFill>
              </a:rPr>
              <a:t>Monitoring</a:t>
            </a:r>
            <a:endParaRPr lang="en-US" sz="1100" b="0" dirty="0">
              <a:solidFill>
                <a:schemeClr val="bg1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58008" y="2587178"/>
            <a:ext cx="4678288" cy="56063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2800" b="0" spc="600" dirty="0">
                <a:solidFill>
                  <a:schemeClr val="bg1"/>
                </a:solidFill>
              </a:defRPr>
            </a:lvl1pPr>
          </a:lstStyle>
          <a:p>
            <a:pPr marL="0" lvl="0" algn="l"/>
            <a:r>
              <a:rPr lang="en-US" dirty="0"/>
              <a:t>Title</a:t>
            </a:r>
            <a:endParaRPr lang="en-GB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7223596" y="0"/>
            <a:ext cx="1728192" cy="5143500"/>
          </a:xfrm>
          <a:prstGeom prst="rect">
            <a:avLst/>
          </a:prstGeom>
          <a:gradFill flip="none" rotWithShape="1">
            <a:gsLst>
              <a:gs pos="4000">
                <a:srgbClr val="0B6192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8125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 userDrawn="1"/>
        </p:nvGrpSpPr>
        <p:grpSpPr>
          <a:xfrm>
            <a:off x="1" y="-1"/>
            <a:ext cx="2080186" cy="5143501"/>
            <a:chOff x="1" y="-1"/>
            <a:chExt cx="2080186" cy="5143501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50" r="-1" b="613"/>
            <a:stretch/>
          </p:blipFill>
          <p:spPr>
            <a:xfrm>
              <a:off x="1" y="0"/>
              <a:ext cx="2080186" cy="5143500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 userDrawn="1"/>
          </p:nvSpPr>
          <p:spPr>
            <a:xfrm>
              <a:off x="1" y="-1"/>
              <a:ext cx="2080186" cy="5143501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2500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878904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5069904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31280" y="1045068"/>
            <a:ext cx="0" cy="3888432"/>
          </a:xfrm>
          <a:prstGeom prst="line">
            <a:avLst/>
          </a:prstGeom>
          <a:ln w="31750">
            <a:solidFill>
              <a:srgbClr val="0B6192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6" y="11557"/>
            <a:ext cx="760200" cy="71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31582"/>
            <a:ext cx="7819096" cy="277539"/>
          </a:xfrm>
          <a:solidFill>
            <a:srgbClr val="0B6192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-63026" y="625720"/>
            <a:ext cx="962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solidFill>
                  <a:schemeClr val="tx2"/>
                </a:solidFill>
              </a:rPr>
              <a:t>Marine </a:t>
            </a:r>
          </a:p>
          <a:p>
            <a:pPr algn="ctr"/>
            <a:r>
              <a:rPr lang="es-ES" sz="1000" b="1" dirty="0" err="1">
                <a:solidFill>
                  <a:schemeClr val="tx2"/>
                </a:solidFill>
              </a:rPr>
              <a:t>Monitoring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632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 userDrawn="1"/>
        </p:nvGrpSpPr>
        <p:grpSpPr>
          <a:xfrm>
            <a:off x="1" y="-1"/>
            <a:ext cx="2080186" cy="5143501"/>
            <a:chOff x="1" y="-1"/>
            <a:chExt cx="2080186" cy="5143501"/>
          </a:xfrm>
        </p:grpSpPr>
        <p:pic>
          <p:nvPicPr>
            <p:cNvPr id="25" name="Picture 24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50" r="-1" b="613"/>
            <a:stretch/>
          </p:blipFill>
          <p:spPr>
            <a:xfrm>
              <a:off x="1" y="0"/>
              <a:ext cx="2080186" cy="514350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 userDrawn="1"/>
          </p:nvSpPr>
          <p:spPr>
            <a:xfrm>
              <a:off x="1" y="-1"/>
              <a:ext cx="2080186" cy="5143501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2500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146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584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5972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5410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31280" y="1045068"/>
            <a:ext cx="0" cy="3888432"/>
          </a:xfrm>
          <a:prstGeom prst="line">
            <a:avLst/>
          </a:prstGeom>
          <a:ln w="31750">
            <a:solidFill>
              <a:srgbClr val="0B6192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6" y="11557"/>
            <a:ext cx="760200" cy="71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31582"/>
            <a:ext cx="7819096" cy="277539"/>
          </a:xfrm>
          <a:solidFill>
            <a:srgbClr val="0B6192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-63026" y="625720"/>
            <a:ext cx="962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solidFill>
                  <a:schemeClr val="tx2"/>
                </a:solidFill>
              </a:rPr>
              <a:t>Marine </a:t>
            </a:r>
          </a:p>
          <a:p>
            <a:pPr algn="ctr"/>
            <a:r>
              <a:rPr lang="es-ES" sz="1000" b="1" dirty="0" err="1">
                <a:solidFill>
                  <a:schemeClr val="tx2"/>
                </a:solidFill>
              </a:rPr>
              <a:t>Monitoring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6876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 userDrawn="1"/>
        </p:nvGrpSpPr>
        <p:grpSpPr>
          <a:xfrm>
            <a:off x="1" y="-1"/>
            <a:ext cx="2080186" cy="5143501"/>
            <a:chOff x="1" y="-1"/>
            <a:chExt cx="2080186" cy="5143501"/>
          </a:xfrm>
        </p:grpSpPr>
        <p:pic>
          <p:nvPicPr>
            <p:cNvPr id="25" name="Picture 24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50" r="-1" b="613"/>
            <a:stretch/>
          </p:blipFill>
          <p:spPr>
            <a:xfrm>
              <a:off x="1" y="0"/>
              <a:ext cx="2080186" cy="514350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 userDrawn="1"/>
          </p:nvSpPr>
          <p:spPr>
            <a:xfrm>
              <a:off x="1" y="-1"/>
              <a:ext cx="2080186" cy="5143501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2500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5" name="Straight Connector 14"/>
          <p:cNvCxnSpPr/>
          <p:nvPr userDrawn="1"/>
        </p:nvCxnSpPr>
        <p:spPr>
          <a:xfrm>
            <a:off x="431280" y="1045068"/>
            <a:ext cx="0" cy="3888432"/>
          </a:xfrm>
          <a:prstGeom prst="line">
            <a:avLst/>
          </a:prstGeom>
          <a:ln w="31750">
            <a:solidFill>
              <a:srgbClr val="0B6192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6" y="11557"/>
            <a:ext cx="760200" cy="71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31582"/>
            <a:ext cx="7819096" cy="277539"/>
          </a:xfrm>
          <a:solidFill>
            <a:srgbClr val="0B6192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-63026" y="625720"/>
            <a:ext cx="962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solidFill>
                  <a:schemeClr val="tx2"/>
                </a:solidFill>
              </a:rPr>
              <a:t>Marine </a:t>
            </a:r>
          </a:p>
          <a:p>
            <a:pPr algn="ctr"/>
            <a:r>
              <a:rPr lang="es-ES" sz="1000" b="1" dirty="0" err="1">
                <a:solidFill>
                  <a:schemeClr val="tx2"/>
                </a:solidFill>
              </a:rPr>
              <a:t>Monitoring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354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 userDrawn="1"/>
        </p:nvGrpSpPr>
        <p:grpSpPr>
          <a:xfrm>
            <a:off x="1" y="-1"/>
            <a:ext cx="2080186" cy="5143501"/>
            <a:chOff x="1" y="-1"/>
            <a:chExt cx="2080186" cy="5143501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50" r="-1" b="613"/>
            <a:stretch/>
          </p:blipFill>
          <p:spPr>
            <a:xfrm>
              <a:off x="1" y="0"/>
              <a:ext cx="2080186" cy="5143500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 userDrawn="1"/>
          </p:nvSpPr>
          <p:spPr>
            <a:xfrm>
              <a:off x="1" y="-1"/>
              <a:ext cx="2080186" cy="5143501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2500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8789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3996754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half" idx="2"/>
          </p:nvPr>
        </p:nvSpPr>
        <p:spPr>
          <a:xfrm>
            <a:off x="87890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31280" y="1045068"/>
            <a:ext cx="0" cy="3888432"/>
          </a:xfrm>
          <a:prstGeom prst="line">
            <a:avLst/>
          </a:prstGeom>
          <a:ln w="31750">
            <a:solidFill>
              <a:srgbClr val="0B6192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6" y="11557"/>
            <a:ext cx="760200" cy="71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 userDrawn="1"/>
        </p:nvSpPr>
        <p:spPr>
          <a:xfrm>
            <a:off x="-63026" y="625720"/>
            <a:ext cx="962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solidFill>
                  <a:schemeClr val="tx2"/>
                </a:solidFill>
              </a:rPr>
              <a:t>Marine </a:t>
            </a:r>
          </a:p>
          <a:p>
            <a:pPr algn="ctr"/>
            <a:r>
              <a:rPr lang="es-ES" sz="1000" b="1" dirty="0" err="1">
                <a:solidFill>
                  <a:schemeClr val="tx2"/>
                </a:solidFill>
              </a:rPr>
              <a:t>Monitoring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811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0"/>
            <a:ext cx="2483768" cy="5143501"/>
            <a:chOff x="0" y="0"/>
            <a:chExt cx="2483768" cy="5143501"/>
          </a:xfrm>
        </p:grpSpPr>
        <p:pic>
          <p:nvPicPr>
            <p:cNvPr id="19" name="Picture 2" descr="S:\F15015_Copernicus\3_Work\330_Work-in-process\SC4_BackgroundMat\Visual_ID\Photos\Land_ThinkstockPhotos-544457560.jpg"/>
            <p:cNvPicPr>
              <a:picLocks noChangeAspect="1" noChangeArrowheads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" b="-13"/>
            <a:stretch/>
          </p:blipFill>
          <p:spPr bwMode="auto">
            <a:xfrm>
              <a:off x="0" y="0"/>
              <a:ext cx="2438187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 userDrawn="1"/>
          </p:nvSpPr>
          <p:spPr>
            <a:xfrm>
              <a:off x="0" y="1"/>
              <a:ext cx="2483768" cy="51435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0" y="1"/>
              <a:ext cx="2452969" cy="51435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6" name="Straight Connector 15"/>
          <p:cNvCxnSpPr/>
          <p:nvPr userDrawn="1"/>
        </p:nvCxnSpPr>
        <p:spPr>
          <a:xfrm>
            <a:off x="431329" y="1062019"/>
            <a:ext cx="0" cy="3888432"/>
          </a:xfrm>
          <a:prstGeom prst="line">
            <a:avLst/>
          </a:prstGeom>
          <a:ln w="31750">
            <a:solidFill>
              <a:srgbClr val="B0BF27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273" y="23354"/>
            <a:ext cx="816421" cy="66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55462"/>
            <a:ext cx="7819096" cy="265172"/>
          </a:xfrm>
          <a:solidFill>
            <a:srgbClr val="B0BF27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7" y="699542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-36512" y="614834"/>
            <a:ext cx="979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rgbClr val="B0BF27"/>
                </a:solidFill>
              </a:rPr>
              <a:t>Land</a:t>
            </a:r>
            <a:r>
              <a:rPr lang="es-ES" sz="1100" b="1" dirty="0">
                <a:solidFill>
                  <a:srgbClr val="B0BF27"/>
                </a:solidFill>
              </a:rPr>
              <a:t> </a:t>
            </a:r>
            <a:r>
              <a:rPr lang="es-ES" sz="1100" b="1" dirty="0" err="1">
                <a:solidFill>
                  <a:srgbClr val="B0BF27"/>
                </a:solidFill>
              </a:rPr>
              <a:t>Monitoring</a:t>
            </a:r>
            <a:endParaRPr lang="en-US" sz="1100" b="1" dirty="0">
              <a:solidFill>
                <a:srgbClr val="B0BF27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59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54512" y="2572001"/>
            <a:ext cx="4678288" cy="56063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2800" b="0" spc="600" dirty="0">
                <a:solidFill>
                  <a:schemeClr val="bg1"/>
                </a:solidFill>
              </a:defRPr>
            </a:lvl1pPr>
          </a:lstStyle>
          <a:p>
            <a:pPr marL="0" lvl="0" algn="l"/>
            <a:r>
              <a:rPr lang="en-US" dirty="0"/>
              <a:t>Title</a:t>
            </a:r>
            <a:endParaRPr lang="en-GB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3"/>
          </p:nvPr>
        </p:nvSpPr>
        <p:spPr>
          <a:xfrm>
            <a:off x="3754512" y="3147814"/>
            <a:ext cx="4680520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052" name="Picture 4" descr="S:\F15015_Copernicus\3_Work\330_Work-in-process\SC4_BackgroundMat\PPT\item Copernicus\logo Copernicus_neg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225" y="2191061"/>
            <a:ext cx="2792091" cy="101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7600" y="4650008"/>
            <a:ext cx="1145581" cy="30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9571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5" y="699542"/>
            <a:ext cx="7743826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31329" y="1062019"/>
            <a:ext cx="0" cy="3888432"/>
          </a:xfrm>
          <a:prstGeom prst="line">
            <a:avLst/>
          </a:prstGeom>
          <a:ln w="31750">
            <a:solidFill>
              <a:srgbClr val="B0BF27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273" y="23354"/>
            <a:ext cx="816421" cy="66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55462"/>
            <a:ext cx="7819096" cy="265172"/>
          </a:xfrm>
          <a:solidFill>
            <a:srgbClr val="B0BF27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-36512" y="614834"/>
            <a:ext cx="979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rgbClr val="B0BF27"/>
                </a:solidFill>
              </a:rPr>
              <a:t>Land</a:t>
            </a:r>
            <a:r>
              <a:rPr lang="es-ES" sz="1100" b="1" dirty="0">
                <a:solidFill>
                  <a:srgbClr val="B0BF27"/>
                </a:solidFill>
              </a:rPr>
              <a:t> </a:t>
            </a:r>
            <a:r>
              <a:rPr lang="es-ES" sz="1100" b="1" dirty="0" err="1">
                <a:solidFill>
                  <a:srgbClr val="B0BF27"/>
                </a:solidFill>
              </a:rPr>
              <a:t>Monitoring</a:t>
            </a:r>
            <a:endParaRPr lang="en-US" sz="1100" b="1" dirty="0">
              <a:solidFill>
                <a:srgbClr val="B0BF27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949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B0BF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Subtitle 2"/>
          <p:cNvSpPr>
            <a:spLocks noGrp="1"/>
          </p:cNvSpPr>
          <p:nvPr>
            <p:ph type="subTitle" idx="13"/>
          </p:nvPr>
        </p:nvSpPr>
        <p:spPr>
          <a:xfrm>
            <a:off x="2636031" y="3147814"/>
            <a:ext cx="4680520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170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1470422"/>
            <a:ext cx="2409911" cy="252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29"/>
          <a:stretch/>
        </p:blipFill>
        <p:spPr bwMode="auto">
          <a:xfrm>
            <a:off x="7260856" y="0"/>
            <a:ext cx="1883144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4242" y="4650008"/>
            <a:ext cx="1145581" cy="30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758" y="4680600"/>
            <a:ext cx="769228" cy="28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582712" y="3363838"/>
            <a:ext cx="2189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bg1"/>
                </a:solidFill>
              </a:rPr>
              <a:t>Land</a:t>
            </a:r>
            <a:r>
              <a:rPr lang="es-ES" sz="1100" b="0" dirty="0">
                <a:solidFill>
                  <a:schemeClr val="bg1"/>
                </a:solidFill>
              </a:rPr>
              <a:t> </a:t>
            </a:r>
            <a:r>
              <a:rPr lang="es-ES" sz="1100" b="0" dirty="0" err="1">
                <a:solidFill>
                  <a:schemeClr val="bg1"/>
                </a:solidFill>
              </a:rPr>
              <a:t>Monitoring</a:t>
            </a:r>
            <a:endParaRPr lang="en-US" sz="1100" b="0" dirty="0">
              <a:solidFill>
                <a:schemeClr val="bg1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638263" y="2571750"/>
            <a:ext cx="4678288" cy="56063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2800" b="0" spc="600" dirty="0">
                <a:solidFill>
                  <a:schemeClr val="bg1"/>
                </a:solidFill>
              </a:defRPr>
            </a:lvl1pPr>
          </a:lstStyle>
          <a:p>
            <a:pPr marL="0" lvl="0" algn="l"/>
            <a:r>
              <a:rPr lang="en-US" dirty="0"/>
              <a:t>Title</a:t>
            </a:r>
            <a:endParaRPr lang="en-GB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7176988" y="0"/>
            <a:ext cx="1728192" cy="5143500"/>
          </a:xfrm>
          <a:prstGeom prst="rect">
            <a:avLst/>
          </a:prstGeom>
          <a:gradFill flip="none" rotWithShape="1">
            <a:gsLst>
              <a:gs pos="4000">
                <a:srgbClr val="B0BF27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8125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0" y="0"/>
            <a:ext cx="2483768" cy="5143501"/>
            <a:chOff x="0" y="0"/>
            <a:chExt cx="2483768" cy="5143501"/>
          </a:xfrm>
        </p:grpSpPr>
        <p:pic>
          <p:nvPicPr>
            <p:cNvPr id="16" name="Picture 2" descr="S:\F15015_Copernicus\3_Work\330_Work-in-process\SC4_BackgroundMat\Visual_ID\Photos\Land_ThinkstockPhotos-544457560.jpg"/>
            <p:cNvPicPr>
              <a:picLocks noChangeAspect="1" noChangeArrowheads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" b="-13"/>
            <a:stretch/>
          </p:blipFill>
          <p:spPr bwMode="auto">
            <a:xfrm>
              <a:off x="0" y="0"/>
              <a:ext cx="2438187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 userDrawn="1"/>
          </p:nvSpPr>
          <p:spPr>
            <a:xfrm>
              <a:off x="0" y="1"/>
              <a:ext cx="2483768" cy="51435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1"/>
              <a:ext cx="2452969" cy="51435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431329" y="1062019"/>
            <a:ext cx="0" cy="3888432"/>
          </a:xfrm>
          <a:prstGeom prst="line">
            <a:avLst/>
          </a:prstGeom>
          <a:ln w="31750">
            <a:solidFill>
              <a:srgbClr val="B0BF27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3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273" y="23354"/>
            <a:ext cx="816421" cy="66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55462"/>
            <a:ext cx="7819096" cy="265172"/>
          </a:xfrm>
          <a:solidFill>
            <a:srgbClr val="B0BF27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-36512" y="614834"/>
            <a:ext cx="979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rgbClr val="B0BF27"/>
                </a:solidFill>
              </a:rPr>
              <a:t>Land</a:t>
            </a:r>
            <a:r>
              <a:rPr lang="es-ES" sz="1100" b="1" dirty="0">
                <a:solidFill>
                  <a:srgbClr val="B0BF27"/>
                </a:solidFill>
              </a:rPr>
              <a:t> </a:t>
            </a:r>
            <a:r>
              <a:rPr lang="es-ES" sz="1100" b="1" dirty="0" err="1">
                <a:solidFill>
                  <a:srgbClr val="B0BF27"/>
                </a:solidFill>
              </a:rPr>
              <a:t>Monitoring</a:t>
            </a:r>
            <a:endParaRPr lang="en-US" sz="1100" b="1" dirty="0">
              <a:solidFill>
                <a:srgbClr val="B0BF2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632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0" y="0"/>
            <a:ext cx="2483768" cy="5143501"/>
            <a:chOff x="0" y="0"/>
            <a:chExt cx="2483768" cy="5143501"/>
          </a:xfrm>
        </p:grpSpPr>
        <p:pic>
          <p:nvPicPr>
            <p:cNvPr id="15" name="Picture 2" descr="S:\F15015_Copernicus\3_Work\330_Work-in-process\SC4_BackgroundMat\Visual_ID\Photos\Land_ThinkstockPhotos-544457560.jpg"/>
            <p:cNvPicPr>
              <a:picLocks noChangeAspect="1" noChangeArrowheads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" b="-13"/>
            <a:stretch/>
          </p:blipFill>
          <p:spPr bwMode="auto">
            <a:xfrm>
              <a:off x="0" y="0"/>
              <a:ext cx="2438187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 userDrawn="1"/>
          </p:nvSpPr>
          <p:spPr>
            <a:xfrm>
              <a:off x="0" y="1"/>
              <a:ext cx="2483768" cy="51435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0" y="1"/>
              <a:ext cx="2452969" cy="51435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54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9592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980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418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31329" y="1062019"/>
            <a:ext cx="0" cy="3888432"/>
          </a:xfrm>
          <a:prstGeom prst="line">
            <a:avLst/>
          </a:prstGeom>
          <a:ln w="31750">
            <a:solidFill>
              <a:srgbClr val="B0BF27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273" y="23354"/>
            <a:ext cx="816421" cy="66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55462"/>
            <a:ext cx="7819096" cy="265172"/>
          </a:xfrm>
          <a:solidFill>
            <a:srgbClr val="B0BF27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-36512" y="614834"/>
            <a:ext cx="979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rgbClr val="B0BF27"/>
                </a:solidFill>
              </a:rPr>
              <a:t>Land</a:t>
            </a:r>
            <a:r>
              <a:rPr lang="es-ES" sz="1100" b="1" dirty="0">
                <a:solidFill>
                  <a:srgbClr val="B0BF27"/>
                </a:solidFill>
              </a:rPr>
              <a:t> </a:t>
            </a:r>
            <a:r>
              <a:rPr lang="es-ES" sz="1100" b="1" dirty="0" err="1">
                <a:solidFill>
                  <a:srgbClr val="B0BF27"/>
                </a:solidFill>
              </a:rPr>
              <a:t>Monitoring</a:t>
            </a:r>
            <a:endParaRPr lang="en-US" sz="1100" b="1" dirty="0">
              <a:solidFill>
                <a:srgbClr val="B0BF27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6876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 userDrawn="1"/>
        </p:nvGrpSpPr>
        <p:grpSpPr>
          <a:xfrm>
            <a:off x="0" y="0"/>
            <a:ext cx="2483768" cy="5143501"/>
            <a:chOff x="0" y="0"/>
            <a:chExt cx="2483768" cy="5143501"/>
          </a:xfrm>
        </p:grpSpPr>
        <p:pic>
          <p:nvPicPr>
            <p:cNvPr id="22" name="Picture 2" descr="S:\F15015_Copernicus\3_Work\330_Work-in-process\SC4_BackgroundMat\Visual_ID\Photos\Land_ThinkstockPhotos-544457560.jpg"/>
            <p:cNvPicPr>
              <a:picLocks noChangeAspect="1" noChangeArrowheads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" b="-13"/>
            <a:stretch/>
          </p:blipFill>
          <p:spPr bwMode="auto">
            <a:xfrm>
              <a:off x="0" y="0"/>
              <a:ext cx="2438187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 userDrawn="1"/>
          </p:nvSpPr>
          <p:spPr>
            <a:xfrm>
              <a:off x="0" y="1"/>
              <a:ext cx="2483768" cy="51435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0" y="1"/>
              <a:ext cx="2452969" cy="51435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4" name="Straight Connector 13"/>
          <p:cNvCxnSpPr/>
          <p:nvPr userDrawn="1"/>
        </p:nvCxnSpPr>
        <p:spPr>
          <a:xfrm>
            <a:off x="431329" y="1062019"/>
            <a:ext cx="0" cy="3888432"/>
          </a:xfrm>
          <a:prstGeom prst="line">
            <a:avLst/>
          </a:prstGeom>
          <a:ln w="31750">
            <a:solidFill>
              <a:srgbClr val="B0BF27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273" y="23354"/>
            <a:ext cx="816421" cy="66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55462"/>
            <a:ext cx="7819096" cy="265172"/>
          </a:xfrm>
          <a:solidFill>
            <a:srgbClr val="B0BF27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-36512" y="614834"/>
            <a:ext cx="979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rgbClr val="B0BF27"/>
                </a:solidFill>
              </a:rPr>
              <a:t>Land</a:t>
            </a:r>
            <a:r>
              <a:rPr lang="es-ES" sz="1100" b="1" dirty="0">
                <a:solidFill>
                  <a:srgbClr val="B0BF27"/>
                </a:solidFill>
              </a:rPr>
              <a:t> </a:t>
            </a:r>
            <a:r>
              <a:rPr lang="es-ES" sz="1100" b="1" dirty="0" err="1">
                <a:solidFill>
                  <a:srgbClr val="B0BF27"/>
                </a:solidFill>
              </a:rPr>
              <a:t>Monitoring</a:t>
            </a:r>
            <a:endParaRPr lang="en-US" sz="1100" b="1" dirty="0">
              <a:solidFill>
                <a:srgbClr val="B0BF27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354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0" y="0"/>
            <a:ext cx="2483768" cy="5143501"/>
            <a:chOff x="0" y="0"/>
            <a:chExt cx="2483768" cy="5143501"/>
          </a:xfrm>
        </p:grpSpPr>
        <p:pic>
          <p:nvPicPr>
            <p:cNvPr id="23" name="Picture 2" descr="S:\F15015_Copernicus\3_Work\330_Work-in-process\SC4_BackgroundMat\Visual_ID\Photos\Land_ThinkstockPhotos-544457560.jpg"/>
            <p:cNvPicPr>
              <a:picLocks noChangeAspect="1" noChangeArrowheads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" b="-13"/>
            <a:stretch/>
          </p:blipFill>
          <p:spPr bwMode="auto">
            <a:xfrm>
              <a:off x="0" y="0"/>
              <a:ext cx="2438187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23"/>
            <p:cNvSpPr/>
            <p:nvPr userDrawn="1"/>
          </p:nvSpPr>
          <p:spPr>
            <a:xfrm>
              <a:off x="0" y="1"/>
              <a:ext cx="2483768" cy="51435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0" y="1"/>
              <a:ext cx="2452969" cy="51435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9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90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31329" y="1062019"/>
            <a:ext cx="0" cy="3888432"/>
          </a:xfrm>
          <a:prstGeom prst="line">
            <a:avLst/>
          </a:prstGeom>
          <a:ln w="31750">
            <a:solidFill>
              <a:srgbClr val="B0BF27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-36512" y="614834"/>
            <a:ext cx="979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rgbClr val="B0BF27"/>
                </a:solidFill>
              </a:rPr>
              <a:t>Land</a:t>
            </a:r>
            <a:r>
              <a:rPr lang="es-ES" sz="1100" b="1" dirty="0">
                <a:solidFill>
                  <a:srgbClr val="B0BF27"/>
                </a:solidFill>
              </a:rPr>
              <a:t> </a:t>
            </a:r>
            <a:r>
              <a:rPr lang="es-ES" sz="1100" b="1" dirty="0" err="1">
                <a:solidFill>
                  <a:srgbClr val="B0BF27"/>
                </a:solidFill>
              </a:rPr>
              <a:t>Monitoring</a:t>
            </a:r>
            <a:endParaRPr lang="en-US" sz="1100" b="1" dirty="0">
              <a:solidFill>
                <a:srgbClr val="B0BF27"/>
              </a:solidFill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273" y="23354"/>
            <a:ext cx="816421" cy="66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811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243564" y="0"/>
            <a:ext cx="2195736" cy="5160037"/>
            <a:chOff x="-3200400" y="93726"/>
            <a:chExt cx="2195736" cy="5160037"/>
          </a:xfrm>
        </p:grpSpPr>
        <p:pic>
          <p:nvPicPr>
            <p:cNvPr id="23" name="Picture 3" descr="S:\F15015_Copernicus\3_Work\330_Work-in-process\SC4_BackgroundMat\4_PPT\PPT_item Copernicus\EMS\lutte_contre_les_feux_de_foret Mindef FR.jp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366" r="66408"/>
            <a:stretch/>
          </p:blipFill>
          <p:spPr bwMode="auto">
            <a:xfrm>
              <a:off x="-2971800" y="95749"/>
              <a:ext cx="1928634" cy="5158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-3200400" y="93726"/>
              <a:ext cx="2195736" cy="5160037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2500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67494"/>
            <a:ext cx="7819096" cy="263921"/>
          </a:xfrm>
          <a:solidFill>
            <a:srgbClr val="FAA741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7" y="699542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029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Straight Connector 23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 userDrawn="1"/>
        </p:nvSpPr>
        <p:spPr>
          <a:xfrm>
            <a:off x="-36512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chemeClr val="bg1"/>
                </a:solidFill>
              </a:rPr>
              <a:t>Emergency</a:t>
            </a:r>
            <a:endParaRPr lang="es-ES" sz="1100" b="1" dirty="0">
              <a:solidFill>
                <a:schemeClr val="bg1"/>
              </a:solidFill>
            </a:endParaRPr>
          </a:p>
          <a:p>
            <a:pPr algn="ctr"/>
            <a:r>
              <a:rPr lang="es-ES" sz="1100" b="1" dirty="0">
                <a:solidFill>
                  <a:schemeClr val="bg1"/>
                </a:solidFill>
              </a:rPr>
              <a:t>Management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160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5" y="699542"/>
            <a:ext cx="7743826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63921"/>
          </a:xfrm>
          <a:solidFill>
            <a:srgbClr val="FAA741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029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Connector 13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-36512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1" kern="1200" dirty="0" err="1">
                <a:solidFill>
                  <a:srgbClr val="EA9422"/>
                </a:solidFill>
                <a:latin typeface="+mn-lt"/>
                <a:ea typeface="+mn-ea"/>
                <a:cs typeface="+mn-cs"/>
              </a:rPr>
              <a:t>Emergency</a:t>
            </a:r>
            <a:endParaRPr lang="es-ES" sz="1100" b="1" kern="1200" dirty="0">
              <a:solidFill>
                <a:srgbClr val="EA9422"/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es-ES" sz="1100" b="1" kern="1200" dirty="0">
                <a:solidFill>
                  <a:srgbClr val="EA9422"/>
                </a:solidFill>
                <a:latin typeface="+mn-lt"/>
                <a:ea typeface="+mn-ea"/>
                <a:cs typeface="+mn-cs"/>
              </a:rPr>
              <a:t>Management</a:t>
            </a:r>
            <a:endParaRPr lang="en-US" sz="1100" b="1" kern="1200" dirty="0">
              <a:solidFill>
                <a:srgbClr val="EA942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281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A7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btitle 2"/>
          <p:cNvSpPr>
            <a:spLocks noGrp="1"/>
          </p:cNvSpPr>
          <p:nvPr>
            <p:ph type="subTitle" idx="13"/>
          </p:nvPr>
        </p:nvSpPr>
        <p:spPr>
          <a:xfrm>
            <a:off x="2593876" y="3147814"/>
            <a:ext cx="4680520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680600"/>
            <a:ext cx="769228" cy="28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8036" y="4650008"/>
            <a:ext cx="1145581" cy="30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4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9036" y="1288306"/>
            <a:ext cx="2454145" cy="261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 userDrawn="1"/>
        </p:nvSpPr>
        <p:spPr>
          <a:xfrm>
            <a:off x="758598" y="3390260"/>
            <a:ext cx="185502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bg1"/>
                </a:solidFill>
              </a:rPr>
              <a:t>Emergency</a:t>
            </a:r>
            <a:r>
              <a:rPr lang="es-ES" sz="1100" b="0" baseline="0" dirty="0">
                <a:solidFill>
                  <a:schemeClr val="bg1"/>
                </a:solidFill>
              </a:rPr>
              <a:t> </a:t>
            </a:r>
            <a:r>
              <a:rPr lang="es-ES" sz="1100" b="0" dirty="0">
                <a:solidFill>
                  <a:schemeClr val="bg1"/>
                </a:solidFill>
              </a:rPr>
              <a:t>Management</a:t>
            </a:r>
            <a:endParaRPr lang="en-US" sz="1100" b="0" dirty="0">
              <a:solidFill>
                <a:schemeClr val="bg1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98212" y="2571750"/>
            <a:ext cx="4678288" cy="56063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2800" b="0" spc="600" dirty="0">
                <a:solidFill>
                  <a:schemeClr val="bg1"/>
                </a:solidFill>
              </a:defRPr>
            </a:lvl1pPr>
          </a:lstStyle>
          <a:p>
            <a:pPr marL="0" lvl="0" algn="l"/>
            <a:r>
              <a:rPr lang="en-US" dirty="0"/>
              <a:t>Title</a:t>
            </a:r>
            <a:endParaRPr lang="en-GB" dirty="0"/>
          </a:p>
        </p:txBody>
      </p:sp>
      <p:pic>
        <p:nvPicPr>
          <p:cNvPr id="19" name="Picture 3" descr="S:\F15015_Copernicus\3_Work\330_Work-in-process\SC4_BackgroundMat\4_PPT\PPT_item Copernicus\EMS\lutte_contre_les_feux_de_foret Mindef FR.jp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07"/>
          <a:stretch/>
        </p:blipFill>
        <p:spPr bwMode="auto">
          <a:xfrm>
            <a:off x="7251878" y="-14514"/>
            <a:ext cx="1928634" cy="515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 userDrawn="1"/>
        </p:nvSpPr>
        <p:spPr>
          <a:xfrm>
            <a:off x="7236296" y="0"/>
            <a:ext cx="1728192" cy="5143500"/>
          </a:xfrm>
          <a:prstGeom prst="rect">
            <a:avLst/>
          </a:prstGeom>
          <a:gradFill flip="none" rotWithShape="1">
            <a:gsLst>
              <a:gs pos="4000">
                <a:srgbClr val="FAA74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933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 userDrawn="1"/>
        </p:nvGrpSpPr>
        <p:grpSpPr>
          <a:xfrm>
            <a:off x="-243564" y="0"/>
            <a:ext cx="2195736" cy="5160037"/>
            <a:chOff x="-3200400" y="93726"/>
            <a:chExt cx="2195736" cy="5160037"/>
          </a:xfrm>
        </p:grpSpPr>
        <p:pic>
          <p:nvPicPr>
            <p:cNvPr id="25" name="Picture 3" descr="S:\F15015_Copernicus\3_Work\330_Work-in-process\SC4_BackgroundMat\4_PPT\PPT_item Copernicus\EMS\lutte_contre_les_feux_de_foret Mindef FR.jp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366" r="66408"/>
            <a:stretch/>
          </p:blipFill>
          <p:spPr bwMode="auto">
            <a:xfrm>
              <a:off x="-2971800" y="95749"/>
              <a:ext cx="1928634" cy="5158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 userDrawn="1"/>
          </p:nvSpPr>
          <p:spPr>
            <a:xfrm>
              <a:off x="-3200400" y="93726"/>
              <a:ext cx="2195736" cy="5160037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2500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2920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6056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63921"/>
          </a:xfrm>
          <a:solidFill>
            <a:srgbClr val="FAA741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029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-36512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chemeClr val="bg1"/>
                </a:solidFill>
              </a:rPr>
              <a:t>Emergency</a:t>
            </a:r>
            <a:endParaRPr lang="es-ES" sz="1100" b="1" dirty="0">
              <a:solidFill>
                <a:schemeClr val="bg1"/>
              </a:solidFill>
            </a:endParaRPr>
          </a:p>
          <a:p>
            <a:pPr algn="ctr"/>
            <a:r>
              <a:rPr lang="es-ES" sz="1100" b="1" dirty="0">
                <a:solidFill>
                  <a:schemeClr val="bg1"/>
                </a:solidFill>
              </a:rPr>
              <a:t>Management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266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0" y="0"/>
            <a:ext cx="2084906" cy="5143500"/>
            <a:chOff x="0" y="0"/>
            <a:chExt cx="2084906" cy="5143500"/>
          </a:xfrm>
        </p:grpSpPr>
        <p:pic>
          <p:nvPicPr>
            <p:cNvPr id="14" name="Picture 2" descr="S:\F15015_Copernicus\3_Work\330_Work-in-process\SC4_BackgroundMat\Visual_ID\Photos\Po_River_Italy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0800000">
              <a:off x="0" y="0"/>
              <a:ext cx="2077082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/>
            <p:cNvSpPr/>
            <p:nvPr userDrawn="1"/>
          </p:nvSpPr>
          <p:spPr>
            <a:xfrm>
              <a:off x="0" y="1"/>
              <a:ext cx="2077083" cy="51434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0" y="1"/>
              <a:ext cx="2084906" cy="514349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0077"/>
            <a:ext cx="7819096" cy="283417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441308" y="876444"/>
            <a:ext cx="0" cy="4074007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 userDrawn="1"/>
        </p:nvSpPr>
        <p:spPr>
          <a:xfrm>
            <a:off x="-36512" y="614834"/>
            <a:ext cx="9458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rgbClr val="25408F"/>
                </a:solidFill>
              </a:rPr>
              <a:t>Copernicus</a:t>
            </a:r>
            <a:endParaRPr lang="en-US" sz="1100" b="1" dirty="0">
              <a:solidFill>
                <a:srgbClr val="25408F"/>
              </a:solidFill>
            </a:endParaRPr>
          </a:p>
        </p:txBody>
      </p:sp>
      <p:pic>
        <p:nvPicPr>
          <p:cNvPr id="21" name="Picture 2" descr="C:\Users\Designer\Desktop\PRESENTATION COPERNICUS\Copernicus ICON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040" y="21806"/>
            <a:ext cx="747552" cy="74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9754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-243564" y="0"/>
            <a:ext cx="2195736" cy="5160037"/>
            <a:chOff x="-3200400" y="93726"/>
            <a:chExt cx="2195736" cy="5160037"/>
          </a:xfrm>
        </p:grpSpPr>
        <p:pic>
          <p:nvPicPr>
            <p:cNvPr id="23" name="Picture 3" descr="S:\F15015_Copernicus\3_Work\330_Work-in-process\SC4_BackgroundMat\4_PPT\PPT_item Copernicus\EMS\lutte_contre_les_feux_de_foret Mindef FR.jp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366" r="66408"/>
            <a:stretch/>
          </p:blipFill>
          <p:spPr bwMode="auto">
            <a:xfrm>
              <a:off x="-2971800" y="95749"/>
              <a:ext cx="1928634" cy="5158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23"/>
            <p:cNvSpPr/>
            <p:nvPr userDrawn="1"/>
          </p:nvSpPr>
          <p:spPr>
            <a:xfrm>
              <a:off x="-3200400" y="93726"/>
              <a:ext cx="2195736" cy="5160037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2500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54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9592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980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418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63921"/>
          </a:xfrm>
          <a:solidFill>
            <a:srgbClr val="FAA741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029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-36512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chemeClr val="bg1"/>
                </a:solidFill>
              </a:rPr>
              <a:t>Emergency</a:t>
            </a:r>
            <a:endParaRPr lang="es-ES" sz="1100" b="1" dirty="0">
              <a:solidFill>
                <a:schemeClr val="bg1"/>
              </a:solidFill>
            </a:endParaRPr>
          </a:p>
          <a:p>
            <a:pPr algn="ctr"/>
            <a:r>
              <a:rPr lang="es-ES" sz="1100" b="1" dirty="0">
                <a:solidFill>
                  <a:schemeClr val="bg1"/>
                </a:solidFill>
              </a:rPr>
              <a:t>Management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8917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-243564" y="0"/>
            <a:ext cx="2195736" cy="5160037"/>
            <a:chOff x="-3200400" y="93726"/>
            <a:chExt cx="2195736" cy="5160037"/>
          </a:xfrm>
        </p:grpSpPr>
        <p:pic>
          <p:nvPicPr>
            <p:cNvPr id="17" name="Picture 3" descr="S:\F15015_Copernicus\3_Work\330_Work-in-process\SC4_BackgroundMat\4_PPT\PPT_item Copernicus\EMS\lutte_contre_les_feux_de_foret Mindef FR.jp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366" r="66408"/>
            <a:stretch/>
          </p:blipFill>
          <p:spPr bwMode="auto">
            <a:xfrm>
              <a:off x="-2971800" y="95749"/>
              <a:ext cx="1928634" cy="5158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/>
            <p:cNvSpPr/>
            <p:nvPr userDrawn="1"/>
          </p:nvSpPr>
          <p:spPr>
            <a:xfrm>
              <a:off x="-3200400" y="93726"/>
              <a:ext cx="2195736" cy="5160037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2500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63921"/>
          </a:xfrm>
          <a:solidFill>
            <a:srgbClr val="FAA741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029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Straight Connector 22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 userDrawn="1"/>
        </p:nvSpPr>
        <p:spPr>
          <a:xfrm>
            <a:off x="-36512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chemeClr val="bg1"/>
                </a:solidFill>
              </a:rPr>
              <a:t>Emergency</a:t>
            </a:r>
            <a:endParaRPr lang="es-ES" sz="1100" b="1" dirty="0">
              <a:solidFill>
                <a:schemeClr val="bg1"/>
              </a:solidFill>
            </a:endParaRPr>
          </a:p>
          <a:p>
            <a:pPr algn="ctr"/>
            <a:r>
              <a:rPr lang="es-ES" sz="1100" b="1" dirty="0">
                <a:solidFill>
                  <a:schemeClr val="bg1"/>
                </a:solidFill>
              </a:rPr>
              <a:t>Management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277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-243564" y="0"/>
            <a:ext cx="2195736" cy="5160037"/>
            <a:chOff x="-3200400" y="93726"/>
            <a:chExt cx="2195736" cy="5160037"/>
          </a:xfrm>
        </p:grpSpPr>
        <p:pic>
          <p:nvPicPr>
            <p:cNvPr id="19" name="Picture 3" descr="S:\F15015_Copernicus\3_Work\330_Work-in-process\SC4_BackgroundMat\4_PPT\PPT_item Copernicus\EMS\lutte_contre_les_feux_de_foret Mindef FR.jp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366" r="66408"/>
            <a:stretch/>
          </p:blipFill>
          <p:spPr bwMode="auto">
            <a:xfrm>
              <a:off x="-2971800" y="95749"/>
              <a:ext cx="1928634" cy="5158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/>
            <p:cNvSpPr/>
            <p:nvPr userDrawn="1"/>
          </p:nvSpPr>
          <p:spPr>
            <a:xfrm>
              <a:off x="-3200400" y="93726"/>
              <a:ext cx="2195736" cy="5160037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2500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22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22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029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Straight Connector 19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 userDrawn="1"/>
        </p:nvSpPr>
        <p:spPr>
          <a:xfrm>
            <a:off x="-36512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chemeClr val="bg1"/>
                </a:solidFill>
              </a:rPr>
              <a:t>Emergency</a:t>
            </a:r>
            <a:endParaRPr lang="es-ES" sz="1100" b="1" dirty="0">
              <a:solidFill>
                <a:schemeClr val="bg1"/>
              </a:solidFill>
            </a:endParaRPr>
          </a:p>
          <a:p>
            <a:pPr algn="ctr"/>
            <a:r>
              <a:rPr lang="es-ES" sz="1100" b="1" dirty="0">
                <a:solidFill>
                  <a:schemeClr val="bg1"/>
                </a:solidFill>
              </a:rPr>
              <a:t>Management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903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-304800" y="0"/>
            <a:ext cx="2221445" cy="5143500"/>
            <a:chOff x="-3276600" y="-274181"/>
            <a:chExt cx="2221445" cy="5143500"/>
          </a:xfrm>
        </p:grpSpPr>
        <p:pic>
          <p:nvPicPr>
            <p:cNvPr id="19" name="Picture 2" descr="S:\F15015_Copernicus\3_Work\330_Work-in-process\SC4_BackgroundMat\4_PPT\PPT_item Copernicus\EMS\Floods RoofsHD (1).jpg"/>
            <p:cNvPicPr>
              <a:picLocks noChangeAspect="1" noChangeArrowheads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2978100" y="-271520"/>
              <a:ext cx="1871836" cy="513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-3276600" y="-274181"/>
              <a:ext cx="2195736" cy="5143500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2500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 userDrawn="1"/>
          </p:nvSpPr>
          <p:spPr>
            <a:xfrm rot="16200000">
              <a:off x="-3113814" y="-128093"/>
              <a:ext cx="2195736" cy="1921582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0"/>
                  </a:schemeClr>
                </a:gs>
                <a:gs pos="78000">
                  <a:schemeClr val="bg1">
                    <a:alpha val="53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67494"/>
            <a:ext cx="7819096" cy="263921"/>
          </a:xfrm>
          <a:solidFill>
            <a:srgbClr val="FAA741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7" y="699542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029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Straight Connector 23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 userDrawn="1"/>
        </p:nvSpPr>
        <p:spPr>
          <a:xfrm>
            <a:off x="-36512" y="616863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chemeClr val="accent4">
                    <a:lumMod val="75000"/>
                  </a:schemeClr>
                </a:solidFill>
              </a:rPr>
              <a:t>Emergency</a:t>
            </a:r>
            <a:endParaRPr lang="es-ES" sz="11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s-ES" sz="1100" b="1" dirty="0">
                <a:solidFill>
                  <a:schemeClr val="accent4">
                    <a:lumMod val="75000"/>
                  </a:schemeClr>
                </a:solidFill>
              </a:rPr>
              <a:t>Management</a:t>
            </a:r>
            <a:endParaRPr lang="en-US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5561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5" y="699542"/>
            <a:ext cx="7743826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63921"/>
          </a:xfrm>
          <a:solidFill>
            <a:srgbClr val="FAA741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029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Connector 13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-36512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1" kern="1200" dirty="0" err="1">
                <a:solidFill>
                  <a:srgbClr val="EA9422"/>
                </a:solidFill>
                <a:latin typeface="+mn-lt"/>
                <a:ea typeface="+mn-ea"/>
                <a:cs typeface="+mn-cs"/>
              </a:rPr>
              <a:t>Emergency</a:t>
            </a:r>
            <a:endParaRPr lang="es-ES" sz="1100" b="1" kern="1200" dirty="0">
              <a:solidFill>
                <a:srgbClr val="EA9422"/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es-ES" sz="1100" b="1" kern="1200" dirty="0">
                <a:solidFill>
                  <a:srgbClr val="EA9422"/>
                </a:solidFill>
                <a:latin typeface="+mn-lt"/>
                <a:ea typeface="+mn-ea"/>
                <a:cs typeface="+mn-cs"/>
              </a:rPr>
              <a:t>Management</a:t>
            </a:r>
            <a:endParaRPr lang="en-US" sz="1100" b="1" kern="1200" dirty="0">
              <a:solidFill>
                <a:srgbClr val="EA942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3673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A7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btitle 2"/>
          <p:cNvSpPr>
            <a:spLocks noGrp="1"/>
          </p:cNvSpPr>
          <p:nvPr>
            <p:ph type="subTitle" idx="13"/>
          </p:nvPr>
        </p:nvSpPr>
        <p:spPr>
          <a:xfrm>
            <a:off x="2593876" y="3147814"/>
            <a:ext cx="4680520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680600"/>
            <a:ext cx="769228" cy="28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8036" y="4650008"/>
            <a:ext cx="1145581" cy="30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4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9036" y="1288306"/>
            <a:ext cx="2454145" cy="261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 userDrawn="1"/>
        </p:nvSpPr>
        <p:spPr>
          <a:xfrm>
            <a:off x="758598" y="3390260"/>
            <a:ext cx="185502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bg1"/>
                </a:solidFill>
              </a:rPr>
              <a:t>Emergency</a:t>
            </a:r>
            <a:r>
              <a:rPr lang="es-ES" sz="1100" b="0" baseline="0" dirty="0">
                <a:solidFill>
                  <a:schemeClr val="bg1"/>
                </a:solidFill>
              </a:rPr>
              <a:t> </a:t>
            </a:r>
            <a:r>
              <a:rPr lang="es-ES" sz="1100" b="0" dirty="0">
                <a:solidFill>
                  <a:schemeClr val="bg1"/>
                </a:solidFill>
              </a:rPr>
              <a:t>Management</a:t>
            </a:r>
            <a:endParaRPr lang="en-US" sz="1100" b="0" dirty="0">
              <a:solidFill>
                <a:schemeClr val="bg1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98212" y="2571750"/>
            <a:ext cx="4678288" cy="56063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2800" b="0" spc="600" dirty="0">
                <a:solidFill>
                  <a:schemeClr val="bg1"/>
                </a:solidFill>
              </a:defRPr>
            </a:lvl1pPr>
          </a:lstStyle>
          <a:p>
            <a:pPr marL="0" lvl="0" algn="l"/>
            <a:r>
              <a:rPr lang="en-US" dirty="0"/>
              <a:t>Title</a:t>
            </a:r>
            <a:endParaRPr lang="en-GB" dirty="0"/>
          </a:p>
        </p:txBody>
      </p:sp>
      <p:pic>
        <p:nvPicPr>
          <p:cNvPr id="16" name="Picture 2" descr="S:\F15015_Copernicus\3_Work\330_Work-in-process\SC4_BackgroundMat\4_PPT\PPT_item Copernicus\EMS\Floods RoofsHD (1).jpg"/>
          <p:cNvPicPr>
            <a:picLocks noChangeAspect="1" noChangeArrowheads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87096" y="-1228"/>
            <a:ext cx="1871836" cy="513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 userDrawn="1"/>
        </p:nvSpPr>
        <p:spPr>
          <a:xfrm>
            <a:off x="7236296" y="0"/>
            <a:ext cx="1728192" cy="5143500"/>
          </a:xfrm>
          <a:prstGeom prst="rect">
            <a:avLst/>
          </a:prstGeom>
          <a:gradFill flip="none" rotWithShape="1">
            <a:gsLst>
              <a:gs pos="4000">
                <a:srgbClr val="FAA74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4224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 userDrawn="1"/>
        </p:nvGrpSpPr>
        <p:grpSpPr>
          <a:xfrm>
            <a:off x="-304800" y="0"/>
            <a:ext cx="2221445" cy="5143500"/>
            <a:chOff x="-3276600" y="-274181"/>
            <a:chExt cx="2221445" cy="5143500"/>
          </a:xfrm>
        </p:grpSpPr>
        <p:pic>
          <p:nvPicPr>
            <p:cNvPr id="22" name="Picture 2" descr="S:\F15015_Copernicus\3_Work\330_Work-in-process\SC4_BackgroundMat\4_PPT\PPT_item Copernicus\EMS\Floods RoofsHD (1).jpg"/>
            <p:cNvPicPr>
              <a:picLocks noChangeAspect="1" noChangeArrowheads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2978100" y="-271520"/>
              <a:ext cx="1871836" cy="513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 userDrawn="1"/>
          </p:nvSpPr>
          <p:spPr>
            <a:xfrm>
              <a:off x="-3276600" y="-274181"/>
              <a:ext cx="2195736" cy="5143500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2500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/>
            <p:cNvSpPr/>
            <p:nvPr userDrawn="1"/>
          </p:nvSpPr>
          <p:spPr>
            <a:xfrm rot="16200000">
              <a:off x="-3113814" y="-128093"/>
              <a:ext cx="2195736" cy="1921582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0"/>
                  </a:schemeClr>
                </a:gs>
                <a:gs pos="78000">
                  <a:schemeClr val="bg1">
                    <a:alpha val="53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2920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6056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63921"/>
          </a:xfrm>
          <a:solidFill>
            <a:srgbClr val="FAA741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029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-36512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chemeClr val="accent4">
                    <a:lumMod val="75000"/>
                  </a:schemeClr>
                </a:solidFill>
              </a:rPr>
              <a:t>Emergency</a:t>
            </a:r>
            <a:endParaRPr lang="es-ES" sz="11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s-ES" sz="1100" b="1" dirty="0">
                <a:solidFill>
                  <a:schemeClr val="accent4">
                    <a:lumMod val="75000"/>
                  </a:schemeClr>
                </a:solidFill>
              </a:rPr>
              <a:t>Management</a:t>
            </a:r>
            <a:endParaRPr lang="en-US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49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-304800" y="0"/>
            <a:ext cx="2221445" cy="5143500"/>
            <a:chOff x="-3276600" y="-274181"/>
            <a:chExt cx="2221445" cy="5143500"/>
          </a:xfrm>
        </p:grpSpPr>
        <p:pic>
          <p:nvPicPr>
            <p:cNvPr id="23" name="Picture 2" descr="S:\F15015_Copernicus\3_Work\330_Work-in-process\SC4_BackgroundMat\4_PPT\PPT_item Copernicus\EMS\Floods RoofsHD (1).jpg"/>
            <p:cNvPicPr>
              <a:picLocks noChangeAspect="1" noChangeArrowheads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2978100" y="-271520"/>
              <a:ext cx="1871836" cy="513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23"/>
            <p:cNvSpPr/>
            <p:nvPr userDrawn="1"/>
          </p:nvSpPr>
          <p:spPr>
            <a:xfrm>
              <a:off x="-3276600" y="-274181"/>
              <a:ext cx="2195736" cy="5143500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2500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/>
            <p:cNvSpPr/>
            <p:nvPr userDrawn="1"/>
          </p:nvSpPr>
          <p:spPr>
            <a:xfrm rot="16200000">
              <a:off x="-3113814" y="-128093"/>
              <a:ext cx="2195736" cy="1921582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0"/>
                  </a:schemeClr>
                </a:gs>
                <a:gs pos="78000">
                  <a:schemeClr val="bg1">
                    <a:alpha val="53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54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9592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980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418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63921"/>
          </a:xfrm>
          <a:solidFill>
            <a:srgbClr val="FAA741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029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-36512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chemeClr val="accent4">
                    <a:lumMod val="75000"/>
                  </a:schemeClr>
                </a:solidFill>
              </a:rPr>
              <a:t>Emergency</a:t>
            </a:r>
            <a:endParaRPr lang="es-ES" sz="11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s-ES" sz="1100" b="1" dirty="0">
                <a:solidFill>
                  <a:schemeClr val="accent4">
                    <a:lumMod val="75000"/>
                  </a:schemeClr>
                </a:solidFill>
              </a:rPr>
              <a:t>Management</a:t>
            </a:r>
            <a:endParaRPr lang="en-US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785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-304800" y="0"/>
            <a:ext cx="2221445" cy="5143500"/>
            <a:chOff x="-3276600" y="-274181"/>
            <a:chExt cx="2221445" cy="5143500"/>
          </a:xfrm>
        </p:grpSpPr>
        <p:pic>
          <p:nvPicPr>
            <p:cNvPr id="17" name="Picture 2" descr="S:\F15015_Copernicus\3_Work\330_Work-in-process\SC4_BackgroundMat\4_PPT\PPT_item Copernicus\EMS\Floods RoofsHD (1).jpg"/>
            <p:cNvPicPr>
              <a:picLocks noChangeAspect="1" noChangeArrowheads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2978100" y="-271520"/>
              <a:ext cx="1871836" cy="513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/>
            <p:cNvSpPr/>
            <p:nvPr userDrawn="1"/>
          </p:nvSpPr>
          <p:spPr>
            <a:xfrm>
              <a:off x="-3276600" y="-274181"/>
              <a:ext cx="2195736" cy="5143500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2500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/>
            <p:cNvSpPr/>
            <p:nvPr userDrawn="1"/>
          </p:nvSpPr>
          <p:spPr>
            <a:xfrm rot="16200000">
              <a:off x="-3113814" y="-128093"/>
              <a:ext cx="2195736" cy="1921582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0"/>
                  </a:schemeClr>
                </a:gs>
                <a:gs pos="78000">
                  <a:schemeClr val="bg1">
                    <a:alpha val="53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63921"/>
          </a:xfrm>
          <a:solidFill>
            <a:srgbClr val="FAA741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029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Straight Connector 22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 userDrawn="1"/>
        </p:nvSpPr>
        <p:spPr>
          <a:xfrm>
            <a:off x="-36512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chemeClr val="accent4">
                    <a:lumMod val="75000"/>
                  </a:schemeClr>
                </a:solidFill>
              </a:rPr>
              <a:t>Emergency</a:t>
            </a:r>
            <a:endParaRPr lang="es-ES" sz="11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s-ES" sz="1100" b="1" dirty="0">
                <a:solidFill>
                  <a:schemeClr val="accent4">
                    <a:lumMod val="75000"/>
                  </a:schemeClr>
                </a:solidFill>
              </a:rPr>
              <a:t>Management</a:t>
            </a:r>
            <a:endParaRPr lang="en-US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55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-304800" y="0"/>
            <a:ext cx="2221445" cy="5143500"/>
            <a:chOff x="-3276600" y="-274181"/>
            <a:chExt cx="2221445" cy="5143500"/>
          </a:xfrm>
        </p:grpSpPr>
        <p:pic>
          <p:nvPicPr>
            <p:cNvPr id="19" name="Picture 2" descr="S:\F15015_Copernicus\3_Work\330_Work-in-process\SC4_BackgroundMat\4_PPT\PPT_item Copernicus\EMS\Floods RoofsHD (1).jpg"/>
            <p:cNvPicPr>
              <a:picLocks noChangeAspect="1" noChangeArrowheads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2978100" y="-271520"/>
              <a:ext cx="1871836" cy="513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/>
            <p:cNvSpPr/>
            <p:nvPr userDrawn="1"/>
          </p:nvSpPr>
          <p:spPr>
            <a:xfrm>
              <a:off x="-3276600" y="-274181"/>
              <a:ext cx="2195736" cy="5143500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2500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/>
            <p:cNvSpPr/>
            <p:nvPr userDrawn="1"/>
          </p:nvSpPr>
          <p:spPr>
            <a:xfrm rot="16200000">
              <a:off x="-3113814" y="-128093"/>
              <a:ext cx="2195736" cy="1921582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0"/>
                  </a:schemeClr>
                </a:gs>
                <a:gs pos="78000">
                  <a:schemeClr val="bg1">
                    <a:alpha val="53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22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22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029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Straight Connector 19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 userDrawn="1"/>
        </p:nvSpPr>
        <p:spPr>
          <a:xfrm>
            <a:off x="-36512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chemeClr val="accent4">
                    <a:lumMod val="75000"/>
                  </a:schemeClr>
                </a:solidFill>
              </a:rPr>
              <a:t>Emergency</a:t>
            </a:r>
            <a:endParaRPr lang="es-ES" sz="11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s-ES" sz="1100" b="1" dirty="0">
                <a:solidFill>
                  <a:schemeClr val="accent4">
                    <a:lumMod val="75000"/>
                  </a:schemeClr>
                </a:solidFill>
              </a:rPr>
              <a:t>Management</a:t>
            </a:r>
            <a:endParaRPr lang="en-US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70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0" y="0"/>
            <a:ext cx="2084906" cy="5143500"/>
            <a:chOff x="0" y="0"/>
            <a:chExt cx="2084906" cy="5143500"/>
          </a:xfrm>
        </p:grpSpPr>
        <p:pic>
          <p:nvPicPr>
            <p:cNvPr id="19" name="Picture 2" descr="S:\F15015_Copernicus\3_Work\330_Work-in-process\SC4_BackgroundMat\Visual_ID\Photos\Po_River_Italy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0800000">
              <a:off x="0" y="0"/>
              <a:ext cx="2077082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 userDrawn="1"/>
          </p:nvSpPr>
          <p:spPr>
            <a:xfrm>
              <a:off x="0" y="1"/>
              <a:ext cx="2077083" cy="51434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0" y="1"/>
              <a:ext cx="2084906" cy="514349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879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317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0705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0143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0077"/>
            <a:ext cx="7819096" cy="283417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441308" y="876444"/>
            <a:ext cx="0" cy="4074007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 userDrawn="1"/>
        </p:nvSpPr>
        <p:spPr>
          <a:xfrm>
            <a:off x="-36512" y="614834"/>
            <a:ext cx="9458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rgbClr val="25408F"/>
                </a:solidFill>
              </a:rPr>
              <a:t>Copernicus</a:t>
            </a:r>
            <a:endParaRPr lang="en-US" sz="1100" b="1" dirty="0">
              <a:solidFill>
                <a:srgbClr val="25408F"/>
              </a:solidFill>
            </a:endParaRPr>
          </a:p>
        </p:txBody>
      </p:sp>
      <p:pic>
        <p:nvPicPr>
          <p:cNvPr id="23" name="Picture 2" descr="C:\Users\Designer\Desktop\PRESENTATION COPERNICUS\Copernicus ICON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040" y="21806"/>
            <a:ext cx="747552" cy="74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8596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-254000" y="-34659"/>
            <a:ext cx="2195736" cy="5200775"/>
            <a:chOff x="-2819400" y="-34596"/>
            <a:chExt cx="2195736" cy="5200775"/>
          </a:xfrm>
        </p:grpSpPr>
        <p:grpSp>
          <p:nvGrpSpPr>
            <p:cNvPr id="11" name="Group 10"/>
            <p:cNvGrpSpPr/>
            <p:nvPr userDrawn="1"/>
          </p:nvGrpSpPr>
          <p:grpSpPr>
            <a:xfrm>
              <a:off x="-2819400" y="-34596"/>
              <a:ext cx="2195736" cy="5200775"/>
              <a:chOff x="-4724400" y="-39132"/>
              <a:chExt cx="2195736" cy="5200775"/>
            </a:xfrm>
          </p:grpSpPr>
          <p:pic>
            <p:nvPicPr>
              <p:cNvPr id="13" name="Picture 2" descr="S:\F15015_Copernicus\3_Work\330_Work-in-process\SC4_BackgroundMat\4_PPT\PPT_item Copernicus\EMS\G-NEXT image.jpg"/>
              <p:cNvPicPr>
                <a:picLocks noChangeAspect="1" noChangeArrowheads="1"/>
              </p:cNvPicPr>
              <p:nvPr userDrawn="1"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0699" t="-652" r="3025" b="552"/>
              <a:stretch/>
            </p:blipFill>
            <p:spPr bwMode="auto">
              <a:xfrm>
                <a:off x="-4488924" y="-39132"/>
                <a:ext cx="1936750" cy="5181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Rectangle 9"/>
              <p:cNvSpPr/>
              <p:nvPr userDrawn="1"/>
            </p:nvSpPr>
            <p:spPr>
              <a:xfrm>
                <a:off x="-4724400" y="-20082"/>
                <a:ext cx="2195736" cy="5181725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25000"/>
                      <a:lumOff val="75000"/>
                      <a:alpha val="2500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7" name="Rectangle 16"/>
            <p:cNvSpPr/>
            <p:nvPr userDrawn="1"/>
          </p:nvSpPr>
          <p:spPr>
            <a:xfrm rot="16200000">
              <a:off x="-2719060" y="140581"/>
              <a:ext cx="2195736" cy="1921582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0"/>
                  </a:schemeClr>
                </a:gs>
                <a:gs pos="78000">
                  <a:schemeClr val="bg1">
                    <a:alpha val="53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67494"/>
            <a:ext cx="7819096" cy="263921"/>
          </a:xfrm>
          <a:solidFill>
            <a:srgbClr val="FAA741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7" y="699542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200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Straight Connector 23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 userDrawn="1"/>
        </p:nvSpPr>
        <p:spPr>
          <a:xfrm>
            <a:off x="-76200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chemeClr val="accent4">
                    <a:lumMod val="75000"/>
                  </a:schemeClr>
                </a:solidFill>
              </a:rPr>
              <a:t>Emergency</a:t>
            </a:r>
            <a:endParaRPr lang="es-ES" sz="11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s-ES" sz="1100" b="1" dirty="0">
                <a:solidFill>
                  <a:schemeClr val="accent4">
                    <a:lumMod val="75000"/>
                  </a:schemeClr>
                </a:solidFill>
              </a:rPr>
              <a:t>Management</a:t>
            </a:r>
            <a:endParaRPr lang="en-US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7742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5" y="699542"/>
            <a:ext cx="7743826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63921"/>
          </a:xfrm>
          <a:solidFill>
            <a:srgbClr val="FAA741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200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Connector 13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-36512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1" kern="1200" dirty="0" err="1">
                <a:solidFill>
                  <a:srgbClr val="EA9422"/>
                </a:solidFill>
                <a:latin typeface="+mn-lt"/>
                <a:ea typeface="+mn-ea"/>
                <a:cs typeface="+mn-cs"/>
              </a:rPr>
              <a:t>Emergency</a:t>
            </a:r>
            <a:endParaRPr lang="es-ES" sz="1100" b="1" kern="1200" dirty="0">
              <a:solidFill>
                <a:srgbClr val="EA9422"/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es-ES" sz="1100" b="1" kern="1200" dirty="0">
                <a:solidFill>
                  <a:srgbClr val="EA9422"/>
                </a:solidFill>
                <a:latin typeface="+mn-lt"/>
                <a:ea typeface="+mn-ea"/>
                <a:cs typeface="+mn-cs"/>
              </a:rPr>
              <a:t>Management</a:t>
            </a:r>
            <a:endParaRPr lang="en-US" sz="1100" b="1" kern="1200" dirty="0">
              <a:solidFill>
                <a:srgbClr val="EA942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754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A7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btitle 2"/>
          <p:cNvSpPr>
            <a:spLocks noGrp="1"/>
          </p:cNvSpPr>
          <p:nvPr>
            <p:ph type="subTitle" idx="13"/>
          </p:nvPr>
        </p:nvSpPr>
        <p:spPr>
          <a:xfrm>
            <a:off x="2593876" y="3147814"/>
            <a:ext cx="4680520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680600"/>
            <a:ext cx="769228" cy="28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8036" y="4650008"/>
            <a:ext cx="1145581" cy="30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4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9036" y="1288306"/>
            <a:ext cx="2454145" cy="261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 userDrawn="1"/>
        </p:nvSpPr>
        <p:spPr>
          <a:xfrm>
            <a:off x="758598" y="3390260"/>
            <a:ext cx="185502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bg1"/>
                </a:solidFill>
              </a:rPr>
              <a:t>Emergency</a:t>
            </a:r>
            <a:r>
              <a:rPr lang="es-ES" sz="1100" b="0" baseline="0" dirty="0">
                <a:solidFill>
                  <a:schemeClr val="bg1"/>
                </a:solidFill>
              </a:rPr>
              <a:t> </a:t>
            </a:r>
            <a:r>
              <a:rPr lang="es-ES" sz="1100" b="0" dirty="0">
                <a:solidFill>
                  <a:schemeClr val="bg1"/>
                </a:solidFill>
              </a:rPr>
              <a:t>Management</a:t>
            </a:r>
            <a:endParaRPr lang="en-US" sz="1100" b="0" dirty="0">
              <a:solidFill>
                <a:schemeClr val="bg1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98212" y="2571750"/>
            <a:ext cx="4678288" cy="56063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2800" b="0" spc="600" dirty="0">
                <a:solidFill>
                  <a:schemeClr val="bg1"/>
                </a:solidFill>
              </a:defRPr>
            </a:lvl1pPr>
          </a:lstStyle>
          <a:p>
            <a:pPr marL="0" lvl="0" algn="l"/>
            <a:r>
              <a:rPr lang="en-US" dirty="0"/>
              <a:t>Title</a:t>
            </a:r>
            <a:endParaRPr lang="en-GB" dirty="0"/>
          </a:p>
        </p:txBody>
      </p:sp>
      <p:pic>
        <p:nvPicPr>
          <p:cNvPr id="3074" name="Picture 2" descr="S:\F15015_Copernicus\3_Work\330_Work-in-process\SC4_BackgroundMat\4_PPT\PPT_item Copernicus\EMS\G-NEXT image.jpg"/>
          <p:cNvPicPr>
            <a:picLocks noChangeAspect="1" noChangeArrowheads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096" t="-726" r="22096" b="720"/>
          <a:stretch/>
        </p:blipFill>
        <p:spPr bwMode="auto">
          <a:xfrm>
            <a:off x="7259822" y="-38644"/>
            <a:ext cx="1920690" cy="51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 userDrawn="1"/>
        </p:nvSpPr>
        <p:spPr>
          <a:xfrm>
            <a:off x="7236296" y="0"/>
            <a:ext cx="1728192" cy="5143500"/>
          </a:xfrm>
          <a:prstGeom prst="rect">
            <a:avLst/>
          </a:prstGeom>
          <a:gradFill flip="none" rotWithShape="1">
            <a:gsLst>
              <a:gs pos="4000">
                <a:srgbClr val="FAA74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541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 userDrawn="1"/>
        </p:nvGrpSpPr>
        <p:grpSpPr>
          <a:xfrm>
            <a:off x="-254000" y="-34659"/>
            <a:ext cx="2195736" cy="5200775"/>
            <a:chOff x="-2819400" y="-34596"/>
            <a:chExt cx="2195736" cy="5200775"/>
          </a:xfrm>
        </p:grpSpPr>
        <p:grpSp>
          <p:nvGrpSpPr>
            <p:cNvPr id="29" name="Group 28"/>
            <p:cNvGrpSpPr/>
            <p:nvPr userDrawn="1"/>
          </p:nvGrpSpPr>
          <p:grpSpPr>
            <a:xfrm>
              <a:off x="-2819400" y="-34596"/>
              <a:ext cx="2195736" cy="5200775"/>
              <a:chOff x="-4724400" y="-39132"/>
              <a:chExt cx="2195736" cy="5200775"/>
            </a:xfrm>
          </p:grpSpPr>
          <p:pic>
            <p:nvPicPr>
              <p:cNvPr id="31" name="Picture 2" descr="S:\F15015_Copernicus\3_Work\330_Work-in-process\SC4_BackgroundMat\4_PPT\PPT_item Copernicus\EMS\G-NEXT image.jpg"/>
              <p:cNvPicPr>
                <a:picLocks noChangeAspect="1" noChangeArrowheads="1"/>
              </p:cNvPicPr>
              <p:nvPr userDrawn="1"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0699" t="-652" r="3025" b="552"/>
              <a:stretch/>
            </p:blipFill>
            <p:spPr bwMode="auto">
              <a:xfrm>
                <a:off x="-4488924" y="-39132"/>
                <a:ext cx="1936750" cy="5181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Rectangle 31"/>
              <p:cNvSpPr/>
              <p:nvPr userDrawn="1"/>
            </p:nvSpPr>
            <p:spPr>
              <a:xfrm>
                <a:off x="-4724400" y="-20082"/>
                <a:ext cx="2195736" cy="5181725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25000"/>
                      <a:lumOff val="75000"/>
                      <a:alpha val="2500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0" name="Rectangle 29"/>
            <p:cNvSpPr/>
            <p:nvPr userDrawn="1"/>
          </p:nvSpPr>
          <p:spPr>
            <a:xfrm rot="16200000">
              <a:off x="-2719060" y="140581"/>
              <a:ext cx="2195736" cy="1921582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0"/>
                  </a:schemeClr>
                </a:gs>
                <a:gs pos="78000">
                  <a:schemeClr val="bg1">
                    <a:alpha val="53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2920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6056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63921"/>
          </a:xfrm>
          <a:solidFill>
            <a:srgbClr val="FAA741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200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-76200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chemeClr val="accent4">
                    <a:lumMod val="75000"/>
                  </a:schemeClr>
                </a:solidFill>
              </a:rPr>
              <a:t>Emergency</a:t>
            </a:r>
            <a:endParaRPr lang="es-ES" sz="11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s-ES" sz="1100" b="1" dirty="0">
                <a:solidFill>
                  <a:schemeClr val="accent4">
                    <a:lumMod val="75000"/>
                  </a:schemeClr>
                </a:solidFill>
              </a:rPr>
              <a:t>Management</a:t>
            </a:r>
            <a:endParaRPr lang="en-US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398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 userDrawn="1"/>
        </p:nvGrpSpPr>
        <p:grpSpPr>
          <a:xfrm>
            <a:off x="-254000" y="-34659"/>
            <a:ext cx="2195736" cy="5200775"/>
            <a:chOff x="-2819400" y="-34596"/>
            <a:chExt cx="2195736" cy="5200775"/>
          </a:xfrm>
        </p:grpSpPr>
        <p:grpSp>
          <p:nvGrpSpPr>
            <p:cNvPr id="30" name="Group 29"/>
            <p:cNvGrpSpPr/>
            <p:nvPr userDrawn="1"/>
          </p:nvGrpSpPr>
          <p:grpSpPr>
            <a:xfrm>
              <a:off x="-2819400" y="-34596"/>
              <a:ext cx="2195736" cy="5200775"/>
              <a:chOff x="-4724400" y="-39132"/>
              <a:chExt cx="2195736" cy="5200775"/>
            </a:xfrm>
          </p:grpSpPr>
          <p:pic>
            <p:nvPicPr>
              <p:cNvPr id="32" name="Picture 2" descr="S:\F15015_Copernicus\3_Work\330_Work-in-process\SC4_BackgroundMat\4_PPT\PPT_item Copernicus\EMS\G-NEXT image.jpg"/>
              <p:cNvPicPr>
                <a:picLocks noChangeAspect="1" noChangeArrowheads="1"/>
              </p:cNvPicPr>
              <p:nvPr userDrawn="1"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0699" t="-652" r="3025" b="552"/>
              <a:stretch/>
            </p:blipFill>
            <p:spPr bwMode="auto">
              <a:xfrm>
                <a:off x="-4488924" y="-39132"/>
                <a:ext cx="1936750" cy="5181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" name="Rectangle 32"/>
              <p:cNvSpPr/>
              <p:nvPr userDrawn="1"/>
            </p:nvSpPr>
            <p:spPr>
              <a:xfrm>
                <a:off x="-4724400" y="-20082"/>
                <a:ext cx="2195736" cy="5181725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25000"/>
                      <a:lumOff val="75000"/>
                      <a:alpha val="2500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1" name="Rectangle 30"/>
            <p:cNvSpPr/>
            <p:nvPr userDrawn="1"/>
          </p:nvSpPr>
          <p:spPr>
            <a:xfrm rot="16200000">
              <a:off x="-2719060" y="140581"/>
              <a:ext cx="2195736" cy="1921582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0"/>
                  </a:schemeClr>
                </a:gs>
                <a:gs pos="78000">
                  <a:schemeClr val="bg1">
                    <a:alpha val="53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54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9592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980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418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63921"/>
          </a:xfrm>
          <a:solidFill>
            <a:srgbClr val="FAA741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200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-76200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chemeClr val="accent4">
                    <a:lumMod val="75000"/>
                  </a:schemeClr>
                </a:solidFill>
              </a:rPr>
              <a:t>Emergency</a:t>
            </a:r>
            <a:endParaRPr lang="es-ES" sz="11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s-ES" sz="1100" b="1" dirty="0">
                <a:solidFill>
                  <a:schemeClr val="accent4">
                    <a:lumMod val="75000"/>
                  </a:schemeClr>
                </a:solidFill>
              </a:rPr>
              <a:t>Management</a:t>
            </a:r>
            <a:endParaRPr lang="en-US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5792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-254000" y="-34659"/>
            <a:ext cx="2195736" cy="5200775"/>
            <a:chOff x="-2819400" y="-34596"/>
            <a:chExt cx="2195736" cy="5200775"/>
          </a:xfrm>
        </p:grpSpPr>
        <p:grpSp>
          <p:nvGrpSpPr>
            <p:cNvPr id="21" name="Group 20"/>
            <p:cNvGrpSpPr/>
            <p:nvPr userDrawn="1"/>
          </p:nvGrpSpPr>
          <p:grpSpPr>
            <a:xfrm>
              <a:off x="-2819400" y="-34596"/>
              <a:ext cx="2195736" cy="5200775"/>
              <a:chOff x="-4724400" y="-39132"/>
              <a:chExt cx="2195736" cy="5200775"/>
            </a:xfrm>
          </p:grpSpPr>
          <p:pic>
            <p:nvPicPr>
              <p:cNvPr id="26" name="Picture 2" descr="S:\F15015_Copernicus\3_Work\330_Work-in-process\SC4_BackgroundMat\4_PPT\PPT_item Copernicus\EMS\G-NEXT image.jpg"/>
              <p:cNvPicPr>
                <a:picLocks noChangeAspect="1" noChangeArrowheads="1"/>
              </p:cNvPicPr>
              <p:nvPr userDrawn="1"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0699" t="-652" r="3025" b="552"/>
              <a:stretch/>
            </p:blipFill>
            <p:spPr bwMode="auto">
              <a:xfrm>
                <a:off x="-4488924" y="-39132"/>
                <a:ext cx="1936750" cy="5181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Rectangle 26"/>
              <p:cNvSpPr/>
              <p:nvPr userDrawn="1"/>
            </p:nvSpPr>
            <p:spPr>
              <a:xfrm>
                <a:off x="-4724400" y="-20082"/>
                <a:ext cx="2195736" cy="5181725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25000"/>
                      <a:lumOff val="75000"/>
                      <a:alpha val="2500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5" name="Rectangle 24"/>
            <p:cNvSpPr/>
            <p:nvPr userDrawn="1"/>
          </p:nvSpPr>
          <p:spPr>
            <a:xfrm rot="16200000">
              <a:off x="-2719060" y="140581"/>
              <a:ext cx="2195736" cy="1921582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0"/>
                  </a:schemeClr>
                </a:gs>
                <a:gs pos="78000">
                  <a:schemeClr val="bg1">
                    <a:alpha val="53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63921"/>
          </a:xfrm>
          <a:solidFill>
            <a:srgbClr val="FAA741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200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Straight Connector 22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 userDrawn="1"/>
        </p:nvSpPr>
        <p:spPr>
          <a:xfrm>
            <a:off x="-76200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chemeClr val="accent4">
                    <a:lumMod val="75000"/>
                  </a:schemeClr>
                </a:solidFill>
              </a:rPr>
              <a:t>Emergency</a:t>
            </a:r>
            <a:endParaRPr lang="es-ES" sz="11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s-ES" sz="1100" b="1" dirty="0">
                <a:solidFill>
                  <a:schemeClr val="accent4">
                    <a:lumMod val="75000"/>
                  </a:schemeClr>
                </a:solidFill>
              </a:rPr>
              <a:t>Management</a:t>
            </a:r>
            <a:endParaRPr lang="en-US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84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 userDrawn="1"/>
        </p:nvGrpSpPr>
        <p:grpSpPr>
          <a:xfrm>
            <a:off x="-254000" y="-34659"/>
            <a:ext cx="2195736" cy="5200775"/>
            <a:chOff x="-2819400" y="-34596"/>
            <a:chExt cx="2195736" cy="5200775"/>
          </a:xfrm>
        </p:grpSpPr>
        <p:grpSp>
          <p:nvGrpSpPr>
            <p:cNvPr id="25" name="Group 24"/>
            <p:cNvGrpSpPr/>
            <p:nvPr userDrawn="1"/>
          </p:nvGrpSpPr>
          <p:grpSpPr>
            <a:xfrm>
              <a:off x="-2819400" y="-34596"/>
              <a:ext cx="2195736" cy="5200775"/>
              <a:chOff x="-4724400" y="-39132"/>
              <a:chExt cx="2195736" cy="5200775"/>
            </a:xfrm>
          </p:grpSpPr>
          <p:pic>
            <p:nvPicPr>
              <p:cNvPr id="27" name="Picture 2" descr="S:\F15015_Copernicus\3_Work\330_Work-in-process\SC4_BackgroundMat\4_PPT\PPT_item Copernicus\EMS\G-NEXT image.jpg"/>
              <p:cNvPicPr>
                <a:picLocks noChangeAspect="1" noChangeArrowheads="1"/>
              </p:cNvPicPr>
              <p:nvPr userDrawn="1"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0699" t="-652" r="3025" b="552"/>
              <a:stretch/>
            </p:blipFill>
            <p:spPr bwMode="auto">
              <a:xfrm>
                <a:off x="-4488924" y="-39132"/>
                <a:ext cx="1936750" cy="5181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Rectangle 27"/>
              <p:cNvSpPr/>
              <p:nvPr userDrawn="1"/>
            </p:nvSpPr>
            <p:spPr>
              <a:xfrm>
                <a:off x="-4724400" y="-20082"/>
                <a:ext cx="2195736" cy="5181725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25000"/>
                      <a:lumOff val="75000"/>
                      <a:alpha val="2500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6" name="Rectangle 25"/>
            <p:cNvSpPr/>
            <p:nvPr userDrawn="1"/>
          </p:nvSpPr>
          <p:spPr>
            <a:xfrm rot="16200000">
              <a:off x="-2719060" y="140581"/>
              <a:ext cx="2195736" cy="1921582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0"/>
                  </a:schemeClr>
                </a:gs>
                <a:gs pos="78000">
                  <a:schemeClr val="bg1">
                    <a:alpha val="53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22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22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200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Straight Connector 19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 userDrawn="1"/>
        </p:nvSpPr>
        <p:spPr>
          <a:xfrm>
            <a:off x="-76200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chemeClr val="accent4">
                    <a:lumMod val="75000"/>
                  </a:schemeClr>
                </a:solidFill>
              </a:rPr>
              <a:t>Emergency</a:t>
            </a:r>
            <a:endParaRPr lang="es-ES" sz="11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s-ES" sz="1100" b="1" dirty="0">
                <a:solidFill>
                  <a:schemeClr val="accent4">
                    <a:lumMod val="75000"/>
                  </a:schemeClr>
                </a:solidFill>
              </a:rPr>
              <a:t>Management</a:t>
            </a:r>
            <a:endParaRPr lang="en-US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644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304800" y="-7091"/>
            <a:ext cx="2220082" cy="5150591"/>
            <a:chOff x="-2819400" y="58514"/>
            <a:chExt cx="2220082" cy="5150591"/>
          </a:xfrm>
        </p:grpSpPr>
        <p:pic>
          <p:nvPicPr>
            <p:cNvPr id="12" name="Picture 2" descr="S:\F15015_Copernicus\3_Work\330_Work-in-process\SC4_BackgroundMat\4_PPT\PPT_item Copernicus\EMS\178747.jpg"/>
            <p:cNvPicPr>
              <a:picLocks noChangeAspect="1" noChangeArrowheads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2520900" y="65605"/>
              <a:ext cx="1871836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-2819400" y="65605"/>
              <a:ext cx="2195736" cy="5143500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2500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 userDrawn="1"/>
          </p:nvSpPr>
          <p:spPr>
            <a:xfrm rot="16200000">
              <a:off x="-2657977" y="195591"/>
              <a:ext cx="2195736" cy="1921582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0"/>
                  </a:schemeClr>
                </a:gs>
                <a:gs pos="78000">
                  <a:schemeClr val="bg1">
                    <a:alpha val="53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67494"/>
            <a:ext cx="7819096" cy="263921"/>
          </a:xfrm>
          <a:solidFill>
            <a:srgbClr val="FAA741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7" y="699542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029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Straight Connector 23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 userDrawn="1"/>
        </p:nvSpPr>
        <p:spPr>
          <a:xfrm>
            <a:off x="-36512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chemeClr val="accent4">
                    <a:lumMod val="75000"/>
                  </a:schemeClr>
                </a:solidFill>
              </a:rPr>
              <a:t>Emergency</a:t>
            </a:r>
            <a:endParaRPr lang="es-ES" sz="11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s-ES" sz="1100" b="1" dirty="0">
                <a:solidFill>
                  <a:schemeClr val="accent4">
                    <a:lumMod val="75000"/>
                  </a:schemeClr>
                </a:solidFill>
              </a:rPr>
              <a:t>Management</a:t>
            </a:r>
            <a:endParaRPr lang="en-US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8454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5" y="699542"/>
            <a:ext cx="7743826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63921"/>
          </a:xfrm>
          <a:solidFill>
            <a:srgbClr val="FAA741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029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Connector 13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-36512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1" kern="1200" dirty="0" err="1">
                <a:solidFill>
                  <a:srgbClr val="EA9422"/>
                </a:solidFill>
                <a:latin typeface="+mn-lt"/>
                <a:ea typeface="+mn-ea"/>
                <a:cs typeface="+mn-cs"/>
              </a:rPr>
              <a:t>Emergency</a:t>
            </a:r>
            <a:endParaRPr lang="es-ES" sz="1100" b="1" kern="1200" dirty="0">
              <a:solidFill>
                <a:srgbClr val="EA9422"/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es-ES" sz="1100" b="1" kern="1200" dirty="0">
                <a:solidFill>
                  <a:srgbClr val="EA9422"/>
                </a:solidFill>
                <a:latin typeface="+mn-lt"/>
                <a:ea typeface="+mn-ea"/>
                <a:cs typeface="+mn-cs"/>
              </a:rPr>
              <a:t>Management</a:t>
            </a:r>
            <a:endParaRPr lang="en-US" sz="1100" b="1" kern="1200" dirty="0">
              <a:solidFill>
                <a:srgbClr val="EA942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2015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A7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:\F15015_Copernicus\3_Work\330_Work-in-process\SC4_BackgroundMat\4_PPT\PPT_item Copernicus\EMS\178747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84293" y="-6251"/>
            <a:ext cx="187183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ubtitle 2"/>
          <p:cNvSpPr>
            <a:spLocks noGrp="1"/>
          </p:cNvSpPr>
          <p:nvPr>
            <p:ph type="subTitle" idx="13"/>
          </p:nvPr>
        </p:nvSpPr>
        <p:spPr>
          <a:xfrm>
            <a:off x="2593876" y="3147814"/>
            <a:ext cx="4680520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680600"/>
            <a:ext cx="769228" cy="28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8036" y="4650008"/>
            <a:ext cx="1145581" cy="30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5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9036" y="1288306"/>
            <a:ext cx="2454145" cy="261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 userDrawn="1"/>
        </p:nvSpPr>
        <p:spPr>
          <a:xfrm>
            <a:off x="758598" y="3390260"/>
            <a:ext cx="185502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bg1"/>
                </a:solidFill>
              </a:rPr>
              <a:t>Emergency</a:t>
            </a:r>
            <a:r>
              <a:rPr lang="es-ES" sz="1100" b="0" baseline="0" dirty="0">
                <a:solidFill>
                  <a:schemeClr val="bg1"/>
                </a:solidFill>
              </a:rPr>
              <a:t> </a:t>
            </a:r>
            <a:r>
              <a:rPr lang="es-ES" sz="1100" b="0" dirty="0">
                <a:solidFill>
                  <a:schemeClr val="bg1"/>
                </a:solidFill>
              </a:rPr>
              <a:t>Management</a:t>
            </a:r>
            <a:endParaRPr lang="en-US" sz="1100" b="0" dirty="0">
              <a:solidFill>
                <a:schemeClr val="bg1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98212" y="2571750"/>
            <a:ext cx="4678288" cy="56063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2800" b="0" spc="600" dirty="0">
                <a:solidFill>
                  <a:schemeClr val="bg1"/>
                </a:solidFill>
              </a:defRPr>
            </a:lvl1pPr>
          </a:lstStyle>
          <a:p>
            <a:pPr marL="0" lvl="0" algn="l"/>
            <a:r>
              <a:rPr lang="en-US" dirty="0"/>
              <a:t>Title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7236296" y="0"/>
            <a:ext cx="1728192" cy="5143500"/>
          </a:xfrm>
          <a:prstGeom prst="rect">
            <a:avLst/>
          </a:prstGeom>
          <a:gradFill flip="none" rotWithShape="1">
            <a:gsLst>
              <a:gs pos="4000">
                <a:srgbClr val="FAA74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931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0"/>
            <a:ext cx="2084906" cy="5143500"/>
            <a:chOff x="0" y="0"/>
            <a:chExt cx="2084906" cy="5143500"/>
          </a:xfrm>
        </p:grpSpPr>
        <p:pic>
          <p:nvPicPr>
            <p:cNvPr id="40" name="Picture 2" descr="S:\F15015_Copernicus\3_Work\330_Work-in-process\SC4_BackgroundMat\Visual_ID\Photos\Po_River_Italy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0800000">
              <a:off x="0" y="0"/>
              <a:ext cx="2077082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0"/>
            <p:cNvSpPr/>
            <p:nvPr userDrawn="1"/>
          </p:nvSpPr>
          <p:spPr>
            <a:xfrm>
              <a:off x="0" y="1"/>
              <a:ext cx="2077083" cy="51434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0" y="1"/>
              <a:ext cx="2084906" cy="514349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60077"/>
            <a:ext cx="7819096" cy="283417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441308" y="876444"/>
            <a:ext cx="0" cy="4074007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 userDrawn="1"/>
        </p:nvSpPr>
        <p:spPr>
          <a:xfrm>
            <a:off x="-36512" y="614834"/>
            <a:ext cx="9458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rgbClr val="25408F"/>
                </a:solidFill>
              </a:rPr>
              <a:t>Copernicus</a:t>
            </a:r>
            <a:endParaRPr lang="en-US" sz="1100" b="1" dirty="0">
              <a:solidFill>
                <a:srgbClr val="25408F"/>
              </a:solidFill>
            </a:endParaRPr>
          </a:p>
        </p:txBody>
      </p:sp>
      <p:pic>
        <p:nvPicPr>
          <p:cNvPr id="15" name="Picture 2" descr="C:\Users\Designer\Desktop\PRESENTATION COPERNICUS\Copernicus ICON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040" y="21806"/>
            <a:ext cx="747552" cy="74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631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 userDrawn="1"/>
        </p:nvGrpSpPr>
        <p:grpSpPr>
          <a:xfrm>
            <a:off x="-304800" y="-7091"/>
            <a:ext cx="2220082" cy="5150591"/>
            <a:chOff x="-2819400" y="58514"/>
            <a:chExt cx="2220082" cy="5150591"/>
          </a:xfrm>
        </p:grpSpPr>
        <p:pic>
          <p:nvPicPr>
            <p:cNvPr id="22" name="Picture 2" descr="S:\F15015_Copernicus\3_Work\330_Work-in-process\SC4_BackgroundMat\4_PPT\PPT_item Copernicus\EMS\178747.jpg"/>
            <p:cNvPicPr>
              <a:picLocks noChangeAspect="1" noChangeArrowheads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2520900" y="65605"/>
              <a:ext cx="1871836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 userDrawn="1"/>
          </p:nvSpPr>
          <p:spPr>
            <a:xfrm>
              <a:off x="-2819400" y="65605"/>
              <a:ext cx="2195736" cy="5143500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2500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/>
            <p:cNvSpPr/>
            <p:nvPr userDrawn="1"/>
          </p:nvSpPr>
          <p:spPr>
            <a:xfrm rot="16200000">
              <a:off x="-2657977" y="195591"/>
              <a:ext cx="2195736" cy="1921582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0"/>
                  </a:schemeClr>
                </a:gs>
                <a:gs pos="78000">
                  <a:schemeClr val="bg1">
                    <a:alpha val="53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2920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6056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63921"/>
          </a:xfrm>
          <a:solidFill>
            <a:srgbClr val="FAA741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029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-36512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chemeClr val="accent4">
                    <a:lumMod val="75000"/>
                  </a:schemeClr>
                </a:solidFill>
              </a:rPr>
              <a:t>Emergency</a:t>
            </a:r>
            <a:endParaRPr lang="es-ES" sz="11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s-ES" sz="1100" b="1" dirty="0">
                <a:solidFill>
                  <a:schemeClr val="accent4">
                    <a:lumMod val="75000"/>
                  </a:schemeClr>
                </a:solidFill>
              </a:rPr>
              <a:t>Management</a:t>
            </a:r>
            <a:endParaRPr lang="en-US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190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 userDrawn="1"/>
        </p:nvGrpSpPr>
        <p:grpSpPr>
          <a:xfrm>
            <a:off x="-304800" y="-7091"/>
            <a:ext cx="2220082" cy="5150591"/>
            <a:chOff x="-2819400" y="58514"/>
            <a:chExt cx="2220082" cy="5150591"/>
          </a:xfrm>
        </p:grpSpPr>
        <p:pic>
          <p:nvPicPr>
            <p:cNvPr id="26" name="Picture 2" descr="S:\F15015_Copernicus\3_Work\330_Work-in-process\SC4_BackgroundMat\4_PPT\PPT_item Copernicus\EMS\178747.jpg"/>
            <p:cNvPicPr>
              <a:picLocks noChangeAspect="1" noChangeArrowheads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2520900" y="65605"/>
              <a:ext cx="1871836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26"/>
            <p:cNvSpPr/>
            <p:nvPr userDrawn="1"/>
          </p:nvSpPr>
          <p:spPr>
            <a:xfrm>
              <a:off x="-2819400" y="65605"/>
              <a:ext cx="2195736" cy="5143500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2500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/>
            <p:cNvSpPr/>
            <p:nvPr userDrawn="1"/>
          </p:nvSpPr>
          <p:spPr>
            <a:xfrm rot="16200000">
              <a:off x="-2657977" y="195591"/>
              <a:ext cx="2195736" cy="1921582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0"/>
                  </a:schemeClr>
                </a:gs>
                <a:gs pos="78000">
                  <a:schemeClr val="bg1">
                    <a:alpha val="53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54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9592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980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418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63921"/>
          </a:xfrm>
          <a:solidFill>
            <a:srgbClr val="FAA741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029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-36512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chemeClr val="accent4">
                    <a:lumMod val="75000"/>
                  </a:schemeClr>
                </a:solidFill>
              </a:rPr>
              <a:t>Emergency</a:t>
            </a:r>
            <a:endParaRPr lang="es-ES" sz="11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s-ES" sz="1100" b="1" dirty="0">
                <a:solidFill>
                  <a:schemeClr val="accent4">
                    <a:lumMod val="75000"/>
                  </a:schemeClr>
                </a:solidFill>
              </a:rPr>
              <a:t>Management</a:t>
            </a:r>
            <a:endParaRPr lang="en-US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99247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>
          <a:xfrm>
            <a:off x="-304800" y="-7091"/>
            <a:ext cx="2220082" cy="5150591"/>
            <a:chOff x="-2819400" y="58514"/>
            <a:chExt cx="2220082" cy="5150591"/>
          </a:xfrm>
        </p:grpSpPr>
        <p:pic>
          <p:nvPicPr>
            <p:cNvPr id="20" name="Picture 2" descr="S:\F15015_Copernicus\3_Work\330_Work-in-process\SC4_BackgroundMat\4_PPT\PPT_item Copernicus\EMS\178747.jpg"/>
            <p:cNvPicPr>
              <a:picLocks noChangeAspect="1" noChangeArrowheads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2520900" y="65605"/>
              <a:ext cx="1871836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/>
            <p:cNvSpPr/>
            <p:nvPr userDrawn="1"/>
          </p:nvSpPr>
          <p:spPr>
            <a:xfrm>
              <a:off x="-2819400" y="65605"/>
              <a:ext cx="2195736" cy="5143500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2500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/>
            <p:cNvSpPr/>
            <p:nvPr userDrawn="1"/>
          </p:nvSpPr>
          <p:spPr>
            <a:xfrm rot="16200000">
              <a:off x="-2657977" y="195591"/>
              <a:ext cx="2195736" cy="1921582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0"/>
                  </a:schemeClr>
                </a:gs>
                <a:gs pos="78000">
                  <a:schemeClr val="bg1">
                    <a:alpha val="53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63921"/>
          </a:xfrm>
          <a:solidFill>
            <a:srgbClr val="FAA741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029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Straight Connector 22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 userDrawn="1"/>
        </p:nvSpPr>
        <p:spPr>
          <a:xfrm>
            <a:off x="-36512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chemeClr val="accent4">
                    <a:lumMod val="75000"/>
                  </a:schemeClr>
                </a:solidFill>
              </a:rPr>
              <a:t>Emergency</a:t>
            </a:r>
            <a:endParaRPr lang="es-ES" sz="11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s-ES" sz="1100" b="1" dirty="0">
                <a:solidFill>
                  <a:schemeClr val="accent4">
                    <a:lumMod val="75000"/>
                  </a:schemeClr>
                </a:solidFill>
              </a:rPr>
              <a:t>Management</a:t>
            </a:r>
            <a:endParaRPr lang="en-US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743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 userDrawn="1"/>
        </p:nvGrpSpPr>
        <p:grpSpPr>
          <a:xfrm>
            <a:off x="-304800" y="-7091"/>
            <a:ext cx="2220082" cy="5150591"/>
            <a:chOff x="-2819400" y="58514"/>
            <a:chExt cx="2220082" cy="5150591"/>
          </a:xfrm>
        </p:grpSpPr>
        <p:pic>
          <p:nvPicPr>
            <p:cNvPr id="24" name="Picture 2" descr="S:\F15015_Copernicus\3_Work\330_Work-in-process\SC4_BackgroundMat\4_PPT\PPT_item Copernicus\EMS\178747.jpg"/>
            <p:cNvPicPr>
              <a:picLocks noChangeAspect="1" noChangeArrowheads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2520900" y="65605"/>
              <a:ext cx="1871836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24"/>
            <p:cNvSpPr/>
            <p:nvPr userDrawn="1"/>
          </p:nvSpPr>
          <p:spPr>
            <a:xfrm>
              <a:off x="-2819400" y="65605"/>
              <a:ext cx="2195736" cy="5143500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2500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/>
            <p:cNvSpPr/>
            <p:nvPr userDrawn="1"/>
          </p:nvSpPr>
          <p:spPr>
            <a:xfrm rot="16200000">
              <a:off x="-2657977" y="195591"/>
              <a:ext cx="2195736" cy="1921582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0"/>
                  </a:schemeClr>
                </a:gs>
                <a:gs pos="78000">
                  <a:schemeClr val="bg1">
                    <a:alpha val="53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22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22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029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Straight Connector 19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 userDrawn="1"/>
        </p:nvSpPr>
        <p:spPr>
          <a:xfrm>
            <a:off x="-36512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chemeClr val="accent4">
                    <a:lumMod val="75000"/>
                  </a:schemeClr>
                </a:solidFill>
              </a:rPr>
              <a:t>Emergency</a:t>
            </a:r>
            <a:endParaRPr lang="es-ES" sz="11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s-ES" sz="1100" b="1" dirty="0">
                <a:solidFill>
                  <a:schemeClr val="accent4">
                    <a:lumMod val="75000"/>
                  </a:schemeClr>
                </a:solidFill>
              </a:rPr>
              <a:t>Management</a:t>
            </a:r>
            <a:endParaRPr lang="en-US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287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-5877" y="0"/>
            <a:ext cx="2298483" cy="5143501"/>
            <a:chOff x="-5877" y="0"/>
            <a:chExt cx="2298483" cy="5143501"/>
          </a:xfrm>
        </p:grpSpPr>
        <p:pic>
          <p:nvPicPr>
            <p:cNvPr id="28" name="Picture 2"/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2266574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Rectangle 29"/>
            <p:cNvSpPr/>
            <p:nvPr userDrawn="1"/>
          </p:nvSpPr>
          <p:spPr>
            <a:xfrm>
              <a:off x="-3208" y="1"/>
              <a:ext cx="2266574" cy="51435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-5877" y="1581"/>
              <a:ext cx="2298483" cy="514191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46286"/>
            <a:ext cx="7819096" cy="288032"/>
          </a:xfrm>
          <a:solidFill>
            <a:srgbClr val="5AC4DD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7" y="699542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471540" y="1062019"/>
            <a:ext cx="0" cy="3888432"/>
          </a:xfrm>
          <a:prstGeom prst="line">
            <a:avLst/>
          </a:prstGeom>
          <a:ln w="31750">
            <a:solidFill>
              <a:srgbClr val="5A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 userDrawn="1"/>
        </p:nvSpPr>
        <p:spPr>
          <a:xfrm>
            <a:off x="35496" y="614834"/>
            <a:ext cx="95064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21879F"/>
                </a:solidFill>
              </a:rPr>
              <a:t>Atmosphere</a:t>
            </a:r>
            <a:endParaRPr lang="es-ES" sz="1100" b="0" dirty="0">
              <a:solidFill>
                <a:srgbClr val="21879F"/>
              </a:solidFill>
            </a:endParaRPr>
          </a:p>
          <a:p>
            <a:pPr algn="ctr"/>
            <a:r>
              <a:rPr lang="es-ES" sz="1100" b="0" dirty="0" err="1">
                <a:solidFill>
                  <a:srgbClr val="21879F"/>
                </a:solidFill>
              </a:rPr>
              <a:t>Monitoring</a:t>
            </a:r>
            <a:endParaRPr lang="en-US" sz="1100" b="0" dirty="0">
              <a:solidFill>
                <a:srgbClr val="21879F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3253" y="42236"/>
            <a:ext cx="693115" cy="65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6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77779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5" y="699542"/>
            <a:ext cx="7743826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46286"/>
            <a:ext cx="7819096" cy="288032"/>
          </a:xfrm>
          <a:solidFill>
            <a:srgbClr val="5AC4DD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71540" y="1062019"/>
            <a:ext cx="0" cy="3888432"/>
          </a:xfrm>
          <a:prstGeom prst="line">
            <a:avLst/>
          </a:prstGeom>
          <a:ln w="31750">
            <a:solidFill>
              <a:srgbClr val="5A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35496" y="614834"/>
            <a:ext cx="95064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21879F"/>
                </a:solidFill>
              </a:rPr>
              <a:t>Atmosphere</a:t>
            </a:r>
            <a:endParaRPr lang="es-ES" sz="1100" b="0" dirty="0">
              <a:solidFill>
                <a:srgbClr val="21879F"/>
              </a:solidFill>
            </a:endParaRPr>
          </a:p>
          <a:p>
            <a:pPr algn="ctr"/>
            <a:r>
              <a:rPr lang="es-ES" sz="1100" b="0" dirty="0" err="1">
                <a:solidFill>
                  <a:srgbClr val="21879F"/>
                </a:solidFill>
              </a:rPr>
              <a:t>Monitoring</a:t>
            </a:r>
            <a:endParaRPr lang="en-US" sz="1100" b="0" dirty="0">
              <a:solidFill>
                <a:srgbClr val="21879F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3253" y="42236"/>
            <a:ext cx="693115" cy="65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808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62C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77"/>
          <a:stretch/>
        </p:blipFill>
        <p:spPr bwMode="auto">
          <a:xfrm>
            <a:off x="7306278" y="0"/>
            <a:ext cx="183772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 userDrawn="1"/>
        </p:nvSpPr>
        <p:spPr>
          <a:xfrm>
            <a:off x="7176988" y="0"/>
            <a:ext cx="1728192" cy="5143500"/>
          </a:xfrm>
          <a:prstGeom prst="rect">
            <a:avLst/>
          </a:prstGeom>
          <a:gradFill flip="none" rotWithShape="1">
            <a:gsLst>
              <a:gs pos="4000">
                <a:srgbClr val="5AC4DD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2602384" y="3147814"/>
            <a:ext cx="4680520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218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1491630"/>
            <a:ext cx="2088232" cy="244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680600"/>
            <a:ext cx="769228" cy="28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8036" y="4650008"/>
            <a:ext cx="1145581" cy="30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204713" y="3507854"/>
            <a:ext cx="236172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bg1"/>
                </a:solidFill>
              </a:rPr>
              <a:t>Atmosphere</a:t>
            </a:r>
            <a:r>
              <a:rPr lang="es-ES" sz="1100" b="0" baseline="0" dirty="0">
                <a:solidFill>
                  <a:schemeClr val="bg1"/>
                </a:solidFill>
              </a:rPr>
              <a:t> </a:t>
            </a:r>
            <a:r>
              <a:rPr lang="es-ES" sz="1100" b="0" dirty="0" err="1">
                <a:solidFill>
                  <a:schemeClr val="bg1"/>
                </a:solidFill>
              </a:rPr>
              <a:t>Monitoring</a:t>
            </a:r>
            <a:endParaRPr lang="en-US" sz="1100" b="0" dirty="0">
              <a:solidFill>
                <a:schemeClr val="bg1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602384" y="2572001"/>
            <a:ext cx="4678288" cy="56063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2800" b="0" spc="600" dirty="0">
                <a:solidFill>
                  <a:schemeClr val="bg1"/>
                </a:solidFill>
              </a:defRPr>
            </a:lvl1pPr>
          </a:lstStyle>
          <a:p>
            <a:pPr marL="0" lvl="0" algn="l"/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380558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>
          <a:xfrm>
            <a:off x="-5877" y="0"/>
            <a:ext cx="2298483" cy="5143501"/>
            <a:chOff x="-5877" y="0"/>
            <a:chExt cx="2298483" cy="5143501"/>
          </a:xfrm>
        </p:grpSpPr>
        <p:pic>
          <p:nvPicPr>
            <p:cNvPr id="20" name="Picture 2"/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2266574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0"/>
            <p:cNvSpPr/>
            <p:nvPr userDrawn="1"/>
          </p:nvSpPr>
          <p:spPr>
            <a:xfrm>
              <a:off x="-3208" y="1"/>
              <a:ext cx="2266574" cy="51435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-5877" y="1581"/>
              <a:ext cx="2298483" cy="514191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1022920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5076056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46286"/>
            <a:ext cx="7819096" cy="288032"/>
          </a:xfrm>
          <a:solidFill>
            <a:srgbClr val="5AC4DD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71540" y="1062019"/>
            <a:ext cx="0" cy="3888432"/>
          </a:xfrm>
          <a:prstGeom prst="line">
            <a:avLst/>
          </a:prstGeom>
          <a:ln w="31750">
            <a:solidFill>
              <a:srgbClr val="5A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35496" y="614834"/>
            <a:ext cx="95064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21879F"/>
                </a:solidFill>
              </a:rPr>
              <a:t>Atmosphere</a:t>
            </a:r>
            <a:endParaRPr lang="es-ES" sz="1100" b="0" dirty="0">
              <a:solidFill>
                <a:srgbClr val="21879F"/>
              </a:solidFill>
            </a:endParaRPr>
          </a:p>
          <a:p>
            <a:pPr algn="ctr"/>
            <a:r>
              <a:rPr lang="es-ES" sz="1100" b="0" dirty="0" err="1">
                <a:solidFill>
                  <a:srgbClr val="21879F"/>
                </a:solidFill>
              </a:rPr>
              <a:t>Monitoring</a:t>
            </a:r>
            <a:endParaRPr lang="en-US" sz="1100" b="0" dirty="0">
              <a:solidFill>
                <a:srgbClr val="21879F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3253" y="42236"/>
            <a:ext cx="693115" cy="65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28219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-5877" y="0"/>
            <a:ext cx="2298483" cy="5143501"/>
            <a:chOff x="-5877" y="0"/>
            <a:chExt cx="2298483" cy="5143501"/>
          </a:xfrm>
        </p:grpSpPr>
        <p:pic>
          <p:nvPicPr>
            <p:cNvPr id="23" name="Picture 2"/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2266574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23"/>
            <p:cNvSpPr/>
            <p:nvPr userDrawn="1"/>
          </p:nvSpPr>
          <p:spPr>
            <a:xfrm>
              <a:off x="-3208" y="1"/>
              <a:ext cx="2266574" cy="51435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-5877" y="1581"/>
              <a:ext cx="2298483" cy="514191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54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9592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980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418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46286"/>
            <a:ext cx="7819096" cy="288032"/>
          </a:xfrm>
          <a:solidFill>
            <a:srgbClr val="5AC4DD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71540" y="1062019"/>
            <a:ext cx="0" cy="3888432"/>
          </a:xfrm>
          <a:prstGeom prst="line">
            <a:avLst/>
          </a:prstGeom>
          <a:ln w="31750">
            <a:solidFill>
              <a:srgbClr val="5A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35496" y="614834"/>
            <a:ext cx="95064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21879F"/>
                </a:solidFill>
              </a:rPr>
              <a:t>Atmosphere</a:t>
            </a:r>
            <a:endParaRPr lang="es-ES" sz="1100" b="0" dirty="0">
              <a:solidFill>
                <a:srgbClr val="21879F"/>
              </a:solidFill>
            </a:endParaRPr>
          </a:p>
          <a:p>
            <a:pPr algn="ctr"/>
            <a:r>
              <a:rPr lang="es-ES" sz="1100" b="0" dirty="0" err="1">
                <a:solidFill>
                  <a:srgbClr val="21879F"/>
                </a:solidFill>
              </a:rPr>
              <a:t>Monitoring</a:t>
            </a:r>
            <a:endParaRPr lang="en-US" sz="1100" b="0" dirty="0">
              <a:solidFill>
                <a:srgbClr val="21879F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3253" y="42236"/>
            <a:ext cx="693115" cy="65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23534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-5877" y="0"/>
            <a:ext cx="2298483" cy="5143501"/>
            <a:chOff x="-5877" y="0"/>
            <a:chExt cx="2298483" cy="5143501"/>
          </a:xfrm>
        </p:grpSpPr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2266574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21"/>
            <p:cNvSpPr/>
            <p:nvPr userDrawn="1"/>
          </p:nvSpPr>
          <p:spPr>
            <a:xfrm>
              <a:off x="-3208" y="1"/>
              <a:ext cx="2266574" cy="51435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-5877" y="1581"/>
              <a:ext cx="2298483" cy="514191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46286"/>
            <a:ext cx="7819096" cy="288032"/>
          </a:xfrm>
          <a:solidFill>
            <a:srgbClr val="5AC4DD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71540" y="1062019"/>
            <a:ext cx="0" cy="3888432"/>
          </a:xfrm>
          <a:prstGeom prst="line">
            <a:avLst/>
          </a:prstGeom>
          <a:ln w="31750">
            <a:solidFill>
              <a:srgbClr val="5A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35496" y="614834"/>
            <a:ext cx="95064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21879F"/>
                </a:solidFill>
              </a:rPr>
              <a:t>Atmosphere</a:t>
            </a:r>
            <a:endParaRPr lang="es-ES" sz="1100" b="0" dirty="0">
              <a:solidFill>
                <a:srgbClr val="21879F"/>
              </a:solidFill>
            </a:endParaRPr>
          </a:p>
          <a:p>
            <a:pPr algn="ctr"/>
            <a:r>
              <a:rPr lang="es-ES" sz="1100" b="0" dirty="0" err="1">
                <a:solidFill>
                  <a:srgbClr val="21879F"/>
                </a:solidFill>
              </a:rPr>
              <a:t>Monitoring</a:t>
            </a:r>
            <a:endParaRPr lang="en-US" sz="1100" b="0" dirty="0">
              <a:solidFill>
                <a:srgbClr val="21879F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3253" y="42236"/>
            <a:ext cx="693115" cy="65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348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0"/>
            <a:ext cx="2084906" cy="5143500"/>
            <a:chOff x="0" y="0"/>
            <a:chExt cx="2084906" cy="5143500"/>
          </a:xfrm>
        </p:grpSpPr>
        <p:pic>
          <p:nvPicPr>
            <p:cNvPr id="26" name="Picture 2" descr="S:\F15015_Copernicus\3_Work\330_Work-in-process\SC4_BackgroundMat\Visual_ID\Photos\Po_River_Italy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0800000">
              <a:off x="0" y="0"/>
              <a:ext cx="2077082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8"/>
            <p:cNvSpPr/>
            <p:nvPr userDrawn="1"/>
          </p:nvSpPr>
          <p:spPr>
            <a:xfrm>
              <a:off x="0" y="1"/>
              <a:ext cx="2077083" cy="51434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0" y="1"/>
              <a:ext cx="2084906" cy="514349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9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90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441308" y="876444"/>
            <a:ext cx="0" cy="4074007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 userDrawn="1"/>
        </p:nvSpPr>
        <p:spPr>
          <a:xfrm>
            <a:off x="-36512" y="614834"/>
            <a:ext cx="9458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rgbClr val="25408F"/>
                </a:solidFill>
              </a:rPr>
              <a:t>Copernicus</a:t>
            </a:r>
            <a:endParaRPr lang="en-US" sz="1100" b="1" dirty="0">
              <a:solidFill>
                <a:srgbClr val="25408F"/>
              </a:solidFill>
            </a:endParaRPr>
          </a:p>
        </p:txBody>
      </p:sp>
      <p:pic>
        <p:nvPicPr>
          <p:cNvPr id="17" name="Picture 2" descr="C:\Users\Designer\Desktop\PRESENTATION COPERNICUS\Copernicus ICON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040" y="21806"/>
            <a:ext cx="747552" cy="74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51143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>
          <a:xfrm>
            <a:off x="-5877" y="0"/>
            <a:ext cx="2298483" cy="5143501"/>
            <a:chOff x="-5877" y="0"/>
            <a:chExt cx="2298483" cy="5143501"/>
          </a:xfrm>
        </p:grpSpPr>
        <p:pic>
          <p:nvPicPr>
            <p:cNvPr id="20" name="Picture 2"/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2266574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0"/>
            <p:cNvSpPr/>
            <p:nvPr userDrawn="1"/>
          </p:nvSpPr>
          <p:spPr>
            <a:xfrm>
              <a:off x="-3208" y="1"/>
              <a:ext cx="2266574" cy="51435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-5877" y="1581"/>
              <a:ext cx="2298483" cy="514191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22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22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71540" y="1062019"/>
            <a:ext cx="0" cy="3888432"/>
          </a:xfrm>
          <a:prstGeom prst="line">
            <a:avLst/>
          </a:prstGeom>
          <a:ln w="31750">
            <a:solidFill>
              <a:srgbClr val="5A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35496" y="614834"/>
            <a:ext cx="95064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21879F"/>
                </a:solidFill>
              </a:rPr>
              <a:t>Atmosphere</a:t>
            </a:r>
            <a:endParaRPr lang="es-ES" sz="1100" b="0" dirty="0">
              <a:solidFill>
                <a:srgbClr val="21879F"/>
              </a:solidFill>
            </a:endParaRPr>
          </a:p>
          <a:p>
            <a:pPr algn="ctr"/>
            <a:r>
              <a:rPr lang="es-ES" sz="1100" b="0" dirty="0" err="1">
                <a:solidFill>
                  <a:srgbClr val="21879F"/>
                </a:solidFill>
              </a:rPr>
              <a:t>Monitoring</a:t>
            </a:r>
            <a:endParaRPr lang="en-US" sz="1100" b="0" dirty="0">
              <a:solidFill>
                <a:srgbClr val="21879F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3253" y="42236"/>
            <a:ext cx="693115" cy="65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821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-1" y="0"/>
            <a:ext cx="2620845" cy="5143500"/>
            <a:chOff x="-1" y="0"/>
            <a:chExt cx="2620845" cy="5143500"/>
          </a:xfrm>
        </p:grpSpPr>
        <p:pic>
          <p:nvPicPr>
            <p:cNvPr id="34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35" b="-35"/>
            <a:stretch/>
          </p:blipFill>
          <p:spPr bwMode="auto">
            <a:xfrm>
              <a:off x="0" y="0"/>
              <a:ext cx="2323577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 34"/>
            <p:cNvSpPr/>
            <p:nvPr userDrawn="1"/>
          </p:nvSpPr>
          <p:spPr>
            <a:xfrm>
              <a:off x="0" y="2438"/>
              <a:ext cx="2620844" cy="5141062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-1" y="0"/>
              <a:ext cx="2323578" cy="51435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35007"/>
            <a:ext cx="7819096" cy="277539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7" y="699542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1" name="Group 40"/>
          <p:cNvGrpSpPr/>
          <p:nvPr userDrawn="1"/>
        </p:nvGrpSpPr>
        <p:grpSpPr>
          <a:xfrm>
            <a:off x="107504" y="20834"/>
            <a:ext cx="878633" cy="4929617"/>
            <a:chOff x="164975" y="20834"/>
            <a:chExt cx="878633" cy="4929617"/>
          </a:xfrm>
        </p:grpSpPr>
        <p:cxnSp>
          <p:nvCxnSpPr>
            <p:cNvPr id="42" name="Straight Connector 41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 userDrawn="1"/>
          </p:nvSpPr>
          <p:spPr>
            <a:xfrm>
              <a:off x="164975" y="614834"/>
              <a:ext cx="8786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0" dirty="0" err="1">
                  <a:solidFill>
                    <a:srgbClr val="941333"/>
                  </a:solidFill>
                </a:rPr>
                <a:t>Climate</a:t>
              </a:r>
              <a:endParaRPr lang="es-ES" sz="1100" b="0" dirty="0">
                <a:solidFill>
                  <a:srgbClr val="941333"/>
                </a:solidFill>
              </a:endParaRPr>
            </a:p>
            <a:p>
              <a:r>
                <a:rPr lang="es-ES" sz="1100" b="0" dirty="0" err="1">
                  <a:solidFill>
                    <a:srgbClr val="941333"/>
                  </a:solidFill>
                </a:rPr>
                <a:t>Change</a:t>
              </a:r>
              <a:endParaRPr lang="en-US" sz="1100" b="0" dirty="0">
                <a:solidFill>
                  <a:srgbClr val="941333"/>
                </a:solidFill>
              </a:endParaRPr>
            </a:p>
          </p:txBody>
        </p:sp>
        <p:pic>
          <p:nvPicPr>
            <p:cNvPr id="44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Footer Placeholder 6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6663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942975" y="699542"/>
            <a:ext cx="7743826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35007"/>
            <a:ext cx="7819096" cy="277539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07504" y="20834"/>
            <a:ext cx="878633" cy="4929617"/>
            <a:chOff x="164975" y="20834"/>
            <a:chExt cx="878633" cy="4929617"/>
          </a:xfrm>
        </p:grpSpPr>
        <p:cxnSp>
          <p:nvCxnSpPr>
            <p:cNvPr id="13" name="Straight Connector 12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 userDrawn="1"/>
          </p:nvSpPr>
          <p:spPr>
            <a:xfrm>
              <a:off x="164975" y="614834"/>
              <a:ext cx="8786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0" dirty="0" err="1">
                  <a:solidFill>
                    <a:srgbClr val="941333"/>
                  </a:solidFill>
                </a:rPr>
                <a:t>Climate</a:t>
              </a:r>
              <a:endParaRPr lang="es-ES" sz="1100" b="0" dirty="0">
                <a:solidFill>
                  <a:srgbClr val="941333"/>
                </a:solidFill>
              </a:endParaRPr>
            </a:p>
            <a:p>
              <a:r>
                <a:rPr lang="es-ES" sz="1100" b="0" dirty="0" err="1">
                  <a:solidFill>
                    <a:srgbClr val="941333"/>
                  </a:solidFill>
                </a:rPr>
                <a:t>Change</a:t>
              </a:r>
              <a:endParaRPr lang="en-US" sz="1100" b="0" dirty="0">
                <a:solidFill>
                  <a:srgbClr val="941333"/>
                </a:solidFill>
              </a:endParaRP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421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41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2602384" y="3147814"/>
            <a:ext cx="4680520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242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52536" y="1200704"/>
            <a:ext cx="3240360" cy="271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680600"/>
            <a:ext cx="769228" cy="28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8036" y="4650008"/>
            <a:ext cx="1145581" cy="30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0" b="-65"/>
          <a:stretch/>
        </p:blipFill>
        <p:spPr bwMode="auto">
          <a:xfrm>
            <a:off x="7291387" y="0"/>
            <a:ext cx="18526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621854" y="3536429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bg1"/>
                </a:solidFill>
              </a:rPr>
              <a:t>Climate</a:t>
            </a:r>
            <a:r>
              <a:rPr lang="es-ES" sz="1100" b="0" baseline="0" dirty="0">
                <a:solidFill>
                  <a:schemeClr val="bg1"/>
                </a:solidFill>
              </a:rPr>
              <a:t> </a:t>
            </a:r>
            <a:r>
              <a:rPr lang="es-ES" sz="1100" b="0" dirty="0" err="1">
                <a:solidFill>
                  <a:schemeClr val="bg1"/>
                </a:solidFill>
              </a:rPr>
              <a:t>Change</a:t>
            </a:r>
            <a:endParaRPr lang="en-US" sz="1100" b="0" dirty="0">
              <a:solidFill>
                <a:schemeClr val="bg1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602384" y="2572001"/>
            <a:ext cx="4678288" cy="56063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2800" b="0" spc="600" dirty="0">
                <a:solidFill>
                  <a:schemeClr val="bg1"/>
                </a:solidFill>
              </a:defRPr>
            </a:lvl1pPr>
          </a:lstStyle>
          <a:p>
            <a:pPr marL="0" lvl="0" algn="l"/>
            <a:r>
              <a:rPr lang="en-US" dirty="0"/>
              <a:t>Title</a:t>
            </a:r>
            <a:endParaRPr lang="en-GB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7176988" y="0"/>
            <a:ext cx="1728192" cy="5143500"/>
          </a:xfrm>
          <a:prstGeom prst="rect">
            <a:avLst/>
          </a:prstGeom>
          <a:gradFill flip="none" rotWithShape="1">
            <a:gsLst>
              <a:gs pos="4000">
                <a:srgbClr val="941333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8904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-1" y="0"/>
            <a:ext cx="2620845" cy="5143500"/>
            <a:chOff x="-1" y="0"/>
            <a:chExt cx="2620845" cy="5143500"/>
          </a:xfrm>
        </p:grpSpPr>
        <p:pic>
          <p:nvPicPr>
            <p:cNvPr id="15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35" b="-35"/>
            <a:stretch/>
          </p:blipFill>
          <p:spPr bwMode="auto">
            <a:xfrm>
              <a:off x="0" y="0"/>
              <a:ext cx="2323577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/>
            <p:cNvSpPr/>
            <p:nvPr userDrawn="1"/>
          </p:nvSpPr>
          <p:spPr>
            <a:xfrm>
              <a:off x="0" y="2438"/>
              <a:ext cx="2620844" cy="5141062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-1" y="0"/>
              <a:ext cx="2323578" cy="51435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35007"/>
            <a:ext cx="7819096" cy="277539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07504" y="20834"/>
            <a:ext cx="878633" cy="4929617"/>
            <a:chOff x="164975" y="20834"/>
            <a:chExt cx="878633" cy="4929617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 userDrawn="1"/>
          </p:nvSpPr>
          <p:spPr>
            <a:xfrm>
              <a:off x="164975" y="614834"/>
              <a:ext cx="8786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0" dirty="0" err="1">
                  <a:solidFill>
                    <a:srgbClr val="941333"/>
                  </a:solidFill>
                </a:rPr>
                <a:t>Climate</a:t>
              </a:r>
              <a:endParaRPr lang="es-ES" sz="1100" b="0" dirty="0">
                <a:solidFill>
                  <a:srgbClr val="941333"/>
                </a:solidFill>
              </a:endParaRPr>
            </a:p>
            <a:p>
              <a:r>
                <a:rPr lang="es-ES" sz="1100" b="0" dirty="0" err="1">
                  <a:solidFill>
                    <a:srgbClr val="941333"/>
                  </a:solidFill>
                </a:rPr>
                <a:t>Change</a:t>
              </a:r>
              <a:endParaRPr lang="en-US" sz="1100" b="0" dirty="0">
                <a:solidFill>
                  <a:srgbClr val="941333"/>
                </a:solidFill>
              </a:endParaRPr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258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-1" y="0"/>
            <a:ext cx="2620845" cy="5143500"/>
            <a:chOff x="-1" y="0"/>
            <a:chExt cx="2620845" cy="5143500"/>
          </a:xfrm>
        </p:grpSpPr>
        <p:pic>
          <p:nvPicPr>
            <p:cNvPr id="18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35" b="-35"/>
            <a:stretch/>
          </p:blipFill>
          <p:spPr bwMode="auto">
            <a:xfrm>
              <a:off x="0" y="0"/>
              <a:ext cx="2323577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 userDrawn="1"/>
          </p:nvSpPr>
          <p:spPr>
            <a:xfrm>
              <a:off x="0" y="2438"/>
              <a:ext cx="2620844" cy="5141062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-1" y="0"/>
              <a:ext cx="2323578" cy="51435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54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9592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980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418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35007"/>
            <a:ext cx="7819096" cy="277539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07504" y="20834"/>
            <a:ext cx="878633" cy="4929617"/>
            <a:chOff x="164975" y="20834"/>
            <a:chExt cx="878633" cy="4929617"/>
          </a:xfrm>
        </p:grpSpPr>
        <p:cxnSp>
          <p:nvCxnSpPr>
            <p:cNvPr id="20" name="Straight Connector 19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 userDrawn="1"/>
          </p:nvSpPr>
          <p:spPr>
            <a:xfrm>
              <a:off x="164975" y="614834"/>
              <a:ext cx="8786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0" dirty="0" err="1">
                  <a:solidFill>
                    <a:srgbClr val="941333"/>
                  </a:solidFill>
                </a:rPr>
                <a:t>Climate</a:t>
              </a:r>
              <a:endParaRPr lang="es-ES" sz="1100" b="0" dirty="0">
                <a:solidFill>
                  <a:srgbClr val="941333"/>
                </a:solidFill>
              </a:endParaRPr>
            </a:p>
            <a:p>
              <a:r>
                <a:rPr lang="es-ES" sz="1100" b="0" dirty="0" err="1">
                  <a:solidFill>
                    <a:srgbClr val="941333"/>
                  </a:solidFill>
                </a:rPr>
                <a:t>Change</a:t>
              </a:r>
              <a:endParaRPr lang="en-US" sz="1100" b="0" dirty="0">
                <a:solidFill>
                  <a:srgbClr val="941333"/>
                </a:solidFill>
              </a:endParaRP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596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-1" y="0"/>
            <a:ext cx="2620845" cy="5143500"/>
            <a:chOff x="-1" y="0"/>
            <a:chExt cx="2620845" cy="5143500"/>
          </a:xfrm>
        </p:grpSpPr>
        <p:pic>
          <p:nvPicPr>
            <p:cNvPr id="17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35" b="-35"/>
            <a:stretch/>
          </p:blipFill>
          <p:spPr bwMode="auto">
            <a:xfrm>
              <a:off x="0" y="0"/>
              <a:ext cx="2323577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26"/>
            <p:cNvSpPr/>
            <p:nvPr userDrawn="1"/>
          </p:nvSpPr>
          <p:spPr>
            <a:xfrm>
              <a:off x="0" y="2438"/>
              <a:ext cx="2620844" cy="5141062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-1" y="0"/>
              <a:ext cx="2323578" cy="51435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35007"/>
            <a:ext cx="7819096" cy="277539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107504" y="20834"/>
            <a:ext cx="878633" cy="4929617"/>
            <a:chOff x="164975" y="20834"/>
            <a:chExt cx="878633" cy="4929617"/>
          </a:xfrm>
        </p:grpSpPr>
        <p:cxnSp>
          <p:nvCxnSpPr>
            <p:cNvPr id="24" name="Straight Connector 23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 userDrawn="1"/>
          </p:nvSpPr>
          <p:spPr>
            <a:xfrm>
              <a:off x="164975" y="614834"/>
              <a:ext cx="8786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0" dirty="0" err="1">
                  <a:solidFill>
                    <a:srgbClr val="941333"/>
                  </a:solidFill>
                </a:rPr>
                <a:t>Climate</a:t>
              </a:r>
              <a:endParaRPr lang="es-ES" sz="1100" b="0" dirty="0">
                <a:solidFill>
                  <a:srgbClr val="941333"/>
                </a:solidFill>
              </a:endParaRPr>
            </a:p>
            <a:p>
              <a:r>
                <a:rPr lang="es-ES" sz="1100" b="0" dirty="0" err="1">
                  <a:solidFill>
                    <a:srgbClr val="941333"/>
                  </a:solidFill>
                </a:rPr>
                <a:t>Change</a:t>
              </a:r>
              <a:endParaRPr lang="en-US" sz="1100" b="0" dirty="0">
                <a:solidFill>
                  <a:srgbClr val="941333"/>
                </a:solidFill>
              </a:endParaRPr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60538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-1" y="0"/>
            <a:ext cx="2620845" cy="5143500"/>
            <a:chOff x="-1" y="0"/>
            <a:chExt cx="2620845" cy="5143500"/>
          </a:xfrm>
        </p:grpSpPr>
        <p:pic>
          <p:nvPicPr>
            <p:cNvPr id="19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35" b="-35"/>
            <a:stretch/>
          </p:blipFill>
          <p:spPr bwMode="auto">
            <a:xfrm>
              <a:off x="0" y="0"/>
              <a:ext cx="2323577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27"/>
            <p:cNvSpPr/>
            <p:nvPr userDrawn="1"/>
          </p:nvSpPr>
          <p:spPr>
            <a:xfrm>
              <a:off x="0" y="2438"/>
              <a:ext cx="2620844" cy="5141062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-1" y="0"/>
              <a:ext cx="2323578" cy="51435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9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90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107504" y="20834"/>
            <a:ext cx="878633" cy="4929617"/>
            <a:chOff x="164975" y="20834"/>
            <a:chExt cx="878633" cy="4929617"/>
          </a:xfrm>
        </p:grpSpPr>
        <p:cxnSp>
          <p:nvCxnSpPr>
            <p:cNvPr id="23" name="Straight Connector 22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 userDrawn="1"/>
          </p:nvSpPr>
          <p:spPr>
            <a:xfrm>
              <a:off x="164975" y="614834"/>
              <a:ext cx="8786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0" dirty="0" err="1">
                  <a:solidFill>
                    <a:srgbClr val="941333"/>
                  </a:solidFill>
                </a:rPr>
                <a:t>Climate</a:t>
              </a:r>
              <a:endParaRPr lang="es-ES" sz="1100" b="0" dirty="0">
                <a:solidFill>
                  <a:srgbClr val="941333"/>
                </a:solidFill>
              </a:endParaRPr>
            </a:p>
            <a:p>
              <a:r>
                <a:rPr lang="es-ES" sz="1100" b="0" dirty="0" err="1">
                  <a:solidFill>
                    <a:srgbClr val="941333"/>
                  </a:solidFill>
                </a:rPr>
                <a:t>Change</a:t>
              </a:r>
              <a:endParaRPr lang="en-US" sz="1100" b="0" dirty="0">
                <a:solidFill>
                  <a:srgbClr val="941333"/>
                </a:solidFill>
              </a:endParaRPr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40008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-152887" y="-14514"/>
            <a:ext cx="2463611" cy="5182509"/>
            <a:chOff x="-4209150" y="-331109"/>
            <a:chExt cx="2463611" cy="5182509"/>
          </a:xfrm>
        </p:grpSpPr>
        <p:pic>
          <p:nvPicPr>
            <p:cNvPr id="29" name="Picture 4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766" r="25841"/>
            <a:stretch/>
          </p:blipFill>
          <p:spPr bwMode="auto">
            <a:xfrm>
              <a:off x="-4065134" y="-331109"/>
              <a:ext cx="1879600" cy="5171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Rectangle 29"/>
            <p:cNvSpPr/>
            <p:nvPr userDrawn="1"/>
          </p:nvSpPr>
          <p:spPr>
            <a:xfrm>
              <a:off x="-4209150" y="-330200"/>
              <a:ext cx="2463611" cy="51716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3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-4068960" y="-330200"/>
              <a:ext cx="2323421" cy="51816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578683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7" y="699542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32904" y="640234"/>
            <a:ext cx="1022649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0" dirty="0">
                <a:solidFill>
                  <a:srgbClr val="2C4442"/>
                </a:solidFill>
              </a:rPr>
              <a:t>Security</a:t>
            </a:r>
            <a:endParaRPr lang="en-US" sz="1100" b="0" dirty="0">
              <a:solidFill>
                <a:srgbClr val="2C4442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-33073"/>
            <a:ext cx="767245" cy="80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6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471539" y="876444"/>
            <a:ext cx="0" cy="4074007"/>
          </a:xfrm>
          <a:prstGeom prst="line">
            <a:avLst/>
          </a:prstGeom>
          <a:ln w="31750">
            <a:solidFill>
              <a:srgbClr val="578683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4066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5" y="699542"/>
            <a:ext cx="7743826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578683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71539" y="876444"/>
            <a:ext cx="0" cy="4074007"/>
          </a:xfrm>
          <a:prstGeom prst="line">
            <a:avLst/>
          </a:prstGeom>
          <a:ln w="31750">
            <a:solidFill>
              <a:srgbClr val="578683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132904" y="640234"/>
            <a:ext cx="1022649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0" dirty="0">
                <a:solidFill>
                  <a:srgbClr val="578683"/>
                </a:solidFill>
              </a:rPr>
              <a:t>Security</a:t>
            </a:r>
            <a:endParaRPr lang="en-US" sz="1100" b="0" dirty="0">
              <a:solidFill>
                <a:srgbClr val="578683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-33073"/>
            <a:ext cx="767245" cy="80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85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35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381" y="4660106"/>
            <a:ext cx="1055077" cy="41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5295901" y="4668441"/>
            <a:ext cx="719504" cy="18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09" rIns="91420" bIns="45709">
            <a:spAutoFit/>
          </a:bodyPr>
          <a:lstStyle>
            <a:lvl1pPr defTabSz="1071563" eaLnBrk="0" hangingPunct="0"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1071563" eaLnBrk="0" hangingPunct="0"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1071563" eaLnBrk="0" hangingPunct="0"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1071563" eaLnBrk="0" hangingPunct="0"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1071563" eaLnBrk="0" hangingPunct="0"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10715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10715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10715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10715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defRPr/>
            </a:pPr>
            <a:r>
              <a:rPr lang="es-ES" altLang="en-US" sz="600" b="0" dirty="0" smtClean="0">
                <a:solidFill>
                  <a:srgbClr val="FFFFFF"/>
                </a:solidFill>
                <a:latin typeface="Calibri" pitchFamily="34" charset="0"/>
              </a:rPr>
              <a:t>Copernicus EU</a:t>
            </a:r>
            <a:endParaRPr lang="en-US" altLang="en-US" sz="1000" b="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5295901" y="4855369"/>
            <a:ext cx="719504" cy="18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09" rIns="91420" bIns="45709">
            <a:spAutoFit/>
          </a:bodyPr>
          <a:lstStyle>
            <a:lvl1pPr defTabSz="1071563" eaLnBrk="0" hangingPunct="0"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1071563" eaLnBrk="0" hangingPunct="0"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1071563" eaLnBrk="0" hangingPunct="0"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1071563" eaLnBrk="0" hangingPunct="0"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1071563" eaLnBrk="0" hangingPunct="0"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10715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10715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10715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10715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defRPr/>
            </a:pPr>
            <a:r>
              <a:rPr lang="es-ES" altLang="en-US" sz="600" b="0" dirty="0" smtClean="0">
                <a:solidFill>
                  <a:srgbClr val="FFFFFF"/>
                </a:solidFill>
                <a:latin typeface="Calibri" pitchFamily="34" charset="0"/>
              </a:rPr>
              <a:t>Copernicus EU</a:t>
            </a:r>
            <a:endParaRPr lang="en-US" altLang="en-US" sz="1000" b="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6084278" y="4855369"/>
            <a:ext cx="936381" cy="18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09" rIns="91420" bIns="45709">
            <a:spAutoFit/>
          </a:bodyPr>
          <a:lstStyle>
            <a:lvl1pPr defTabSz="1071563" eaLnBrk="0" hangingPunct="0"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1071563" eaLnBrk="0" hangingPunct="0"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1071563" eaLnBrk="0" hangingPunct="0"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1071563" eaLnBrk="0" hangingPunct="0"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1071563" eaLnBrk="0" hangingPunct="0"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10715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10715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10715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10715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defRPr/>
            </a:pPr>
            <a:r>
              <a:rPr lang="es-ES" altLang="en-US" sz="600" b="0" dirty="0" smtClean="0">
                <a:solidFill>
                  <a:srgbClr val="FFFFFF"/>
                </a:solidFill>
                <a:latin typeface="Calibri" pitchFamily="34" charset="0"/>
              </a:rPr>
              <a:t>www.copernicus.eu</a:t>
            </a:r>
            <a:endParaRPr lang="en-US" altLang="en-US" sz="1000" b="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6087208" y="4668441"/>
            <a:ext cx="719504" cy="18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09" rIns="91420" bIns="45709">
            <a:spAutoFit/>
          </a:bodyPr>
          <a:lstStyle>
            <a:lvl1pPr defTabSz="1071563" eaLnBrk="0" hangingPunct="0"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1071563" eaLnBrk="0" hangingPunct="0"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1071563" eaLnBrk="0" hangingPunct="0"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1071563" eaLnBrk="0" hangingPunct="0"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1071563" eaLnBrk="0" hangingPunct="0"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10715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10715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10715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10715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defRPr/>
            </a:pPr>
            <a:r>
              <a:rPr lang="es-ES" altLang="en-US" sz="600" b="0" dirty="0" smtClean="0">
                <a:solidFill>
                  <a:srgbClr val="FFFFFF"/>
                </a:solidFill>
                <a:latin typeface="Calibri" pitchFamily="34" charset="0"/>
              </a:rPr>
              <a:t>Copernicus EU</a:t>
            </a:r>
            <a:endParaRPr lang="en-US" altLang="en-US" sz="1000" b="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r="25861"/>
          <a:stretch>
            <a:fillRect/>
          </a:stretch>
        </p:blipFill>
        <p:spPr bwMode="auto">
          <a:xfrm>
            <a:off x="2123343" y="4668442"/>
            <a:ext cx="1216269" cy="410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2051538" y="4980385"/>
            <a:ext cx="1806820" cy="171450"/>
          </a:xfrm>
          <a:prstGeom prst="rect">
            <a:avLst/>
          </a:prstGeom>
        </p:spPr>
        <p:txBody>
          <a:bodyPr lIns="91420" tIns="45709" rIns="91420" bIns="45709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54512" y="2572006"/>
            <a:ext cx="4678288" cy="560636"/>
          </a:xfrm>
        </p:spPr>
        <p:txBody>
          <a:bodyPr>
            <a:noAutofit/>
          </a:bodyPr>
          <a:lstStyle>
            <a:lvl1pPr algn="l">
              <a:defRPr sz="2800" b="0" spc="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54512" y="3147825"/>
            <a:ext cx="4680520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4994672"/>
            <a:ext cx="1332035" cy="170259"/>
          </a:xfrm>
          <a:prstGeom prst="rect">
            <a:avLst/>
          </a:prstGeom>
        </p:spPr>
        <p:txBody>
          <a:bodyPr lIns="77925" tIns="38963" rIns="77925" bIns="38963"/>
          <a:lstStyle>
            <a:lvl1pPr defTabSz="779163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284228B2-1022-445A-9231-216D49803298}" type="datetime1">
              <a:rPr lang="en-GB"/>
              <a:pPr>
                <a:defRPr/>
              </a:pPr>
              <a:t>28/09/2017</a:t>
            </a:fld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811966" y="4993482"/>
            <a:ext cx="1332034" cy="170260"/>
          </a:xfrm>
        </p:spPr>
        <p:txBody>
          <a:bodyPr/>
          <a:lstStyle>
            <a:lvl1pPr defTabSz="77916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6629ACA0-7FDC-4EDE-9033-438A967D82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195146" y="4981575"/>
            <a:ext cx="1808285" cy="170260"/>
          </a:xfrm>
        </p:spPr>
        <p:txBody>
          <a:bodyPr/>
          <a:lstStyle>
            <a:lvl1pPr algn="l" defTabSz="779163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03220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578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853" y="1937973"/>
            <a:ext cx="2061385" cy="176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680600"/>
            <a:ext cx="769228" cy="28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8036" y="4650008"/>
            <a:ext cx="1145581" cy="30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 userDrawn="1"/>
        </p:nvSpPr>
        <p:spPr>
          <a:xfrm>
            <a:off x="1018177" y="3710205"/>
            <a:ext cx="1022649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>
                <a:solidFill>
                  <a:schemeClr val="bg1"/>
                </a:solidFill>
              </a:rPr>
              <a:t>Security</a:t>
            </a:r>
            <a:endParaRPr lang="en-US" sz="1100" b="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95187" y="0"/>
            <a:ext cx="19488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ubtitle 2"/>
          <p:cNvSpPr>
            <a:spLocks noGrp="1"/>
          </p:cNvSpPr>
          <p:nvPr>
            <p:ph type="subTitle" idx="13"/>
          </p:nvPr>
        </p:nvSpPr>
        <p:spPr>
          <a:xfrm>
            <a:off x="2602384" y="3147814"/>
            <a:ext cx="4680520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602384" y="2572001"/>
            <a:ext cx="4678288" cy="56063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2800" b="0" spc="600" dirty="0">
                <a:solidFill>
                  <a:schemeClr val="bg1"/>
                </a:solidFill>
              </a:defRPr>
            </a:lvl1pPr>
          </a:lstStyle>
          <a:p>
            <a:pPr marL="0" lvl="0" algn="l"/>
            <a:r>
              <a:rPr lang="en-US" dirty="0"/>
              <a:t>Title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7138888" y="0"/>
            <a:ext cx="1728192" cy="5143500"/>
          </a:xfrm>
          <a:prstGeom prst="rect">
            <a:avLst/>
          </a:prstGeom>
          <a:gradFill flip="none" rotWithShape="1">
            <a:gsLst>
              <a:gs pos="4000">
                <a:srgbClr val="578683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37691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 userDrawn="1"/>
        </p:nvGrpSpPr>
        <p:grpSpPr>
          <a:xfrm>
            <a:off x="-152887" y="-14514"/>
            <a:ext cx="2463611" cy="5182509"/>
            <a:chOff x="-4209150" y="-331109"/>
            <a:chExt cx="2463611" cy="5182509"/>
          </a:xfrm>
        </p:grpSpPr>
        <p:pic>
          <p:nvPicPr>
            <p:cNvPr id="38" name="Picture 4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766" r="25841"/>
            <a:stretch/>
          </p:blipFill>
          <p:spPr bwMode="auto">
            <a:xfrm>
              <a:off x="-4065134" y="-331109"/>
              <a:ext cx="1879600" cy="5171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Rectangle 38"/>
            <p:cNvSpPr/>
            <p:nvPr userDrawn="1"/>
          </p:nvSpPr>
          <p:spPr>
            <a:xfrm>
              <a:off x="-4209150" y="-330200"/>
              <a:ext cx="2463611" cy="51716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3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-4068960" y="-330200"/>
              <a:ext cx="2323421" cy="51816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1022920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5076056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578683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-33073"/>
            <a:ext cx="767245" cy="80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132904" y="640234"/>
            <a:ext cx="1022649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0" dirty="0">
                <a:solidFill>
                  <a:srgbClr val="2C4442"/>
                </a:solidFill>
              </a:rPr>
              <a:t>Security</a:t>
            </a:r>
            <a:endParaRPr lang="en-US" sz="1100" b="0" dirty="0">
              <a:solidFill>
                <a:srgbClr val="2C444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471539" y="876444"/>
            <a:ext cx="0" cy="4074007"/>
          </a:xfrm>
          <a:prstGeom prst="line">
            <a:avLst/>
          </a:prstGeom>
          <a:ln w="31750">
            <a:solidFill>
              <a:srgbClr val="578683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50832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 userDrawn="1"/>
        </p:nvGrpSpPr>
        <p:grpSpPr>
          <a:xfrm>
            <a:off x="-152887" y="-14514"/>
            <a:ext cx="2463611" cy="5182509"/>
            <a:chOff x="-4209150" y="-331109"/>
            <a:chExt cx="2463611" cy="5182509"/>
          </a:xfrm>
        </p:grpSpPr>
        <p:pic>
          <p:nvPicPr>
            <p:cNvPr id="27" name="Picture 4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766" r="25841"/>
            <a:stretch/>
          </p:blipFill>
          <p:spPr bwMode="auto">
            <a:xfrm>
              <a:off x="-4065134" y="-331109"/>
              <a:ext cx="1879600" cy="5171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Rectangle 27"/>
            <p:cNvSpPr/>
            <p:nvPr userDrawn="1"/>
          </p:nvSpPr>
          <p:spPr>
            <a:xfrm>
              <a:off x="-4209150" y="-330200"/>
              <a:ext cx="2463611" cy="51716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3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-4068960" y="-330200"/>
              <a:ext cx="2323421" cy="51816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54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9592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980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418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578683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71539" y="876444"/>
            <a:ext cx="0" cy="4074007"/>
          </a:xfrm>
          <a:prstGeom prst="line">
            <a:avLst/>
          </a:prstGeom>
          <a:ln w="31750">
            <a:solidFill>
              <a:srgbClr val="578683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132904" y="640234"/>
            <a:ext cx="1022649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0" dirty="0">
                <a:solidFill>
                  <a:schemeClr val="accent2">
                    <a:lumMod val="75000"/>
                  </a:schemeClr>
                </a:solidFill>
              </a:rPr>
              <a:t>Security</a:t>
            </a:r>
            <a:endParaRPr lang="en-US" sz="11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-33073"/>
            <a:ext cx="767245" cy="80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1000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-152887" y="-14514"/>
            <a:ext cx="2463611" cy="5182509"/>
            <a:chOff x="-4209150" y="-331109"/>
            <a:chExt cx="2463611" cy="5182509"/>
          </a:xfrm>
        </p:grpSpPr>
        <p:pic>
          <p:nvPicPr>
            <p:cNvPr id="21" name="Picture 4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766" r="25841"/>
            <a:stretch/>
          </p:blipFill>
          <p:spPr bwMode="auto">
            <a:xfrm>
              <a:off x="-4065134" y="-331109"/>
              <a:ext cx="1879600" cy="5171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23"/>
            <p:cNvSpPr/>
            <p:nvPr userDrawn="1"/>
          </p:nvSpPr>
          <p:spPr>
            <a:xfrm>
              <a:off x="-4209150" y="-330200"/>
              <a:ext cx="2463611" cy="51716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3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-4068960" y="-330200"/>
              <a:ext cx="2323421" cy="51816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578683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1539" y="876444"/>
            <a:ext cx="0" cy="4074007"/>
          </a:xfrm>
          <a:prstGeom prst="line">
            <a:avLst/>
          </a:prstGeom>
          <a:ln w="31750">
            <a:solidFill>
              <a:srgbClr val="578683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-33073"/>
            <a:ext cx="767245" cy="80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132904" y="640234"/>
            <a:ext cx="1022649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0" dirty="0">
                <a:solidFill>
                  <a:srgbClr val="2C4442"/>
                </a:solidFill>
              </a:rPr>
              <a:t>Security</a:t>
            </a:r>
            <a:endParaRPr lang="en-US" sz="1100" b="0" dirty="0">
              <a:solidFill>
                <a:srgbClr val="2C444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4332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 userDrawn="1"/>
        </p:nvGrpSpPr>
        <p:grpSpPr>
          <a:xfrm>
            <a:off x="-152887" y="-14514"/>
            <a:ext cx="2463611" cy="5182509"/>
            <a:chOff x="-4209150" y="-331109"/>
            <a:chExt cx="2463611" cy="5182509"/>
          </a:xfrm>
        </p:grpSpPr>
        <p:pic>
          <p:nvPicPr>
            <p:cNvPr id="23" name="Picture 4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766" r="25841"/>
            <a:stretch/>
          </p:blipFill>
          <p:spPr bwMode="auto">
            <a:xfrm>
              <a:off x="-4065134" y="-331109"/>
              <a:ext cx="1879600" cy="5171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tangle 25"/>
            <p:cNvSpPr/>
            <p:nvPr userDrawn="1"/>
          </p:nvSpPr>
          <p:spPr>
            <a:xfrm>
              <a:off x="-4209150" y="-330200"/>
              <a:ext cx="2463611" cy="51716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3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-4068960" y="-330200"/>
              <a:ext cx="2323421" cy="51816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22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22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71539" y="876444"/>
            <a:ext cx="0" cy="4074007"/>
          </a:xfrm>
          <a:prstGeom prst="line">
            <a:avLst/>
          </a:prstGeom>
          <a:ln w="31750">
            <a:solidFill>
              <a:srgbClr val="578683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-33073"/>
            <a:ext cx="767245" cy="80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 userDrawn="1"/>
        </p:nvSpPr>
        <p:spPr>
          <a:xfrm>
            <a:off x="132904" y="640234"/>
            <a:ext cx="1022649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0" dirty="0">
                <a:solidFill>
                  <a:srgbClr val="2C4442"/>
                </a:solidFill>
              </a:rPr>
              <a:t>Security</a:t>
            </a:r>
            <a:endParaRPr lang="en-US" sz="1100" b="0" dirty="0">
              <a:solidFill>
                <a:srgbClr val="2C444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0456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0"/>
            <a:ext cx="2771800" cy="5143501"/>
            <a:chOff x="0" y="0"/>
            <a:chExt cx="2771800" cy="5143501"/>
          </a:xfrm>
        </p:grpSpPr>
        <p:pic>
          <p:nvPicPr>
            <p:cNvPr id="26" name="Picture 2" descr="S:\F15015_Copernicus\3_Work\330_Work-in-process\SC4_BackgroundMat\Visual_ID\Photos\InSitu_centro nazionale ricerca itliano.jpg"/>
            <p:cNvPicPr>
              <a:picLocks noChangeAspect="1" noChangeArrowheads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1"/>
              <a:ext cx="2369580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27"/>
            <p:cNvSpPr/>
            <p:nvPr userDrawn="1"/>
          </p:nvSpPr>
          <p:spPr>
            <a:xfrm>
              <a:off x="0" y="1"/>
              <a:ext cx="2771800" cy="51435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0" y="0"/>
              <a:ext cx="2759414" cy="5143500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0"/>
                  </a:schemeClr>
                </a:gs>
                <a:gs pos="56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9" name="Straight Connector 8"/>
          <p:cNvCxnSpPr/>
          <p:nvPr userDrawn="1"/>
        </p:nvCxnSpPr>
        <p:spPr>
          <a:xfrm>
            <a:off x="431624" y="915566"/>
            <a:ext cx="0" cy="4034885"/>
          </a:xfrm>
          <a:prstGeom prst="line">
            <a:avLst/>
          </a:prstGeom>
          <a:ln w="31750">
            <a:solidFill>
              <a:srgbClr val="925238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925238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7" y="699542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145926" y="639599"/>
            <a:ext cx="609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>
                <a:solidFill>
                  <a:srgbClr val="925238"/>
                </a:solidFill>
              </a:rPr>
              <a:t>In</a:t>
            </a:r>
            <a:r>
              <a:rPr lang="es-ES" sz="1100" b="0" baseline="0" dirty="0">
                <a:solidFill>
                  <a:srgbClr val="925238"/>
                </a:solidFill>
              </a:rPr>
              <a:t> situ</a:t>
            </a:r>
            <a:endParaRPr lang="en-US" sz="1100" b="0" dirty="0">
              <a:solidFill>
                <a:srgbClr val="925238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Oval 30"/>
          <p:cNvSpPr/>
          <p:nvPr userDrawn="1"/>
        </p:nvSpPr>
        <p:spPr>
          <a:xfrm>
            <a:off x="159492" y="99537"/>
            <a:ext cx="545454" cy="568038"/>
          </a:xfrm>
          <a:prstGeom prst="ellipse">
            <a:avLst/>
          </a:prstGeom>
          <a:solidFill>
            <a:srgbClr val="925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3" name="Picture 3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257" y="158210"/>
            <a:ext cx="430733" cy="450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973414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 userDrawn="1"/>
        </p:nvGrpSpPr>
        <p:grpSpPr>
          <a:xfrm>
            <a:off x="0" y="0"/>
            <a:ext cx="2771800" cy="5143501"/>
            <a:chOff x="0" y="0"/>
            <a:chExt cx="2771800" cy="5143501"/>
          </a:xfrm>
        </p:grpSpPr>
        <p:pic>
          <p:nvPicPr>
            <p:cNvPr id="32" name="Picture 2" descr="S:\F15015_Copernicus\3_Work\330_Work-in-process\SC4_BackgroundMat\Visual_ID\Photos\InSitu_centro nazionale ricerca itliano.jpg"/>
            <p:cNvPicPr>
              <a:picLocks noChangeAspect="1" noChangeArrowheads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1"/>
              <a:ext cx="2369580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32"/>
            <p:cNvSpPr/>
            <p:nvPr userDrawn="1"/>
          </p:nvSpPr>
          <p:spPr>
            <a:xfrm>
              <a:off x="0" y="1"/>
              <a:ext cx="2771800" cy="51435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0" y="0"/>
              <a:ext cx="2759414" cy="5143500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0"/>
                  </a:schemeClr>
                </a:gs>
                <a:gs pos="56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539" y="699542"/>
            <a:ext cx="7919262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431624" y="915566"/>
            <a:ext cx="0" cy="4034885"/>
          </a:xfrm>
          <a:prstGeom prst="line">
            <a:avLst/>
          </a:prstGeom>
          <a:ln w="31750">
            <a:solidFill>
              <a:srgbClr val="925238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925238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145926" y="639599"/>
            <a:ext cx="609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>
                <a:solidFill>
                  <a:srgbClr val="925238"/>
                </a:solidFill>
              </a:rPr>
              <a:t>In</a:t>
            </a:r>
            <a:r>
              <a:rPr lang="es-ES" sz="1100" b="0" baseline="0" dirty="0">
                <a:solidFill>
                  <a:srgbClr val="925238"/>
                </a:solidFill>
              </a:rPr>
              <a:t> situ</a:t>
            </a:r>
            <a:endParaRPr lang="en-US" sz="1100" b="0" dirty="0">
              <a:solidFill>
                <a:srgbClr val="925238"/>
              </a:solidFill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159492" y="99537"/>
            <a:ext cx="545454" cy="568038"/>
          </a:xfrm>
          <a:prstGeom prst="ellipse">
            <a:avLst/>
          </a:prstGeom>
          <a:solidFill>
            <a:srgbClr val="925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0" name="Picture 3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257" y="158210"/>
            <a:ext cx="430733" cy="450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314454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S:\F15015_Copernicus\3_Work\330_Work-in-process\SC4_BackgroundMat\Visual_ID\Photos\InSitu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56" b="-1"/>
          <a:stretch/>
        </p:blipFill>
        <p:spPr bwMode="auto">
          <a:xfrm>
            <a:off x="7279940" y="0"/>
            <a:ext cx="186258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2581176" y="3147814"/>
            <a:ext cx="4680520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30928" y="3462268"/>
            <a:ext cx="609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>
                <a:solidFill>
                  <a:schemeClr val="bg1"/>
                </a:solidFill>
              </a:rPr>
              <a:t>In</a:t>
            </a:r>
            <a:r>
              <a:rPr lang="es-ES" sz="1100" b="0" baseline="0" dirty="0">
                <a:solidFill>
                  <a:schemeClr val="bg1"/>
                </a:solidFill>
              </a:rPr>
              <a:t> situ</a:t>
            </a:r>
            <a:endParaRPr lang="en-US" sz="1100" b="0" dirty="0">
              <a:solidFill>
                <a:schemeClr val="bg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680600"/>
            <a:ext cx="769228" cy="28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8036" y="4650008"/>
            <a:ext cx="1145581" cy="30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2570561" y="2572001"/>
            <a:ext cx="4678288" cy="56063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2800" b="0" spc="600" dirty="0">
                <a:solidFill>
                  <a:schemeClr val="bg1"/>
                </a:solidFill>
              </a:defRPr>
            </a:lvl1pPr>
          </a:lstStyle>
          <a:p>
            <a:pPr marL="0" lvl="0" algn="l"/>
            <a:r>
              <a:rPr lang="en-US" dirty="0"/>
              <a:t>Title</a:t>
            </a:r>
            <a:endParaRPr lang="en-GB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7223596" y="0"/>
            <a:ext cx="1728192" cy="5143500"/>
          </a:xfrm>
          <a:prstGeom prst="rect">
            <a:avLst/>
          </a:prstGeom>
          <a:gradFill flip="none" rotWithShape="1">
            <a:gsLst>
              <a:gs pos="4000">
                <a:srgbClr val="925238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3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" y="1592813"/>
            <a:ext cx="1582792" cy="1656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197627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 userDrawn="1"/>
        </p:nvGrpSpPr>
        <p:grpSpPr>
          <a:xfrm>
            <a:off x="0" y="0"/>
            <a:ext cx="2771800" cy="5143501"/>
            <a:chOff x="0" y="0"/>
            <a:chExt cx="2771800" cy="5143501"/>
          </a:xfrm>
        </p:grpSpPr>
        <p:pic>
          <p:nvPicPr>
            <p:cNvPr id="37" name="Picture 2" descr="S:\F15015_Copernicus\3_Work\330_Work-in-process\SC4_BackgroundMat\Visual_ID\Photos\InSitu_centro nazionale ricerca itliano.jpg"/>
            <p:cNvPicPr>
              <a:picLocks noChangeAspect="1" noChangeArrowheads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1"/>
              <a:ext cx="2369580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tangle 37"/>
            <p:cNvSpPr/>
            <p:nvPr userDrawn="1"/>
          </p:nvSpPr>
          <p:spPr>
            <a:xfrm>
              <a:off x="0" y="1"/>
              <a:ext cx="2771800" cy="51435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0" y="0"/>
              <a:ext cx="2759414" cy="5143500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0"/>
                  </a:schemeClr>
                </a:gs>
                <a:gs pos="56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431624" y="915566"/>
            <a:ext cx="0" cy="4034885"/>
          </a:xfrm>
          <a:prstGeom prst="line">
            <a:avLst/>
          </a:prstGeom>
          <a:ln w="31750">
            <a:solidFill>
              <a:srgbClr val="925238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925238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1" name="TextBox 30"/>
          <p:cNvSpPr txBox="1"/>
          <p:nvPr userDrawn="1"/>
        </p:nvSpPr>
        <p:spPr>
          <a:xfrm>
            <a:off x="145926" y="639599"/>
            <a:ext cx="609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>
                <a:solidFill>
                  <a:srgbClr val="925238"/>
                </a:solidFill>
              </a:rPr>
              <a:t>In</a:t>
            </a:r>
            <a:r>
              <a:rPr lang="es-ES" sz="1100" b="0" baseline="0" dirty="0">
                <a:solidFill>
                  <a:srgbClr val="925238"/>
                </a:solidFill>
              </a:rPr>
              <a:t> situ</a:t>
            </a:r>
            <a:endParaRPr lang="en-US" sz="1100" b="0" dirty="0">
              <a:solidFill>
                <a:srgbClr val="925238"/>
              </a:solidFill>
            </a:endParaRPr>
          </a:p>
        </p:txBody>
      </p:sp>
      <p:sp>
        <p:nvSpPr>
          <p:cNvPr id="32" name="Oval 31"/>
          <p:cNvSpPr/>
          <p:nvPr userDrawn="1"/>
        </p:nvSpPr>
        <p:spPr>
          <a:xfrm>
            <a:off x="159492" y="99537"/>
            <a:ext cx="545454" cy="568038"/>
          </a:xfrm>
          <a:prstGeom prst="ellipse">
            <a:avLst/>
          </a:prstGeom>
          <a:solidFill>
            <a:srgbClr val="925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0" name="Picture 3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257" y="158210"/>
            <a:ext cx="430733" cy="450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896026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 userDrawn="1"/>
        </p:nvGrpSpPr>
        <p:grpSpPr>
          <a:xfrm>
            <a:off x="0" y="0"/>
            <a:ext cx="2771800" cy="5143501"/>
            <a:chOff x="0" y="0"/>
            <a:chExt cx="2771800" cy="5143501"/>
          </a:xfrm>
        </p:grpSpPr>
        <p:pic>
          <p:nvPicPr>
            <p:cNvPr id="31" name="Picture 2" descr="S:\F15015_Copernicus\3_Work\330_Work-in-process\SC4_BackgroundMat\Visual_ID\Photos\InSitu_centro nazionale ricerca itliano.jpg"/>
            <p:cNvPicPr>
              <a:picLocks noChangeAspect="1" noChangeArrowheads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1"/>
              <a:ext cx="2369580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31"/>
            <p:cNvSpPr/>
            <p:nvPr userDrawn="1"/>
          </p:nvSpPr>
          <p:spPr>
            <a:xfrm>
              <a:off x="0" y="1"/>
              <a:ext cx="2771800" cy="51435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0" y="0"/>
              <a:ext cx="2759414" cy="5143500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0"/>
                  </a:schemeClr>
                </a:gs>
                <a:gs pos="56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879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317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0705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0143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4" name="Straight Connector 33"/>
          <p:cNvCxnSpPr/>
          <p:nvPr userDrawn="1"/>
        </p:nvCxnSpPr>
        <p:spPr>
          <a:xfrm>
            <a:off x="431624" y="915566"/>
            <a:ext cx="0" cy="4034885"/>
          </a:xfrm>
          <a:prstGeom prst="line">
            <a:avLst/>
          </a:prstGeom>
          <a:ln w="31750">
            <a:solidFill>
              <a:srgbClr val="925238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925238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6" name="TextBox 35"/>
          <p:cNvSpPr txBox="1"/>
          <p:nvPr userDrawn="1"/>
        </p:nvSpPr>
        <p:spPr>
          <a:xfrm>
            <a:off x="145926" y="639599"/>
            <a:ext cx="609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>
                <a:solidFill>
                  <a:srgbClr val="925238"/>
                </a:solidFill>
              </a:rPr>
              <a:t>In</a:t>
            </a:r>
            <a:r>
              <a:rPr lang="es-ES" sz="1100" b="0" baseline="0" dirty="0">
                <a:solidFill>
                  <a:srgbClr val="925238"/>
                </a:solidFill>
              </a:rPr>
              <a:t> situ</a:t>
            </a:r>
            <a:endParaRPr lang="en-US" sz="1100" b="0" dirty="0">
              <a:solidFill>
                <a:srgbClr val="925238"/>
              </a:solidFill>
            </a:endParaRPr>
          </a:p>
        </p:txBody>
      </p:sp>
      <p:sp>
        <p:nvSpPr>
          <p:cNvPr id="37" name="Oval 36"/>
          <p:cNvSpPr/>
          <p:nvPr userDrawn="1"/>
        </p:nvSpPr>
        <p:spPr>
          <a:xfrm>
            <a:off x="159492" y="99537"/>
            <a:ext cx="545454" cy="568038"/>
          </a:xfrm>
          <a:prstGeom prst="ellipse">
            <a:avLst/>
          </a:prstGeom>
          <a:solidFill>
            <a:srgbClr val="925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8" name="Picture 3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257" y="158210"/>
            <a:ext cx="430733" cy="450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7274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70.xml"/><Relationship Id="rId9" Type="http://schemas.openxmlformats.org/officeDocument/2006/relationships/image" Target="../media/image1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8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77.xml"/><Relationship Id="rId9" Type="http://schemas.openxmlformats.org/officeDocument/2006/relationships/image" Target="../media/image1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heme" Target="../theme/theme12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84.xml"/><Relationship Id="rId9" Type="http://schemas.openxmlformats.org/officeDocument/2006/relationships/image" Target="../media/image1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theme" Target="../theme/theme13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5" Type="http://schemas.openxmlformats.org/officeDocument/2006/relationships/slideLayout" Target="../slideLayouts/slideLayout9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91.xml"/><Relationship Id="rId9" Type="http://schemas.openxmlformats.org/officeDocument/2006/relationships/image" Target="../media/image1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theme" Target="../theme/theme14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98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5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2.xml"/><Relationship Id="rId9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9.xml"/><Relationship Id="rId9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56.xml"/><Relationship Id="rId9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63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1640" y="4700783"/>
            <a:ext cx="46085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rgbClr val="89898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84167" y="4700783"/>
            <a:ext cx="41006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898989"/>
                </a:solidFill>
              </a:defRPr>
            </a:lvl1pPr>
          </a:lstStyle>
          <a:p>
            <a:fld id="{58768E1A-8455-4611-8763-3FA1B747F6B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1991" y="4667602"/>
            <a:ext cx="798969" cy="291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 descr="C:\Users\tbo\Desktop\logo-ce-horizontal-en-quadri-lr.png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1810" y="4689766"/>
            <a:ext cx="929290" cy="24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13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650" r:id="rId2"/>
    <p:sldLayoutId id="214748367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781" r:id="rId9"/>
    <p:sldLayoutId id="2147483782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1640" y="4700783"/>
            <a:ext cx="46085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rgbClr val="89898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84167" y="4700783"/>
            <a:ext cx="41006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898989"/>
                </a:solidFill>
              </a:defRPr>
            </a:lvl1pPr>
          </a:lstStyle>
          <a:p>
            <a:fld id="{58768E1A-8455-4611-8763-3FA1B747F6B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1991" y="4667602"/>
            <a:ext cx="798969" cy="291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 descr="C:\Users\tbo\Desktop\logo-ce-horizontal-en-quadri-lr.png"/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1810" y="4689766"/>
            <a:ext cx="929290" cy="24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355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1640" y="4700783"/>
            <a:ext cx="46085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rgbClr val="89898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84167" y="4700783"/>
            <a:ext cx="41006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898989"/>
                </a:solidFill>
              </a:defRPr>
            </a:lvl1pPr>
          </a:lstStyle>
          <a:p>
            <a:fld id="{58768E1A-8455-4611-8763-3FA1B747F6B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1991" y="4667602"/>
            <a:ext cx="798969" cy="291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 descr="C:\Users\tbo\Desktop\logo-ce-horizontal-en-quadri-lr.png"/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1810" y="4689766"/>
            <a:ext cx="929290" cy="24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855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1640" y="4700783"/>
            <a:ext cx="46085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rgbClr val="89898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84167" y="4700783"/>
            <a:ext cx="41006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898989"/>
                </a:solidFill>
              </a:defRPr>
            </a:lvl1pPr>
          </a:lstStyle>
          <a:p>
            <a:fld id="{58768E1A-8455-4611-8763-3FA1B747F6B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1991" y="4667602"/>
            <a:ext cx="798969" cy="291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 descr="C:\Users\tbo\Desktop\logo-ce-horizontal-en-quadri-lr.png"/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1810" y="4689766"/>
            <a:ext cx="929290" cy="24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689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1640" y="4700783"/>
            <a:ext cx="46085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rgbClr val="89898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84167" y="4700783"/>
            <a:ext cx="41006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898989"/>
                </a:solidFill>
              </a:defRPr>
            </a:lvl1pPr>
          </a:lstStyle>
          <a:p>
            <a:fld id="{58768E1A-8455-4611-8763-3FA1B747F6B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1991" y="4667602"/>
            <a:ext cx="798969" cy="291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 descr="C:\Users\tbo\Desktop\logo-ce-horizontal-en-quadri-lr.png"/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1810" y="4689766"/>
            <a:ext cx="929290" cy="24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302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1640" y="4700783"/>
            <a:ext cx="46085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rgbClr val="89898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84167" y="4700783"/>
            <a:ext cx="41006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898989"/>
                </a:solidFill>
              </a:defRPr>
            </a:lvl1pPr>
          </a:lstStyle>
          <a:p>
            <a:fld id="{58768E1A-8455-4611-8763-3FA1B747F6B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1991" y="4667602"/>
            <a:ext cx="798969" cy="291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 descr="C:\Users\tbo\Desktop\logo-ce-horizontal-en-quadri-lr.png"/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1810" y="4689766"/>
            <a:ext cx="929290" cy="24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504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1640" y="4700783"/>
            <a:ext cx="46085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rgbClr val="89898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84167" y="4700783"/>
            <a:ext cx="41006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898989"/>
                </a:solidFill>
              </a:defRPr>
            </a:lvl1pPr>
          </a:lstStyle>
          <a:p>
            <a:fld id="{58768E1A-8455-4611-8763-3FA1B747F6B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1991" y="4667602"/>
            <a:ext cx="798969" cy="291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 descr="C:\Users\tbo\Desktop\logo-ce-horizontal-en-quadri-lr.png"/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1810" y="4689766"/>
            <a:ext cx="929290" cy="24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69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55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1640" y="4700783"/>
            <a:ext cx="46085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rgbClr val="89898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84167" y="4700783"/>
            <a:ext cx="41006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898989"/>
                </a:solidFill>
              </a:defRPr>
            </a:lvl1pPr>
          </a:lstStyle>
          <a:p>
            <a:fld id="{58768E1A-8455-4611-8763-3FA1B747F6B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1991" y="4667602"/>
            <a:ext cx="798969" cy="291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 descr="C:\Users\tbo\Desktop\logo-ce-horizontal-en-quadri-lr.png"/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1810" y="4689766"/>
            <a:ext cx="929290" cy="24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243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1640" y="4700783"/>
            <a:ext cx="46085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rgbClr val="89898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84167" y="4700783"/>
            <a:ext cx="41006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898989"/>
                </a:solidFill>
              </a:defRPr>
            </a:lvl1pPr>
          </a:lstStyle>
          <a:p>
            <a:fld id="{58768E1A-8455-4611-8763-3FA1B747F6B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1991" y="4667602"/>
            <a:ext cx="798969" cy="291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 descr="C:\Users\tbo\Desktop\logo-ce-horizontal-en-quadri-lr.png"/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1810" y="4689766"/>
            <a:ext cx="929290" cy="24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828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1640" y="4700783"/>
            <a:ext cx="46085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rgbClr val="89898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84167" y="4700783"/>
            <a:ext cx="41006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898989"/>
                </a:solidFill>
              </a:defRPr>
            </a:lvl1pPr>
          </a:lstStyle>
          <a:p>
            <a:fld id="{58768E1A-8455-4611-8763-3FA1B747F6B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1991" y="4667602"/>
            <a:ext cx="798969" cy="291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 descr="C:\Users\tbo\Desktop\logo-ce-horizontal-en-quadri-lr.png"/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1810" y="4689766"/>
            <a:ext cx="929290" cy="24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46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1640" y="4700783"/>
            <a:ext cx="46085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rgbClr val="89898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84167" y="4700783"/>
            <a:ext cx="41006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898989"/>
                </a:solidFill>
              </a:defRPr>
            </a:lvl1pPr>
          </a:lstStyle>
          <a:p>
            <a:fld id="{58768E1A-8455-4611-8763-3FA1B747F6B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1991" y="4667602"/>
            <a:ext cx="798969" cy="291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 descr="C:\Users\tbo\Desktop\logo-ce-horizontal-en-quadri-lr.png"/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1810" y="4689766"/>
            <a:ext cx="929290" cy="24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46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1640" y="4700783"/>
            <a:ext cx="46085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rgbClr val="89898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84167" y="4700783"/>
            <a:ext cx="41006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898989"/>
                </a:solidFill>
              </a:defRPr>
            </a:lvl1pPr>
          </a:lstStyle>
          <a:p>
            <a:fld id="{58768E1A-8455-4611-8763-3FA1B747F6B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1991" y="4667602"/>
            <a:ext cx="798969" cy="291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 descr="C:\Users\tbo\Desktop\logo-ce-horizontal-en-quadri-lr.png"/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1810" y="4689766"/>
            <a:ext cx="929290" cy="24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710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1640" y="4700783"/>
            <a:ext cx="46085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rgbClr val="89898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84167" y="4700783"/>
            <a:ext cx="41006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898989"/>
                </a:solidFill>
              </a:defRPr>
            </a:lvl1pPr>
          </a:lstStyle>
          <a:p>
            <a:fld id="{58768E1A-8455-4611-8763-3FA1B747F6B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1991" y="4667602"/>
            <a:ext cx="798969" cy="291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 descr="C:\Users\tbo\Desktop\logo-ce-horizontal-en-quadri-lr.png"/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1810" y="4689766"/>
            <a:ext cx="929290" cy="24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826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1640" y="4700783"/>
            <a:ext cx="46085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rgbClr val="89898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84167" y="4700783"/>
            <a:ext cx="41006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898989"/>
                </a:solidFill>
              </a:defRPr>
            </a:lvl1pPr>
          </a:lstStyle>
          <a:p>
            <a:fld id="{58768E1A-8455-4611-8763-3FA1B747F6B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1991" y="4667602"/>
            <a:ext cx="798969" cy="291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 descr="C:\Users\tbo\Desktop\logo-ce-horizontal-en-quadri-lr.png"/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1810" y="4689766"/>
            <a:ext cx="929290" cy="24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446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72.png"/><Relationship Id="rId7" Type="http://schemas.openxmlformats.org/officeDocument/2006/relationships/image" Target="../media/image71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9.jpeg"/><Relationship Id="rId4" Type="http://schemas.openxmlformats.org/officeDocument/2006/relationships/image" Target="../media/image7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3" Type="http://schemas.openxmlformats.org/officeDocument/2006/relationships/image" Target="../media/image69.jpeg"/><Relationship Id="rId7" Type="http://schemas.openxmlformats.org/officeDocument/2006/relationships/image" Target="../media/image72.png"/><Relationship Id="rId12" Type="http://schemas.openxmlformats.org/officeDocument/2006/relationships/image" Target="../media/image78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microsoft.com/office/2007/relationships/hdphoto" Target="../media/hdphoto1.wdp"/><Relationship Id="rId9" Type="http://schemas.openxmlformats.org/officeDocument/2006/relationships/image" Target="../media/image75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microsoft.com/office/2007/relationships/hdphoto" Target="../media/hdphoto1.wdp"/><Relationship Id="rId18" Type="http://schemas.openxmlformats.org/officeDocument/2006/relationships/image" Target="../media/image93.png"/><Relationship Id="rId3" Type="http://schemas.openxmlformats.org/officeDocument/2006/relationships/image" Target="../media/image81.png"/><Relationship Id="rId21" Type="http://schemas.openxmlformats.org/officeDocument/2006/relationships/image" Target="../media/image76.png"/><Relationship Id="rId7" Type="http://schemas.openxmlformats.org/officeDocument/2006/relationships/image" Target="../media/image84.png"/><Relationship Id="rId12" Type="http://schemas.openxmlformats.org/officeDocument/2006/relationships/image" Target="../media/image69.jpeg"/><Relationship Id="rId17" Type="http://schemas.openxmlformats.org/officeDocument/2006/relationships/image" Target="../media/image92.png"/><Relationship Id="rId2" Type="http://schemas.openxmlformats.org/officeDocument/2006/relationships/image" Target="../media/image80.png"/><Relationship Id="rId16" Type="http://schemas.openxmlformats.org/officeDocument/2006/relationships/image" Target="../media/image91.png"/><Relationship Id="rId20" Type="http://schemas.openxmlformats.org/officeDocument/2006/relationships/image" Target="../media/image7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image" Target="../media/image88.jpeg"/><Relationship Id="rId5" Type="http://schemas.openxmlformats.org/officeDocument/2006/relationships/image" Target="../media/image82.png"/><Relationship Id="rId15" Type="http://schemas.openxmlformats.org/officeDocument/2006/relationships/image" Target="../media/image90.png"/><Relationship Id="rId10" Type="http://schemas.openxmlformats.org/officeDocument/2006/relationships/image" Target="../media/image87.png"/><Relationship Id="rId19" Type="http://schemas.openxmlformats.org/officeDocument/2006/relationships/image" Target="../media/image74.png"/><Relationship Id="rId4" Type="http://schemas.openxmlformats.org/officeDocument/2006/relationships/image" Target="../media/image73.png"/><Relationship Id="rId9" Type="http://schemas.openxmlformats.org/officeDocument/2006/relationships/image" Target="../media/image86.jpeg"/><Relationship Id="rId14" Type="http://schemas.openxmlformats.org/officeDocument/2006/relationships/image" Target="../media/image89.png"/><Relationship Id="rId22" Type="http://schemas.openxmlformats.org/officeDocument/2006/relationships/image" Target="../media/image9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6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4" Type="http://schemas.openxmlformats.org/officeDocument/2006/relationships/image" Target="../media/image6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7904" y="1419622"/>
            <a:ext cx="4678288" cy="1728192"/>
          </a:xfrm>
        </p:spPr>
        <p:txBody>
          <a:bodyPr/>
          <a:lstStyle/>
          <a:p>
            <a:r>
              <a:rPr lang="en-GB" dirty="0" smtClean="0"/>
              <a:t>Presentation on Copernicus Dissemination					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54512" y="2931790"/>
            <a:ext cx="4680520" cy="1368152"/>
          </a:xfrm>
        </p:spPr>
        <p:txBody>
          <a:bodyPr>
            <a:normAutofit/>
          </a:bodyPr>
          <a:lstStyle/>
          <a:p>
            <a:r>
              <a:rPr lang="en-GB" dirty="0" smtClean="0"/>
              <a:t>Commission, DG Grow, </a:t>
            </a:r>
            <a:r>
              <a:rPr lang="en-GB" smtClean="0"/>
              <a:t>Unit I3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44700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an 127"/>
          <p:cNvSpPr/>
          <p:nvPr/>
        </p:nvSpPr>
        <p:spPr>
          <a:xfrm>
            <a:off x="1690514" y="1157958"/>
            <a:ext cx="4887350" cy="1583334"/>
          </a:xfrm>
          <a:prstGeom prst="can">
            <a:avLst>
              <a:gd name="adj" fmla="val 20455"/>
            </a:avLst>
          </a:prstGeom>
          <a:solidFill>
            <a:srgbClr val="C6D9F1">
              <a:alpha val="15000"/>
            </a:srgb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9" name="Right Triangle 29"/>
          <p:cNvSpPr/>
          <p:nvPr/>
        </p:nvSpPr>
        <p:spPr>
          <a:xfrm flipH="1">
            <a:off x="1166887" y="3867347"/>
            <a:ext cx="5377631" cy="624195"/>
          </a:xfrm>
          <a:custGeom>
            <a:avLst/>
            <a:gdLst>
              <a:gd name="connsiteX0" fmla="*/ 0 w 4362492"/>
              <a:gd name="connsiteY0" fmla="*/ 878910 h 878910"/>
              <a:gd name="connsiteX1" fmla="*/ 0 w 4362492"/>
              <a:gd name="connsiteY1" fmla="*/ 0 h 878910"/>
              <a:gd name="connsiteX2" fmla="*/ 4362492 w 4362492"/>
              <a:gd name="connsiteY2" fmla="*/ 878910 h 878910"/>
              <a:gd name="connsiteX3" fmla="*/ 0 w 4362492"/>
              <a:gd name="connsiteY3" fmla="*/ 878910 h 878910"/>
              <a:gd name="connsiteX0" fmla="*/ 0 w 4362492"/>
              <a:gd name="connsiteY0" fmla="*/ 1071325 h 1071325"/>
              <a:gd name="connsiteX1" fmla="*/ 1103310 w 4362492"/>
              <a:gd name="connsiteY1" fmla="*/ 0 h 1071325"/>
              <a:gd name="connsiteX2" fmla="*/ 4362492 w 4362492"/>
              <a:gd name="connsiteY2" fmla="*/ 1071325 h 1071325"/>
              <a:gd name="connsiteX3" fmla="*/ 0 w 4362492"/>
              <a:gd name="connsiteY3" fmla="*/ 1071325 h 1071325"/>
              <a:gd name="connsiteX0" fmla="*/ 0 w 4490784"/>
              <a:gd name="connsiteY0" fmla="*/ 1071325 h 1071325"/>
              <a:gd name="connsiteX1" fmla="*/ 1103310 w 4490784"/>
              <a:gd name="connsiteY1" fmla="*/ 0 h 1071325"/>
              <a:gd name="connsiteX2" fmla="*/ 4490784 w 4490784"/>
              <a:gd name="connsiteY2" fmla="*/ 6627 h 1071325"/>
              <a:gd name="connsiteX3" fmla="*/ 0 w 4490784"/>
              <a:gd name="connsiteY3" fmla="*/ 1071325 h 1071325"/>
              <a:gd name="connsiteX0" fmla="*/ 0 w 4529272"/>
              <a:gd name="connsiteY0" fmla="*/ 1045670 h 1045670"/>
              <a:gd name="connsiteX1" fmla="*/ 1141798 w 4529272"/>
              <a:gd name="connsiteY1" fmla="*/ 0 h 1045670"/>
              <a:gd name="connsiteX2" fmla="*/ 4529272 w 4529272"/>
              <a:gd name="connsiteY2" fmla="*/ 6627 h 1045670"/>
              <a:gd name="connsiteX3" fmla="*/ 0 w 4529272"/>
              <a:gd name="connsiteY3" fmla="*/ 1045670 h 1045670"/>
              <a:gd name="connsiteX0" fmla="*/ 3519864 w 3519864"/>
              <a:gd name="connsiteY0" fmla="*/ 1417046 h 1417046"/>
              <a:gd name="connsiteX1" fmla="*/ 0 w 3519864"/>
              <a:gd name="connsiteY1" fmla="*/ 0 h 1417046"/>
              <a:gd name="connsiteX2" fmla="*/ 3387474 w 3519864"/>
              <a:gd name="connsiteY2" fmla="*/ 6627 h 1417046"/>
              <a:gd name="connsiteX3" fmla="*/ 3519864 w 3519864"/>
              <a:gd name="connsiteY3" fmla="*/ 1417046 h 1417046"/>
              <a:gd name="connsiteX0" fmla="*/ 3519864 w 3519864"/>
              <a:gd name="connsiteY0" fmla="*/ 1417046 h 1417046"/>
              <a:gd name="connsiteX1" fmla="*/ 0 w 3519864"/>
              <a:gd name="connsiteY1" fmla="*/ 0 h 1417046"/>
              <a:gd name="connsiteX2" fmla="*/ 3000041 w 3519864"/>
              <a:gd name="connsiteY2" fmla="*/ 6627 h 1417046"/>
              <a:gd name="connsiteX3" fmla="*/ 3519864 w 3519864"/>
              <a:gd name="connsiteY3" fmla="*/ 1417046 h 1417046"/>
              <a:gd name="connsiteX0" fmla="*/ 3534348 w 3534348"/>
              <a:gd name="connsiteY0" fmla="*/ 1437199 h 1437199"/>
              <a:gd name="connsiteX1" fmla="*/ 0 w 3534348"/>
              <a:gd name="connsiteY1" fmla="*/ 0 h 1437199"/>
              <a:gd name="connsiteX2" fmla="*/ 3014525 w 3534348"/>
              <a:gd name="connsiteY2" fmla="*/ 26780 h 1437199"/>
              <a:gd name="connsiteX3" fmla="*/ 3534348 w 3534348"/>
              <a:gd name="connsiteY3" fmla="*/ 1437199 h 1437199"/>
              <a:gd name="connsiteX0" fmla="*/ 3215696 w 3215696"/>
              <a:gd name="connsiteY0" fmla="*/ 1618581 h 1618581"/>
              <a:gd name="connsiteX1" fmla="*/ 0 w 3215696"/>
              <a:gd name="connsiteY1" fmla="*/ 0 h 1618581"/>
              <a:gd name="connsiteX2" fmla="*/ 3014525 w 3215696"/>
              <a:gd name="connsiteY2" fmla="*/ 26780 h 1618581"/>
              <a:gd name="connsiteX3" fmla="*/ 3215696 w 3215696"/>
              <a:gd name="connsiteY3" fmla="*/ 1618581 h 1618581"/>
              <a:gd name="connsiteX0" fmla="*/ 3389506 w 3389506"/>
              <a:gd name="connsiteY0" fmla="*/ 1618581 h 1618581"/>
              <a:gd name="connsiteX1" fmla="*/ 0 w 3389506"/>
              <a:gd name="connsiteY1" fmla="*/ 0 h 1618581"/>
              <a:gd name="connsiteX2" fmla="*/ 3014525 w 3389506"/>
              <a:gd name="connsiteY2" fmla="*/ 26780 h 1618581"/>
              <a:gd name="connsiteX3" fmla="*/ 3389506 w 3389506"/>
              <a:gd name="connsiteY3" fmla="*/ 1618581 h 1618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9506" h="1618581">
                <a:moveTo>
                  <a:pt x="3389506" y="1618581"/>
                </a:moveTo>
                <a:lnTo>
                  <a:pt x="0" y="0"/>
                </a:lnTo>
                <a:lnTo>
                  <a:pt x="3014525" y="26780"/>
                </a:lnTo>
                <a:lnTo>
                  <a:pt x="3389506" y="1618581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95000"/>
                  <a:lumOff val="5000"/>
                  <a:alpha val="72000"/>
                </a:schemeClr>
              </a:gs>
              <a:gs pos="100000">
                <a:schemeClr val="bg1">
                  <a:lumMod val="50000"/>
                  <a:alpha val="3000"/>
                </a:schemeClr>
              </a:gs>
            </a:gsLst>
            <a:lin ang="5220000" scaled="0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360148" y="2841741"/>
            <a:ext cx="5565684" cy="1227623"/>
            <a:chOff x="1328237" y="3623062"/>
            <a:chExt cx="5565684" cy="1636831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28237" y="3952028"/>
              <a:ext cx="5565684" cy="1307865"/>
            </a:xfrm>
            <a:prstGeom prst="rect">
              <a:avLst/>
            </a:prstGeom>
          </p:spPr>
        </p:pic>
        <p:sp>
          <p:nvSpPr>
            <p:cNvPr id="42" name="Rectangle 41"/>
            <p:cNvSpPr/>
            <p:nvPr/>
          </p:nvSpPr>
          <p:spPr>
            <a:xfrm>
              <a:off x="1783536" y="4473279"/>
              <a:ext cx="4620980" cy="39716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anDown">
                <a:avLst>
                  <a:gd name="adj" fmla="val 33333"/>
                </a:avLst>
              </a:prstTxWarp>
              <a:spAutoFit/>
            </a:bodyPr>
            <a:lstStyle/>
            <a:p>
              <a:pPr algn="ctr"/>
              <a:r>
                <a:rPr lang="en-US" sz="3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Copernicus DIAS Storage</a:t>
              </a:r>
              <a:endParaRPr lang="en-US" sz="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46000"/>
                      </a14:imgEffect>
                      <a14:imgEffect>
                        <a14:colorTemperature colorTemp="5739"/>
                      </a14:imgEffect>
                      <a14:imgEffect>
                        <a14:saturation sat="187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80115">
              <a:off x="2086946" y="3623062"/>
              <a:ext cx="3632094" cy="935316"/>
            </a:xfrm>
            <a:prstGeom prst="rect">
              <a:avLst/>
            </a:prstGeom>
            <a:scene3d>
              <a:camera prst="isometricOffAxis1Top"/>
              <a:lightRig rig="threePt" dir="t"/>
            </a:scene3d>
          </p:spPr>
        </p:pic>
      </p:grpSp>
      <p:sp>
        <p:nvSpPr>
          <p:cNvPr id="23" name="Up Arrow 22"/>
          <p:cNvSpPr/>
          <p:nvPr/>
        </p:nvSpPr>
        <p:spPr>
          <a:xfrm rot="10800000" flipV="1">
            <a:off x="3847988" y="3017383"/>
            <a:ext cx="610191" cy="255887"/>
          </a:xfrm>
          <a:prstGeom prst="upArrow">
            <a:avLst>
              <a:gd name="adj1" fmla="val 37573"/>
              <a:gd name="adj2" fmla="val 39128"/>
            </a:avLst>
          </a:prstGeom>
          <a:gradFill flip="none" rotWithShape="1">
            <a:gsLst>
              <a:gs pos="13000">
                <a:schemeClr val="bg1">
                  <a:lumMod val="50000"/>
                  <a:alpha val="89000"/>
                </a:schemeClr>
              </a:gs>
              <a:gs pos="75000">
                <a:schemeClr val="bg1">
                  <a:lumMod val="85000"/>
                  <a:alpha val="89000"/>
                </a:schemeClr>
              </a:gs>
              <a:gs pos="94000">
                <a:srgbClr val="FFFFFF">
                  <a:alpha val="89000"/>
                </a:srgbClr>
              </a:gs>
            </a:gsLst>
            <a:lin ang="0" scaled="1"/>
            <a:tileRect/>
          </a:gradFill>
          <a:ln>
            <a:solidFill>
              <a:schemeClr val="bg1">
                <a:lumMod val="75000"/>
              </a:schemeClr>
            </a:solidFill>
            <a:prstDash val="dash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Left" fov="4260000">
              <a:rot lat="0" lon="2640000" rev="0"/>
            </a:camera>
            <a:lightRig rig="twoPt" dir="t"/>
          </a:scene3d>
          <a:sp3d extrusionH="95250" contourW="12700" prstMaterial="flat">
            <a:bevelT/>
            <a:extrusionClr>
              <a:schemeClr val="bg1">
                <a:lumMod val="50000"/>
              </a:schemeClr>
            </a:extrusionClr>
            <a:contourClr>
              <a:schemeClr val="bg1">
                <a:lumMod val="85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Can 23"/>
          <p:cNvSpPr/>
          <p:nvPr/>
        </p:nvSpPr>
        <p:spPr>
          <a:xfrm>
            <a:off x="1699992" y="2797038"/>
            <a:ext cx="4887350" cy="540205"/>
          </a:xfrm>
          <a:prstGeom prst="can">
            <a:avLst>
              <a:gd name="adj" fmla="val 50000"/>
            </a:avLst>
          </a:prstGeom>
          <a:solidFill>
            <a:schemeClr val="bg1">
              <a:lumMod val="85000"/>
              <a:alpha val="26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690617" y="2441638"/>
            <a:ext cx="4893029" cy="575299"/>
            <a:chOff x="1658705" y="3089592"/>
            <a:chExt cx="4893029" cy="767065"/>
          </a:xfrm>
        </p:grpSpPr>
        <p:sp>
          <p:nvSpPr>
            <p:cNvPr id="26" name="Can 25"/>
            <p:cNvSpPr/>
            <p:nvPr/>
          </p:nvSpPr>
          <p:spPr>
            <a:xfrm>
              <a:off x="1658705" y="3089592"/>
              <a:ext cx="4891214" cy="767065"/>
            </a:xfrm>
            <a:prstGeom prst="can">
              <a:avLst>
                <a:gd name="adj" fmla="val 50000"/>
              </a:avLst>
            </a:prstGeom>
            <a:gradFill flip="none" rotWithShape="1">
              <a:gsLst>
                <a:gs pos="69000">
                  <a:schemeClr val="tx1">
                    <a:lumMod val="65000"/>
                    <a:lumOff val="35000"/>
                  </a:schemeClr>
                </a:gs>
                <a:gs pos="50000">
                  <a:srgbClr val="FFFFFF"/>
                </a:gs>
                <a:gs pos="34000">
                  <a:schemeClr val="tx1">
                    <a:lumMod val="65000"/>
                    <a:lumOff val="35000"/>
                  </a:schemeClr>
                </a:gs>
                <a:gs pos="58000">
                  <a:srgbClr val="FFFFFF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" name="Oval 1"/>
            <p:cNvSpPr/>
            <p:nvPr/>
          </p:nvSpPr>
          <p:spPr>
            <a:xfrm>
              <a:off x="1660522" y="3089592"/>
              <a:ext cx="4891212" cy="395379"/>
            </a:xfrm>
            <a:prstGeom prst="ellipse">
              <a:avLst/>
            </a:prstGeom>
            <a:gradFill flip="none" rotWithShape="1">
              <a:gsLst>
                <a:gs pos="80000">
                  <a:schemeClr val="bg1">
                    <a:lumMod val="50000"/>
                  </a:schemeClr>
                </a:gs>
                <a:gs pos="20000">
                  <a:schemeClr val="bg1">
                    <a:lumMod val="85000"/>
                  </a:schemeClr>
                </a:gs>
                <a:gs pos="2000">
                  <a:schemeClr val="bg1"/>
                </a:gs>
              </a:gsLst>
              <a:lin ang="16200000" scaled="0"/>
              <a:tileRect/>
            </a:gradFill>
            <a:ln>
              <a:noFill/>
            </a:ln>
            <a:effectLst>
              <a:outerShdw blurRad="40005" dist="12700" dir="5400000" algn="tl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731158" y="3373912"/>
              <a:ext cx="4759533" cy="4744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anDown">
                <a:avLst>
                  <a:gd name="adj" fmla="val 33333"/>
                </a:avLst>
              </a:prstTxWarp>
              <a:spAutoFit/>
            </a:bodyPr>
            <a:lstStyle/>
            <a:p>
              <a:pPr algn="ctr"/>
              <a:r>
                <a:rPr lang="en-US" sz="600" b="1" spc="50" dirty="0" smtClean="0">
                  <a:ln w="13500">
                    <a:solidFill>
                      <a:schemeClr val="bg1">
                        <a:alpha val="6500"/>
                      </a:schemeClr>
                    </a:solidFill>
                    <a:prstDash val="solid"/>
                  </a:ln>
                  <a:solidFill>
                    <a:schemeClr val="bg1">
                      <a:lumMod val="95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Copernicus DIAS interfaces</a:t>
              </a:r>
              <a:endParaRPr lang="en-US" sz="600" b="1" spc="50" dirty="0">
                <a:ln w="13500">
                  <a:solidFill>
                    <a:schemeClr val="bg1"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</p:grpSp>
      <p:sp>
        <p:nvSpPr>
          <p:cNvPr id="129" name="Oval 128"/>
          <p:cNvSpPr/>
          <p:nvPr/>
        </p:nvSpPr>
        <p:spPr>
          <a:xfrm>
            <a:off x="1704444" y="1165554"/>
            <a:ext cx="4894122" cy="313978"/>
          </a:xfrm>
          <a:prstGeom prst="ellipse">
            <a:avLst/>
          </a:prstGeom>
          <a:gradFill flip="none" rotWithShape="1">
            <a:gsLst>
              <a:gs pos="12000">
                <a:schemeClr val="bg1">
                  <a:lumMod val="95000"/>
                  <a:alpha val="82000"/>
                </a:schemeClr>
              </a:gs>
              <a:gs pos="79000">
                <a:schemeClr val="tx1">
                  <a:lumMod val="50000"/>
                  <a:lumOff val="50000"/>
                  <a:alpha val="82000"/>
                </a:schemeClr>
              </a:gs>
              <a:gs pos="43000">
                <a:schemeClr val="bg1">
                  <a:lumMod val="75000"/>
                  <a:alpha val="82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soft" dir="t">
              <a:rot lat="0" lon="0" rev="6480000"/>
            </a:lightRig>
          </a:scene3d>
          <a:sp3d extrusionH="241300" contourW="6350" prstMaterial="matte">
            <a:bevelT w="158750" h="133350"/>
            <a:extrusionClr>
              <a:schemeClr val="tx1">
                <a:lumMod val="50000"/>
                <a:lumOff val="50000"/>
              </a:schemeClr>
            </a:extrusionClr>
            <a:contourClr>
              <a:schemeClr val="tx1">
                <a:lumMod val="50000"/>
                <a:lumOff val="5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1" name="Picture 13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6000"/>
                    </a14:imgEffect>
                    <a14:imgEffect>
                      <a14:colorTemperature colorTemp="5739"/>
                    </a14:imgEffect>
                    <a14:imgEffect>
                      <a14:saturation sat="18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80115">
            <a:off x="1985412" y="914912"/>
            <a:ext cx="3632094" cy="701487"/>
          </a:xfrm>
          <a:prstGeom prst="rect">
            <a:avLst/>
          </a:prstGeom>
          <a:scene3d>
            <a:camera prst="isometricOffAxis1Top"/>
            <a:lightRig rig="threePt" dir="t"/>
          </a:scene3d>
        </p:spPr>
      </p:pic>
      <p:sp>
        <p:nvSpPr>
          <p:cNvPr id="137" name="Up Arrow 136"/>
          <p:cNvSpPr/>
          <p:nvPr/>
        </p:nvSpPr>
        <p:spPr>
          <a:xfrm rot="10800000" flipV="1">
            <a:off x="5504607" y="2990935"/>
            <a:ext cx="610191" cy="211700"/>
          </a:xfrm>
          <a:prstGeom prst="upArrow">
            <a:avLst>
              <a:gd name="adj1" fmla="val 37573"/>
              <a:gd name="adj2" fmla="val 39128"/>
            </a:avLst>
          </a:prstGeom>
          <a:gradFill flip="none" rotWithShape="1">
            <a:gsLst>
              <a:gs pos="13000">
                <a:schemeClr val="bg1">
                  <a:lumMod val="50000"/>
                  <a:alpha val="89000"/>
                </a:schemeClr>
              </a:gs>
              <a:gs pos="75000">
                <a:schemeClr val="bg1">
                  <a:lumMod val="85000"/>
                  <a:alpha val="89000"/>
                </a:schemeClr>
              </a:gs>
              <a:gs pos="94000">
                <a:srgbClr val="FFFFFF">
                  <a:alpha val="89000"/>
                </a:srgbClr>
              </a:gs>
            </a:gsLst>
            <a:lin ang="0" scaled="1"/>
            <a:tileRect/>
          </a:gradFill>
          <a:ln>
            <a:solidFill>
              <a:schemeClr val="bg1">
                <a:lumMod val="75000"/>
              </a:schemeClr>
            </a:solidFill>
            <a:prstDash val="dash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Left" fov="4260000">
              <a:rot lat="0" lon="2640000" rev="0"/>
            </a:camera>
            <a:lightRig rig="twoPt" dir="t"/>
          </a:scene3d>
          <a:sp3d extrusionH="95250" contourW="12700" prstMaterial="flat">
            <a:bevelT/>
            <a:extrusionClr>
              <a:schemeClr val="bg1">
                <a:lumMod val="50000"/>
              </a:schemeClr>
            </a:extrusionClr>
            <a:contourClr>
              <a:schemeClr val="bg1">
                <a:lumMod val="85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8" name="Up Arrow 137"/>
          <p:cNvSpPr/>
          <p:nvPr/>
        </p:nvSpPr>
        <p:spPr>
          <a:xfrm rot="10800000" flipV="1">
            <a:off x="2348210" y="3009427"/>
            <a:ext cx="610191" cy="193208"/>
          </a:xfrm>
          <a:prstGeom prst="upArrow">
            <a:avLst>
              <a:gd name="adj1" fmla="val 37573"/>
              <a:gd name="adj2" fmla="val 39128"/>
            </a:avLst>
          </a:prstGeom>
          <a:gradFill flip="none" rotWithShape="1">
            <a:gsLst>
              <a:gs pos="13000">
                <a:schemeClr val="bg1">
                  <a:lumMod val="50000"/>
                  <a:alpha val="89000"/>
                </a:schemeClr>
              </a:gs>
              <a:gs pos="75000">
                <a:schemeClr val="bg1">
                  <a:lumMod val="85000"/>
                  <a:alpha val="89000"/>
                </a:schemeClr>
              </a:gs>
              <a:gs pos="94000">
                <a:srgbClr val="FFFFFF">
                  <a:alpha val="89000"/>
                </a:srgbClr>
              </a:gs>
            </a:gsLst>
            <a:lin ang="0" scaled="1"/>
            <a:tileRect/>
          </a:gradFill>
          <a:ln>
            <a:solidFill>
              <a:schemeClr val="bg1">
                <a:lumMod val="75000"/>
              </a:schemeClr>
            </a:solidFill>
            <a:prstDash val="dash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Left" fov="4260000">
              <a:rot lat="0" lon="2640000" rev="0"/>
            </a:camera>
            <a:lightRig rig="twoPt" dir="t"/>
          </a:scene3d>
          <a:sp3d extrusionH="95250" contourW="12700" prstMaterial="flat">
            <a:bevelT/>
            <a:extrusionClr>
              <a:schemeClr val="bg1">
                <a:lumMod val="50000"/>
              </a:schemeClr>
            </a:extrusionClr>
            <a:contourClr>
              <a:schemeClr val="bg1">
                <a:lumMod val="85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TextBox 113"/>
          <p:cNvSpPr txBox="1"/>
          <p:nvPr/>
        </p:nvSpPr>
        <p:spPr>
          <a:xfrm>
            <a:off x="1180400" y="4406528"/>
            <a:ext cx="6883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DIAS Provider</a:t>
            </a: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141" name="Picture 1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42607" y="4071974"/>
            <a:ext cx="471772" cy="638684"/>
          </a:xfrm>
          <a:prstGeom prst="rect">
            <a:avLst/>
          </a:prstGeom>
        </p:spPr>
      </p:pic>
      <p:sp>
        <p:nvSpPr>
          <p:cNvPr id="272" name="Title 1"/>
          <p:cNvSpPr>
            <a:spLocks noGrp="1"/>
          </p:cNvSpPr>
          <p:nvPr>
            <p:ph type="title"/>
          </p:nvPr>
        </p:nvSpPr>
        <p:spPr>
          <a:xfrm>
            <a:off x="950788" y="123478"/>
            <a:ext cx="7581652" cy="432049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en-GB" noProof="0" dirty="0" smtClean="0"/>
              <a:t>DIAS</a:t>
            </a:r>
            <a:r>
              <a:rPr lang="en-GB" sz="2600" noProof="0" dirty="0" smtClean="0">
                <a:solidFill>
                  <a:schemeClr val="bg1"/>
                </a:solidFill>
              </a:rPr>
              <a:t> </a:t>
            </a:r>
            <a:r>
              <a:rPr lang="en-GB" noProof="0" dirty="0" smtClean="0"/>
              <a:t>Concept</a:t>
            </a:r>
            <a:endParaRPr lang="en-GB" noProof="0" dirty="0"/>
          </a:p>
        </p:txBody>
      </p:sp>
      <p:sp>
        <p:nvSpPr>
          <p:cNvPr id="186" name="Rectangle 185"/>
          <p:cNvSpPr/>
          <p:nvPr/>
        </p:nvSpPr>
        <p:spPr>
          <a:xfrm>
            <a:off x="1753342" y="1453482"/>
            <a:ext cx="4759533" cy="32246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Down">
              <a:avLst>
                <a:gd name="adj" fmla="val 33333"/>
              </a:avLst>
            </a:prstTxWarp>
            <a:spAutoFit/>
          </a:bodyPr>
          <a:lstStyle/>
          <a:p>
            <a:pPr algn="ctr"/>
            <a:r>
              <a:rPr lang="en-US" sz="3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2F2F2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Front-office operations</a:t>
            </a:r>
            <a:endParaRPr lang="en-US" sz="3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2F2F2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grpSp>
        <p:nvGrpSpPr>
          <p:cNvPr id="187" name="Group 186"/>
          <p:cNvGrpSpPr/>
          <p:nvPr/>
        </p:nvGrpSpPr>
        <p:grpSpPr>
          <a:xfrm>
            <a:off x="2111838" y="1857213"/>
            <a:ext cx="4225631" cy="830997"/>
            <a:chOff x="2161144" y="2128261"/>
            <a:chExt cx="4225631" cy="1107996"/>
          </a:xfrm>
        </p:grpSpPr>
        <p:pic>
          <p:nvPicPr>
            <p:cNvPr id="188" name="Picture 187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161144" y="2266819"/>
              <a:ext cx="570971" cy="566734"/>
            </a:xfrm>
            <a:prstGeom prst="rect">
              <a:avLst/>
            </a:prstGeom>
          </p:spPr>
        </p:pic>
        <p:sp>
          <p:nvSpPr>
            <p:cNvPr id="189" name="TextBox 188"/>
            <p:cNvSpPr txBox="1"/>
            <p:nvPr/>
          </p:nvSpPr>
          <p:spPr>
            <a:xfrm>
              <a:off x="2724860" y="2128261"/>
              <a:ext cx="366191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31859C"/>
                  </a:solidFill>
                </a:rPr>
                <a:t>Third-Party</a:t>
              </a:r>
              <a:r>
                <a:rPr lang="en-US" sz="1600" dirty="0" smtClean="0">
                  <a:solidFill>
                    <a:srgbClr val="31859C"/>
                  </a:solidFill>
                </a:rPr>
                <a:t>: User implementing and/or operating a local service making use of the DIAS storage and interface</a:t>
              </a:r>
              <a:endParaRPr lang="en-US" sz="1600" dirty="0">
                <a:solidFill>
                  <a:srgbClr val="31859C"/>
                </a:solidFill>
              </a:endParaRPr>
            </a:p>
          </p:txBody>
        </p:sp>
      </p:grpSp>
      <p:grpSp>
        <p:nvGrpSpPr>
          <p:cNvPr id="224" name="Group 223"/>
          <p:cNvGrpSpPr/>
          <p:nvPr/>
        </p:nvGrpSpPr>
        <p:grpSpPr>
          <a:xfrm>
            <a:off x="6692862" y="2471452"/>
            <a:ext cx="1955839" cy="1397347"/>
            <a:chOff x="6692861" y="3295269"/>
            <a:chExt cx="1955839" cy="1863129"/>
          </a:xfrm>
        </p:grpSpPr>
        <p:sp>
          <p:nvSpPr>
            <p:cNvPr id="198" name="Left Brace 197"/>
            <p:cNvSpPr/>
            <p:nvPr/>
          </p:nvSpPr>
          <p:spPr>
            <a:xfrm flipH="1">
              <a:off x="6701697" y="3432629"/>
              <a:ext cx="92940" cy="420914"/>
            </a:xfrm>
            <a:prstGeom prst="leftBrace">
              <a:avLst>
                <a:gd name="adj1" fmla="val 53656"/>
                <a:gd name="adj2" fmla="val 48829"/>
              </a:avLst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6808155" y="4378698"/>
              <a:ext cx="1840545" cy="7797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0000"/>
                  </a:solidFill>
                </a:rPr>
                <a:t>Scalable on-line storage</a:t>
              </a: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6761600" y="3295269"/>
              <a:ext cx="1879349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Interface for storage access &amp; processing and management</a:t>
              </a:r>
            </a:p>
          </p:txBody>
        </p:sp>
        <p:sp>
          <p:nvSpPr>
            <p:cNvPr id="202" name="Left Brace 201"/>
            <p:cNvSpPr/>
            <p:nvPr/>
          </p:nvSpPr>
          <p:spPr>
            <a:xfrm flipH="1">
              <a:off x="6692861" y="4247710"/>
              <a:ext cx="139224" cy="899469"/>
            </a:xfrm>
            <a:prstGeom prst="leftBrace">
              <a:avLst>
                <a:gd name="adj1" fmla="val 53656"/>
                <a:gd name="adj2" fmla="val 48829"/>
              </a:avLst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3" name="TextBox 202"/>
          <p:cNvSpPr txBox="1"/>
          <p:nvPr/>
        </p:nvSpPr>
        <p:spPr>
          <a:xfrm>
            <a:off x="6980222" y="1459042"/>
            <a:ext cx="19351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186D88"/>
                </a:solidFill>
              </a:rPr>
              <a:t>Provision of Front-</a:t>
            </a:r>
            <a:r>
              <a:rPr lang="en-US" sz="1600" dirty="0">
                <a:solidFill>
                  <a:srgbClr val="186D88"/>
                </a:solidFill>
              </a:rPr>
              <a:t>Office Infrastructure </a:t>
            </a:r>
            <a:r>
              <a:rPr lang="en-US" sz="1600" dirty="0" smtClean="0">
                <a:solidFill>
                  <a:srgbClr val="186D88"/>
                </a:solidFill>
              </a:rPr>
              <a:t>is under Third-Party responsibility</a:t>
            </a:r>
          </a:p>
        </p:txBody>
      </p:sp>
      <p:sp>
        <p:nvSpPr>
          <p:cNvPr id="204" name="Right Triangle 29"/>
          <p:cNvSpPr/>
          <p:nvPr/>
        </p:nvSpPr>
        <p:spPr>
          <a:xfrm rot="5221212" flipH="1" flipV="1">
            <a:off x="6182405" y="1652320"/>
            <a:ext cx="1208468" cy="383985"/>
          </a:xfrm>
          <a:custGeom>
            <a:avLst/>
            <a:gdLst>
              <a:gd name="connsiteX0" fmla="*/ 0 w 4362492"/>
              <a:gd name="connsiteY0" fmla="*/ 878910 h 878910"/>
              <a:gd name="connsiteX1" fmla="*/ 0 w 4362492"/>
              <a:gd name="connsiteY1" fmla="*/ 0 h 878910"/>
              <a:gd name="connsiteX2" fmla="*/ 4362492 w 4362492"/>
              <a:gd name="connsiteY2" fmla="*/ 878910 h 878910"/>
              <a:gd name="connsiteX3" fmla="*/ 0 w 4362492"/>
              <a:gd name="connsiteY3" fmla="*/ 878910 h 878910"/>
              <a:gd name="connsiteX0" fmla="*/ 0 w 4362492"/>
              <a:gd name="connsiteY0" fmla="*/ 1071325 h 1071325"/>
              <a:gd name="connsiteX1" fmla="*/ 1103310 w 4362492"/>
              <a:gd name="connsiteY1" fmla="*/ 0 h 1071325"/>
              <a:gd name="connsiteX2" fmla="*/ 4362492 w 4362492"/>
              <a:gd name="connsiteY2" fmla="*/ 1071325 h 1071325"/>
              <a:gd name="connsiteX3" fmla="*/ 0 w 4362492"/>
              <a:gd name="connsiteY3" fmla="*/ 1071325 h 1071325"/>
              <a:gd name="connsiteX0" fmla="*/ 0 w 4490784"/>
              <a:gd name="connsiteY0" fmla="*/ 1071325 h 1071325"/>
              <a:gd name="connsiteX1" fmla="*/ 1103310 w 4490784"/>
              <a:gd name="connsiteY1" fmla="*/ 0 h 1071325"/>
              <a:gd name="connsiteX2" fmla="*/ 4490784 w 4490784"/>
              <a:gd name="connsiteY2" fmla="*/ 6627 h 1071325"/>
              <a:gd name="connsiteX3" fmla="*/ 0 w 4490784"/>
              <a:gd name="connsiteY3" fmla="*/ 1071325 h 1071325"/>
              <a:gd name="connsiteX0" fmla="*/ 0 w 4529272"/>
              <a:gd name="connsiteY0" fmla="*/ 1045670 h 1045670"/>
              <a:gd name="connsiteX1" fmla="*/ 1141798 w 4529272"/>
              <a:gd name="connsiteY1" fmla="*/ 0 h 1045670"/>
              <a:gd name="connsiteX2" fmla="*/ 4529272 w 4529272"/>
              <a:gd name="connsiteY2" fmla="*/ 6627 h 1045670"/>
              <a:gd name="connsiteX3" fmla="*/ 0 w 4529272"/>
              <a:gd name="connsiteY3" fmla="*/ 1045670 h 1045670"/>
              <a:gd name="connsiteX0" fmla="*/ 3519864 w 3519864"/>
              <a:gd name="connsiteY0" fmla="*/ 1417046 h 1417046"/>
              <a:gd name="connsiteX1" fmla="*/ 0 w 3519864"/>
              <a:gd name="connsiteY1" fmla="*/ 0 h 1417046"/>
              <a:gd name="connsiteX2" fmla="*/ 3387474 w 3519864"/>
              <a:gd name="connsiteY2" fmla="*/ 6627 h 1417046"/>
              <a:gd name="connsiteX3" fmla="*/ 3519864 w 3519864"/>
              <a:gd name="connsiteY3" fmla="*/ 1417046 h 1417046"/>
              <a:gd name="connsiteX0" fmla="*/ 3519864 w 3519864"/>
              <a:gd name="connsiteY0" fmla="*/ 1417046 h 1417046"/>
              <a:gd name="connsiteX1" fmla="*/ 0 w 3519864"/>
              <a:gd name="connsiteY1" fmla="*/ 0 h 1417046"/>
              <a:gd name="connsiteX2" fmla="*/ 3000041 w 3519864"/>
              <a:gd name="connsiteY2" fmla="*/ 6627 h 1417046"/>
              <a:gd name="connsiteX3" fmla="*/ 3519864 w 3519864"/>
              <a:gd name="connsiteY3" fmla="*/ 1417046 h 1417046"/>
              <a:gd name="connsiteX0" fmla="*/ 3534348 w 3534348"/>
              <a:gd name="connsiteY0" fmla="*/ 1437199 h 1437199"/>
              <a:gd name="connsiteX1" fmla="*/ 0 w 3534348"/>
              <a:gd name="connsiteY1" fmla="*/ 0 h 1437199"/>
              <a:gd name="connsiteX2" fmla="*/ 3014525 w 3534348"/>
              <a:gd name="connsiteY2" fmla="*/ 26780 h 1437199"/>
              <a:gd name="connsiteX3" fmla="*/ 3534348 w 3534348"/>
              <a:gd name="connsiteY3" fmla="*/ 1437199 h 1437199"/>
              <a:gd name="connsiteX0" fmla="*/ 3215696 w 3215696"/>
              <a:gd name="connsiteY0" fmla="*/ 1618581 h 1618581"/>
              <a:gd name="connsiteX1" fmla="*/ 0 w 3215696"/>
              <a:gd name="connsiteY1" fmla="*/ 0 h 1618581"/>
              <a:gd name="connsiteX2" fmla="*/ 3014525 w 3215696"/>
              <a:gd name="connsiteY2" fmla="*/ 26780 h 1618581"/>
              <a:gd name="connsiteX3" fmla="*/ 3215696 w 3215696"/>
              <a:gd name="connsiteY3" fmla="*/ 1618581 h 1618581"/>
              <a:gd name="connsiteX0" fmla="*/ 3389506 w 3389506"/>
              <a:gd name="connsiteY0" fmla="*/ 1618581 h 1618581"/>
              <a:gd name="connsiteX1" fmla="*/ 0 w 3389506"/>
              <a:gd name="connsiteY1" fmla="*/ 0 h 1618581"/>
              <a:gd name="connsiteX2" fmla="*/ 3014525 w 3389506"/>
              <a:gd name="connsiteY2" fmla="*/ 26780 h 1618581"/>
              <a:gd name="connsiteX3" fmla="*/ 3389506 w 3389506"/>
              <a:gd name="connsiteY3" fmla="*/ 1618581 h 1618581"/>
              <a:gd name="connsiteX0" fmla="*/ 3389506 w 7412181"/>
              <a:gd name="connsiteY0" fmla="*/ 1618581 h 1618581"/>
              <a:gd name="connsiteX1" fmla="*/ 0 w 7412181"/>
              <a:gd name="connsiteY1" fmla="*/ 0 h 1618581"/>
              <a:gd name="connsiteX2" fmla="*/ 7412181 w 7412181"/>
              <a:gd name="connsiteY2" fmla="*/ 43827 h 1618581"/>
              <a:gd name="connsiteX3" fmla="*/ 3389506 w 7412181"/>
              <a:gd name="connsiteY3" fmla="*/ 1618581 h 1618581"/>
              <a:gd name="connsiteX0" fmla="*/ 3427179 w 7449854"/>
              <a:gd name="connsiteY0" fmla="*/ 1759731 h 1759731"/>
              <a:gd name="connsiteX1" fmla="*/ -2 w 7449854"/>
              <a:gd name="connsiteY1" fmla="*/ 0 h 1759731"/>
              <a:gd name="connsiteX2" fmla="*/ 7449854 w 7449854"/>
              <a:gd name="connsiteY2" fmla="*/ 184977 h 1759731"/>
              <a:gd name="connsiteX3" fmla="*/ 3427179 w 7449854"/>
              <a:gd name="connsiteY3" fmla="*/ 1759731 h 1759731"/>
              <a:gd name="connsiteX0" fmla="*/ 3427179 w 7459113"/>
              <a:gd name="connsiteY0" fmla="*/ 1759731 h 1759731"/>
              <a:gd name="connsiteX1" fmla="*/ -2 w 7459113"/>
              <a:gd name="connsiteY1" fmla="*/ 0 h 1759731"/>
              <a:gd name="connsiteX2" fmla="*/ 7459111 w 7459113"/>
              <a:gd name="connsiteY2" fmla="*/ 124931 h 1759731"/>
              <a:gd name="connsiteX3" fmla="*/ 3427179 w 7459113"/>
              <a:gd name="connsiteY3" fmla="*/ 1759731 h 175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59113" h="1759731">
                <a:moveTo>
                  <a:pt x="3427179" y="1759731"/>
                </a:moveTo>
                <a:lnTo>
                  <a:pt x="-2" y="0"/>
                </a:lnTo>
                <a:lnTo>
                  <a:pt x="7459111" y="124931"/>
                </a:lnTo>
                <a:lnTo>
                  <a:pt x="3427179" y="1759731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  <a:alpha val="62000"/>
                </a:schemeClr>
              </a:gs>
              <a:gs pos="80000">
                <a:schemeClr val="bg1">
                  <a:lumMod val="85000"/>
                  <a:alpha val="15000"/>
                </a:schemeClr>
              </a:gs>
              <a:gs pos="20000">
                <a:schemeClr val="bg1">
                  <a:lumMod val="85000"/>
                  <a:alpha val="51000"/>
                </a:schemeClr>
              </a:gs>
            </a:gsLst>
            <a:lin ang="2460000" scaled="0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1658704" y="2424389"/>
            <a:ext cx="4919896" cy="1614120"/>
            <a:chOff x="1658704" y="3232518"/>
            <a:chExt cx="4919896" cy="2152160"/>
          </a:xfrm>
        </p:grpSpPr>
        <p:sp>
          <p:nvSpPr>
            <p:cNvPr id="205" name="Can 204"/>
            <p:cNvSpPr/>
            <p:nvPr/>
          </p:nvSpPr>
          <p:spPr>
            <a:xfrm>
              <a:off x="1658704" y="3232518"/>
              <a:ext cx="4919896" cy="2152160"/>
            </a:xfrm>
            <a:prstGeom prst="can">
              <a:avLst>
                <a:gd name="adj" fmla="val 23106"/>
              </a:avLst>
            </a:prstGeom>
            <a:gradFill flip="none" rotWithShape="1">
              <a:gsLst>
                <a:gs pos="53000">
                  <a:schemeClr val="bg1">
                    <a:lumMod val="65000"/>
                  </a:schemeClr>
                </a:gs>
                <a:gs pos="0">
                  <a:srgbClr val="FFFFFF"/>
                </a:gs>
                <a:gs pos="84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/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1711644" y="4369792"/>
              <a:ext cx="4775084" cy="98563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anDown">
                <a:avLst>
                  <a:gd name="adj" fmla="val 22660"/>
                </a:avLst>
              </a:prstTxWarp>
              <a:spAutoFit/>
            </a:bodyPr>
            <a:lstStyle/>
            <a:p>
              <a:pPr algn="ctr"/>
              <a:r>
                <a:rPr lang="en-US" sz="3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Back-office operations</a:t>
              </a:r>
            </a:p>
            <a:p>
              <a:pPr algn="ctr"/>
              <a:endParaRPr lang="en-US" sz="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049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0"/>
      <p:bldP spid="20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ontent Placeholder 2"/>
          <p:cNvSpPr txBox="1">
            <a:spLocks/>
          </p:cNvSpPr>
          <p:nvPr/>
        </p:nvSpPr>
        <p:spPr>
          <a:xfrm>
            <a:off x="54539" y="4183751"/>
            <a:ext cx="8913184" cy="85314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</p:txBody>
      </p:sp>
      <p:grpSp>
        <p:nvGrpSpPr>
          <p:cNvPr id="7" name="Group 6"/>
          <p:cNvGrpSpPr/>
          <p:nvPr/>
        </p:nvGrpSpPr>
        <p:grpSpPr>
          <a:xfrm>
            <a:off x="4635247" y="1793578"/>
            <a:ext cx="3480282" cy="1043501"/>
            <a:chOff x="4892554" y="2620037"/>
            <a:chExt cx="3480282" cy="1391335"/>
          </a:xfrm>
        </p:grpSpPr>
        <p:sp>
          <p:nvSpPr>
            <p:cNvPr id="71" name="Can 70"/>
            <p:cNvSpPr/>
            <p:nvPr/>
          </p:nvSpPr>
          <p:spPr>
            <a:xfrm>
              <a:off x="4901971" y="2728475"/>
              <a:ext cx="3470865" cy="1282897"/>
            </a:xfrm>
            <a:prstGeom prst="can">
              <a:avLst>
                <a:gd name="adj" fmla="val 37949"/>
              </a:avLst>
            </a:prstGeom>
            <a:pattFill prst="ltUpDiag">
              <a:fgClr>
                <a:schemeClr val="accent4">
                  <a:lumMod val="75000"/>
                </a:schemeClr>
              </a:fgClr>
              <a:bgClr>
                <a:prstClr val="white"/>
              </a:bgClr>
            </a:pattFill>
            <a:ln>
              <a:solidFill>
                <a:srgbClr val="83B896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Can 71"/>
            <p:cNvSpPr/>
            <p:nvPr/>
          </p:nvSpPr>
          <p:spPr>
            <a:xfrm>
              <a:off x="4892554" y="2620037"/>
              <a:ext cx="3474362" cy="575048"/>
            </a:xfrm>
            <a:prstGeom prst="can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741009" y="3232135"/>
              <a:ext cx="536722" cy="225634"/>
            </a:xfrm>
            <a:prstGeom prst="rect">
              <a:avLst/>
            </a:prstGeom>
          </p:spPr>
        </p:pic>
        <p:sp>
          <p:nvSpPr>
            <p:cNvPr id="135" name="Rectangle 134"/>
            <p:cNvSpPr/>
            <p:nvPr/>
          </p:nvSpPr>
          <p:spPr>
            <a:xfrm>
              <a:off x="5000327" y="2845236"/>
              <a:ext cx="3330597" cy="29161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anDown">
                <a:avLst>
                  <a:gd name="adj" fmla="val 33333"/>
                </a:avLst>
              </a:prstTxWarp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1000" b="1" dirty="0" smtClean="0">
                  <a:ln w="50800"/>
                  <a:solidFill>
                    <a:schemeClr val="bg1">
                      <a:shade val="50000"/>
                    </a:schemeClr>
                  </a:solidFill>
                </a:rPr>
                <a:t>Third Party(2) interfaces and Services</a:t>
              </a:r>
              <a:endParaRPr lang="en-US" sz="1000" b="1" dirty="0">
                <a:ln w="50800"/>
                <a:solidFill>
                  <a:schemeClr val="bg1">
                    <a:shade val="50000"/>
                  </a:schemeClr>
                </a:solidFill>
              </a:endParaRPr>
            </a:p>
          </p:txBody>
        </p:sp>
        <p:pic>
          <p:nvPicPr>
            <p:cNvPr id="139" name="Picture 138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027669" y="3091563"/>
              <a:ext cx="453248" cy="421921"/>
            </a:xfrm>
            <a:prstGeom prst="rect">
              <a:avLst/>
            </a:prstGeom>
          </p:spPr>
        </p:pic>
      </p:grpSp>
      <p:sp>
        <p:nvSpPr>
          <p:cNvPr id="82" name="Title 1"/>
          <p:cNvSpPr>
            <a:spLocks noGrp="1"/>
          </p:cNvSpPr>
          <p:nvPr>
            <p:ph type="title"/>
          </p:nvPr>
        </p:nvSpPr>
        <p:spPr>
          <a:xfrm>
            <a:off x="998866" y="66369"/>
            <a:ext cx="7461566" cy="489157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en-GB" sz="1600" noProof="0" dirty="0" smtClean="0">
                <a:solidFill>
                  <a:srgbClr val="FFFFFF"/>
                </a:solidFill>
              </a:rPr>
              <a:t>Third-party service provision</a:t>
            </a:r>
            <a:br>
              <a:rPr lang="en-GB" sz="1600" noProof="0" dirty="0" smtClean="0">
                <a:solidFill>
                  <a:srgbClr val="FFFFFF"/>
                </a:solidFill>
              </a:rPr>
            </a:br>
            <a:endParaRPr lang="en-GB" sz="1600" noProof="0" dirty="0">
              <a:solidFill>
                <a:schemeClr val="bg1"/>
              </a:solidFill>
            </a:endParaRPr>
          </a:p>
        </p:txBody>
      </p:sp>
      <p:sp>
        <p:nvSpPr>
          <p:cNvPr id="116" name="Right Triangle 29"/>
          <p:cNvSpPr/>
          <p:nvPr/>
        </p:nvSpPr>
        <p:spPr>
          <a:xfrm flipH="1">
            <a:off x="4632434" y="3404845"/>
            <a:ext cx="3960441" cy="283322"/>
          </a:xfrm>
          <a:custGeom>
            <a:avLst/>
            <a:gdLst>
              <a:gd name="connsiteX0" fmla="*/ 0 w 4362492"/>
              <a:gd name="connsiteY0" fmla="*/ 878910 h 878910"/>
              <a:gd name="connsiteX1" fmla="*/ 0 w 4362492"/>
              <a:gd name="connsiteY1" fmla="*/ 0 h 878910"/>
              <a:gd name="connsiteX2" fmla="*/ 4362492 w 4362492"/>
              <a:gd name="connsiteY2" fmla="*/ 878910 h 878910"/>
              <a:gd name="connsiteX3" fmla="*/ 0 w 4362492"/>
              <a:gd name="connsiteY3" fmla="*/ 878910 h 878910"/>
              <a:gd name="connsiteX0" fmla="*/ 0 w 4362492"/>
              <a:gd name="connsiteY0" fmla="*/ 1071325 h 1071325"/>
              <a:gd name="connsiteX1" fmla="*/ 1103310 w 4362492"/>
              <a:gd name="connsiteY1" fmla="*/ 0 h 1071325"/>
              <a:gd name="connsiteX2" fmla="*/ 4362492 w 4362492"/>
              <a:gd name="connsiteY2" fmla="*/ 1071325 h 1071325"/>
              <a:gd name="connsiteX3" fmla="*/ 0 w 4362492"/>
              <a:gd name="connsiteY3" fmla="*/ 1071325 h 1071325"/>
              <a:gd name="connsiteX0" fmla="*/ 0 w 4490784"/>
              <a:gd name="connsiteY0" fmla="*/ 1071325 h 1071325"/>
              <a:gd name="connsiteX1" fmla="*/ 1103310 w 4490784"/>
              <a:gd name="connsiteY1" fmla="*/ 0 h 1071325"/>
              <a:gd name="connsiteX2" fmla="*/ 4490784 w 4490784"/>
              <a:gd name="connsiteY2" fmla="*/ 6627 h 1071325"/>
              <a:gd name="connsiteX3" fmla="*/ 0 w 4490784"/>
              <a:gd name="connsiteY3" fmla="*/ 1071325 h 1071325"/>
              <a:gd name="connsiteX0" fmla="*/ 0 w 4529272"/>
              <a:gd name="connsiteY0" fmla="*/ 1045670 h 1045670"/>
              <a:gd name="connsiteX1" fmla="*/ 1141798 w 4529272"/>
              <a:gd name="connsiteY1" fmla="*/ 0 h 1045670"/>
              <a:gd name="connsiteX2" fmla="*/ 4529272 w 4529272"/>
              <a:gd name="connsiteY2" fmla="*/ 6627 h 1045670"/>
              <a:gd name="connsiteX3" fmla="*/ 0 w 4529272"/>
              <a:gd name="connsiteY3" fmla="*/ 1045670 h 1045670"/>
              <a:gd name="connsiteX0" fmla="*/ 0 w 4529272"/>
              <a:gd name="connsiteY0" fmla="*/ 1039043 h 1039043"/>
              <a:gd name="connsiteX1" fmla="*/ 4529272 w 4529272"/>
              <a:gd name="connsiteY1" fmla="*/ 0 h 1039043"/>
              <a:gd name="connsiteX2" fmla="*/ 0 w 4529272"/>
              <a:gd name="connsiteY2" fmla="*/ 1039043 h 103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29272" h="1039043">
                <a:moveTo>
                  <a:pt x="0" y="1039043"/>
                </a:moveTo>
                <a:lnTo>
                  <a:pt x="4529272" y="0"/>
                </a:lnTo>
                <a:lnTo>
                  <a:pt x="0" y="1039043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85000"/>
                  <a:lumOff val="15000"/>
                  <a:alpha val="42000"/>
                </a:schemeClr>
              </a:gs>
              <a:gs pos="100000">
                <a:schemeClr val="bg1">
                  <a:lumMod val="75000"/>
                  <a:alpha val="3000"/>
                </a:schemeClr>
              </a:gs>
            </a:gsLst>
            <a:lin ang="16560000" scaled="0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439434">
            <a:off x="4864355" y="3629783"/>
            <a:ext cx="3133063" cy="482015"/>
          </a:xfrm>
          <a:prstGeom prst="rect">
            <a:avLst/>
          </a:prstGeom>
          <a:scene3d>
            <a:camera prst="isometricOffAxis1Top"/>
            <a:lightRig rig="threePt" dir="t"/>
          </a:scene3d>
        </p:spPr>
      </p:pic>
      <p:sp>
        <p:nvSpPr>
          <p:cNvPr id="60" name="Can 59"/>
          <p:cNvSpPr/>
          <p:nvPr/>
        </p:nvSpPr>
        <p:spPr>
          <a:xfrm>
            <a:off x="4640517" y="3362974"/>
            <a:ext cx="3453382" cy="432387"/>
          </a:xfrm>
          <a:prstGeom prst="can">
            <a:avLst>
              <a:gd name="adj" fmla="val 47598"/>
            </a:avLst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61" name="Right Triangle 29"/>
          <p:cNvSpPr/>
          <p:nvPr/>
        </p:nvSpPr>
        <p:spPr>
          <a:xfrm flipH="1">
            <a:off x="4626601" y="3708822"/>
            <a:ext cx="3960441" cy="283322"/>
          </a:xfrm>
          <a:custGeom>
            <a:avLst/>
            <a:gdLst>
              <a:gd name="connsiteX0" fmla="*/ 0 w 4362492"/>
              <a:gd name="connsiteY0" fmla="*/ 878910 h 878910"/>
              <a:gd name="connsiteX1" fmla="*/ 0 w 4362492"/>
              <a:gd name="connsiteY1" fmla="*/ 0 h 878910"/>
              <a:gd name="connsiteX2" fmla="*/ 4362492 w 4362492"/>
              <a:gd name="connsiteY2" fmla="*/ 878910 h 878910"/>
              <a:gd name="connsiteX3" fmla="*/ 0 w 4362492"/>
              <a:gd name="connsiteY3" fmla="*/ 878910 h 878910"/>
              <a:gd name="connsiteX0" fmla="*/ 0 w 4362492"/>
              <a:gd name="connsiteY0" fmla="*/ 1071325 h 1071325"/>
              <a:gd name="connsiteX1" fmla="*/ 1103310 w 4362492"/>
              <a:gd name="connsiteY1" fmla="*/ 0 h 1071325"/>
              <a:gd name="connsiteX2" fmla="*/ 4362492 w 4362492"/>
              <a:gd name="connsiteY2" fmla="*/ 1071325 h 1071325"/>
              <a:gd name="connsiteX3" fmla="*/ 0 w 4362492"/>
              <a:gd name="connsiteY3" fmla="*/ 1071325 h 1071325"/>
              <a:gd name="connsiteX0" fmla="*/ 0 w 4490784"/>
              <a:gd name="connsiteY0" fmla="*/ 1071325 h 1071325"/>
              <a:gd name="connsiteX1" fmla="*/ 1103310 w 4490784"/>
              <a:gd name="connsiteY1" fmla="*/ 0 h 1071325"/>
              <a:gd name="connsiteX2" fmla="*/ 4490784 w 4490784"/>
              <a:gd name="connsiteY2" fmla="*/ 6627 h 1071325"/>
              <a:gd name="connsiteX3" fmla="*/ 0 w 4490784"/>
              <a:gd name="connsiteY3" fmla="*/ 1071325 h 1071325"/>
              <a:gd name="connsiteX0" fmla="*/ 0 w 4529272"/>
              <a:gd name="connsiteY0" fmla="*/ 1045670 h 1045670"/>
              <a:gd name="connsiteX1" fmla="*/ 1141798 w 4529272"/>
              <a:gd name="connsiteY1" fmla="*/ 0 h 1045670"/>
              <a:gd name="connsiteX2" fmla="*/ 4529272 w 4529272"/>
              <a:gd name="connsiteY2" fmla="*/ 6627 h 1045670"/>
              <a:gd name="connsiteX3" fmla="*/ 0 w 4529272"/>
              <a:gd name="connsiteY3" fmla="*/ 1045670 h 1045670"/>
              <a:gd name="connsiteX0" fmla="*/ 0 w 4529272"/>
              <a:gd name="connsiteY0" fmla="*/ 1039043 h 1039043"/>
              <a:gd name="connsiteX1" fmla="*/ 4529272 w 4529272"/>
              <a:gd name="connsiteY1" fmla="*/ 0 h 1039043"/>
              <a:gd name="connsiteX2" fmla="*/ 0 w 4529272"/>
              <a:gd name="connsiteY2" fmla="*/ 1039043 h 103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29272" h="1039043">
                <a:moveTo>
                  <a:pt x="0" y="1039043"/>
                </a:moveTo>
                <a:lnTo>
                  <a:pt x="4529272" y="0"/>
                </a:lnTo>
                <a:lnTo>
                  <a:pt x="0" y="1039043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85000"/>
                  <a:lumOff val="15000"/>
                  <a:alpha val="42000"/>
                </a:schemeClr>
              </a:gs>
              <a:gs pos="100000">
                <a:schemeClr val="bg1">
                  <a:lumMod val="75000"/>
                  <a:alpha val="3000"/>
                </a:schemeClr>
              </a:gs>
            </a:gsLst>
            <a:lin ang="16560000" scaled="0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/>
          </a:p>
        </p:txBody>
      </p:sp>
      <p:grpSp>
        <p:nvGrpSpPr>
          <p:cNvPr id="77" name="Group 76"/>
          <p:cNvGrpSpPr/>
          <p:nvPr/>
        </p:nvGrpSpPr>
        <p:grpSpPr>
          <a:xfrm>
            <a:off x="4440599" y="3483093"/>
            <a:ext cx="3889718" cy="804354"/>
            <a:chOff x="1328237" y="3623062"/>
            <a:chExt cx="5565684" cy="1636831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28237" y="3952028"/>
              <a:ext cx="5565684" cy="1307865"/>
            </a:xfrm>
            <a:prstGeom prst="rect">
              <a:avLst/>
            </a:prstGeom>
          </p:spPr>
        </p:pic>
        <p:sp>
          <p:nvSpPr>
            <p:cNvPr id="80" name="Rectangle 79"/>
            <p:cNvSpPr/>
            <p:nvPr/>
          </p:nvSpPr>
          <p:spPr>
            <a:xfrm>
              <a:off x="1783536" y="4473279"/>
              <a:ext cx="4620980" cy="39716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anDown">
                <a:avLst>
                  <a:gd name="adj" fmla="val 33333"/>
                </a:avLst>
              </a:prstTxWarp>
              <a:spAutoFit/>
            </a:bodyPr>
            <a:lstStyle/>
            <a:p>
              <a:pPr algn="ctr"/>
              <a:r>
                <a:rPr lang="en-US" sz="3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Copernicus DIAS Storage</a:t>
              </a:r>
              <a:endParaRPr lang="en-US" sz="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46000"/>
                      </a14:imgEffect>
                      <a14:imgEffect>
                        <a14:colorTemperature colorTemp="5739"/>
                      </a14:imgEffect>
                      <a14:imgEffect>
                        <a14:saturation sat="187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80115">
              <a:off x="2086946" y="3623062"/>
              <a:ext cx="3632094" cy="935316"/>
            </a:xfrm>
            <a:prstGeom prst="rect">
              <a:avLst/>
            </a:prstGeom>
            <a:scene3d>
              <a:camera prst="isometricOffAxis1Top"/>
              <a:lightRig rig="threePt" dir="t"/>
            </a:scene3d>
          </p:spPr>
        </p:pic>
      </p:grpSp>
      <p:grpSp>
        <p:nvGrpSpPr>
          <p:cNvPr id="12" name="Group 11"/>
          <p:cNvGrpSpPr/>
          <p:nvPr/>
        </p:nvGrpSpPr>
        <p:grpSpPr>
          <a:xfrm>
            <a:off x="4670643" y="2428849"/>
            <a:ext cx="3474362" cy="1147372"/>
            <a:chOff x="5477049" y="3243243"/>
            <a:chExt cx="3474362" cy="1529829"/>
          </a:xfrm>
        </p:grpSpPr>
        <p:grpSp>
          <p:nvGrpSpPr>
            <p:cNvPr id="4" name="Group 3"/>
            <p:cNvGrpSpPr/>
            <p:nvPr/>
          </p:nvGrpSpPr>
          <p:grpSpPr>
            <a:xfrm>
              <a:off x="5477049" y="3243243"/>
              <a:ext cx="3474362" cy="1529829"/>
              <a:chOff x="4898864" y="3471843"/>
              <a:chExt cx="3474362" cy="1529829"/>
            </a:xfrm>
          </p:grpSpPr>
          <p:sp>
            <p:nvSpPr>
              <p:cNvPr id="62" name="Can 61"/>
              <p:cNvSpPr/>
              <p:nvPr/>
            </p:nvSpPr>
            <p:spPr>
              <a:xfrm>
                <a:off x="4904837" y="3751417"/>
                <a:ext cx="3450937" cy="1250255"/>
              </a:xfrm>
              <a:prstGeom prst="can">
                <a:avLst>
                  <a:gd name="adj" fmla="val 24315"/>
                </a:avLst>
              </a:prstGeom>
              <a:pattFill prst="ltUpDiag">
                <a:fgClr>
                  <a:schemeClr val="accent5">
                    <a:lumMod val="75000"/>
                  </a:schemeClr>
                </a:fgClr>
                <a:bgClr>
                  <a:prstClr val="white"/>
                </a:bgClr>
              </a:pattFill>
              <a:ln>
                <a:solidFill>
                  <a:srgbClr val="83B896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" name="Can 62"/>
              <p:cNvSpPr/>
              <p:nvPr/>
            </p:nvSpPr>
            <p:spPr>
              <a:xfrm>
                <a:off x="4898864" y="3471843"/>
                <a:ext cx="3474362" cy="575048"/>
              </a:xfrm>
              <a:prstGeom prst="can">
                <a:avLst>
                  <a:gd name="adj" fmla="val 50000"/>
                </a:avLst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7222798" y="4273195"/>
                <a:ext cx="536722" cy="324045"/>
              </a:xfrm>
              <a:prstGeom prst="rect">
                <a:avLst/>
              </a:prstGeom>
            </p:spPr>
          </p:pic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420266" y="4073437"/>
                <a:ext cx="608335" cy="566290"/>
              </a:xfrm>
              <a:prstGeom prst="rect">
                <a:avLst/>
              </a:prstGeom>
            </p:spPr>
          </p:pic>
        </p:grpSp>
        <p:sp>
          <p:nvSpPr>
            <p:cNvPr id="76" name="Rectangle 75"/>
            <p:cNvSpPr/>
            <p:nvPr/>
          </p:nvSpPr>
          <p:spPr>
            <a:xfrm>
              <a:off x="5572683" y="3476819"/>
              <a:ext cx="3330597" cy="29161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anDown">
                <a:avLst>
                  <a:gd name="adj" fmla="val 33333"/>
                </a:avLst>
              </a:prstTxWarp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1000" b="1" dirty="0" smtClean="0">
                  <a:ln w="50800"/>
                  <a:solidFill>
                    <a:schemeClr val="bg1">
                      <a:shade val="50000"/>
                    </a:schemeClr>
                  </a:solidFill>
                </a:rPr>
                <a:t>Third Party(1) interfaces and Services</a:t>
              </a:r>
              <a:endParaRPr lang="en-US" sz="1000" b="1" dirty="0">
                <a:ln w="50800"/>
                <a:solidFill>
                  <a:schemeClr val="bg1">
                    <a:shade val="50000"/>
                  </a:schemeClr>
                </a:solidFill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5692573" y="1168389"/>
            <a:ext cx="1191806" cy="696815"/>
            <a:chOff x="3523216" y="931359"/>
            <a:chExt cx="1191806" cy="929087"/>
          </a:xfrm>
        </p:grpSpPr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>
              <a:off x="3692115" y="931359"/>
              <a:ext cx="598611" cy="680478"/>
            </a:xfrm>
            <a:prstGeom prst="rect">
              <a:avLst/>
            </a:prstGeom>
          </p:spPr>
        </p:pic>
        <p:sp>
          <p:nvSpPr>
            <p:cNvPr id="101" name="Oval 100"/>
            <p:cNvSpPr/>
            <p:nvPr/>
          </p:nvSpPr>
          <p:spPr>
            <a:xfrm rot="21253641">
              <a:off x="3523216" y="1182034"/>
              <a:ext cx="1191806" cy="678412"/>
            </a:xfrm>
            <a:prstGeom prst="ellipse">
              <a:avLst/>
            </a:prstGeom>
            <a:noFill/>
            <a:ln>
              <a:solidFill>
                <a:srgbClr val="821718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98" name="Up Arrow 97"/>
          <p:cNvSpPr/>
          <p:nvPr/>
        </p:nvSpPr>
        <p:spPr>
          <a:xfrm rot="10800000" flipV="1">
            <a:off x="6048269" y="1714777"/>
            <a:ext cx="610191" cy="208649"/>
          </a:xfrm>
          <a:prstGeom prst="upArrow">
            <a:avLst>
              <a:gd name="adj1" fmla="val 37573"/>
              <a:gd name="adj2" fmla="val 39128"/>
            </a:avLst>
          </a:prstGeom>
          <a:solidFill>
            <a:schemeClr val="accent4">
              <a:lumMod val="75000"/>
              <a:alpha val="89000"/>
            </a:schemeClr>
          </a:solidFill>
          <a:ln>
            <a:solidFill>
              <a:schemeClr val="bg1">
                <a:lumMod val="75000"/>
              </a:schemeClr>
            </a:solidFill>
            <a:prstDash val="dash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Left" fov="4260000">
              <a:rot lat="0" lon="2640000" rev="0"/>
            </a:camera>
            <a:lightRig rig="twoPt" dir="t"/>
          </a:scene3d>
          <a:sp3d extrusionH="95250" contourW="12700" prstMaterial="flat">
            <a:bevelT/>
            <a:extrusionClr>
              <a:schemeClr val="accent4">
                <a:lumMod val="75000"/>
              </a:schemeClr>
            </a:extrusionClr>
            <a:contourClr>
              <a:schemeClr val="accent4">
                <a:lumMod val="60000"/>
                <a:lumOff val="4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Up Arrow 95"/>
          <p:cNvSpPr/>
          <p:nvPr/>
        </p:nvSpPr>
        <p:spPr>
          <a:xfrm rot="10800000" flipV="1">
            <a:off x="6084470" y="2257048"/>
            <a:ext cx="610191" cy="306566"/>
          </a:xfrm>
          <a:prstGeom prst="upArrow">
            <a:avLst>
              <a:gd name="adj1" fmla="val 37573"/>
              <a:gd name="adj2" fmla="val 39128"/>
            </a:avLst>
          </a:prstGeom>
          <a:solidFill>
            <a:srgbClr val="31859C">
              <a:alpha val="89000"/>
            </a:srgbClr>
          </a:solidFill>
          <a:ln>
            <a:solidFill>
              <a:schemeClr val="bg1">
                <a:lumMod val="75000"/>
              </a:schemeClr>
            </a:solidFill>
            <a:prstDash val="dash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Left" fov="4260000">
              <a:rot lat="0" lon="2640000" rev="0"/>
            </a:camera>
            <a:lightRig rig="twoPt" dir="t"/>
          </a:scene3d>
          <a:sp3d extrusionH="95250" contourW="12700" prstMaterial="flat">
            <a:bevelT/>
            <a:extrusionClr>
              <a:srgbClr val="31859C"/>
            </a:extrusionClr>
            <a:contourClr>
              <a:srgbClr val="31859C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3916389" y="3272746"/>
            <a:ext cx="4392119" cy="1367815"/>
            <a:chOff x="4751881" y="4363660"/>
            <a:chExt cx="4392119" cy="1823753"/>
          </a:xfrm>
        </p:grpSpPr>
        <p:sp>
          <p:nvSpPr>
            <p:cNvPr id="55" name="Right Triangle 29"/>
            <p:cNvSpPr/>
            <p:nvPr/>
          </p:nvSpPr>
          <p:spPr>
            <a:xfrm rot="207875" flipH="1">
              <a:off x="5250666" y="5394989"/>
              <a:ext cx="3601781" cy="792424"/>
            </a:xfrm>
            <a:custGeom>
              <a:avLst/>
              <a:gdLst>
                <a:gd name="connsiteX0" fmla="*/ 0 w 4362492"/>
                <a:gd name="connsiteY0" fmla="*/ 878910 h 878910"/>
                <a:gd name="connsiteX1" fmla="*/ 0 w 4362492"/>
                <a:gd name="connsiteY1" fmla="*/ 0 h 878910"/>
                <a:gd name="connsiteX2" fmla="*/ 4362492 w 4362492"/>
                <a:gd name="connsiteY2" fmla="*/ 878910 h 878910"/>
                <a:gd name="connsiteX3" fmla="*/ 0 w 4362492"/>
                <a:gd name="connsiteY3" fmla="*/ 878910 h 878910"/>
                <a:gd name="connsiteX0" fmla="*/ 0 w 4362492"/>
                <a:gd name="connsiteY0" fmla="*/ 1071325 h 1071325"/>
                <a:gd name="connsiteX1" fmla="*/ 1103310 w 4362492"/>
                <a:gd name="connsiteY1" fmla="*/ 0 h 1071325"/>
                <a:gd name="connsiteX2" fmla="*/ 4362492 w 4362492"/>
                <a:gd name="connsiteY2" fmla="*/ 1071325 h 1071325"/>
                <a:gd name="connsiteX3" fmla="*/ 0 w 4362492"/>
                <a:gd name="connsiteY3" fmla="*/ 1071325 h 1071325"/>
                <a:gd name="connsiteX0" fmla="*/ 0 w 4490784"/>
                <a:gd name="connsiteY0" fmla="*/ 1071325 h 1071325"/>
                <a:gd name="connsiteX1" fmla="*/ 1103310 w 4490784"/>
                <a:gd name="connsiteY1" fmla="*/ 0 h 1071325"/>
                <a:gd name="connsiteX2" fmla="*/ 4490784 w 4490784"/>
                <a:gd name="connsiteY2" fmla="*/ 6627 h 1071325"/>
                <a:gd name="connsiteX3" fmla="*/ 0 w 4490784"/>
                <a:gd name="connsiteY3" fmla="*/ 1071325 h 1071325"/>
                <a:gd name="connsiteX0" fmla="*/ 0 w 4529272"/>
                <a:gd name="connsiteY0" fmla="*/ 1045670 h 1045670"/>
                <a:gd name="connsiteX1" fmla="*/ 1141798 w 4529272"/>
                <a:gd name="connsiteY1" fmla="*/ 0 h 1045670"/>
                <a:gd name="connsiteX2" fmla="*/ 4529272 w 4529272"/>
                <a:gd name="connsiteY2" fmla="*/ 6627 h 1045670"/>
                <a:gd name="connsiteX3" fmla="*/ 0 w 4529272"/>
                <a:gd name="connsiteY3" fmla="*/ 1045670 h 1045670"/>
                <a:gd name="connsiteX0" fmla="*/ 3519864 w 3519864"/>
                <a:gd name="connsiteY0" fmla="*/ 1417046 h 1417046"/>
                <a:gd name="connsiteX1" fmla="*/ 0 w 3519864"/>
                <a:gd name="connsiteY1" fmla="*/ 0 h 1417046"/>
                <a:gd name="connsiteX2" fmla="*/ 3387474 w 3519864"/>
                <a:gd name="connsiteY2" fmla="*/ 6627 h 1417046"/>
                <a:gd name="connsiteX3" fmla="*/ 3519864 w 3519864"/>
                <a:gd name="connsiteY3" fmla="*/ 1417046 h 1417046"/>
                <a:gd name="connsiteX0" fmla="*/ 3519864 w 3519864"/>
                <a:gd name="connsiteY0" fmla="*/ 1417046 h 1417046"/>
                <a:gd name="connsiteX1" fmla="*/ 0 w 3519864"/>
                <a:gd name="connsiteY1" fmla="*/ 0 h 1417046"/>
                <a:gd name="connsiteX2" fmla="*/ 3000041 w 3519864"/>
                <a:gd name="connsiteY2" fmla="*/ 6627 h 1417046"/>
                <a:gd name="connsiteX3" fmla="*/ 3519864 w 3519864"/>
                <a:gd name="connsiteY3" fmla="*/ 1417046 h 1417046"/>
                <a:gd name="connsiteX0" fmla="*/ 3534348 w 3534348"/>
                <a:gd name="connsiteY0" fmla="*/ 1437199 h 1437199"/>
                <a:gd name="connsiteX1" fmla="*/ 0 w 3534348"/>
                <a:gd name="connsiteY1" fmla="*/ 0 h 1437199"/>
                <a:gd name="connsiteX2" fmla="*/ 3014525 w 3534348"/>
                <a:gd name="connsiteY2" fmla="*/ 26780 h 1437199"/>
                <a:gd name="connsiteX3" fmla="*/ 3534348 w 3534348"/>
                <a:gd name="connsiteY3" fmla="*/ 1437199 h 1437199"/>
                <a:gd name="connsiteX0" fmla="*/ 3215696 w 3215696"/>
                <a:gd name="connsiteY0" fmla="*/ 1618581 h 1618581"/>
                <a:gd name="connsiteX1" fmla="*/ 0 w 3215696"/>
                <a:gd name="connsiteY1" fmla="*/ 0 h 1618581"/>
                <a:gd name="connsiteX2" fmla="*/ 3014525 w 3215696"/>
                <a:gd name="connsiteY2" fmla="*/ 26780 h 1618581"/>
                <a:gd name="connsiteX3" fmla="*/ 3215696 w 3215696"/>
                <a:gd name="connsiteY3" fmla="*/ 1618581 h 1618581"/>
                <a:gd name="connsiteX0" fmla="*/ 3389506 w 3389506"/>
                <a:gd name="connsiteY0" fmla="*/ 1618581 h 1618581"/>
                <a:gd name="connsiteX1" fmla="*/ 0 w 3389506"/>
                <a:gd name="connsiteY1" fmla="*/ 0 h 1618581"/>
                <a:gd name="connsiteX2" fmla="*/ 3014525 w 3389506"/>
                <a:gd name="connsiteY2" fmla="*/ 26780 h 1618581"/>
                <a:gd name="connsiteX3" fmla="*/ 3389506 w 3389506"/>
                <a:gd name="connsiteY3" fmla="*/ 1618581 h 1618581"/>
                <a:gd name="connsiteX0" fmla="*/ 3470955 w 3470955"/>
                <a:gd name="connsiteY0" fmla="*/ 1591801 h 1591801"/>
                <a:gd name="connsiteX1" fmla="*/ 0 w 3470955"/>
                <a:gd name="connsiteY1" fmla="*/ 115710 h 1591801"/>
                <a:gd name="connsiteX2" fmla="*/ 3095974 w 3470955"/>
                <a:gd name="connsiteY2" fmla="*/ 0 h 1591801"/>
                <a:gd name="connsiteX3" fmla="*/ 3470955 w 3470955"/>
                <a:gd name="connsiteY3" fmla="*/ 1591801 h 1591801"/>
                <a:gd name="connsiteX0" fmla="*/ 3413941 w 3413941"/>
                <a:gd name="connsiteY0" fmla="*/ 1591801 h 1591801"/>
                <a:gd name="connsiteX1" fmla="*/ 0 w 3413941"/>
                <a:gd name="connsiteY1" fmla="*/ 37989 h 1591801"/>
                <a:gd name="connsiteX2" fmla="*/ 3038960 w 3413941"/>
                <a:gd name="connsiteY2" fmla="*/ 0 h 1591801"/>
                <a:gd name="connsiteX3" fmla="*/ 3413941 w 3413941"/>
                <a:gd name="connsiteY3" fmla="*/ 1591801 h 1591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13941" h="1591801">
                  <a:moveTo>
                    <a:pt x="3413941" y="1591801"/>
                  </a:moveTo>
                  <a:lnTo>
                    <a:pt x="0" y="37989"/>
                  </a:lnTo>
                  <a:lnTo>
                    <a:pt x="3038960" y="0"/>
                  </a:lnTo>
                  <a:lnTo>
                    <a:pt x="3413941" y="159180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95000"/>
                    <a:lumOff val="5000"/>
                    <a:alpha val="72000"/>
                  </a:schemeClr>
                </a:gs>
                <a:gs pos="100000">
                  <a:schemeClr val="bg1">
                    <a:lumMod val="50000"/>
                    <a:alpha val="3000"/>
                  </a:schemeClr>
                </a:gs>
              </a:gsLst>
              <a:lin ang="5220000" scaled="0"/>
              <a:tileRect/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6259" y="4844506"/>
              <a:ext cx="3907741" cy="868183"/>
            </a:xfrm>
            <a:prstGeom prst="rect">
              <a:avLst/>
            </a:prstGeom>
          </p:spPr>
        </p:pic>
        <p:sp>
          <p:nvSpPr>
            <p:cNvPr id="91" name="Up Arrow 90"/>
            <p:cNvSpPr/>
            <p:nvPr/>
          </p:nvSpPr>
          <p:spPr>
            <a:xfrm rot="10800000" flipV="1">
              <a:off x="7006458" y="4731386"/>
              <a:ext cx="610191" cy="282267"/>
            </a:xfrm>
            <a:prstGeom prst="upArrow">
              <a:avLst>
                <a:gd name="adj1" fmla="val 37573"/>
                <a:gd name="adj2" fmla="val 39128"/>
              </a:avLst>
            </a:prstGeom>
            <a:gradFill flip="none" rotWithShape="1">
              <a:gsLst>
                <a:gs pos="13000">
                  <a:schemeClr val="bg1">
                    <a:lumMod val="50000"/>
                    <a:alpha val="89000"/>
                  </a:schemeClr>
                </a:gs>
                <a:gs pos="75000">
                  <a:schemeClr val="bg1">
                    <a:lumMod val="85000"/>
                    <a:alpha val="89000"/>
                  </a:schemeClr>
                </a:gs>
                <a:gs pos="94000">
                  <a:srgbClr val="FFFFFF">
                    <a:alpha val="89000"/>
                  </a:srgbClr>
                </a:gs>
              </a:gsLst>
              <a:lin ang="0" scaled="1"/>
              <a:tileRect/>
            </a:gradFill>
            <a:ln>
              <a:solidFill>
                <a:schemeClr val="bg1">
                  <a:lumMod val="75000"/>
                </a:schemeClr>
              </a:solidFill>
              <a:prstDash val="dash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cene3d>
              <a:camera prst="perspectiveLeft" fov="4260000">
                <a:rot lat="0" lon="2640000" rev="0"/>
              </a:camera>
              <a:lightRig rig="twoPt" dir="t"/>
            </a:scene3d>
            <a:sp3d extrusionH="95250" contourW="12700" prstMaterial="flat">
              <a:bevelT/>
              <a:extrusionClr>
                <a:schemeClr val="bg1">
                  <a:lumMod val="50000"/>
                </a:schemeClr>
              </a:extrusionClr>
              <a:contourClr>
                <a:schemeClr val="bg1">
                  <a:lumMod val="85000"/>
                </a:schemeClr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2" name="Group 91"/>
            <p:cNvGrpSpPr/>
            <p:nvPr/>
          </p:nvGrpSpPr>
          <p:grpSpPr>
            <a:xfrm>
              <a:off x="5455679" y="4363660"/>
              <a:ext cx="3483812" cy="393638"/>
              <a:chOff x="1658705" y="3089592"/>
              <a:chExt cx="4893029" cy="767065"/>
            </a:xfrm>
          </p:grpSpPr>
          <p:sp>
            <p:nvSpPr>
              <p:cNvPr id="93" name="Can 92"/>
              <p:cNvSpPr/>
              <p:nvPr/>
            </p:nvSpPr>
            <p:spPr>
              <a:xfrm>
                <a:off x="1658705" y="3089592"/>
                <a:ext cx="4891214" cy="767065"/>
              </a:xfrm>
              <a:prstGeom prst="can">
                <a:avLst>
                  <a:gd name="adj" fmla="val 50000"/>
                </a:avLst>
              </a:prstGeom>
              <a:gradFill flip="none" rotWithShape="1">
                <a:gsLst>
                  <a:gs pos="69000">
                    <a:schemeClr val="tx1">
                      <a:lumMod val="65000"/>
                      <a:lumOff val="35000"/>
                    </a:schemeClr>
                  </a:gs>
                  <a:gs pos="50000">
                    <a:srgbClr val="FFFFFF"/>
                  </a:gs>
                  <a:gs pos="34000">
                    <a:schemeClr val="tx1">
                      <a:lumMod val="65000"/>
                      <a:lumOff val="35000"/>
                    </a:schemeClr>
                  </a:gs>
                  <a:gs pos="58000">
                    <a:srgbClr val="FFFFFF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1660522" y="3089592"/>
                <a:ext cx="4891212" cy="395379"/>
              </a:xfrm>
              <a:prstGeom prst="ellipse">
                <a:avLst/>
              </a:prstGeom>
              <a:gradFill flip="none" rotWithShape="1">
                <a:gsLst>
                  <a:gs pos="80000">
                    <a:schemeClr val="bg1">
                      <a:lumMod val="50000"/>
                    </a:schemeClr>
                  </a:gs>
                  <a:gs pos="20000">
                    <a:schemeClr val="bg1">
                      <a:lumMod val="85000"/>
                    </a:schemeClr>
                  </a:gs>
                  <a:gs pos="2000">
                    <a:schemeClr val="bg1"/>
                  </a:gs>
                </a:gsLst>
                <a:lin ang="16200000" scaled="0"/>
                <a:tileRect/>
              </a:gradFill>
              <a:ln>
                <a:noFill/>
              </a:ln>
              <a:effectLst>
                <a:outerShdw blurRad="40005" dist="12700" dir="5400000" algn="tl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4751881" y="5240168"/>
              <a:ext cx="471772" cy="851579"/>
            </a:xfrm>
            <a:prstGeom prst="rect">
              <a:avLst/>
            </a:prstGeom>
          </p:spPr>
        </p:pic>
      </p:grpSp>
      <p:sp>
        <p:nvSpPr>
          <p:cNvPr id="66" name="TextBox 65"/>
          <p:cNvSpPr txBox="1"/>
          <p:nvPr/>
        </p:nvSpPr>
        <p:spPr>
          <a:xfrm>
            <a:off x="1999096" y="4318790"/>
            <a:ext cx="6883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DIAS Provider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1714776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Chaining of value adding services between Third Parties is a key feature for a dynamic market ecosystem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259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9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itle 1"/>
          <p:cNvSpPr>
            <a:spLocks noGrp="1"/>
          </p:cNvSpPr>
          <p:nvPr>
            <p:ph type="title"/>
          </p:nvPr>
        </p:nvSpPr>
        <p:spPr>
          <a:xfrm>
            <a:off x="1218707" y="0"/>
            <a:ext cx="7297073" cy="555526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en-GB" sz="1600" noProof="0" dirty="0" smtClean="0">
                <a:solidFill>
                  <a:srgbClr val="FFFFFF"/>
                </a:solidFill>
              </a:rPr>
              <a:t>European EO Data ecosystem on DIAS</a:t>
            </a:r>
            <a:endParaRPr lang="en-GB" sz="1600" noProof="0" dirty="0">
              <a:solidFill>
                <a:srgbClr val="FFFFFF"/>
              </a:solidFill>
            </a:endParaRPr>
          </a:p>
        </p:txBody>
      </p:sp>
      <p:grpSp>
        <p:nvGrpSpPr>
          <p:cNvPr id="224" name="Group 223"/>
          <p:cNvGrpSpPr/>
          <p:nvPr/>
        </p:nvGrpSpPr>
        <p:grpSpPr>
          <a:xfrm>
            <a:off x="-51867" y="784674"/>
            <a:ext cx="9493730" cy="4033294"/>
            <a:chOff x="-51867" y="1046231"/>
            <a:chExt cx="9493730" cy="5377726"/>
          </a:xfrm>
        </p:grpSpPr>
        <p:sp>
          <p:nvSpPr>
            <p:cNvPr id="128" name="Can 127"/>
            <p:cNvSpPr/>
            <p:nvPr/>
          </p:nvSpPr>
          <p:spPr>
            <a:xfrm>
              <a:off x="1690514" y="1543944"/>
              <a:ext cx="4887350" cy="2111112"/>
            </a:xfrm>
            <a:prstGeom prst="can">
              <a:avLst>
                <a:gd name="adj" fmla="val 20455"/>
              </a:avLst>
            </a:prstGeom>
            <a:solidFill>
              <a:srgbClr val="C6D9F1">
                <a:alpha val="15000"/>
              </a:srgb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Right Triangle 29"/>
            <p:cNvSpPr/>
            <p:nvPr/>
          </p:nvSpPr>
          <p:spPr>
            <a:xfrm flipH="1">
              <a:off x="1166886" y="5156463"/>
              <a:ext cx="5377631" cy="832260"/>
            </a:xfrm>
            <a:custGeom>
              <a:avLst/>
              <a:gdLst>
                <a:gd name="connsiteX0" fmla="*/ 0 w 4362492"/>
                <a:gd name="connsiteY0" fmla="*/ 878910 h 878910"/>
                <a:gd name="connsiteX1" fmla="*/ 0 w 4362492"/>
                <a:gd name="connsiteY1" fmla="*/ 0 h 878910"/>
                <a:gd name="connsiteX2" fmla="*/ 4362492 w 4362492"/>
                <a:gd name="connsiteY2" fmla="*/ 878910 h 878910"/>
                <a:gd name="connsiteX3" fmla="*/ 0 w 4362492"/>
                <a:gd name="connsiteY3" fmla="*/ 878910 h 878910"/>
                <a:gd name="connsiteX0" fmla="*/ 0 w 4362492"/>
                <a:gd name="connsiteY0" fmla="*/ 1071325 h 1071325"/>
                <a:gd name="connsiteX1" fmla="*/ 1103310 w 4362492"/>
                <a:gd name="connsiteY1" fmla="*/ 0 h 1071325"/>
                <a:gd name="connsiteX2" fmla="*/ 4362492 w 4362492"/>
                <a:gd name="connsiteY2" fmla="*/ 1071325 h 1071325"/>
                <a:gd name="connsiteX3" fmla="*/ 0 w 4362492"/>
                <a:gd name="connsiteY3" fmla="*/ 1071325 h 1071325"/>
                <a:gd name="connsiteX0" fmla="*/ 0 w 4490784"/>
                <a:gd name="connsiteY0" fmla="*/ 1071325 h 1071325"/>
                <a:gd name="connsiteX1" fmla="*/ 1103310 w 4490784"/>
                <a:gd name="connsiteY1" fmla="*/ 0 h 1071325"/>
                <a:gd name="connsiteX2" fmla="*/ 4490784 w 4490784"/>
                <a:gd name="connsiteY2" fmla="*/ 6627 h 1071325"/>
                <a:gd name="connsiteX3" fmla="*/ 0 w 4490784"/>
                <a:gd name="connsiteY3" fmla="*/ 1071325 h 1071325"/>
                <a:gd name="connsiteX0" fmla="*/ 0 w 4529272"/>
                <a:gd name="connsiteY0" fmla="*/ 1045670 h 1045670"/>
                <a:gd name="connsiteX1" fmla="*/ 1141798 w 4529272"/>
                <a:gd name="connsiteY1" fmla="*/ 0 h 1045670"/>
                <a:gd name="connsiteX2" fmla="*/ 4529272 w 4529272"/>
                <a:gd name="connsiteY2" fmla="*/ 6627 h 1045670"/>
                <a:gd name="connsiteX3" fmla="*/ 0 w 4529272"/>
                <a:gd name="connsiteY3" fmla="*/ 1045670 h 1045670"/>
                <a:gd name="connsiteX0" fmla="*/ 3519864 w 3519864"/>
                <a:gd name="connsiteY0" fmla="*/ 1417046 h 1417046"/>
                <a:gd name="connsiteX1" fmla="*/ 0 w 3519864"/>
                <a:gd name="connsiteY1" fmla="*/ 0 h 1417046"/>
                <a:gd name="connsiteX2" fmla="*/ 3387474 w 3519864"/>
                <a:gd name="connsiteY2" fmla="*/ 6627 h 1417046"/>
                <a:gd name="connsiteX3" fmla="*/ 3519864 w 3519864"/>
                <a:gd name="connsiteY3" fmla="*/ 1417046 h 1417046"/>
                <a:gd name="connsiteX0" fmla="*/ 3519864 w 3519864"/>
                <a:gd name="connsiteY0" fmla="*/ 1417046 h 1417046"/>
                <a:gd name="connsiteX1" fmla="*/ 0 w 3519864"/>
                <a:gd name="connsiteY1" fmla="*/ 0 h 1417046"/>
                <a:gd name="connsiteX2" fmla="*/ 3000041 w 3519864"/>
                <a:gd name="connsiteY2" fmla="*/ 6627 h 1417046"/>
                <a:gd name="connsiteX3" fmla="*/ 3519864 w 3519864"/>
                <a:gd name="connsiteY3" fmla="*/ 1417046 h 1417046"/>
                <a:gd name="connsiteX0" fmla="*/ 3534348 w 3534348"/>
                <a:gd name="connsiteY0" fmla="*/ 1437199 h 1437199"/>
                <a:gd name="connsiteX1" fmla="*/ 0 w 3534348"/>
                <a:gd name="connsiteY1" fmla="*/ 0 h 1437199"/>
                <a:gd name="connsiteX2" fmla="*/ 3014525 w 3534348"/>
                <a:gd name="connsiteY2" fmla="*/ 26780 h 1437199"/>
                <a:gd name="connsiteX3" fmla="*/ 3534348 w 3534348"/>
                <a:gd name="connsiteY3" fmla="*/ 1437199 h 1437199"/>
                <a:gd name="connsiteX0" fmla="*/ 3215696 w 3215696"/>
                <a:gd name="connsiteY0" fmla="*/ 1618581 h 1618581"/>
                <a:gd name="connsiteX1" fmla="*/ 0 w 3215696"/>
                <a:gd name="connsiteY1" fmla="*/ 0 h 1618581"/>
                <a:gd name="connsiteX2" fmla="*/ 3014525 w 3215696"/>
                <a:gd name="connsiteY2" fmla="*/ 26780 h 1618581"/>
                <a:gd name="connsiteX3" fmla="*/ 3215696 w 3215696"/>
                <a:gd name="connsiteY3" fmla="*/ 1618581 h 1618581"/>
                <a:gd name="connsiteX0" fmla="*/ 3389506 w 3389506"/>
                <a:gd name="connsiteY0" fmla="*/ 1618581 h 1618581"/>
                <a:gd name="connsiteX1" fmla="*/ 0 w 3389506"/>
                <a:gd name="connsiteY1" fmla="*/ 0 h 1618581"/>
                <a:gd name="connsiteX2" fmla="*/ 3014525 w 3389506"/>
                <a:gd name="connsiteY2" fmla="*/ 26780 h 1618581"/>
                <a:gd name="connsiteX3" fmla="*/ 3389506 w 3389506"/>
                <a:gd name="connsiteY3" fmla="*/ 1618581 h 161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89506" h="1618581">
                  <a:moveTo>
                    <a:pt x="3389506" y="1618581"/>
                  </a:moveTo>
                  <a:lnTo>
                    <a:pt x="0" y="0"/>
                  </a:lnTo>
                  <a:lnTo>
                    <a:pt x="3014525" y="26780"/>
                  </a:lnTo>
                  <a:lnTo>
                    <a:pt x="3389506" y="161858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95000"/>
                    <a:lumOff val="5000"/>
                    <a:alpha val="72000"/>
                  </a:schemeClr>
                </a:gs>
                <a:gs pos="100000">
                  <a:schemeClr val="bg1">
                    <a:lumMod val="50000"/>
                    <a:alpha val="3000"/>
                  </a:schemeClr>
                </a:gs>
              </a:gsLst>
              <a:lin ang="5220000" scaled="0"/>
              <a:tileRect/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360148" y="3788987"/>
              <a:ext cx="5565684" cy="1636831"/>
              <a:chOff x="1328237" y="3623062"/>
              <a:chExt cx="5565684" cy="1636831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28237" y="3952028"/>
                <a:ext cx="5565684" cy="1307865"/>
              </a:xfrm>
              <a:prstGeom prst="rect">
                <a:avLst/>
              </a:prstGeom>
            </p:spPr>
          </p:pic>
          <p:sp>
            <p:nvSpPr>
              <p:cNvPr id="42" name="Rectangle 41"/>
              <p:cNvSpPr/>
              <p:nvPr/>
            </p:nvSpPr>
            <p:spPr>
              <a:xfrm>
                <a:off x="1783536" y="4473279"/>
                <a:ext cx="4620980" cy="39716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CanDown">
                  <a:avLst>
                    <a:gd name="adj" fmla="val 33333"/>
                  </a:avLst>
                </a:prstTxWarp>
                <a:spAutoFit/>
              </a:bodyPr>
              <a:lstStyle/>
              <a:p>
                <a:pPr algn="ctr"/>
                <a:r>
                  <a:rPr lang="en-US" sz="300" b="1" spc="50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accent1">
                        <a:tint val="3000"/>
                        <a:alpha val="95000"/>
                      </a:scheme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</a:rPr>
                  <a:t>Copernicus DIAS Storage</a:t>
                </a:r>
                <a:endParaRPr lang="en-US" sz="3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46000"/>
                        </a14:imgEffect>
                        <a14:imgEffect>
                          <a14:colorTemperature colorTemp="5739"/>
                        </a14:imgEffect>
                        <a14:imgEffect>
                          <a14:saturation sat="187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280115">
                <a:off x="2086946" y="3623062"/>
                <a:ext cx="3632094" cy="935316"/>
              </a:xfrm>
              <a:prstGeom prst="rect">
                <a:avLst/>
              </a:prstGeom>
              <a:scene3d>
                <a:camera prst="isometricOffAxis1Top"/>
                <a:lightRig rig="threePt" dir="t"/>
              </a:scene3d>
            </p:spPr>
          </p:pic>
        </p:grpSp>
        <p:sp>
          <p:nvSpPr>
            <p:cNvPr id="23" name="Up Arrow 22"/>
            <p:cNvSpPr/>
            <p:nvPr/>
          </p:nvSpPr>
          <p:spPr>
            <a:xfrm rot="10800000" flipV="1">
              <a:off x="3847987" y="4023177"/>
              <a:ext cx="610191" cy="341182"/>
            </a:xfrm>
            <a:prstGeom prst="upArrow">
              <a:avLst>
                <a:gd name="adj1" fmla="val 37573"/>
                <a:gd name="adj2" fmla="val 39128"/>
              </a:avLst>
            </a:prstGeom>
            <a:gradFill flip="none" rotWithShape="1">
              <a:gsLst>
                <a:gs pos="13000">
                  <a:schemeClr val="bg1">
                    <a:lumMod val="50000"/>
                    <a:alpha val="89000"/>
                  </a:schemeClr>
                </a:gs>
                <a:gs pos="75000">
                  <a:schemeClr val="bg1">
                    <a:lumMod val="85000"/>
                    <a:alpha val="89000"/>
                  </a:schemeClr>
                </a:gs>
                <a:gs pos="94000">
                  <a:srgbClr val="FFFFFF">
                    <a:alpha val="89000"/>
                  </a:srgbClr>
                </a:gs>
              </a:gsLst>
              <a:lin ang="0" scaled="1"/>
              <a:tileRect/>
            </a:gradFill>
            <a:ln>
              <a:solidFill>
                <a:schemeClr val="bg1">
                  <a:lumMod val="75000"/>
                </a:schemeClr>
              </a:solidFill>
              <a:prstDash val="dash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cene3d>
              <a:camera prst="perspectiveLeft" fov="4260000">
                <a:rot lat="0" lon="2640000" rev="0"/>
              </a:camera>
              <a:lightRig rig="twoPt" dir="t"/>
            </a:scene3d>
            <a:sp3d extrusionH="95250" contourW="12700" prstMaterial="flat">
              <a:bevelT/>
              <a:extrusionClr>
                <a:schemeClr val="bg1">
                  <a:lumMod val="50000"/>
                </a:schemeClr>
              </a:extrusionClr>
              <a:contourClr>
                <a:schemeClr val="bg1">
                  <a:lumMod val="85000"/>
                </a:schemeClr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Can 23"/>
            <p:cNvSpPr/>
            <p:nvPr/>
          </p:nvSpPr>
          <p:spPr>
            <a:xfrm>
              <a:off x="1699992" y="3729383"/>
              <a:ext cx="4887350" cy="720273"/>
            </a:xfrm>
            <a:prstGeom prst="can">
              <a:avLst>
                <a:gd name="adj" fmla="val 50000"/>
              </a:avLst>
            </a:prstGeom>
            <a:solidFill>
              <a:schemeClr val="bg1">
                <a:lumMod val="85000"/>
                <a:alpha val="26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690616" y="3255517"/>
              <a:ext cx="4893029" cy="767065"/>
              <a:chOff x="1658705" y="3089592"/>
              <a:chExt cx="4893029" cy="767065"/>
            </a:xfrm>
          </p:grpSpPr>
          <p:sp>
            <p:nvSpPr>
              <p:cNvPr id="26" name="Can 25"/>
              <p:cNvSpPr/>
              <p:nvPr/>
            </p:nvSpPr>
            <p:spPr>
              <a:xfrm>
                <a:off x="1658705" y="3089592"/>
                <a:ext cx="4891214" cy="767065"/>
              </a:xfrm>
              <a:prstGeom prst="can">
                <a:avLst>
                  <a:gd name="adj" fmla="val 50000"/>
                </a:avLst>
              </a:prstGeom>
              <a:gradFill flip="none" rotWithShape="1">
                <a:gsLst>
                  <a:gs pos="69000">
                    <a:schemeClr val="tx1">
                      <a:lumMod val="65000"/>
                      <a:lumOff val="35000"/>
                    </a:schemeClr>
                  </a:gs>
                  <a:gs pos="50000">
                    <a:srgbClr val="FFFFFF"/>
                  </a:gs>
                  <a:gs pos="34000">
                    <a:schemeClr val="tx1">
                      <a:lumMod val="65000"/>
                      <a:lumOff val="35000"/>
                    </a:schemeClr>
                  </a:gs>
                  <a:gs pos="58000">
                    <a:srgbClr val="FFFFFF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" name="Oval 1"/>
              <p:cNvSpPr/>
              <p:nvPr/>
            </p:nvSpPr>
            <p:spPr>
              <a:xfrm>
                <a:off x="1660522" y="3089592"/>
                <a:ext cx="4891212" cy="395379"/>
              </a:xfrm>
              <a:prstGeom prst="ellipse">
                <a:avLst/>
              </a:prstGeom>
              <a:gradFill flip="none" rotWithShape="1">
                <a:gsLst>
                  <a:gs pos="80000">
                    <a:schemeClr val="bg1">
                      <a:lumMod val="50000"/>
                    </a:schemeClr>
                  </a:gs>
                  <a:gs pos="20000">
                    <a:schemeClr val="bg1">
                      <a:lumMod val="85000"/>
                    </a:schemeClr>
                  </a:gs>
                  <a:gs pos="2000">
                    <a:schemeClr val="bg1"/>
                  </a:gs>
                </a:gsLst>
                <a:lin ang="16200000" scaled="0"/>
                <a:tileRect/>
              </a:gradFill>
              <a:ln>
                <a:noFill/>
              </a:ln>
              <a:effectLst>
                <a:outerShdw blurRad="40005" dist="12700" dir="5400000" algn="tl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1731158" y="3373912"/>
                <a:ext cx="4759533" cy="4744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CanDown">
                  <a:avLst>
                    <a:gd name="adj" fmla="val 33333"/>
                  </a:avLst>
                </a:prstTxWarp>
                <a:spAutoFit/>
              </a:bodyPr>
              <a:lstStyle/>
              <a:p>
                <a:pPr algn="ctr"/>
                <a:r>
                  <a:rPr lang="en-US" sz="600" b="1" spc="50" dirty="0" smtClean="0">
                    <a:ln w="13500">
                      <a:solidFill>
                        <a:schemeClr val="bg1">
                          <a:alpha val="6500"/>
                        </a:schemeClr>
                      </a:solidFill>
                      <a:prstDash val="solid"/>
                    </a:ln>
                    <a:solidFill>
                      <a:schemeClr val="bg1">
                        <a:lumMod val="95000"/>
                        <a:alpha val="95000"/>
                      </a:scheme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</a:rPr>
                  <a:t>Copernicus DIAS interfaces</a:t>
                </a:r>
                <a:endParaRPr lang="en-US" sz="600" b="1" spc="50" dirty="0">
                  <a:ln w="13500">
                    <a:solidFill>
                      <a:schemeClr val="bg1">
                        <a:alpha val="6500"/>
                      </a:schemeClr>
                    </a:solidFill>
                    <a:prstDash val="solid"/>
                  </a:ln>
                  <a:solidFill>
                    <a:schemeClr val="bg1">
                      <a:lumMod val="95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</p:grpSp>
        <p:sp>
          <p:nvSpPr>
            <p:cNvPr id="129" name="Oval 128"/>
            <p:cNvSpPr/>
            <p:nvPr/>
          </p:nvSpPr>
          <p:spPr>
            <a:xfrm>
              <a:off x="1704444" y="1554071"/>
              <a:ext cx="4894122" cy="418637"/>
            </a:xfrm>
            <a:prstGeom prst="ellipse">
              <a:avLst/>
            </a:prstGeom>
            <a:gradFill flip="none" rotWithShape="1">
              <a:gsLst>
                <a:gs pos="12000">
                  <a:schemeClr val="bg1">
                    <a:lumMod val="95000"/>
                    <a:alpha val="82000"/>
                  </a:schemeClr>
                </a:gs>
                <a:gs pos="79000">
                  <a:schemeClr val="tx1">
                    <a:lumMod val="50000"/>
                    <a:lumOff val="50000"/>
                    <a:alpha val="82000"/>
                  </a:schemeClr>
                </a:gs>
                <a:gs pos="43000">
                  <a:schemeClr val="bg1">
                    <a:lumMod val="75000"/>
                    <a:alpha val="8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soft" dir="t">
                <a:rot lat="0" lon="0" rev="6480000"/>
              </a:lightRig>
            </a:scene3d>
            <a:sp3d extrusionH="241300" contourW="6350" prstMaterial="matte">
              <a:bevelT w="158750" h="133350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46000"/>
                      </a14:imgEffect>
                      <a14:imgEffect>
                        <a14:colorTemperature colorTemp="5739"/>
                      </a14:imgEffect>
                      <a14:imgEffect>
                        <a14:saturation sat="187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80115">
              <a:off x="1985412" y="1219883"/>
              <a:ext cx="3632094" cy="935316"/>
            </a:xfrm>
            <a:prstGeom prst="rect">
              <a:avLst/>
            </a:prstGeom>
            <a:scene3d>
              <a:camera prst="isometricOffAxis1Top"/>
              <a:lightRig rig="threePt" dir="t"/>
            </a:scene3d>
          </p:spPr>
        </p:pic>
        <p:grpSp>
          <p:nvGrpSpPr>
            <p:cNvPr id="136" name="Group 135"/>
            <p:cNvGrpSpPr/>
            <p:nvPr/>
          </p:nvGrpSpPr>
          <p:grpSpPr>
            <a:xfrm>
              <a:off x="3534588" y="1046231"/>
              <a:ext cx="5469552" cy="901487"/>
              <a:chOff x="3521824" y="931359"/>
              <a:chExt cx="5469552" cy="901487"/>
            </a:xfrm>
          </p:grpSpPr>
          <p:grpSp>
            <p:nvGrpSpPr>
              <p:cNvPr id="133" name="Group 132"/>
              <p:cNvGrpSpPr/>
              <p:nvPr/>
            </p:nvGrpSpPr>
            <p:grpSpPr>
              <a:xfrm>
                <a:off x="3692115" y="931359"/>
                <a:ext cx="5299261" cy="617134"/>
                <a:chOff x="3692115" y="931359"/>
                <a:chExt cx="5299261" cy="617134"/>
              </a:xfrm>
            </p:grpSpPr>
            <p:sp>
              <p:nvSpPr>
                <p:cNvPr id="116" name="TextBox 115"/>
                <p:cNvSpPr txBox="1"/>
                <p:nvPr/>
              </p:nvSpPr>
              <p:spPr>
                <a:xfrm>
                  <a:off x="4459529" y="985950"/>
                  <a:ext cx="4531847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821718"/>
                      </a:solidFill>
                    </a:rPr>
                    <a:t>End user</a:t>
                  </a:r>
                  <a:r>
                    <a:rPr lang="en-US" dirty="0" smtClean="0">
                      <a:solidFill>
                        <a:srgbClr val="821718"/>
                      </a:solidFill>
                    </a:rPr>
                    <a:t>: User of the third-parties services</a:t>
                  </a:r>
                  <a:endParaRPr lang="en-US" dirty="0">
                    <a:solidFill>
                      <a:srgbClr val="821718"/>
                    </a:solidFill>
                  </a:endParaRPr>
                </a:p>
              </p:txBody>
            </p:sp>
            <p:pic>
              <p:nvPicPr>
                <p:cNvPr id="115" name="Picture 114"/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 flipH="1">
                  <a:off x="3692115" y="931359"/>
                  <a:ext cx="542888" cy="617134"/>
                </a:xfrm>
                <a:prstGeom prst="rect">
                  <a:avLst/>
                </a:prstGeom>
              </p:spPr>
            </p:pic>
          </p:grpSp>
          <p:sp>
            <p:nvSpPr>
              <p:cNvPr id="113" name="Oval 112"/>
              <p:cNvSpPr/>
              <p:nvPr/>
            </p:nvSpPr>
            <p:spPr>
              <a:xfrm rot="21253641">
                <a:off x="3521824" y="1183133"/>
                <a:ext cx="1171393" cy="649713"/>
              </a:xfrm>
              <a:prstGeom prst="ellipse">
                <a:avLst/>
              </a:prstGeom>
              <a:noFill/>
              <a:ln>
                <a:solidFill>
                  <a:srgbClr val="821718"/>
                </a:solidFill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isometricOffAxis1Top"/>
                <a:lightRig rig="threePt" dir="t"/>
              </a:scene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37" name="Up Arrow 136"/>
            <p:cNvSpPr/>
            <p:nvPr/>
          </p:nvSpPr>
          <p:spPr>
            <a:xfrm rot="10800000" flipV="1">
              <a:off x="5504606" y="3987912"/>
              <a:ext cx="610191" cy="282267"/>
            </a:xfrm>
            <a:prstGeom prst="upArrow">
              <a:avLst>
                <a:gd name="adj1" fmla="val 37573"/>
                <a:gd name="adj2" fmla="val 39128"/>
              </a:avLst>
            </a:prstGeom>
            <a:gradFill flip="none" rotWithShape="1">
              <a:gsLst>
                <a:gs pos="13000">
                  <a:schemeClr val="bg1">
                    <a:lumMod val="50000"/>
                    <a:alpha val="89000"/>
                  </a:schemeClr>
                </a:gs>
                <a:gs pos="75000">
                  <a:schemeClr val="bg1">
                    <a:lumMod val="85000"/>
                    <a:alpha val="89000"/>
                  </a:schemeClr>
                </a:gs>
                <a:gs pos="94000">
                  <a:srgbClr val="FFFFFF">
                    <a:alpha val="89000"/>
                  </a:srgbClr>
                </a:gs>
              </a:gsLst>
              <a:lin ang="0" scaled="1"/>
              <a:tileRect/>
            </a:gradFill>
            <a:ln>
              <a:solidFill>
                <a:schemeClr val="bg1">
                  <a:lumMod val="75000"/>
                </a:schemeClr>
              </a:solidFill>
              <a:prstDash val="dash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cene3d>
              <a:camera prst="perspectiveLeft" fov="4260000">
                <a:rot lat="0" lon="2640000" rev="0"/>
              </a:camera>
              <a:lightRig rig="twoPt" dir="t"/>
            </a:scene3d>
            <a:sp3d extrusionH="95250" contourW="12700" prstMaterial="flat">
              <a:bevelT/>
              <a:extrusionClr>
                <a:schemeClr val="bg1">
                  <a:lumMod val="50000"/>
                </a:schemeClr>
              </a:extrusionClr>
              <a:contourClr>
                <a:schemeClr val="bg1">
                  <a:lumMod val="85000"/>
                </a:schemeClr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Up Arrow 137"/>
            <p:cNvSpPr/>
            <p:nvPr/>
          </p:nvSpPr>
          <p:spPr>
            <a:xfrm rot="10800000" flipV="1">
              <a:off x="2348209" y="4012569"/>
              <a:ext cx="610191" cy="257610"/>
            </a:xfrm>
            <a:prstGeom prst="upArrow">
              <a:avLst>
                <a:gd name="adj1" fmla="val 37573"/>
                <a:gd name="adj2" fmla="val 39128"/>
              </a:avLst>
            </a:prstGeom>
            <a:gradFill flip="none" rotWithShape="1">
              <a:gsLst>
                <a:gs pos="13000">
                  <a:schemeClr val="bg1">
                    <a:lumMod val="50000"/>
                    <a:alpha val="89000"/>
                  </a:schemeClr>
                </a:gs>
                <a:gs pos="75000">
                  <a:schemeClr val="bg1">
                    <a:lumMod val="85000"/>
                    <a:alpha val="89000"/>
                  </a:schemeClr>
                </a:gs>
                <a:gs pos="94000">
                  <a:srgbClr val="FFFFFF">
                    <a:alpha val="89000"/>
                  </a:srgbClr>
                </a:gs>
              </a:gsLst>
              <a:lin ang="0" scaled="1"/>
              <a:tileRect/>
            </a:gradFill>
            <a:ln>
              <a:solidFill>
                <a:schemeClr val="bg1">
                  <a:lumMod val="75000"/>
                </a:schemeClr>
              </a:solidFill>
              <a:prstDash val="dash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cene3d>
              <a:camera prst="perspectiveLeft" fov="4260000">
                <a:rot lat="0" lon="2640000" rev="0"/>
              </a:camera>
              <a:lightRig rig="twoPt" dir="t"/>
            </a:scene3d>
            <a:sp3d extrusionH="95250" contourW="12700" prstMaterial="flat">
              <a:bevelT/>
              <a:extrusionClr>
                <a:schemeClr val="bg1">
                  <a:lumMod val="50000"/>
                </a:schemeClr>
              </a:extrusionClr>
              <a:contourClr>
                <a:schemeClr val="bg1">
                  <a:lumMod val="85000"/>
                </a:schemeClr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1" name="Picture 14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742607" y="5429298"/>
              <a:ext cx="471772" cy="851579"/>
            </a:xfrm>
            <a:prstGeom prst="rect">
              <a:avLst/>
            </a:prstGeom>
          </p:spPr>
        </p:pic>
        <p:grpSp>
          <p:nvGrpSpPr>
            <p:cNvPr id="25" name="Group 24"/>
            <p:cNvGrpSpPr/>
            <p:nvPr/>
          </p:nvGrpSpPr>
          <p:grpSpPr>
            <a:xfrm>
              <a:off x="1787804" y="2015742"/>
              <a:ext cx="974045" cy="1494519"/>
              <a:chOff x="2057778" y="2015742"/>
              <a:chExt cx="767562" cy="1494519"/>
            </a:xfrm>
          </p:grpSpPr>
          <p:sp>
            <p:nvSpPr>
              <p:cNvPr id="22" name="Can 21"/>
              <p:cNvSpPr/>
              <p:nvPr/>
            </p:nvSpPr>
            <p:spPr>
              <a:xfrm>
                <a:off x="2057778" y="2290450"/>
                <a:ext cx="767562" cy="1219811"/>
              </a:xfrm>
              <a:prstGeom prst="can">
                <a:avLst>
                  <a:gd name="adj" fmla="val 20211"/>
                </a:avLst>
              </a:prstGeom>
              <a:pattFill prst="ltUpDiag">
                <a:fgClr>
                  <a:srgbClr val="31859C"/>
                </a:fgClr>
                <a:bgClr>
                  <a:prstClr val="white"/>
                </a:bgClr>
              </a:patt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2391350" y="3137914"/>
                <a:ext cx="372838" cy="291271"/>
                <a:chOff x="5619182" y="1184853"/>
                <a:chExt cx="1173462" cy="446268"/>
              </a:xfrm>
            </p:grpSpPr>
            <p:grpSp>
              <p:nvGrpSpPr>
                <p:cNvPr id="6" name="Group 5"/>
                <p:cNvGrpSpPr/>
                <p:nvPr/>
              </p:nvGrpSpPr>
              <p:grpSpPr>
                <a:xfrm>
                  <a:off x="5619182" y="1184853"/>
                  <a:ext cx="1173462" cy="446268"/>
                  <a:chOff x="5619184" y="1184853"/>
                  <a:chExt cx="924635" cy="501582"/>
                </a:xfrm>
              </p:grpSpPr>
              <p:sp>
                <p:nvSpPr>
                  <p:cNvPr id="34" name="Can 33"/>
                  <p:cNvSpPr/>
                  <p:nvPr/>
                </p:nvSpPr>
                <p:spPr>
                  <a:xfrm>
                    <a:off x="5619184" y="1362334"/>
                    <a:ext cx="923701" cy="324101"/>
                  </a:xfrm>
                  <a:prstGeom prst="can">
                    <a:avLst>
                      <a:gd name="adj" fmla="val 50000"/>
                    </a:avLst>
                  </a:prstGeom>
                  <a:solidFill>
                    <a:srgbClr val="31859C"/>
                  </a:solid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5" name="Can 44"/>
                  <p:cNvSpPr/>
                  <p:nvPr/>
                </p:nvSpPr>
                <p:spPr>
                  <a:xfrm>
                    <a:off x="5620117" y="1184853"/>
                    <a:ext cx="923702" cy="324103"/>
                  </a:xfrm>
                  <a:prstGeom prst="can">
                    <a:avLst>
                      <a:gd name="adj" fmla="val 50000"/>
                    </a:avLst>
                  </a:prstGeom>
                  <a:gradFill flip="none" rotWithShape="1">
                    <a:gsLst>
                      <a:gs pos="73000">
                        <a:srgbClr val="31859C"/>
                      </a:gs>
                      <a:gs pos="49000">
                        <a:srgbClr val="CFFFF7"/>
                      </a:gs>
                      <a:gs pos="27000">
                        <a:srgbClr val="31859C"/>
                      </a:gs>
                    </a:gsLst>
                    <a:lin ang="0" scaled="1"/>
                    <a:tileRect/>
                  </a:grad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7" name="Oval 6"/>
                <p:cNvSpPr/>
                <p:nvPr/>
              </p:nvSpPr>
              <p:spPr>
                <a:xfrm>
                  <a:off x="5627524" y="1194218"/>
                  <a:ext cx="1141818" cy="145636"/>
                </a:xfrm>
                <a:prstGeom prst="ellipse">
                  <a:avLst/>
                </a:prstGeom>
                <a:gradFill>
                  <a:gsLst>
                    <a:gs pos="0">
                      <a:srgbClr val="41B3D3"/>
                    </a:gs>
                    <a:gs pos="64000">
                      <a:srgbClr val="31859C"/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100731" y="3050532"/>
                <a:ext cx="220712" cy="381079"/>
              </a:xfrm>
              <a:prstGeom prst="rect">
                <a:avLst/>
              </a:prstGeom>
            </p:spPr>
          </p:pic>
          <p:grpSp>
            <p:nvGrpSpPr>
              <p:cNvPr id="11" name="Group 10"/>
              <p:cNvGrpSpPr/>
              <p:nvPr/>
            </p:nvGrpSpPr>
            <p:grpSpPr>
              <a:xfrm>
                <a:off x="2060567" y="2015742"/>
                <a:ext cx="763067" cy="861775"/>
                <a:chOff x="285478" y="1093412"/>
                <a:chExt cx="763067" cy="861775"/>
              </a:xfrm>
            </p:grpSpPr>
            <p:sp>
              <p:nvSpPr>
                <p:cNvPr id="4" name="Can 3"/>
                <p:cNvSpPr/>
                <p:nvPr/>
              </p:nvSpPr>
              <p:spPr>
                <a:xfrm>
                  <a:off x="285478" y="1333788"/>
                  <a:ext cx="763067" cy="397411"/>
                </a:xfrm>
                <a:prstGeom prst="can">
                  <a:avLst>
                    <a:gd name="adj" fmla="val 50000"/>
                  </a:avLst>
                </a:prstGeom>
                <a:solidFill>
                  <a:srgbClr val="31859C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44" name="TextBox 143"/>
                <p:cNvSpPr txBox="1"/>
                <p:nvPr/>
              </p:nvSpPr>
              <p:spPr>
                <a:xfrm>
                  <a:off x="351019" y="1093412"/>
                  <a:ext cx="687420" cy="861775"/>
                </a:xfrm>
                <a:prstGeom prst="rect">
                  <a:avLst/>
                </a:prstGeom>
                <a:noFill/>
                <a:scene3d>
                  <a:camera prst="isometricOffAxis1Top"/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>
                      <a:solidFill>
                        <a:srgbClr val="F2F2F2"/>
                      </a:solidFill>
                    </a:rPr>
                    <a:t>Front</a:t>
                  </a:r>
                </a:p>
                <a:p>
                  <a:r>
                    <a:rPr lang="en-US" sz="1200" b="1" dirty="0" smtClean="0">
                      <a:solidFill>
                        <a:srgbClr val="F2F2F2"/>
                      </a:solidFill>
                    </a:rPr>
                    <a:t>office service</a:t>
                  </a:r>
                  <a:endParaRPr lang="en-US" sz="1200" b="1" dirty="0">
                    <a:solidFill>
                      <a:srgbClr val="F2F2F2"/>
                    </a:solidFill>
                  </a:endParaRPr>
                </a:p>
              </p:txBody>
            </p:sp>
          </p:grpSp>
        </p:grpSp>
        <p:grpSp>
          <p:nvGrpSpPr>
            <p:cNvPr id="32" name="Group 31"/>
            <p:cNvGrpSpPr/>
            <p:nvPr/>
          </p:nvGrpSpPr>
          <p:grpSpPr>
            <a:xfrm>
              <a:off x="5210489" y="2329182"/>
              <a:ext cx="782241" cy="1034812"/>
              <a:chOff x="5210489" y="2329182"/>
              <a:chExt cx="782241" cy="1034812"/>
            </a:xfrm>
          </p:grpSpPr>
          <p:grpSp>
            <p:nvGrpSpPr>
              <p:cNvPr id="96" name="Group 95"/>
              <p:cNvGrpSpPr/>
              <p:nvPr/>
            </p:nvGrpSpPr>
            <p:grpSpPr>
              <a:xfrm>
                <a:off x="5221439" y="2807524"/>
                <a:ext cx="714446" cy="556470"/>
                <a:chOff x="3441699" y="2902793"/>
                <a:chExt cx="714446" cy="556470"/>
              </a:xfrm>
            </p:grpSpPr>
            <p:sp>
              <p:nvSpPr>
                <p:cNvPr id="97" name="Can 96"/>
                <p:cNvSpPr/>
                <p:nvPr/>
              </p:nvSpPr>
              <p:spPr>
                <a:xfrm>
                  <a:off x="3441699" y="2902793"/>
                  <a:ext cx="714446" cy="556470"/>
                </a:xfrm>
                <a:prstGeom prst="can">
                  <a:avLst>
                    <a:gd name="adj" fmla="val 20211"/>
                  </a:avLst>
                </a:prstGeom>
                <a:pattFill prst="ltUpDiag">
                  <a:fgClr>
                    <a:srgbClr val="31859C"/>
                  </a:fgClr>
                  <a:bgClr>
                    <a:prstClr val="white"/>
                  </a:bgClr>
                </a:patt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n-US" dirty="0"/>
                </a:p>
              </p:txBody>
            </p:sp>
            <p:pic>
              <p:nvPicPr>
                <p:cNvPr id="98" name="Picture 97"/>
                <p:cNvPicPr>
                  <a:picLocks noChangeAspect="1"/>
                </p:cNvPicPr>
                <p:nvPr/>
              </p:nvPicPr>
              <p:blipFill>
                <a:blip r:embed="rId7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3481680" y="3026833"/>
                  <a:ext cx="205439" cy="353780"/>
                </a:xfrm>
                <a:prstGeom prst="rect">
                  <a:avLst/>
                </a:prstGeom>
              </p:spPr>
            </p:pic>
            <p:grpSp>
              <p:nvGrpSpPr>
                <p:cNvPr id="101" name="Group 100"/>
                <p:cNvGrpSpPr/>
                <p:nvPr/>
              </p:nvGrpSpPr>
              <p:grpSpPr>
                <a:xfrm>
                  <a:off x="3752184" y="3185542"/>
                  <a:ext cx="346687" cy="192650"/>
                  <a:chOff x="3752184" y="3185542"/>
                  <a:chExt cx="346687" cy="192650"/>
                </a:xfrm>
              </p:grpSpPr>
              <p:sp>
                <p:nvSpPr>
                  <p:cNvPr id="105" name="Can 104"/>
                  <p:cNvSpPr/>
                  <p:nvPr/>
                </p:nvSpPr>
                <p:spPr>
                  <a:xfrm>
                    <a:off x="3752184" y="3189984"/>
                    <a:ext cx="346687" cy="188208"/>
                  </a:xfrm>
                  <a:prstGeom prst="can">
                    <a:avLst>
                      <a:gd name="adj" fmla="val 50000"/>
                    </a:avLst>
                  </a:prstGeom>
                  <a:solidFill>
                    <a:srgbClr val="31859C"/>
                  </a:solid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4" name="Oval 103"/>
                  <p:cNvSpPr/>
                  <p:nvPr/>
                </p:nvSpPr>
                <p:spPr>
                  <a:xfrm flipV="1">
                    <a:off x="3754658" y="3185542"/>
                    <a:ext cx="337680" cy="9529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41B3D3"/>
                      </a:gs>
                      <a:gs pos="64000">
                        <a:srgbClr val="31859C"/>
                      </a:gs>
                    </a:gsLst>
                  </a:gra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grpSp>
            <p:nvGrpSpPr>
              <p:cNvPr id="168" name="Group 167"/>
              <p:cNvGrpSpPr/>
              <p:nvPr/>
            </p:nvGrpSpPr>
            <p:grpSpPr>
              <a:xfrm>
                <a:off x="5210489" y="2329182"/>
                <a:ext cx="782241" cy="748922"/>
                <a:chOff x="285478" y="1076132"/>
                <a:chExt cx="782241" cy="883937"/>
              </a:xfrm>
            </p:grpSpPr>
            <p:sp>
              <p:nvSpPr>
                <p:cNvPr id="169" name="Can 168"/>
                <p:cNvSpPr/>
                <p:nvPr/>
              </p:nvSpPr>
              <p:spPr>
                <a:xfrm>
                  <a:off x="285478" y="1333788"/>
                  <a:ext cx="763067" cy="397411"/>
                </a:xfrm>
                <a:prstGeom prst="can">
                  <a:avLst>
                    <a:gd name="adj" fmla="val 50000"/>
                  </a:avLst>
                </a:prstGeom>
                <a:solidFill>
                  <a:srgbClr val="31859C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70" name="TextBox 169"/>
                <p:cNvSpPr txBox="1"/>
                <p:nvPr/>
              </p:nvSpPr>
              <p:spPr>
                <a:xfrm>
                  <a:off x="380299" y="1076132"/>
                  <a:ext cx="687420" cy="883937"/>
                </a:xfrm>
                <a:prstGeom prst="rect">
                  <a:avLst/>
                </a:prstGeom>
                <a:noFill/>
                <a:scene3d>
                  <a:camera prst="isometricOffAxis1Top"/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b="1" dirty="0" smtClean="0">
                      <a:solidFill>
                        <a:srgbClr val="F2F2F2"/>
                      </a:solidFill>
                    </a:rPr>
                    <a:t>Front</a:t>
                  </a:r>
                </a:p>
                <a:p>
                  <a:r>
                    <a:rPr lang="en-US" sz="1000" b="1" dirty="0" smtClean="0">
                      <a:solidFill>
                        <a:srgbClr val="F2F2F2"/>
                      </a:solidFill>
                    </a:rPr>
                    <a:t>office service</a:t>
                  </a:r>
                  <a:endParaRPr lang="en-US" sz="1000" b="1" dirty="0">
                    <a:solidFill>
                      <a:srgbClr val="F2F2F2"/>
                    </a:solidFill>
                  </a:endParaRPr>
                </a:p>
              </p:txBody>
            </p:sp>
          </p:grpSp>
        </p:grpSp>
        <p:grpSp>
          <p:nvGrpSpPr>
            <p:cNvPr id="35" name="Group 34"/>
            <p:cNvGrpSpPr/>
            <p:nvPr/>
          </p:nvGrpSpPr>
          <p:grpSpPr>
            <a:xfrm>
              <a:off x="2849804" y="1811797"/>
              <a:ext cx="3685599" cy="1787991"/>
              <a:chOff x="2849804" y="1811797"/>
              <a:chExt cx="3685599" cy="1787991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4031977" y="2201082"/>
                <a:ext cx="763067" cy="1337585"/>
                <a:chOff x="4031977" y="2201082"/>
                <a:chExt cx="763067" cy="1337585"/>
              </a:xfrm>
            </p:grpSpPr>
            <p:grpSp>
              <p:nvGrpSpPr>
                <p:cNvPr id="74" name="Group 73"/>
                <p:cNvGrpSpPr/>
                <p:nvPr/>
              </p:nvGrpSpPr>
              <p:grpSpPr>
                <a:xfrm>
                  <a:off x="4053505" y="2479868"/>
                  <a:ext cx="715431" cy="1058799"/>
                  <a:chOff x="3441699" y="2400465"/>
                  <a:chExt cx="715431" cy="1058799"/>
                </a:xfrm>
              </p:grpSpPr>
              <p:sp>
                <p:nvSpPr>
                  <p:cNvPr id="75" name="Can 74"/>
                  <p:cNvSpPr/>
                  <p:nvPr/>
                </p:nvSpPr>
                <p:spPr>
                  <a:xfrm>
                    <a:off x="3441699" y="2455334"/>
                    <a:ext cx="714446" cy="1003930"/>
                  </a:xfrm>
                  <a:prstGeom prst="can">
                    <a:avLst>
                      <a:gd name="adj" fmla="val 20211"/>
                    </a:avLst>
                  </a:prstGeom>
                  <a:pattFill prst="ltUpDiag">
                    <a:fgClr>
                      <a:srgbClr val="31859C"/>
                    </a:fgClr>
                    <a:bgClr>
                      <a:prstClr val="white"/>
                    </a:bgClr>
                  </a:patt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pic>
                <p:nvPicPr>
                  <p:cNvPr id="76" name="Picture 75"/>
                  <p:cNvPicPr>
                    <a:picLocks noChangeAspect="1"/>
                  </p:cNvPicPr>
                  <p:nvPr/>
                </p:nvPicPr>
                <p:blipFill>
                  <a:blip r:embed="rId7">
                    <a:duotone>
                      <a:schemeClr val="accent5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>
                    <a:off x="3481680" y="3026833"/>
                    <a:ext cx="205439" cy="353780"/>
                  </a:xfrm>
                  <a:prstGeom prst="rect">
                    <a:avLst/>
                  </a:prstGeom>
                </p:spPr>
              </p:pic>
              <p:sp>
                <p:nvSpPr>
                  <p:cNvPr id="77" name="Oval 76"/>
                  <p:cNvSpPr/>
                  <p:nvPr/>
                </p:nvSpPr>
                <p:spPr>
                  <a:xfrm>
                    <a:off x="3445566" y="2400465"/>
                    <a:ext cx="711564" cy="20367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41B3D3"/>
                      </a:gs>
                      <a:gs pos="64000">
                        <a:srgbClr val="31859C"/>
                      </a:gs>
                    </a:gsLst>
                  </a:gra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79" name="Group 78"/>
                  <p:cNvGrpSpPr/>
                  <p:nvPr/>
                </p:nvGrpSpPr>
                <p:grpSpPr>
                  <a:xfrm>
                    <a:off x="3752187" y="2982342"/>
                    <a:ext cx="347039" cy="395848"/>
                    <a:chOff x="3752187" y="2982342"/>
                    <a:chExt cx="347039" cy="395848"/>
                  </a:xfrm>
                </p:grpSpPr>
                <p:grpSp>
                  <p:nvGrpSpPr>
                    <p:cNvPr id="80" name="Group 79"/>
                    <p:cNvGrpSpPr/>
                    <p:nvPr/>
                  </p:nvGrpSpPr>
                  <p:grpSpPr>
                    <a:xfrm>
                      <a:off x="3752187" y="3086918"/>
                      <a:ext cx="347038" cy="291272"/>
                      <a:chOff x="5619184" y="1184853"/>
                      <a:chExt cx="924635" cy="501582"/>
                    </a:xfrm>
                  </p:grpSpPr>
                  <p:sp>
                    <p:nvSpPr>
                      <p:cNvPr id="83" name="Can 82"/>
                      <p:cNvSpPr/>
                      <p:nvPr/>
                    </p:nvSpPr>
                    <p:spPr>
                      <a:xfrm>
                        <a:off x="5619184" y="1362334"/>
                        <a:ext cx="923701" cy="324101"/>
                      </a:xfrm>
                      <a:prstGeom prst="can">
                        <a:avLst>
                          <a:gd name="adj" fmla="val 50000"/>
                        </a:avLst>
                      </a:prstGeom>
                      <a:solidFill>
                        <a:srgbClr val="31859C"/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84" name="Can 83"/>
                      <p:cNvSpPr/>
                      <p:nvPr/>
                    </p:nvSpPr>
                    <p:spPr>
                      <a:xfrm>
                        <a:off x="5620117" y="1184853"/>
                        <a:ext cx="923702" cy="324103"/>
                      </a:xfrm>
                      <a:prstGeom prst="can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73000">
                            <a:srgbClr val="31859C"/>
                          </a:gs>
                          <a:gs pos="49000">
                            <a:srgbClr val="CFFFF7"/>
                          </a:gs>
                          <a:gs pos="27000">
                            <a:srgbClr val="31859C"/>
                          </a:gs>
                        </a:gsLst>
                        <a:lin ang="0" scaled="1"/>
                        <a:tileRect/>
                      </a:gra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</p:grpSp>
                <p:sp>
                  <p:nvSpPr>
                    <p:cNvPr id="81" name="Can 80"/>
                    <p:cNvSpPr/>
                    <p:nvPr/>
                  </p:nvSpPr>
                  <p:spPr>
                    <a:xfrm>
                      <a:off x="3752539" y="2989548"/>
                      <a:ext cx="346687" cy="188208"/>
                    </a:xfrm>
                    <a:prstGeom prst="can">
                      <a:avLst>
                        <a:gd name="adj" fmla="val 50000"/>
                      </a:avLst>
                    </a:prstGeom>
                    <a:gradFill flip="none" rotWithShape="1">
                      <a:gsLst>
                        <a:gs pos="73000">
                          <a:srgbClr val="31859C"/>
                        </a:gs>
                        <a:gs pos="49000">
                          <a:srgbClr val="CFFFF7"/>
                        </a:gs>
                        <a:gs pos="27000">
                          <a:srgbClr val="31859C"/>
                        </a:gs>
                      </a:gsLst>
                      <a:lin ang="0" scaled="1"/>
                      <a:tileRect/>
                    </a:gra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82" name="Oval 81"/>
                    <p:cNvSpPr/>
                    <p:nvPr/>
                  </p:nvSpPr>
                  <p:spPr>
                    <a:xfrm flipV="1">
                      <a:off x="3754658" y="2982342"/>
                      <a:ext cx="337680" cy="95290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rgbClr val="41B3D3"/>
                        </a:gs>
                        <a:gs pos="64000">
                          <a:srgbClr val="31859C"/>
                        </a:gs>
                      </a:gsLst>
                    </a:gra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  <p:grpSp>
              <p:nvGrpSpPr>
                <p:cNvPr id="162" name="Group 161"/>
                <p:cNvGrpSpPr/>
                <p:nvPr/>
              </p:nvGrpSpPr>
              <p:grpSpPr>
                <a:xfrm>
                  <a:off x="4031977" y="2201082"/>
                  <a:ext cx="763067" cy="861775"/>
                  <a:chOff x="285478" y="1093412"/>
                  <a:chExt cx="763067" cy="861775"/>
                </a:xfrm>
              </p:grpSpPr>
              <p:sp>
                <p:nvSpPr>
                  <p:cNvPr id="163" name="Can 162"/>
                  <p:cNvSpPr/>
                  <p:nvPr/>
                </p:nvSpPr>
                <p:spPr>
                  <a:xfrm>
                    <a:off x="285478" y="1333788"/>
                    <a:ext cx="763067" cy="397411"/>
                  </a:xfrm>
                  <a:prstGeom prst="can">
                    <a:avLst>
                      <a:gd name="adj" fmla="val 50000"/>
                    </a:avLst>
                  </a:prstGeom>
                  <a:solidFill>
                    <a:srgbClr val="31859C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164" name="TextBox 163"/>
                  <p:cNvSpPr txBox="1"/>
                  <p:nvPr/>
                </p:nvSpPr>
                <p:spPr>
                  <a:xfrm>
                    <a:off x="351019" y="1093412"/>
                    <a:ext cx="687420" cy="861775"/>
                  </a:xfrm>
                  <a:prstGeom prst="rect">
                    <a:avLst/>
                  </a:prstGeom>
                  <a:noFill/>
                  <a:scene3d>
                    <a:camera prst="isometricOffAxis1Top"/>
                    <a:lightRig rig="threePt" dir="t"/>
                  </a:scene3d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 smtClean="0">
                        <a:solidFill>
                          <a:srgbClr val="F2F2F2"/>
                        </a:solidFill>
                      </a:rPr>
                      <a:t>Front</a:t>
                    </a:r>
                  </a:p>
                  <a:p>
                    <a:r>
                      <a:rPr lang="en-US" sz="1200" b="1" dirty="0" smtClean="0">
                        <a:solidFill>
                          <a:srgbClr val="F2F2F2"/>
                        </a:solidFill>
                      </a:rPr>
                      <a:t>office service</a:t>
                    </a:r>
                    <a:endParaRPr lang="en-US" sz="1200" b="1" dirty="0">
                      <a:solidFill>
                        <a:srgbClr val="F2F2F2"/>
                      </a:solidFill>
                    </a:endParaRPr>
                  </a:p>
                </p:txBody>
              </p:sp>
            </p:grpSp>
          </p:grpSp>
          <p:grpSp>
            <p:nvGrpSpPr>
              <p:cNvPr id="28" name="Group 27"/>
              <p:cNvGrpSpPr/>
              <p:nvPr/>
            </p:nvGrpSpPr>
            <p:grpSpPr>
              <a:xfrm>
                <a:off x="2849804" y="2380424"/>
                <a:ext cx="776208" cy="1219364"/>
                <a:chOff x="2849804" y="2380424"/>
                <a:chExt cx="776208" cy="1219364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2857391" y="2659514"/>
                  <a:ext cx="768621" cy="940274"/>
                  <a:chOff x="2825480" y="2493589"/>
                  <a:chExt cx="768621" cy="940274"/>
                </a:xfrm>
              </p:grpSpPr>
              <p:sp>
                <p:nvSpPr>
                  <p:cNvPr id="55" name="Can 54"/>
                  <p:cNvSpPr/>
                  <p:nvPr/>
                </p:nvSpPr>
                <p:spPr>
                  <a:xfrm>
                    <a:off x="2825480" y="2514600"/>
                    <a:ext cx="767562" cy="919263"/>
                  </a:xfrm>
                  <a:prstGeom prst="can">
                    <a:avLst>
                      <a:gd name="adj" fmla="val 20211"/>
                    </a:avLst>
                  </a:prstGeom>
                  <a:pattFill prst="ltUpDiag">
                    <a:fgClr>
                      <a:srgbClr val="31859C"/>
                    </a:fgClr>
                    <a:bgClr>
                      <a:prstClr val="white"/>
                    </a:bgClr>
                  </a:patt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grpSp>
                <p:nvGrpSpPr>
                  <p:cNvPr id="10" name="Group 9"/>
                  <p:cNvGrpSpPr/>
                  <p:nvPr/>
                </p:nvGrpSpPr>
                <p:grpSpPr>
                  <a:xfrm>
                    <a:off x="2829635" y="2493589"/>
                    <a:ext cx="764466" cy="861624"/>
                    <a:chOff x="2829635" y="2493589"/>
                    <a:chExt cx="764466" cy="861624"/>
                  </a:xfrm>
                </p:grpSpPr>
                <p:grpSp>
                  <p:nvGrpSpPr>
                    <p:cNvPr id="56" name="Group 55"/>
                    <p:cNvGrpSpPr/>
                    <p:nvPr/>
                  </p:nvGrpSpPr>
                  <p:grpSpPr>
                    <a:xfrm>
                      <a:off x="3159052" y="3061516"/>
                      <a:ext cx="372838" cy="291271"/>
                      <a:chOff x="5619182" y="1184853"/>
                      <a:chExt cx="1173462" cy="446268"/>
                    </a:xfrm>
                  </p:grpSpPr>
                  <p:grpSp>
                    <p:nvGrpSpPr>
                      <p:cNvPr id="57" name="Group 56"/>
                      <p:cNvGrpSpPr/>
                      <p:nvPr/>
                    </p:nvGrpSpPr>
                    <p:grpSpPr>
                      <a:xfrm>
                        <a:off x="5619182" y="1184853"/>
                        <a:ext cx="1173462" cy="446268"/>
                        <a:chOff x="5619184" y="1184853"/>
                        <a:chExt cx="924635" cy="501582"/>
                      </a:xfrm>
                    </p:grpSpPr>
                    <p:sp>
                      <p:nvSpPr>
                        <p:cNvPr id="59" name="Can 58"/>
                        <p:cNvSpPr/>
                        <p:nvPr/>
                      </p:nvSpPr>
                      <p:spPr>
                        <a:xfrm>
                          <a:off x="5619184" y="1362334"/>
                          <a:ext cx="923701" cy="324101"/>
                        </a:xfrm>
                        <a:prstGeom prst="can">
                          <a:avLst>
                            <a:gd name="adj" fmla="val 50000"/>
                          </a:avLst>
                        </a:prstGeom>
                        <a:solidFill>
                          <a:srgbClr val="31859C"/>
                        </a:solidFill>
                        <a:ln>
                          <a:noFill/>
                        </a:ln>
                        <a:effectLst>
                          <a:innerShdw blurRad="63500" dist="50800" dir="2700000">
                            <a:prstClr val="black">
                              <a:alpha val="50000"/>
                            </a:prstClr>
                          </a:innerShdw>
                        </a:effectLst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60" name="Can 59"/>
                        <p:cNvSpPr/>
                        <p:nvPr/>
                      </p:nvSpPr>
                      <p:spPr>
                        <a:xfrm>
                          <a:off x="5620117" y="1184853"/>
                          <a:ext cx="923702" cy="324103"/>
                        </a:xfrm>
                        <a:prstGeom prst="can">
                          <a:avLst>
                            <a:gd name="adj" fmla="val 50000"/>
                          </a:avLst>
                        </a:prstGeom>
                        <a:gradFill flip="none" rotWithShape="1">
                          <a:gsLst>
                            <a:gs pos="73000">
                              <a:srgbClr val="31859C"/>
                            </a:gs>
                            <a:gs pos="49000">
                              <a:srgbClr val="CFFFF7"/>
                            </a:gs>
                            <a:gs pos="27000">
                              <a:srgbClr val="31859C"/>
                            </a:gs>
                          </a:gsLst>
                          <a:lin ang="0" scaled="1"/>
                          <a:tileRect/>
                        </a:gradFill>
                        <a:ln>
                          <a:noFill/>
                        </a:ln>
                        <a:effectLst>
                          <a:innerShdw blurRad="63500" dist="50800" dir="2700000">
                            <a:prstClr val="black">
                              <a:alpha val="50000"/>
                            </a:prstClr>
                          </a:innerShdw>
                        </a:effectLst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</p:grpSp>
                  <p:sp>
                    <p:nvSpPr>
                      <p:cNvPr id="58" name="Oval 57"/>
                      <p:cNvSpPr/>
                      <p:nvPr/>
                    </p:nvSpPr>
                    <p:spPr>
                      <a:xfrm>
                        <a:off x="5627524" y="1194218"/>
                        <a:ext cx="1141818" cy="145636"/>
                      </a:xfrm>
                      <a:prstGeom prst="ellipse">
                        <a:avLst/>
                      </a:prstGeom>
                      <a:gradFill>
                        <a:gsLst>
                          <a:gs pos="0">
                            <a:srgbClr val="41B3D3"/>
                          </a:gs>
                          <a:gs pos="64000">
                            <a:srgbClr val="31859C"/>
                          </a:gs>
                        </a:gsLst>
                      </a:gradFill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pic>
                  <p:nvPicPr>
                    <p:cNvPr id="61" name="Picture 60"/>
                    <p:cNvPicPr>
                      <a:picLocks noChangeAspect="1"/>
                    </p:cNvPicPr>
                    <p:nvPr/>
                  </p:nvPicPr>
                  <p:blipFill>
                    <a:blip r:embed="rId7">
                      <a:duotone>
                        <a:schemeClr val="accent5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tretch>
                      <a:fillRect/>
                    </a:stretch>
                  </p:blipFill>
                  <p:spPr>
                    <a:xfrm>
                      <a:off x="2868433" y="2974134"/>
                      <a:ext cx="220712" cy="381079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62" name="Oval 61"/>
                    <p:cNvSpPr/>
                    <p:nvPr/>
                  </p:nvSpPr>
                  <p:spPr>
                    <a:xfrm>
                      <a:off x="2829635" y="2493589"/>
                      <a:ext cx="764466" cy="203676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rgbClr val="41B3D3"/>
                        </a:gs>
                        <a:gs pos="64000">
                          <a:srgbClr val="31859C"/>
                        </a:gs>
                      </a:gsLst>
                    </a:gra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  <p:grpSp>
              <p:nvGrpSpPr>
                <p:cNvPr id="156" name="Group 155"/>
                <p:cNvGrpSpPr/>
                <p:nvPr/>
              </p:nvGrpSpPr>
              <p:grpSpPr>
                <a:xfrm>
                  <a:off x="2849804" y="2380424"/>
                  <a:ext cx="763067" cy="769441"/>
                  <a:chOff x="285478" y="1133672"/>
                  <a:chExt cx="763067" cy="769441"/>
                </a:xfrm>
              </p:grpSpPr>
              <p:sp>
                <p:nvSpPr>
                  <p:cNvPr id="157" name="Can 156"/>
                  <p:cNvSpPr/>
                  <p:nvPr/>
                </p:nvSpPr>
                <p:spPr>
                  <a:xfrm>
                    <a:off x="285478" y="1333788"/>
                    <a:ext cx="763067" cy="391413"/>
                  </a:xfrm>
                  <a:prstGeom prst="can">
                    <a:avLst>
                      <a:gd name="adj" fmla="val 50000"/>
                    </a:avLst>
                  </a:prstGeom>
                  <a:solidFill>
                    <a:srgbClr val="31859C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158" name="TextBox 157"/>
                  <p:cNvSpPr txBox="1"/>
                  <p:nvPr/>
                </p:nvSpPr>
                <p:spPr>
                  <a:xfrm>
                    <a:off x="351019" y="1133672"/>
                    <a:ext cx="687420" cy="769441"/>
                  </a:xfrm>
                  <a:prstGeom prst="rect">
                    <a:avLst/>
                  </a:prstGeom>
                  <a:noFill/>
                  <a:scene3d>
                    <a:camera prst="isometricOffAxis1Top"/>
                    <a:lightRig rig="threePt" dir="t"/>
                  </a:scene3d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050" b="1" dirty="0" smtClean="0">
                        <a:solidFill>
                          <a:srgbClr val="F2F2F2"/>
                        </a:solidFill>
                      </a:rPr>
                      <a:t>Front</a:t>
                    </a:r>
                  </a:p>
                  <a:p>
                    <a:r>
                      <a:rPr lang="en-US" sz="1050" b="1" dirty="0" smtClean="0">
                        <a:solidFill>
                          <a:srgbClr val="F2F2F2"/>
                        </a:solidFill>
                      </a:rPr>
                      <a:t>office service</a:t>
                    </a:r>
                    <a:endParaRPr lang="en-US" sz="1050" b="1" dirty="0">
                      <a:solidFill>
                        <a:srgbClr val="F2F2F2"/>
                      </a:solidFill>
                    </a:endParaRPr>
                  </a:p>
                </p:txBody>
              </p:sp>
            </p:grpSp>
          </p:grpSp>
          <p:grpSp>
            <p:nvGrpSpPr>
              <p:cNvPr id="27" name="Group 26"/>
              <p:cNvGrpSpPr/>
              <p:nvPr/>
            </p:nvGrpSpPr>
            <p:grpSpPr>
              <a:xfrm>
                <a:off x="5808387" y="1811797"/>
                <a:ext cx="727016" cy="1723514"/>
                <a:chOff x="5808387" y="1811797"/>
                <a:chExt cx="727016" cy="1723514"/>
              </a:xfrm>
            </p:grpSpPr>
            <p:grpSp>
              <p:nvGrpSpPr>
                <p:cNvPr id="117" name="Group 116"/>
                <p:cNvGrpSpPr/>
                <p:nvPr/>
              </p:nvGrpSpPr>
              <p:grpSpPr>
                <a:xfrm>
                  <a:off x="5818733" y="2078597"/>
                  <a:ext cx="715429" cy="1456714"/>
                  <a:chOff x="4601489" y="1980405"/>
                  <a:chExt cx="715429" cy="1456714"/>
                </a:xfrm>
              </p:grpSpPr>
              <p:sp>
                <p:nvSpPr>
                  <p:cNvPr id="118" name="Can 117"/>
                  <p:cNvSpPr/>
                  <p:nvPr/>
                </p:nvSpPr>
                <p:spPr>
                  <a:xfrm>
                    <a:off x="4601489" y="2015067"/>
                    <a:ext cx="714446" cy="1422052"/>
                  </a:xfrm>
                  <a:prstGeom prst="can">
                    <a:avLst>
                      <a:gd name="adj" fmla="val 20211"/>
                    </a:avLst>
                  </a:prstGeom>
                  <a:pattFill prst="ltUpDiag">
                    <a:fgClr>
                      <a:srgbClr val="31859C"/>
                    </a:fgClr>
                    <a:bgClr>
                      <a:prstClr val="white"/>
                    </a:bgClr>
                  </a:patt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pic>
                <p:nvPicPr>
                  <p:cNvPr id="119" name="Picture 118"/>
                  <p:cNvPicPr>
                    <a:picLocks noChangeAspect="1"/>
                  </p:cNvPicPr>
                  <p:nvPr/>
                </p:nvPicPr>
                <p:blipFill>
                  <a:blip r:embed="rId7">
                    <a:duotone>
                      <a:schemeClr val="accent5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>
                    <a:off x="4641470" y="3004687"/>
                    <a:ext cx="205439" cy="353780"/>
                  </a:xfrm>
                  <a:prstGeom prst="rect">
                    <a:avLst/>
                  </a:prstGeom>
                </p:spPr>
              </p:pic>
              <p:sp>
                <p:nvSpPr>
                  <p:cNvPr id="120" name="Oval 119"/>
                  <p:cNvSpPr/>
                  <p:nvPr/>
                </p:nvSpPr>
                <p:spPr>
                  <a:xfrm>
                    <a:off x="4605354" y="1980405"/>
                    <a:ext cx="711564" cy="20367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41B3D3"/>
                      </a:gs>
                      <a:gs pos="64000">
                        <a:srgbClr val="31859C"/>
                      </a:gs>
                    </a:gsLst>
                  </a:gra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122" name="Group 121"/>
                  <p:cNvGrpSpPr/>
                  <p:nvPr/>
                </p:nvGrpSpPr>
                <p:grpSpPr>
                  <a:xfrm>
                    <a:off x="4911977" y="3064772"/>
                    <a:ext cx="347038" cy="291272"/>
                    <a:chOff x="5619184" y="1184853"/>
                    <a:chExt cx="924635" cy="501582"/>
                  </a:xfrm>
                </p:grpSpPr>
                <p:sp>
                  <p:nvSpPr>
                    <p:cNvPr id="126" name="Can 125"/>
                    <p:cNvSpPr/>
                    <p:nvPr/>
                  </p:nvSpPr>
                  <p:spPr>
                    <a:xfrm>
                      <a:off x="5619184" y="1362334"/>
                      <a:ext cx="923701" cy="324101"/>
                    </a:xfrm>
                    <a:prstGeom prst="can">
                      <a:avLst>
                        <a:gd name="adj" fmla="val 50000"/>
                      </a:avLst>
                    </a:prstGeom>
                    <a:solidFill>
                      <a:srgbClr val="31859C"/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27" name="Can 126"/>
                    <p:cNvSpPr/>
                    <p:nvPr/>
                  </p:nvSpPr>
                  <p:spPr>
                    <a:xfrm>
                      <a:off x="5620117" y="1184853"/>
                      <a:ext cx="923702" cy="324103"/>
                    </a:xfrm>
                    <a:prstGeom prst="can">
                      <a:avLst>
                        <a:gd name="adj" fmla="val 50000"/>
                      </a:avLst>
                    </a:prstGeom>
                    <a:gradFill flip="none" rotWithShape="1">
                      <a:gsLst>
                        <a:gs pos="73000">
                          <a:srgbClr val="31859C"/>
                        </a:gs>
                        <a:gs pos="49000">
                          <a:srgbClr val="CFFFF7"/>
                        </a:gs>
                        <a:gs pos="27000">
                          <a:srgbClr val="31859C"/>
                        </a:gs>
                      </a:gsLst>
                      <a:lin ang="0" scaled="1"/>
                      <a:tileRect/>
                    </a:gra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123" name="Can 122"/>
                  <p:cNvSpPr/>
                  <p:nvPr/>
                </p:nvSpPr>
                <p:spPr>
                  <a:xfrm>
                    <a:off x="4912329" y="2967402"/>
                    <a:ext cx="346687" cy="188208"/>
                  </a:xfrm>
                  <a:prstGeom prst="can">
                    <a:avLst>
                      <a:gd name="adj" fmla="val 50000"/>
                    </a:avLst>
                  </a:prstGeom>
                  <a:gradFill flip="none" rotWithShape="1">
                    <a:gsLst>
                      <a:gs pos="73000">
                        <a:srgbClr val="31859C"/>
                      </a:gs>
                      <a:gs pos="49000">
                        <a:srgbClr val="CFFFF7"/>
                      </a:gs>
                      <a:gs pos="27000">
                        <a:srgbClr val="31859C"/>
                      </a:gs>
                    </a:gsLst>
                    <a:lin ang="0" scaled="1"/>
                    <a:tileRect/>
                  </a:grad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4" name="Can 123"/>
                  <p:cNvSpPr/>
                  <p:nvPr/>
                </p:nvSpPr>
                <p:spPr>
                  <a:xfrm>
                    <a:off x="4916562" y="2874273"/>
                    <a:ext cx="346687" cy="188208"/>
                  </a:xfrm>
                  <a:prstGeom prst="can">
                    <a:avLst>
                      <a:gd name="adj" fmla="val 50000"/>
                    </a:avLst>
                  </a:prstGeom>
                  <a:gradFill flip="none" rotWithShape="1">
                    <a:gsLst>
                      <a:gs pos="73000">
                        <a:srgbClr val="31859C"/>
                      </a:gs>
                      <a:gs pos="49000">
                        <a:srgbClr val="CFFFF7"/>
                      </a:gs>
                      <a:gs pos="27000">
                        <a:srgbClr val="31859C"/>
                      </a:gs>
                    </a:gsLst>
                    <a:lin ang="0" scaled="1"/>
                    <a:tileRect/>
                  </a:grad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5" name="Oval 124"/>
                  <p:cNvSpPr/>
                  <p:nvPr/>
                </p:nvSpPr>
                <p:spPr>
                  <a:xfrm flipV="1">
                    <a:off x="4918680" y="2862830"/>
                    <a:ext cx="337680" cy="9529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41B3D3"/>
                      </a:gs>
                      <a:gs pos="64000">
                        <a:srgbClr val="31859C"/>
                      </a:gs>
                    </a:gsLst>
                  </a:gra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71" name="Group 170"/>
                <p:cNvGrpSpPr/>
                <p:nvPr/>
              </p:nvGrpSpPr>
              <p:grpSpPr>
                <a:xfrm>
                  <a:off x="5808387" y="1811797"/>
                  <a:ext cx="727016" cy="861775"/>
                  <a:chOff x="285478" y="1093412"/>
                  <a:chExt cx="763067" cy="861775"/>
                </a:xfrm>
              </p:grpSpPr>
              <p:sp>
                <p:nvSpPr>
                  <p:cNvPr id="172" name="Can 171"/>
                  <p:cNvSpPr/>
                  <p:nvPr/>
                </p:nvSpPr>
                <p:spPr>
                  <a:xfrm>
                    <a:off x="285478" y="1333788"/>
                    <a:ext cx="763067" cy="397411"/>
                  </a:xfrm>
                  <a:prstGeom prst="can">
                    <a:avLst>
                      <a:gd name="adj" fmla="val 50000"/>
                    </a:avLst>
                  </a:prstGeom>
                  <a:solidFill>
                    <a:srgbClr val="31859C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173" name="TextBox 172"/>
                  <p:cNvSpPr txBox="1"/>
                  <p:nvPr/>
                </p:nvSpPr>
                <p:spPr>
                  <a:xfrm>
                    <a:off x="351019" y="1093412"/>
                    <a:ext cx="687420" cy="861775"/>
                  </a:xfrm>
                  <a:prstGeom prst="rect">
                    <a:avLst/>
                  </a:prstGeom>
                  <a:noFill/>
                  <a:scene3d>
                    <a:camera prst="isometricOffAxis1Top"/>
                    <a:lightRig rig="threePt" dir="t"/>
                  </a:scene3d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 smtClean="0">
                        <a:solidFill>
                          <a:srgbClr val="F2F2F2"/>
                        </a:solidFill>
                      </a:rPr>
                      <a:t>Front</a:t>
                    </a:r>
                  </a:p>
                  <a:p>
                    <a:r>
                      <a:rPr lang="en-US" sz="1200" b="1" dirty="0" smtClean="0">
                        <a:solidFill>
                          <a:srgbClr val="F2F2F2"/>
                        </a:solidFill>
                      </a:rPr>
                      <a:t>office service</a:t>
                    </a:r>
                    <a:endParaRPr lang="en-US" sz="1200" b="1" dirty="0">
                      <a:solidFill>
                        <a:srgbClr val="F2F2F2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31" name="Group 30"/>
            <p:cNvGrpSpPr/>
            <p:nvPr/>
          </p:nvGrpSpPr>
          <p:grpSpPr>
            <a:xfrm>
              <a:off x="4463345" y="1889980"/>
              <a:ext cx="917898" cy="1713063"/>
              <a:chOff x="4628554" y="1889980"/>
              <a:chExt cx="752689" cy="1713063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4633400" y="2277553"/>
                <a:ext cx="735789" cy="1325490"/>
                <a:chOff x="4601489" y="2111628"/>
                <a:chExt cx="715429" cy="1325490"/>
              </a:xfrm>
            </p:grpSpPr>
            <p:sp>
              <p:nvSpPr>
                <p:cNvPr id="86" name="Can 85"/>
                <p:cNvSpPr/>
                <p:nvPr/>
              </p:nvSpPr>
              <p:spPr>
                <a:xfrm>
                  <a:off x="4601489" y="2142067"/>
                  <a:ext cx="714446" cy="1295051"/>
                </a:xfrm>
                <a:prstGeom prst="can">
                  <a:avLst>
                    <a:gd name="adj" fmla="val 20211"/>
                  </a:avLst>
                </a:prstGeom>
                <a:pattFill prst="ltUpDiag">
                  <a:fgClr>
                    <a:srgbClr val="31859C"/>
                  </a:fgClr>
                  <a:bgClr>
                    <a:prstClr val="white"/>
                  </a:bgClr>
                </a:patt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n-US" dirty="0"/>
                </a:p>
              </p:txBody>
            </p:sp>
            <p:pic>
              <p:nvPicPr>
                <p:cNvPr id="87" name="Picture 86"/>
                <p:cNvPicPr>
                  <a:picLocks noChangeAspect="1"/>
                </p:cNvPicPr>
                <p:nvPr/>
              </p:nvPicPr>
              <p:blipFill>
                <a:blip r:embed="rId7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4641470" y="3004687"/>
                  <a:ext cx="205439" cy="353780"/>
                </a:xfrm>
                <a:prstGeom prst="rect">
                  <a:avLst/>
                </a:prstGeom>
              </p:spPr>
            </p:pic>
            <p:sp>
              <p:nvSpPr>
                <p:cNvPr id="88" name="Oval 87"/>
                <p:cNvSpPr/>
                <p:nvPr/>
              </p:nvSpPr>
              <p:spPr>
                <a:xfrm>
                  <a:off x="4605354" y="2111628"/>
                  <a:ext cx="711564" cy="203676"/>
                </a:xfrm>
                <a:prstGeom prst="ellipse">
                  <a:avLst/>
                </a:prstGeom>
                <a:gradFill>
                  <a:gsLst>
                    <a:gs pos="0">
                      <a:srgbClr val="41B3D3"/>
                    </a:gs>
                    <a:gs pos="64000">
                      <a:srgbClr val="31859C"/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91" name="Group 90"/>
                <p:cNvGrpSpPr/>
                <p:nvPr/>
              </p:nvGrpSpPr>
              <p:grpSpPr>
                <a:xfrm>
                  <a:off x="4911977" y="3064772"/>
                  <a:ext cx="347038" cy="291272"/>
                  <a:chOff x="5619184" y="1184853"/>
                  <a:chExt cx="924635" cy="501582"/>
                </a:xfrm>
              </p:grpSpPr>
              <p:sp>
                <p:nvSpPr>
                  <p:cNvPr id="94" name="Can 93"/>
                  <p:cNvSpPr/>
                  <p:nvPr/>
                </p:nvSpPr>
                <p:spPr>
                  <a:xfrm>
                    <a:off x="5619184" y="1362334"/>
                    <a:ext cx="923701" cy="324101"/>
                  </a:xfrm>
                  <a:prstGeom prst="can">
                    <a:avLst>
                      <a:gd name="adj" fmla="val 50000"/>
                    </a:avLst>
                  </a:prstGeom>
                  <a:solidFill>
                    <a:srgbClr val="31859C"/>
                  </a:solid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95" name="Can 94"/>
                  <p:cNvSpPr/>
                  <p:nvPr/>
                </p:nvSpPr>
                <p:spPr>
                  <a:xfrm>
                    <a:off x="5620117" y="1184853"/>
                    <a:ext cx="923702" cy="324103"/>
                  </a:xfrm>
                  <a:prstGeom prst="can">
                    <a:avLst>
                      <a:gd name="adj" fmla="val 50000"/>
                    </a:avLst>
                  </a:prstGeom>
                  <a:gradFill flip="none" rotWithShape="1">
                    <a:gsLst>
                      <a:gs pos="73000">
                        <a:srgbClr val="31859C"/>
                      </a:gs>
                      <a:gs pos="49000">
                        <a:srgbClr val="CFFFF7"/>
                      </a:gs>
                      <a:gs pos="27000">
                        <a:srgbClr val="31859C"/>
                      </a:gs>
                    </a:gsLst>
                    <a:lin ang="0" scaled="1"/>
                    <a:tileRect/>
                  </a:grad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92" name="Can 91"/>
                <p:cNvSpPr/>
                <p:nvPr/>
              </p:nvSpPr>
              <p:spPr>
                <a:xfrm>
                  <a:off x="4912329" y="2967402"/>
                  <a:ext cx="346687" cy="188208"/>
                </a:xfrm>
                <a:prstGeom prst="can">
                  <a:avLst>
                    <a:gd name="adj" fmla="val 50000"/>
                  </a:avLst>
                </a:prstGeom>
                <a:gradFill flip="none" rotWithShape="1">
                  <a:gsLst>
                    <a:gs pos="73000">
                      <a:srgbClr val="31859C"/>
                    </a:gs>
                    <a:gs pos="49000">
                      <a:srgbClr val="CFFFF7"/>
                    </a:gs>
                    <a:gs pos="27000">
                      <a:srgbClr val="31859C"/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7" name="Can 106"/>
                <p:cNvSpPr/>
                <p:nvPr/>
              </p:nvSpPr>
              <p:spPr>
                <a:xfrm>
                  <a:off x="4916562" y="2874273"/>
                  <a:ext cx="346687" cy="188208"/>
                </a:xfrm>
                <a:prstGeom prst="can">
                  <a:avLst>
                    <a:gd name="adj" fmla="val 50000"/>
                  </a:avLst>
                </a:prstGeom>
                <a:gradFill flip="none" rotWithShape="1">
                  <a:gsLst>
                    <a:gs pos="73000">
                      <a:srgbClr val="31859C"/>
                    </a:gs>
                    <a:gs pos="49000">
                      <a:srgbClr val="CFFFF7"/>
                    </a:gs>
                    <a:gs pos="27000">
                      <a:srgbClr val="31859C"/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 flipV="1">
                  <a:off x="4918680" y="2862830"/>
                  <a:ext cx="337680" cy="95290"/>
                </a:xfrm>
                <a:prstGeom prst="ellipse">
                  <a:avLst/>
                </a:prstGeom>
                <a:gradFill>
                  <a:gsLst>
                    <a:gs pos="0">
                      <a:srgbClr val="41B3D3"/>
                    </a:gs>
                    <a:gs pos="64000">
                      <a:srgbClr val="31859C"/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65" name="Group 164"/>
              <p:cNvGrpSpPr/>
              <p:nvPr/>
            </p:nvGrpSpPr>
            <p:grpSpPr>
              <a:xfrm>
                <a:off x="4628554" y="1889980"/>
                <a:ext cx="752689" cy="861774"/>
                <a:chOff x="285478" y="1085314"/>
                <a:chExt cx="767897" cy="953413"/>
              </a:xfrm>
            </p:grpSpPr>
            <p:sp>
              <p:nvSpPr>
                <p:cNvPr id="166" name="Can 165"/>
                <p:cNvSpPr/>
                <p:nvPr/>
              </p:nvSpPr>
              <p:spPr>
                <a:xfrm>
                  <a:off x="285478" y="1333788"/>
                  <a:ext cx="763067" cy="397411"/>
                </a:xfrm>
                <a:prstGeom prst="can">
                  <a:avLst>
                    <a:gd name="adj" fmla="val 50000"/>
                  </a:avLst>
                </a:prstGeom>
                <a:solidFill>
                  <a:srgbClr val="31859C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67" name="TextBox 166"/>
                <p:cNvSpPr txBox="1"/>
                <p:nvPr/>
              </p:nvSpPr>
              <p:spPr>
                <a:xfrm>
                  <a:off x="365955" y="1085314"/>
                  <a:ext cx="687420" cy="953413"/>
                </a:xfrm>
                <a:prstGeom prst="rect">
                  <a:avLst/>
                </a:prstGeom>
                <a:noFill/>
                <a:scene3d>
                  <a:camera prst="isometricOffAxis1Top"/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>
                      <a:solidFill>
                        <a:srgbClr val="F2F2F2"/>
                      </a:solidFill>
                    </a:rPr>
                    <a:t>Front</a:t>
                  </a:r>
                </a:p>
                <a:p>
                  <a:r>
                    <a:rPr lang="en-US" sz="1200" b="1" dirty="0" smtClean="0">
                      <a:solidFill>
                        <a:srgbClr val="F2F2F2"/>
                      </a:solidFill>
                    </a:rPr>
                    <a:t>office service</a:t>
                  </a:r>
                  <a:endParaRPr lang="en-US" sz="1200" b="1" dirty="0">
                    <a:solidFill>
                      <a:srgbClr val="F2F2F2"/>
                    </a:solidFill>
                  </a:endParaRPr>
                </a:p>
              </p:txBody>
            </p:sp>
          </p:grpSp>
        </p:grpSp>
        <p:grpSp>
          <p:nvGrpSpPr>
            <p:cNvPr id="29" name="Group 28"/>
            <p:cNvGrpSpPr/>
            <p:nvPr/>
          </p:nvGrpSpPr>
          <p:grpSpPr>
            <a:xfrm>
              <a:off x="3156399" y="2155839"/>
              <a:ext cx="998704" cy="1473010"/>
              <a:chOff x="3459701" y="2155839"/>
              <a:chExt cx="750574" cy="1473010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3473610" y="2447293"/>
                <a:ext cx="715431" cy="1181556"/>
                <a:chOff x="3441699" y="2277708"/>
                <a:chExt cx="715431" cy="1181556"/>
              </a:xfrm>
            </p:grpSpPr>
            <p:sp>
              <p:nvSpPr>
                <p:cNvPr id="64" name="Can 63"/>
                <p:cNvSpPr/>
                <p:nvPr/>
              </p:nvSpPr>
              <p:spPr>
                <a:xfrm>
                  <a:off x="3441699" y="2332567"/>
                  <a:ext cx="714446" cy="1126697"/>
                </a:xfrm>
                <a:prstGeom prst="can">
                  <a:avLst>
                    <a:gd name="adj" fmla="val 20211"/>
                  </a:avLst>
                </a:prstGeom>
                <a:pattFill prst="ltUpDiag">
                  <a:fgClr>
                    <a:srgbClr val="31859C"/>
                  </a:fgClr>
                  <a:bgClr>
                    <a:prstClr val="white"/>
                  </a:bgClr>
                </a:patt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n-US" dirty="0"/>
                </a:p>
              </p:txBody>
            </p:sp>
            <p:pic>
              <p:nvPicPr>
                <p:cNvPr id="70" name="Picture 69"/>
                <p:cNvPicPr>
                  <a:picLocks noChangeAspect="1"/>
                </p:cNvPicPr>
                <p:nvPr/>
              </p:nvPicPr>
              <p:blipFill>
                <a:blip r:embed="rId7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3481680" y="3026833"/>
                  <a:ext cx="205439" cy="353780"/>
                </a:xfrm>
                <a:prstGeom prst="rect">
                  <a:avLst/>
                </a:prstGeom>
              </p:spPr>
            </p:pic>
            <p:sp>
              <p:nvSpPr>
                <p:cNvPr id="71" name="Oval 70"/>
                <p:cNvSpPr/>
                <p:nvPr/>
              </p:nvSpPr>
              <p:spPr>
                <a:xfrm>
                  <a:off x="3445566" y="2277708"/>
                  <a:ext cx="711564" cy="203676"/>
                </a:xfrm>
                <a:prstGeom prst="ellipse">
                  <a:avLst/>
                </a:prstGeom>
                <a:gradFill>
                  <a:gsLst>
                    <a:gs pos="0">
                      <a:srgbClr val="41B3D3"/>
                    </a:gs>
                    <a:gs pos="64000">
                      <a:srgbClr val="31859C"/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12" name="Group 11"/>
                <p:cNvGrpSpPr/>
                <p:nvPr/>
              </p:nvGrpSpPr>
              <p:grpSpPr>
                <a:xfrm>
                  <a:off x="3752187" y="2982342"/>
                  <a:ext cx="347039" cy="395848"/>
                  <a:chOff x="3752187" y="2982342"/>
                  <a:chExt cx="347039" cy="395848"/>
                </a:xfrm>
              </p:grpSpPr>
              <p:grpSp>
                <p:nvGrpSpPr>
                  <p:cNvPr id="66" name="Group 65"/>
                  <p:cNvGrpSpPr/>
                  <p:nvPr/>
                </p:nvGrpSpPr>
                <p:grpSpPr>
                  <a:xfrm>
                    <a:off x="3752187" y="3086918"/>
                    <a:ext cx="347038" cy="291272"/>
                    <a:chOff x="5619184" y="1184853"/>
                    <a:chExt cx="924635" cy="501582"/>
                  </a:xfrm>
                </p:grpSpPr>
                <p:sp>
                  <p:nvSpPr>
                    <p:cNvPr id="68" name="Can 67"/>
                    <p:cNvSpPr/>
                    <p:nvPr/>
                  </p:nvSpPr>
                  <p:spPr>
                    <a:xfrm>
                      <a:off x="5619184" y="1362334"/>
                      <a:ext cx="923701" cy="324101"/>
                    </a:xfrm>
                    <a:prstGeom prst="can">
                      <a:avLst>
                        <a:gd name="adj" fmla="val 50000"/>
                      </a:avLst>
                    </a:prstGeom>
                    <a:solidFill>
                      <a:srgbClr val="31859C"/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9" name="Can 68"/>
                    <p:cNvSpPr/>
                    <p:nvPr/>
                  </p:nvSpPr>
                  <p:spPr>
                    <a:xfrm>
                      <a:off x="5620117" y="1184853"/>
                      <a:ext cx="923702" cy="324103"/>
                    </a:xfrm>
                    <a:prstGeom prst="can">
                      <a:avLst>
                        <a:gd name="adj" fmla="val 50000"/>
                      </a:avLst>
                    </a:prstGeom>
                    <a:gradFill flip="none" rotWithShape="1">
                      <a:gsLst>
                        <a:gs pos="73000">
                          <a:srgbClr val="31859C"/>
                        </a:gs>
                        <a:gs pos="49000">
                          <a:srgbClr val="CFFFF7"/>
                        </a:gs>
                        <a:gs pos="27000">
                          <a:srgbClr val="31859C"/>
                        </a:gs>
                      </a:gsLst>
                      <a:lin ang="0" scaled="1"/>
                      <a:tileRect/>
                    </a:gra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73" name="Can 72"/>
                  <p:cNvSpPr/>
                  <p:nvPr/>
                </p:nvSpPr>
                <p:spPr>
                  <a:xfrm>
                    <a:off x="3752539" y="2989548"/>
                    <a:ext cx="346687" cy="188208"/>
                  </a:xfrm>
                  <a:prstGeom prst="can">
                    <a:avLst>
                      <a:gd name="adj" fmla="val 50000"/>
                    </a:avLst>
                  </a:prstGeom>
                  <a:gradFill flip="none" rotWithShape="1">
                    <a:gsLst>
                      <a:gs pos="73000">
                        <a:srgbClr val="31859C"/>
                      </a:gs>
                      <a:gs pos="49000">
                        <a:srgbClr val="CFFFF7"/>
                      </a:gs>
                      <a:gs pos="27000">
                        <a:srgbClr val="31859C"/>
                      </a:gs>
                    </a:gsLst>
                    <a:lin ang="0" scaled="1"/>
                    <a:tileRect/>
                  </a:grad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67" name="Oval 66"/>
                  <p:cNvSpPr/>
                  <p:nvPr/>
                </p:nvSpPr>
                <p:spPr>
                  <a:xfrm flipV="1">
                    <a:off x="3754658" y="2982342"/>
                    <a:ext cx="337680" cy="9529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41B3D3"/>
                      </a:gs>
                      <a:gs pos="64000">
                        <a:srgbClr val="31859C"/>
                      </a:gs>
                    </a:gsLst>
                  </a:gra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grpSp>
            <p:nvGrpSpPr>
              <p:cNvPr id="159" name="Group 158"/>
              <p:cNvGrpSpPr/>
              <p:nvPr/>
            </p:nvGrpSpPr>
            <p:grpSpPr>
              <a:xfrm>
                <a:off x="3459701" y="2155839"/>
                <a:ext cx="750574" cy="561692"/>
                <a:chOff x="285478" y="1038920"/>
                <a:chExt cx="783526" cy="748288"/>
              </a:xfrm>
            </p:grpSpPr>
            <p:sp>
              <p:nvSpPr>
                <p:cNvPr id="160" name="Can 159"/>
                <p:cNvSpPr/>
                <p:nvPr/>
              </p:nvSpPr>
              <p:spPr>
                <a:xfrm>
                  <a:off x="285478" y="1333789"/>
                  <a:ext cx="763067" cy="451047"/>
                </a:xfrm>
                <a:prstGeom prst="can">
                  <a:avLst>
                    <a:gd name="adj" fmla="val 50000"/>
                  </a:avLst>
                </a:prstGeom>
                <a:solidFill>
                  <a:srgbClr val="31859C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381584" y="1038920"/>
                  <a:ext cx="687420" cy="748288"/>
                </a:xfrm>
                <a:prstGeom prst="rect">
                  <a:avLst/>
                </a:prstGeom>
                <a:noFill/>
                <a:scene3d>
                  <a:camera prst="isometricOffAxis1Top"/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b="1" dirty="0" smtClean="0">
                      <a:solidFill>
                        <a:srgbClr val="F2F2F2"/>
                      </a:solidFill>
                    </a:rPr>
                    <a:t>Front</a:t>
                  </a:r>
                </a:p>
                <a:p>
                  <a:r>
                    <a:rPr lang="en-US" sz="1000" b="1" dirty="0" smtClean="0">
                      <a:solidFill>
                        <a:srgbClr val="F2F2F2"/>
                      </a:solidFill>
                    </a:rPr>
                    <a:t>office service</a:t>
                  </a:r>
                  <a:endParaRPr lang="en-US" sz="1000" b="1" dirty="0">
                    <a:solidFill>
                      <a:srgbClr val="F2F2F2"/>
                    </a:solidFill>
                  </a:endParaRPr>
                </a:p>
              </p:txBody>
            </p:sp>
          </p:grpSp>
        </p:grpSp>
        <p:grpSp>
          <p:nvGrpSpPr>
            <p:cNvPr id="252" name="Group 251"/>
            <p:cNvGrpSpPr/>
            <p:nvPr/>
          </p:nvGrpSpPr>
          <p:grpSpPr>
            <a:xfrm>
              <a:off x="5800501" y="1803920"/>
              <a:ext cx="789345" cy="1723514"/>
              <a:chOff x="5960787" y="1964197"/>
              <a:chExt cx="789345" cy="1723514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5960787" y="1964197"/>
                <a:ext cx="727016" cy="1723514"/>
                <a:chOff x="5960787" y="1964197"/>
                <a:chExt cx="727016" cy="1723514"/>
              </a:xfrm>
            </p:grpSpPr>
            <p:sp>
              <p:nvSpPr>
                <p:cNvPr id="247" name="Can 246"/>
                <p:cNvSpPr/>
                <p:nvPr/>
              </p:nvSpPr>
              <p:spPr>
                <a:xfrm>
                  <a:off x="5971133" y="2265659"/>
                  <a:ext cx="714446" cy="1422052"/>
                </a:xfrm>
                <a:prstGeom prst="can">
                  <a:avLst>
                    <a:gd name="adj" fmla="val 20211"/>
                  </a:avLst>
                </a:prstGeom>
                <a:pattFill prst="ltUpDiag">
                  <a:fgClr>
                    <a:srgbClr val="31859C"/>
                  </a:fgClr>
                  <a:bgClr>
                    <a:prstClr val="white"/>
                  </a:bgClr>
                </a:patt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48" name="Can 247"/>
                <p:cNvSpPr/>
                <p:nvPr/>
              </p:nvSpPr>
              <p:spPr>
                <a:xfrm>
                  <a:off x="5960787" y="2204573"/>
                  <a:ext cx="727016" cy="397411"/>
                </a:xfrm>
                <a:prstGeom prst="can">
                  <a:avLst>
                    <a:gd name="adj" fmla="val 50000"/>
                  </a:avLst>
                </a:prstGeom>
                <a:solidFill>
                  <a:srgbClr val="31859C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49" name="TextBox 248"/>
                <p:cNvSpPr txBox="1"/>
                <p:nvPr/>
              </p:nvSpPr>
              <p:spPr>
                <a:xfrm>
                  <a:off x="6023232" y="1964197"/>
                  <a:ext cx="654943" cy="861775"/>
                </a:xfrm>
                <a:prstGeom prst="rect">
                  <a:avLst/>
                </a:prstGeom>
                <a:noFill/>
                <a:scene3d>
                  <a:camera prst="isometricOffAxis1Top"/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>
                      <a:solidFill>
                        <a:srgbClr val="F2F2F2"/>
                      </a:solidFill>
                    </a:rPr>
                    <a:t>Front</a:t>
                  </a:r>
                </a:p>
                <a:p>
                  <a:r>
                    <a:rPr lang="en-US" sz="1200" b="1" dirty="0" smtClean="0">
                      <a:solidFill>
                        <a:srgbClr val="F2F2F2"/>
                      </a:solidFill>
                    </a:rPr>
                    <a:t>office service</a:t>
                  </a:r>
                  <a:endParaRPr lang="en-US" sz="1200" b="1" dirty="0">
                    <a:solidFill>
                      <a:srgbClr val="F2F2F2"/>
                    </a:solidFill>
                  </a:endParaRPr>
                </a:p>
              </p:txBody>
            </p:sp>
          </p:grpSp>
          <p:pic>
            <p:nvPicPr>
              <p:cNvPr id="143" name="Picture 3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73800" y="2743913"/>
                <a:ext cx="776332" cy="7945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51" name="Group 250"/>
            <p:cNvGrpSpPr/>
            <p:nvPr/>
          </p:nvGrpSpPr>
          <p:grpSpPr>
            <a:xfrm>
              <a:off x="4455459" y="1882103"/>
              <a:ext cx="917898" cy="1713063"/>
              <a:chOff x="4615745" y="2042380"/>
              <a:chExt cx="917898" cy="1713063"/>
            </a:xfrm>
          </p:grpSpPr>
          <p:grpSp>
            <p:nvGrpSpPr>
              <p:cNvPr id="190" name="Group 189"/>
              <p:cNvGrpSpPr/>
              <p:nvPr/>
            </p:nvGrpSpPr>
            <p:grpSpPr>
              <a:xfrm>
                <a:off x="4615745" y="2042380"/>
                <a:ext cx="917898" cy="1713063"/>
                <a:chOff x="4628554" y="1889980"/>
                <a:chExt cx="752689" cy="1713063"/>
              </a:xfrm>
            </p:grpSpPr>
            <p:grpSp>
              <p:nvGrpSpPr>
                <p:cNvPr id="191" name="Group 190"/>
                <p:cNvGrpSpPr/>
                <p:nvPr/>
              </p:nvGrpSpPr>
              <p:grpSpPr>
                <a:xfrm>
                  <a:off x="4633400" y="2277553"/>
                  <a:ext cx="735789" cy="1325490"/>
                  <a:chOff x="4601489" y="2111628"/>
                  <a:chExt cx="715429" cy="1325490"/>
                </a:xfrm>
              </p:grpSpPr>
              <p:sp>
                <p:nvSpPr>
                  <p:cNvPr id="195" name="Can 194"/>
                  <p:cNvSpPr/>
                  <p:nvPr/>
                </p:nvSpPr>
                <p:spPr>
                  <a:xfrm>
                    <a:off x="4601489" y="2142067"/>
                    <a:ext cx="714446" cy="1295051"/>
                  </a:xfrm>
                  <a:prstGeom prst="can">
                    <a:avLst>
                      <a:gd name="adj" fmla="val 20211"/>
                    </a:avLst>
                  </a:prstGeom>
                  <a:pattFill prst="ltUpDiag">
                    <a:fgClr>
                      <a:srgbClr val="31859C"/>
                    </a:fgClr>
                    <a:bgClr>
                      <a:prstClr val="white"/>
                    </a:bgClr>
                  </a:patt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97" name="Oval 196"/>
                  <p:cNvSpPr/>
                  <p:nvPr/>
                </p:nvSpPr>
                <p:spPr>
                  <a:xfrm>
                    <a:off x="4605354" y="2111628"/>
                    <a:ext cx="711564" cy="20367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41B3D3"/>
                      </a:gs>
                      <a:gs pos="64000">
                        <a:srgbClr val="31859C"/>
                      </a:gs>
                    </a:gsLst>
                  </a:gra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92" name="Group 191"/>
                <p:cNvGrpSpPr/>
                <p:nvPr/>
              </p:nvGrpSpPr>
              <p:grpSpPr>
                <a:xfrm>
                  <a:off x="4628554" y="1889980"/>
                  <a:ext cx="752689" cy="861774"/>
                  <a:chOff x="285478" y="1085314"/>
                  <a:chExt cx="767897" cy="953413"/>
                </a:xfrm>
              </p:grpSpPr>
              <p:sp>
                <p:nvSpPr>
                  <p:cNvPr id="193" name="Can 192"/>
                  <p:cNvSpPr/>
                  <p:nvPr/>
                </p:nvSpPr>
                <p:spPr>
                  <a:xfrm>
                    <a:off x="285478" y="1333788"/>
                    <a:ext cx="763067" cy="397411"/>
                  </a:xfrm>
                  <a:prstGeom prst="can">
                    <a:avLst>
                      <a:gd name="adj" fmla="val 50000"/>
                    </a:avLst>
                  </a:prstGeom>
                  <a:solidFill>
                    <a:srgbClr val="31859C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194" name="TextBox 193"/>
                  <p:cNvSpPr txBox="1"/>
                  <p:nvPr/>
                </p:nvSpPr>
                <p:spPr>
                  <a:xfrm>
                    <a:off x="365955" y="1085314"/>
                    <a:ext cx="687420" cy="953413"/>
                  </a:xfrm>
                  <a:prstGeom prst="rect">
                    <a:avLst/>
                  </a:prstGeom>
                  <a:noFill/>
                  <a:scene3d>
                    <a:camera prst="isometricOffAxis1Top"/>
                    <a:lightRig rig="threePt" dir="t"/>
                  </a:scene3d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 smtClean="0">
                        <a:solidFill>
                          <a:srgbClr val="F2F2F2"/>
                        </a:solidFill>
                      </a:rPr>
                      <a:t>Front</a:t>
                    </a:r>
                  </a:p>
                  <a:p>
                    <a:r>
                      <a:rPr lang="en-US" sz="1200" b="1" dirty="0" smtClean="0">
                        <a:solidFill>
                          <a:srgbClr val="F2F2F2"/>
                        </a:solidFill>
                      </a:rPr>
                      <a:t>office service</a:t>
                    </a:r>
                    <a:endParaRPr lang="en-US" sz="1200" b="1" dirty="0">
                      <a:solidFill>
                        <a:srgbClr val="F2F2F2"/>
                      </a:solidFill>
                    </a:endParaRPr>
                  </a:p>
                </p:txBody>
              </p:sp>
            </p:grpSp>
          </p:grpSp>
          <p:pic>
            <p:nvPicPr>
              <p:cNvPr id="146" name="Picture 2" descr="Image result for esa logo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0376" y="3008278"/>
                <a:ext cx="730024" cy="3105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76" name="Group 175"/>
            <p:cNvGrpSpPr/>
            <p:nvPr/>
          </p:nvGrpSpPr>
          <p:grpSpPr>
            <a:xfrm>
              <a:off x="3148513" y="2147962"/>
              <a:ext cx="998704" cy="1473010"/>
              <a:chOff x="3459701" y="2155839"/>
              <a:chExt cx="750574" cy="1473010"/>
            </a:xfrm>
          </p:grpSpPr>
          <p:grpSp>
            <p:nvGrpSpPr>
              <p:cNvPr id="177" name="Group 176"/>
              <p:cNvGrpSpPr/>
              <p:nvPr/>
            </p:nvGrpSpPr>
            <p:grpSpPr>
              <a:xfrm>
                <a:off x="3473610" y="2447293"/>
                <a:ext cx="715431" cy="1181556"/>
                <a:chOff x="3441699" y="2277708"/>
                <a:chExt cx="715431" cy="1181556"/>
              </a:xfrm>
            </p:grpSpPr>
            <p:sp>
              <p:nvSpPr>
                <p:cNvPr id="181" name="Can 180"/>
                <p:cNvSpPr/>
                <p:nvPr/>
              </p:nvSpPr>
              <p:spPr>
                <a:xfrm>
                  <a:off x="3441699" y="2332567"/>
                  <a:ext cx="714446" cy="1126697"/>
                </a:xfrm>
                <a:prstGeom prst="can">
                  <a:avLst>
                    <a:gd name="adj" fmla="val 20211"/>
                  </a:avLst>
                </a:prstGeom>
                <a:pattFill prst="ltUpDiag">
                  <a:fgClr>
                    <a:srgbClr val="31859C"/>
                  </a:fgClr>
                  <a:bgClr>
                    <a:prstClr val="white"/>
                  </a:bgClr>
                </a:patt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83" name="Oval 182"/>
                <p:cNvSpPr/>
                <p:nvPr/>
              </p:nvSpPr>
              <p:spPr>
                <a:xfrm>
                  <a:off x="3445566" y="2277708"/>
                  <a:ext cx="711564" cy="203676"/>
                </a:xfrm>
                <a:prstGeom prst="ellipse">
                  <a:avLst/>
                </a:prstGeom>
                <a:gradFill>
                  <a:gsLst>
                    <a:gs pos="0">
                      <a:srgbClr val="41B3D3"/>
                    </a:gs>
                    <a:gs pos="64000">
                      <a:srgbClr val="31859C"/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78" name="Group 177"/>
              <p:cNvGrpSpPr/>
              <p:nvPr/>
            </p:nvGrpSpPr>
            <p:grpSpPr>
              <a:xfrm>
                <a:off x="3459701" y="2155839"/>
                <a:ext cx="750574" cy="561692"/>
                <a:chOff x="285478" y="1038920"/>
                <a:chExt cx="783526" cy="748288"/>
              </a:xfrm>
            </p:grpSpPr>
            <p:sp>
              <p:nvSpPr>
                <p:cNvPr id="179" name="Can 178"/>
                <p:cNvSpPr/>
                <p:nvPr/>
              </p:nvSpPr>
              <p:spPr>
                <a:xfrm>
                  <a:off x="285478" y="1333789"/>
                  <a:ext cx="763067" cy="451047"/>
                </a:xfrm>
                <a:prstGeom prst="can">
                  <a:avLst>
                    <a:gd name="adj" fmla="val 50000"/>
                  </a:avLst>
                </a:prstGeom>
                <a:solidFill>
                  <a:srgbClr val="31859C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80" name="TextBox 179"/>
                <p:cNvSpPr txBox="1"/>
                <p:nvPr/>
              </p:nvSpPr>
              <p:spPr>
                <a:xfrm>
                  <a:off x="381584" y="1038920"/>
                  <a:ext cx="687420" cy="748288"/>
                </a:xfrm>
                <a:prstGeom prst="rect">
                  <a:avLst/>
                </a:prstGeom>
                <a:noFill/>
                <a:scene3d>
                  <a:camera prst="isometricOffAxis1Top"/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b="1" dirty="0" smtClean="0">
                      <a:solidFill>
                        <a:srgbClr val="F2F2F2"/>
                      </a:solidFill>
                    </a:rPr>
                    <a:t>Front</a:t>
                  </a:r>
                </a:p>
                <a:p>
                  <a:r>
                    <a:rPr lang="en-US" sz="1000" b="1" dirty="0" smtClean="0">
                      <a:solidFill>
                        <a:srgbClr val="F2F2F2"/>
                      </a:solidFill>
                    </a:rPr>
                    <a:t>office service</a:t>
                  </a:r>
                  <a:endParaRPr lang="en-US" sz="1000" b="1" dirty="0">
                    <a:solidFill>
                      <a:srgbClr val="F2F2F2"/>
                    </a:solidFill>
                  </a:endParaRPr>
                </a:p>
              </p:txBody>
            </p:sp>
          </p:grpSp>
        </p:grpSp>
        <p:grpSp>
          <p:nvGrpSpPr>
            <p:cNvPr id="15" name="Group 14"/>
            <p:cNvGrpSpPr/>
            <p:nvPr/>
          </p:nvGrpSpPr>
          <p:grpSpPr>
            <a:xfrm>
              <a:off x="1779918" y="2007865"/>
              <a:ext cx="974045" cy="1494519"/>
              <a:chOff x="1940204" y="2168142"/>
              <a:chExt cx="974045" cy="1494519"/>
            </a:xfrm>
          </p:grpSpPr>
          <p:grpSp>
            <p:nvGrpSpPr>
              <p:cNvPr id="147" name="Group 146"/>
              <p:cNvGrpSpPr/>
              <p:nvPr/>
            </p:nvGrpSpPr>
            <p:grpSpPr>
              <a:xfrm>
                <a:off x="1940204" y="2168142"/>
                <a:ext cx="974045" cy="1494519"/>
                <a:chOff x="2057778" y="2015742"/>
                <a:chExt cx="767562" cy="1494519"/>
              </a:xfrm>
            </p:grpSpPr>
            <p:sp>
              <p:nvSpPr>
                <p:cNvPr id="148" name="Can 147"/>
                <p:cNvSpPr/>
                <p:nvPr/>
              </p:nvSpPr>
              <p:spPr>
                <a:xfrm>
                  <a:off x="2057778" y="2290450"/>
                  <a:ext cx="767562" cy="1219811"/>
                </a:xfrm>
                <a:prstGeom prst="can">
                  <a:avLst>
                    <a:gd name="adj" fmla="val 20211"/>
                  </a:avLst>
                </a:prstGeom>
                <a:pattFill prst="ltUpDiag">
                  <a:fgClr>
                    <a:srgbClr val="31859C"/>
                  </a:fgClr>
                  <a:bgClr>
                    <a:prstClr val="white"/>
                  </a:bgClr>
                </a:patt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n-US" dirty="0"/>
                </a:p>
              </p:txBody>
            </p:sp>
            <p:grpSp>
              <p:nvGrpSpPr>
                <p:cNvPr id="151" name="Group 150"/>
                <p:cNvGrpSpPr/>
                <p:nvPr/>
              </p:nvGrpSpPr>
              <p:grpSpPr>
                <a:xfrm>
                  <a:off x="2060567" y="2015742"/>
                  <a:ext cx="763067" cy="861775"/>
                  <a:chOff x="285478" y="1093412"/>
                  <a:chExt cx="763067" cy="861775"/>
                </a:xfrm>
              </p:grpSpPr>
              <p:sp>
                <p:nvSpPr>
                  <p:cNvPr id="152" name="Can 151"/>
                  <p:cNvSpPr/>
                  <p:nvPr/>
                </p:nvSpPr>
                <p:spPr>
                  <a:xfrm>
                    <a:off x="285478" y="1333788"/>
                    <a:ext cx="763067" cy="397411"/>
                  </a:xfrm>
                  <a:prstGeom prst="can">
                    <a:avLst>
                      <a:gd name="adj" fmla="val 50000"/>
                    </a:avLst>
                  </a:prstGeom>
                  <a:solidFill>
                    <a:srgbClr val="31859C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153" name="TextBox 152"/>
                  <p:cNvSpPr txBox="1"/>
                  <p:nvPr/>
                </p:nvSpPr>
                <p:spPr>
                  <a:xfrm>
                    <a:off x="351019" y="1093412"/>
                    <a:ext cx="687420" cy="861775"/>
                  </a:xfrm>
                  <a:prstGeom prst="rect">
                    <a:avLst/>
                  </a:prstGeom>
                  <a:noFill/>
                  <a:scene3d>
                    <a:camera prst="isometricOffAxis1Top"/>
                    <a:lightRig rig="threePt" dir="t"/>
                  </a:scene3d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 smtClean="0">
                        <a:solidFill>
                          <a:srgbClr val="F2F2F2"/>
                        </a:solidFill>
                      </a:rPr>
                      <a:t>Front</a:t>
                    </a:r>
                  </a:p>
                  <a:p>
                    <a:r>
                      <a:rPr lang="en-US" sz="1200" b="1" dirty="0" smtClean="0">
                        <a:solidFill>
                          <a:srgbClr val="F2F2F2"/>
                        </a:solidFill>
                      </a:rPr>
                      <a:t>office service</a:t>
                    </a:r>
                    <a:endParaRPr lang="en-US" sz="1200" b="1" dirty="0">
                      <a:solidFill>
                        <a:srgbClr val="F2F2F2"/>
                      </a:solidFill>
                    </a:endParaRPr>
                  </a:p>
                </p:txBody>
              </p:sp>
            </p:grpSp>
          </p:grpSp>
          <p:pic>
            <p:nvPicPr>
              <p:cNvPr id="142" name="Picture 3" descr="C:\Users\hlaur\Desktop\LOGO CE_Vertical_EN_PANTONE_LR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3304" y="2936077"/>
                <a:ext cx="790194" cy="548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69" name="Picture 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9004" y="5318025"/>
              <a:ext cx="687996" cy="667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70" name="Title 91"/>
            <p:cNvSpPr txBox="1">
              <a:spLocks/>
            </p:cNvSpPr>
            <p:nvPr/>
          </p:nvSpPr>
          <p:spPr bwMode="auto">
            <a:xfrm>
              <a:off x="5490413" y="6157217"/>
              <a:ext cx="1809864" cy="266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+mj-lt"/>
                  <a:ea typeface="MS PGothic" pitchFamily="34" charset="-128"/>
                  <a:cs typeface="ＭＳ Ｐゴシック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9pPr>
            </a:lstStyle>
            <a:p>
              <a:pPr>
                <a:defRPr/>
              </a:pPr>
              <a:r>
                <a:rPr lang="en-GB" altLang="en-US" sz="700" kern="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itchFamily="34" charset="0"/>
                  <a:sym typeface="Wingdings" pitchFamily="2" charset="2"/>
                </a:rPr>
                <a:t>Sentinel Collaborative Ground Segment</a:t>
              </a:r>
              <a:endParaRPr lang="en-GB" altLang="en-US" sz="600" i="1" kern="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271" name="Title 91"/>
            <p:cNvSpPr txBox="1">
              <a:spLocks/>
            </p:cNvSpPr>
            <p:nvPr/>
          </p:nvSpPr>
          <p:spPr bwMode="auto">
            <a:xfrm>
              <a:off x="5495406" y="6015438"/>
              <a:ext cx="1854190" cy="266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+mj-lt"/>
                  <a:ea typeface="MS PGothic" pitchFamily="34" charset="-128"/>
                  <a:cs typeface="ＭＳ Ｐゴシック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9pPr>
            </a:lstStyle>
            <a:p>
              <a:pPr>
                <a:defRPr/>
              </a:pPr>
              <a:r>
                <a:rPr lang="en-GB" altLang="en-US" sz="700" kern="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itchFamily="34" charset="0"/>
                  <a:sym typeface="Wingdings" pitchFamily="2" charset="2"/>
                </a:rPr>
                <a:t>National/commercial missions data access</a:t>
              </a:r>
              <a:endParaRPr lang="en-GB" altLang="en-US" sz="600" i="1" kern="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266" name="Title 91"/>
            <p:cNvSpPr txBox="1">
              <a:spLocks/>
            </p:cNvSpPr>
            <p:nvPr/>
          </p:nvSpPr>
          <p:spPr bwMode="auto">
            <a:xfrm>
              <a:off x="4086701" y="5881845"/>
              <a:ext cx="1588903" cy="266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+mj-lt"/>
                  <a:ea typeface="MS PGothic" pitchFamily="34" charset="-128"/>
                  <a:cs typeface="ＭＳ Ｐゴシック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9pPr>
            </a:lstStyle>
            <a:p>
              <a:pPr>
                <a:defRPr/>
              </a:pPr>
              <a:r>
                <a:rPr lang="en-GB" altLang="en-US" sz="700" kern="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itchFamily="34" charset="0"/>
                  <a:sym typeface="Wingdings" pitchFamily="2" charset="2"/>
                </a:rPr>
                <a:t>EOEP-5  (“EO Science for Society”)</a:t>
              </a:r>
              <a:endParaRPr lang="en-GB" altLang="en-US" sz="600" i="1" kern="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267" name="Title 91"/>
            <p:cNvSpPr txBox="1">
              <a:spLocks/>
            </p:cNvSpPr>
            <p:nvPr/>
          </p:nvSpPr>
          <p:spPr bwMode="auto">
            <a:xfrm>
              <a:off x="4086701" y="6007528"/>
              <a:ext cx="1514718" cy="266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+mj-lt"/>
                  <a:ea typeface="MS PGothic" pitchFamily="34" charset="-128"/>
                  <a:cs typeface="ＭＳ Ｐゴシック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9pPr>
            </a:lstStyle>
            <a:p>
              <a:pPr>
                <a:defRPr/>
              </a:pPr>
              <a:r>
                <a:rPr lang="en-GB" altLang="en-US" sz="700" kern="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itchFamily="34" charset="0"/>
                  <a:sym typeface="Wingdings" pitchFamily="2" charset="2"/>
                </a:rPr>
                <a:t>Heritage Data (</a:t>
              </a:r>
              <a:r>
                <a:rPr lang="en-GB" altLang="en-US" sz="600" kern="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itchFamily="34" charset="0"/>
                  <a:sym typeface="Wingdings" pitchFamily="2" charset="2"/>
                </a:rPr>
                <a:t>LTDP+</a:t>
              </a:r>
              <a:r>
                <a:rPr lang="en-GB" altLang="en-US" sz="700" kern="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itchFamily="34" charset="0"/>
                  <a:sym typeface="Wingdings" pitchFamily="2" charset="2"/>
                </a:rPr>
                <a:t>), Earthnet</a:t>
              </a:r>
              <a:endParaRPr lang="en-GB" altLang="en-US" sz="600" i="1" kern="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268" name="Title 91"/>
            <p:cNvSpPr txBox="1">
              <a:spLocks/>
            </p:cNvSpPr>
            <p:nvPr/>
          </p:nvSpPr>
          <p:spPr bwMode="auto">
            <a:xfrm>
              <a:off x="4086701" y="6135980"/>
              <a:ext cx="1285882" cy="266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+mj-lt"/>
                  <a:ea typeface="MS PGothic" pitchFamily="34" charset="-128"/>
                  <a:cs typeface="ＭＳ Ｐゴシック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9pPr>
            </a:lstStyle>
            <a:p>
              <a:pPr>
                <a:defRPr/>
              </a:pPr>
              <a:r>
                <a:rPr lang="en-GB" altLang="en-US" sz="700" kern="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itchFamily="34" charset="0"/>
                  <a:sym typeface="Wingdings" pitchFamily="2" charset="2"/>
                </a:rPr>
                <a:t>EarthWatch CCI, InCubed</a:t>
              </a:r>
              <a:endParaRPr lang="en-GB" altLang="en-US" sz="600" i="1" kern="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endParaRPr>
            </a:p>
          </p:txBody>
        </p:sp>
        <p:pic>
          <p:nvPicPr>
            <p:cNvPr id="260" name="Picture 3" descr="C:\Users\hlaur\Desktop\LOGO CE_Vertical_EN_PANTONE_LR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0018" y="5247412"/>
              <a:ext cx="681166" cy="472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1" name="Title 91"/>
            <p:cNvSpPr txBox="1">
              <a:spLocks/>
            </p:cNvSpPr>
            <p:nvPr/>
          </p:nvSpPr>
          <p:spPr bwMode="auto">
            <a:xfrm>
              <a:off x="7215520" y="5842509"/>
              <a:ext cx="2218312" cy="266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+mj-lt"/>
                  <a:ea typeface="MS PGothic" pitchFamily="34" charset="-128"/>
                  <a:cs typeface="ＭＳ Ｐゴシック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9pPr>
            </a:lstStyle>
            <a:p>
              <a:pPr>
                <a:defRPr/>
              </a:pPr>
              <a:r>
                <a:rPr lang="en-GB" altLang="en-US" sz="700" kern="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itchFamily="34" charset="0"/>
                  <a:sym typeface="Wingdings" pitchFamily="2" charset="2"/>
                </a:rPr>
                <a:t>Copernicus Data &amp; Information Access Services</a:t>
              </a:r>
              <a:endParaRPr lang="en-GB" altLang="en-US" sz="600" i="1" kern="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262" name="Title 91"/>
            <p:cNvSpPr txBox="1">
              <a:spLocks/>
            </p:cNvSpPr>
            <p:nvPr/>
          </p:nvSpPr>
          <p:spPr bwMode="auto">
            <a:xfrm>
              <a:off x="7223551" y="6149821"/>
              <a:ext cx="2218312" cy="266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+mj-lt"/>
                  <a:ea typeface="MS PGothic" pitchFamily="34" charset="-128"/>
                  <a:cs typeface="ＭＳ Ｐゴシック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9pPr>
            </a:lstStyle>
            <a:p>
              <a:pPr>
                <a:defRPr/>
              </a:pPr>
              <a:r>
                <a:rPr lang="en-GB" altLang="en-US" sz="700" kern="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itchFamily="34" charset="0"/>
                  <a:sym typeface="Wingdings" pitchFamily="2" charset="2"/>
                </a:rPr>
                <a:t>Open Science Cloud  &amp;  GEOSS Infrastructure</a:t>
              </a:r>
              <a:endParaRPr lang="en-GB" altLang="en-US" sz="600" i="1" kern="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263" name="Title 91"/>
            <p:cNvSpPr txBox="1">
              <a:spLocks/>
            </p:cNvSpPr>
            <p:nvPr/>
          </p:nvSpPr>
          <p:spPr bwMode="auto">
            <a:xfrm>
              <a:off x="7228581" y="5682149"/>
              <a:ext cx="1919208" cy="266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+mj-lt"/>
                  <a:ea typeface="MS PGothic" pitchFamily="34" charset="-128"/>
                  <a:cs typeface="ＭＳ Ｐゴシック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9pPr>
            </a:lstStyle>
            <a:p>
              <a:pPr>
                <a:defRPr/>
              </a:pPr>
              <a:r>
                <a:rPr lang="en-GB" altLang="en-US" sz="700" kern="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itchFamily="34" charset="0"/>
                  <a:sym typeface="Wingdings" pitchFamily="2" charset="2"/>
                </a:rPr>
                <a:t>Copernicus Services &amp; user uptake</a:t>
              </a:r>
              <a:endParaRPr lang="en-GB" altLang="en-US" sz="600" i="1" kern="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264" name="Title 91"/>
            <p:cNvSpPr txBox="1">
              <a:spLocks/>
            </p:cNvSpPr>
            <p:nvPr/>
          </p:nvSpPr>
          <p:spPr bwMode="auto">
            <a:xfrm>
              <a:off x="7229067" y="5990508"/>
              <a:ext cx="2029180" cy="266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+mj-lt"/>
                  <a:ea typeface="MS PGothic" pitchFamily="34" charset="-128"/>
                  <a:cs typeface="ＭＳ Ｐゴシック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9pPr>
            </a:lstStyle>
            <a:p>
              <a:r>
                <a:rPr lang="en-GB" altLang="en-US" sz="700" dirty="0">
                  <a:solidFill>
                    <a:schemeClr val="tx1"/>
                  </a:solidFill>
                  <a:latin typeface="Calibri" pitchFamily="34" charset="0"/>
                  <a:sym typeface="Wingdings" pitchFamily="2" charset="2"/>
                </a:rPr>
                <a:t>Research and Innovation Projects (H2020)</a:t>
              </a:r>
            </a:p>
          </p:txBody>
        </p:sp>
        <p:pic>
          <p:nvPicPr>
            <p:cNvPr id="265" name="Picture 2" descr="Image result for esa logo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7220" y="5638165"/>
              <a:ext cx="730024" cy="3105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" name="Group 17"/>
            <p:cNvGrpSpPr/>
            <p:nvPr/>
          </p:nvGrpSpPr>
          <p:grpSpPr>
            <a:xfrm>
              <a:off x="-51867" y="1799771"/>
              <a:ext cx="1575867" cy="3369128"/>
              <a:chOff x="-51867" y="1799771"/>
              <a:chExt cx="1575867" cy="3369128"/>
            </a:xfrm>
          </p:grpSpPr>
          <p:sp>
            <p:nvSpPr>
              <p:cNvPr id="175" name="TextBox 174"/>
              <p:cNvSpPr txBox="1"/>
              <p:nvPr/>
            </p:nvSpPr>
            <p:spPr>
              <a:xfrm>
                <a:off x="-51867" y="2232406"/>
                <a:ext cx="1353319" cy="12311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dirty="0" smtClean="0">
                    <a:solidFill>
                      <a:srgbClr val="000000"/>
                    </a:solidFill>
                  </a:rPr>
                  <a:t>Funded by </a:t>
                </a:r>
              </a:p>
              <a:p>
                <a:pPr algn="r"/>
                <a:r>
                  <a:rPr lang="en-US" dirty="0">
                    <a:solidFill>
                      <a:srgbClr val="000000"/>
                    </a:solidFill>
                  </a:rPr>
                  <a:t>t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hird-parties</a:t>
                </a:r>
              </a:p>
              <a:p>
                <a:pPr algn="r"/>
                <a:r>
                  <a:rPr lang="en-US" dirty="0" smtClean="0">
                    <a:solidFill>
                      <a:srgbClr val="000000"/>
                    </a:solidFill>
                  </a:rPr>
                  <a:t> </a:t>
                </a:r>
              </a:p>
            </p:txBody>
          </p:sp>
          <p:sp>
            <p:nvSpPr>
              <p:cNvPr id="182" name="Left Brace 181"/>
              <p:cNvSpPr/>
              <p:nvPr/>
            </p:nvSpPr>
            <p:spPr>
              <a:xfrm>
                <a:off x="1314740" y="1799771"/>
                <a:ext cx="199104" cy="1574812"/>
              </a:xfrm>
              <a:prstGeom prst="leftBrace">
                <a:avLst>
                  <a:gd name="adj1" fmla="val 53656"/>
                  <a:gd name="adj2" fmla="val 48829"/>
                </a:avLst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4" name="TextBox 183"/>
              <p:cNvSpPr txBox="1"/>
              <p:nvPr/>
            </p:nvSpPr>
            <p:spPr>
              <a:xfrm>
                <a:off x="208643" y="3937838"/>
                <a:ext cx="1081314" cy="861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 smtClean="0">
                    <a:solidFill>
                      <a:srgbClr val="000000"/>
                    </a:solidFill>
                  </a:rPr>
                  <a:t>DIAS</a:t>
                </a:r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:endParaRPr lang="en-US" dirty="0" smtClean="0">
                  <a:solidFill>
                    <a:srgbClr val="000000"/>
                  </a:solidFill>
                </a:endParaRPr>
              </a:p>
              <a:p>
                <a:pPr algn="r"/>
                <a:r>
                  <a:rPr lang="en-US" dirty="0" smtClean="0">
                    <a:solidFill>
                      <a:srgbClr val="000000"/>
                    </a:solidFill>
                  </a:rPr>
                  <a:t>funded</a:t>
                </a:r>
              </a:p>
            </p:txBody>
          </p:sp>
          <p:sp>
            <p:nvSpPr>
              <p:cNvPr id="185" name="Left Brace 184"/>
              <p:cNvSpPr/>
              <p:nvPr/>
            </p:nvSpPr>
            <p:spPr>
              <a:xfrm>
                <a:off x="1276640" y="3488870"/>
                <a:ext cx="247360" cy="1680029"/>
              </a:xfrm>
              <a:prstGeom prst="leftBrace">
                <a:avLst>
                  <a:gd name="adj1" fmla="val 53656"/>
                  <a:gd name="adj2" fmla="val 48829"/>
                </a:avLst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74" name="Picture 173" descr="See original image"/>
            <p:cNvPicPr/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654570" y="5627326"/>
              <a:ext cx="1158240" cy="285750"/>
            </a:xfrm>
            <a:prstGeom prst="rect">
              <a:avLst/>
            </a:prstGeom>
            <a:noFill/>
          </p:spPr>
        </p:pic>
        <p:sp>
          <p:nvSpPr>
            <p:cNvPr id="186" name="Title 91"/>
            <p:cNvSpPr txBox="1">
              <a:spLocks/>
            </p:cNvSpPr>
            <p:nvPr/>
          </p:nvSpPr>
          <p:spPr bwMode="auto">
            <a:xfrm>
              <a:off x="2654570" y="5881845"/>
              <a:ext cx="1588903" cy="266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+mj-lt"/>
                  <a:ea typeface="MS PGothic" pitchFamily="34" charset="-128"/>
                  <a:cs typeface="ＭＳ Ｐゴシック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9pPr>
            </a:lstStyle>
            <a:p>
              <a:pPr>
                <a:defRPr/>
              </a:pPr>
              <a:r>
                <a:rPr lang="en-GB" altLang="en-US" sz="700" kern="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itchFamily="34" charset="0"/>
                  <a:sym typeface="Wingdings" pitchFamily="2" charset="2"/>
                </a:rPr>
                <a:t>Pathfinder projects</a:t>
              </a:r>
              <a:endParaRPr lang="en-GB" altLang="en-US" sz="600" i="1" kern="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  <a:sym typeface="Wingdings" pitchFamily="2" charset="2"/>
              </a:endParaRPr>
            </a:p>
          </p:txBody>
        </p:sp>
        <p:sp>
          <p:nvSpPr>
            <p:cNvPr id="187" name="Title 91"/>
            <p:cNvSpPr txBox="1">
              <a:spLocks/>
            </p:cNvSpPr>
            <p:nvPr/>
          </p:nvSpPr>
          <p:spPr bwMode="auto">
            <a:xfrm>
              <a:off x="2656743" y="6014641"/>
              <a:ext cx="1267168" cy="266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+mj-lt"/>
                  <a:ea typeface="MS PGothic" pitchFamily="34" charset="-128"/>
                  <a:cs typeface="ＭＳ Ｐゴシック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9pPr>
            </a:lstStyle>
            <a:p>
              <a:pPr>
                <a:defRPr/>
              </a:pPr>
              <a:r>
                <a:rPr lang="en-GB" altLang="en-US" sz="700" kern="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itchFamily="34" charset="0"/>
                  <a:sym typeface="Wingdings" pitchFamily="2" charset="2"/>
                </a:rPr>
                <a:t>SAF</a:t>
              </a:r>
              <a:endParaRPr lang="en-GB" altLang="en-US" sz="600" i="1" kern="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  <a:sym typeface="Wingdings" pitchFamily="2" charset="2"/>
              </a:endParaRPr>
            </a:p>
          </p:txBody>
        </p:sp>
        <p:pic>
          <p:nvPicPr>
            <p:cNvPr id="188" name="Picture 187" descr="See original image"/>
            <p:cNvPicPr/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193613" y="3022761"/>
              <a:ext cx="833419" cy="218217"/>
            </a:xfrm>
            <a:prstGeom prst="rect">
              <a:avLst/>
            </a:prstGeom>
            <a:noFill/>
          </p:spPr>
        </p:pic>
        <p:sp>
          <p:nvSpPr>
            <p:cNvPr id="189" name="Title 91"/>
            <p:cNvSpPr txBox="1">
              <a:spLocks/>
            </p:cNvSpPr>
            <p:nvPr/>
          </p:nvSpPr>
          <p:spPr bwMode="auto">
            <a:xfrm>
              <a:off x="5490413" y="5884097"/>
              <a:ext cx="1854190" cy="266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+mj-lt"/>
                  <a:ea typeface="MS PGothic" pitchFamily="34" charset="-128"/>
                  <a:cs typeface="ＭＳ Ｐゴシック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9pPr>
            </a:lstStyle>
            <a:p>
              <a:pPr>
                <a:defRPr/>
              </a:pPr>
              <a:r>
                <a:rPr lang="en-GB" altLang="en-US" sz="700" kern="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itchFamily="34" charset="0"/>
                  <a:sym typeface="Wingdings" pitchFamily="2" charset="2"/>
                </a:rPr>
                <a:t>EU Member States &amp; particpating countries </a:t>
              </a:r>
              <a:endParaRPr lang="en-GB" altLang="en-US" sz="600" i="1" kern="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endParaRPr>
            </a:p>
          </p:txBody>
        </p:sp>
      </p:grpSp>
      <p:sp>
        <p:nvSpPr>
          <p:cNvPr id="198" name="Rectangle 197"/>
          <p:cNvSpPr/>
          <p:nvPr/>
        </p:nvSpPr>
        <p:spPr>
          <a:xfrm>
            <a:off x="5357425" y="2105643"/>
            <a:ext cx="443076" cy="208429"/>
          </a:xfrm>
          <a:prstGeom prst="rect">
            <a:avLst/>
          </a:prstGeom>
          <a:solidFill>
            <a:schemeClr val="bg1">
              <a:alpha val="2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 smtClean="0">
                <a:solidFill>
                  <a:schemeClr val="tx1"/>
                </a:solidFill>
              </a:rPr>
              <a:t>Third Party</a:t>
            </a:r>
          </a:p>
          <a:p>
            <a:pPr algn="ctr"/>
            <a:r>
              <a:rPr lang="en-US" sz="600" b="1" dirty="0" smtClean="0">
                <a:solidFill>
                  <a:schemeClr val="tx1"/>
                </a:solidFill>
              </a:rPr>
              <a:t>Users</a:t>
            </a:r>
            <a:endParaRPr lang="en-US" sz="600" b="1" dirty="0">
              <a:solidFill>
                <a:schemeClr val="tx1"/>
              </a:solidFill>
            </a:endParaRPr>
          </a:p>
        </p:txBody>
      </p:sp>
      <p:grpSp>
        <p:nvGrpSpPr>
          <p:cNvPr id="200" name="Group 199"/>
          <p:cNvGrpSpPr/>
          <p:nvPr/>
        </p:nvGrpSpPr>
        <p:grpSpPr>
          <a:xfrm>
            <a:off x="1509865" y="4165746"/>
            <a:ext cx="908220" cy="338554"/>
            <a:chOff x="1746751" y="5975655"/>
            <a:chExt cx="960249" cy="481612"/>
          </a:xfrm>
        </p:grpSpPr>
        <p:sp>
          <p:nvSpPr>
            <p:cNvPr id="201" name="Rectangle 200"/>
            <p:cNvSpPr/>
            <p:nvPr/>
          </p:nvSpPr>
          <p:spPr>
            <a:xfrm>
              <a:off x="1815447" y="5988723"/>
              <a:ext cx="847765" cy="374347"/>
            </a:xfrm>
            <a:prstGeom prst="rect">
              <a:avLst/>
            </a:prstGeom>
            <a:solidFill>
              <a:srgbClr val="DBEEF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1746751" y="5975655"/>
              <a:ext cx="960249" cy="481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>
                  <a:solidFill>
                    <a:schemeClr val="accent1">
                      <a:lumMod val="75000"/>
                    </a:schemeClr>
                  </a:solidFill>
                  <a:latin typeface="Arial Black"/>
                  <a:cs typeface="Arial Black"/>
                </a:rPr>
                <a:t>Third-party</a:t>
              </a:r>
              <a:endParaRPr lang="en-US" sz="800" dirty="0">
                <a:solidFill>
                  <a:schemeClr val="accent1">
                    <a:lumMod val="75000"/>
                  </a:schemeClr>
                </a:solidFill>
                <a:latin typeface="Arial Black"/>
                <a:cs typeface="Arial Black"/>
              </a:endParaRPr>
            </a:p>
            <a:p>
              <a:pPr algn="ctr"/>
              <a:r>
                <a:rPr lang="en-US" sz="800" dirty="0" smtClean="0">
                  <a:solidFill>
                    <a:schemeClr val="accent1">
                      <a:lumMod val="75000"/>
                    </a:schemeClr>
                  </a:solidFill>
                  <a:latin typeface="Arial Black"/>
                  <a:cs typeface="Arial Black"/>
                </a:rPr>
                <a:t> Users</a:t>
              </a:r>
              <a:endParaRPr lang="en-US" sz="800" dirty="0">
                <a:solidFill>
                  <a:schemeClr val="accent1">
                    <a:lumMod val="75000"/>
                  </a:schemeClr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203" name="Title 91"/>
          <p:cNvSpPr txBox="1">
            <a:spLocks/>
          </p:cNvSpPr>
          <p:nvPr/>
        </p:nvSpPr>
        <p:spPr bwMode="auto">
          <a:xfrm>
            <a:off x="1235340" y="4405659"/>
            <a:ext cx="15889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GB" altLang="en-US" sz="700" kern="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  <a:sym typeface="Wingdings" pitchFamily="2" charset="2"/>
              </a:rPr>
              <a:t>Commercial or research users or initiatives (e.g. EO Market place,..) </a:t>
            </a:r>
            <a:endParaRPr lang="en-GB" altLang="en-US" sz="600" i="1" kern="0" dirty="0" smtClean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57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an 250"/>
          <p:cNvSpPr/>
          <p:nvPr/>
        </p:nvSpPr>
        <p:spPr>
          <a:xfrm>
            <a:off x="6372200" y="3723878"/>
            <a:ext cx="1728192" cy="203520"/>
          </a:xfrm>
          <a:prstGeom prst="can">
            <a:avLst>
              <a:gd name="adj" fmla="val 50000"/>
            </a:avLst>
          </a:prstGeom>
          <a:gradFill flip="none" rotWithShape="1">
            <a:gsLst>
              <a:gs pos="69000">
                <a:schemeClr val="tx1">
                  <a:lumMod val="65000"/>
                  <a:lumOff val="35000"/>
                </a:schemeClr>
              </a:gs>
              <a:gs pos="50000">
                <a:srgbClr val="FFFFFF"/>
              </a:gs>
              <a:gs pos="34000">
                <a:schemeClr val="tx1">
                  <a:lumMod val="65000"/>
                  <a:lumOff val="35000"/>
                </a:schemeClr>
              </a:gs>
              <a:gs pos="58000">
                <a:srgbClr val="FFFFFF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34" name="Can 25"/>
          <p:cNvSpPr/>
          <p:nvPr/>
        </p:nvSpPr>
        <p:spPr>
          <a:xfrm>
            <a:off x="1257246" y="4158710"/>
            <a:ext cx="6843146" cy="575299"/>
          </a:xfrm>
          <a:prstGeom prst="can">
            <a:avLst>
              <a:gd name="adj" fmla="val 50000"/>
            </a:avLst>
          </a:prstGeom>
          <a:gradFill flip="none" rotWithShape="1">
            <a:gsLst>
              <a:gs pos="69000">
                <a:schemeClr val="tx1">
                  <a:lumMod val="65000"/>
                  <a:lumOff val="35000"/>
                </a:schemeClr>
              </a:gs>
              <a:gs pos="50000">
                <a:srgbClr val="FFFFFF"/>
              </a:gs>
              <a:gs pos="34000">
                <a:schemeClr val="tx1">
                  <a:lumMod val="65000"/>
                  <a:lumOff val="35000"/>
                </a:schemeClr>
              </a:gs>
              <a:gs pos="58000">
                <a:srgbClr val="FFFFFF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35" name="Rectangle 234"/>
          <p:cNvSpPr/>
          <p:nvPr/>
        </p:nvSpPr>
        <p:spPr>
          <a:xfrm>
            <a:off x="1331640" y="4371950"/>
            <a:ext cx="6562066" cy="35581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Down">
              <a:avLst>
                <a:gd name="adj" fmla="val 33333"/>
              </a:avLst>
            </a:prstTxWarp>
            <a:spAutoFit/>
          </a:bodyPr>
          <a:lstStyle/>
          <a:p>
            <a:pPr algn="ctr"/>
            <a:r>
              <a:rPr lang="en-US" sz="600" b="1" spc="50" dirty="0" smtClean="0">
                <a:ln w="13500">
                  <a:solidFill>
                    <a:schemeClr val="bg1"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Copernicus Data &amp; Information</a:t>
            </a:r>
            <a:endParaRPr lang="en-US" sz="600" b="1" spc="50" dirty="0">
              <a:ln w="13500">
                <a:solidFill>
                  <a:schemeClr val="bg1">
                    <a:alpha val="6500"/>
                  </a:schemeClr>
                </a:solidFill>
                <a:prstDash val="solid"/>
              </a:ln>
              <a:solidFill>
                <a:schemeClr val="bg1">
                  <a:lumMod val="95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EUMETSAT&amp; Partners-DIAS</a:t>
            </a:r>
            <a:endParaRPr lang="en-GB" noProof="0" dirty="0"/>
          </a:p>
        </p:txBody>
      </p:sp>
      <p:grpSp>
        <p:nvGrpSpPr>
          <p:cNvPr id="18" name="Group 17"/>
          <p:cNvGrpSpPr/>
          <p:nvPr/>
        </p:nvGrpSpPr>
        <p:grpSpPr>
          <a:xfrm>
            <a:off x="1187624" y="3076562"/>
            <a:ext cx="1872208" cy="1352884"/>
            <a:chOff x="3083698" y="3078004"/>
            <a:chExt cx="3907740" cy="2616679"/>
          </a:xfrm>
        </p:grpSpPr>
        <p:grpSp>
          <p:nvGrpSpPr>
            <p:cNvPr id="19" name="Group 57"/>
            <p:cNvGrpSpPr/>
            <p:nvPr/>
          </p:nvGrpSpPr>
          <p:grpSpPr>
            <a:xfrm>
              <a:off x="3303535" y="3078004"/>
              <a:ext cx="3478207" cy="1479259"/>
              <a:chOff x="4895019" y="3471843"/>
              <a:chExt cx="3478207" cy="1529829"/>
            </a:xfrm>
          </p:grpSpPr>
          <p:sp>
            <p:nvSpPr>
              <p:cNvPr id="28" name="Can 27"/>
              <p:cNvSpPr/>
              <p:nvPr/>
            </p:nvSpPr>
            <p:spPr>
              <a:xfrm>
                <a:off x="4895019" y="3751417"/>
                <a:ext cx="3472329" cy="1250255"/>
              </a:xfrm>
              <a:prstGeom prst="can">
                <a:avLst>
                  <a:gd name="adj" fmla="val 20327"/>
                </a:avLst>
              </a:prstGeom>
              <a:pattFill prst="ltUpDiag">
                <a:fgClr>
                  <a:schemeClr val="accent5">
                    <a:lumMod val="75000"/>
                  </a:schemeClr>
                </a:fgClr>
                <a:bgClr>
                  <a:prstClr val="white"/>
                </a:bgClr>
              </a:pattFill>
              <a:ln>
                <a:solidFill>
                  <a:srgbClr val="83B896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9" name="Can 28"/>
              <p:cNvSpPr/>
              <p:nvPr/>
            </p:nvSpPr>
            <p:spPr>
              <a:xfrm>
                <a:off x="4898865" y="3471843"/>
                <a:ext cx="3474361" cy="575048"/>
              </a:xfrm>
              <a:prstGeom prst="can">
                <a:avLst>
                  <a:gd name="adj" fmla="val 50000"/>
                </a:avLst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7222798" y="4273195"/>
                <a:ext cx="536722" cy="324045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420266" y="4073437"/>
                <a:ext cx="608335" cy="566290"/>
              </a:xfrm>
              <a:prstGeom prst="rect">
                <a:avLst/>
              </a:prstGeom>
            </p:spPr>
          </p:pic>
        </p:grp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rot="439434">
              <a:off x="3547290" y="4821702"/>
              <a:ext cx="3133063" cy="642687"/>
            </a:xfrm>
            <a:prstGeom prst="rect">
              <a:avLst/>
            </a:prstGeom>
            <a:scene3d>
              <a:camera prst="isometricOffAxis1Top"/>
              <a:lightRig rig="threePt" dir="t"/>
            </a:scene3d>
          </p:spPr>
        </p:pic>
        <p:sp>
          <p:nvSpPr>
            <p:cNvPr id="21" name="Can 20"/>
            <p:cNvSpPr/>
            <p:nvPr/>
          </p:nvSpPr>
          <p:spPr>
            <a:xfrm>
              <a:off x="3323452" y="4465956"/>
              <a:ext cx="3453382" cy="576516"/>
            </a:xfrm>
            <a:prstGeom prst="can">
              <a:avLst>
                <a:gd name="adj" fmla="val 47598"/>
              </a:avLst>
            </a:prstGeom>
            <a:solidFill>
              <a:schemeClr val="bg1">
                <a:lumMod val="95000"/>
                <a:alpha val="6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83698" y="4826500"/>
              <a:ext cx="3907740" cy="868183"/>
            </a:xfrm>
            <a:prstGeom prst="rect">
              <a:avLst/>
            </a:prstGeom>
          </p:spPr>
        </p:pic>
        <p:sp>
          <p:nvSpPr>
            <p:cNvPr id="23" name="Up Arrow 22"/>
            <p:cNvSpPr/>
            <p:nvPr/>
          </p:nvSpPr>
          <p:spPr>
            <a:xfrm rot="10800000" flipV="1">
              <a:off x="4853898" y="4751101"/>
              <a:ext cx="610191" cy="282267"/>
            </a:xfrm>
            <a:prstGeom prst="upArrow">
              <a:avLst>
                <a:gd name="adj1" fmla="val 37573"/>
                <a:gd name="adj2" fmla="val 39128"/>
              </a:avLst>
            </a:prstGeom>
            <a:gradFill flip="none" rotWithShape="1">
              <a:gsLst>
                <a:gs pos="13000">
                  <a:schemeClr val="bg1">
                    <a:lumMod val="50000"/>
                    <a:alpha val="89000"/>
                  </a:schemeClr>
                </a:gs>
                <a:gs pos="75000">
                  <a:schemeClr val="bg1">
                    <a:lumMod val="85000"/>
                    <a:alpha val="89000"/>
                  </a:schemeClr>
                </a:gs>
                <a:gs pos="94000">
                  <a:srgbClr val="FFFFFF">
                    <a:alpha val="89000"/>
                  </a:srgbClr>
                </a:gs>
              </a:gsLst>
              <a:lin ang="0" scaled="1"/>
              <a:tileRect/>
            </a:gradFill>
            <a:ln>
              <a:solidFill>
                <a:schemeClr val="bg1">
                  <a:lumMod val="75000"/>
                </a:schemeClr>
              </a:solidFill>
              <a:prstDash val="dash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cene3d>
              <a:camera prst="perspectiveLeft" fov="4260000">
                <a:rot lat="0" lon="2640000" rev="0"/>
              </a:camera>
              <a:lightRig rig="twoPt" dir="t"/>
            </a:scene3d>
            <a:sp3d extrusionH="95250" contourW="12700" prstMaterial="flat">
              <a:bevelT/>
              <a:extrusionClr>
                <a:schemeClr val="bg1">
                  <a:lumMod val="50000"/>
                </a:schemeClr>
              </a:extrusionClr>
              <a:contourClr>
                <a:schemeClr val="bg1">
                  <a:lumMod val="85000"/>
                </a:schemeClr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4" name="Group 96"/>
            <p:cNvGrpSpPr/>
            <p:nvPr/>
          </p:nvGrpSpPr>
          <p:grpSpPr>
            <a:xfrm>
              <a:off x="3303119" y="4345650"/>
              <a:ext cx="3483812" cy="393638"/>
              <a:chOff x="1658705" y="3089592"/>
              <a:chExt cx="4893029" cy="767065"/>
            </a:xfrm>
          </p:grpSpPr>
          <p:sp>
            <p:nvSpPr>
              <p:cNvPr id="26" name="Can 25"/>
              <p:cNvSpPr/>
              <p:nvPr/>
            </p:nvSpPr>
            <p:spPr>
              <a:xfrm>
                <a:off x="1658705" y="3089592"/>
                <a:ext cx="4891214" cy="767065"/>
              </a:xfrm>
              <a:prstGeom prst="can">
                <a:avLst>
                  <a:gd name="adj" fmla="val 50000"/>
                </a:avLst>
              </a:prstGeom>
              <a:gradFill flip="none" rotWithShape="1">
                <a:gsLst>
                  <a:gs pos="69000">
                    <a:schemeClr val="tx1">
                      <a:lumMod val="65000"/>
                      <a:lumOff val="35000"/>
                    </a:schemeClr>
                  </a:gs>
                  <a:gs pos="50000">
                    <a:srgbClr val="FFFFFF"/>
                  </a:gs>
                  <a:gs pos="34000">
                    <a:schemeClr val="tx1">
                      <a:lumMod val="65000"/>
                      <a:lumOff val="35000"/>
                    </a:schemeClr>
                  </a:gs>
                  <a:gs pos="58000">
                    <a:srgbClr val="FFFFFF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660522" y="3089592"/>
                <a:ext cx="4891212" cy="395379"/>
              </a:xfrm>
              <a:prstGeom prst="ellipse">
                <a:avLst/>
              </a:prstGeom>
              <a:gradFill flip="none" rotWithShape="1">
                <a:gsLst>
                  <a:gs pos="80000">
                    <a:schemeClr val="bg1">
                      <a:lumMod val="50000"/>
                    </a:schemeClr>
                  </a:gs>
                  <a:gs pos="20000">
                    <a:schemeClr val="bg1">
                      <a:lumMod val="85000"/>
                    </a:schemeClr>
                  </a:gs>
                  <a:gs pos="2000">
                    <a:schemeClr val="bg1"/>
                  </a:gs>
                </a:gsLst>
                <a:lin ang="16200000" scaled="0"/>
                <a:tileRect/>
              </a:gradFill>
              <a:ln>
                <a:noFill/>
              </a:ln>
              <a:effectLst>
                <a:outerShdw blurRad="40005" dist="12700" dir="5400000" algn="tl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3378900" y="3319619"/>
              <a:ext cx="3330597" cy="29161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anDown">
                <a:avLst>
                  <a:gd name="adj" fmla="val 33333"/>
                </a:avLst>
              </a:prstTxWarp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1000" b="1" dirty="0" smtClean="0">
                  <a:ln w="50800"/>
                  <a:solidFill>
                    <a:schemeClr val="bg1">
                      <a:shade val="50000"/>
                    </a:schemeClr>
                  </a:solidFill>
                </a:rPr>
                <a:t>Third Party interfaces and Services</a:t>
              </a:r>
              <a:endParaRPr lang="en-US" sz="1000" b="1" dirty="0">
                <a:ln w="50800"/>
                <a:solidFill>
                  <a:schemeClr val="bg1">
                    <a:shade val="50000"/>
                  </a:schemeClr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915816" y="3076562"/>
            <a:ext cx="1800200" cy="1352884"/>
            <a:chOff x="3083698" y="3078004"/>
            <a:chExt cx="3907740" cy="2616679"/>
          </a:xfrm>
        </p:grpSpPr>
        <p:grpSp>
          <p:nvGrpSpPr>
            <p:cNvPr id="33" name="Group 57"/>
            <p:cNvGrpSpPr/>
            <p:nvPr/>
          </p:nvGrpSpPr>
          <p:grpSpPr>
            <a:xfrm>
              <a:off x="3303535" y="3078004"/>
              <a:ext cx="3478207" cy="1479259"/>
              <a:chOff x="4895019" y="3471843"/>
              <a:chExt cx="3478207" cy="1529829"/>
            </a:xfrm>
          </p:grpSpPr>
          <p:sp>
            <p:nvSpPr>
              <p:cNvPr id="42" name="Can 41"/>
              <p:cNvSpPr/>
              <p:nvPr/>
            </p:nvSpPr>
            <p:spPr>
              <a:xfrm>
                <a:off x="4895019" y="3751417"/>
                <a:ext cx="3472329" cy="1250255"/>
              </a:xfrm>
              <a:prstGeom prst="can">
                <a:avLst>
                  <a:gd name="adj" fmla="val 20327"/>
                </a:avLst>
              </a:prstGeom>
              <a:pattFill prst="ltUpDiag">
                <a:fgClr>
                  <a:schemeClr val="accent5">
                    <a:lumMod val="75000"/>
                  </a:schemeClr>
                </a:fgClr>
                <a:bgClr>
                  <a:prstClr val="white"/>
                </a:bgClr>
              </a:pattFill>
              <a:ln>
                <a:solidFill>
                  <a:srgbClr val="83B896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" name="Can 42"/>
              <p:cNvSpPr/>
              <p:nvPr/>
            </p:nvSpPr>
            <p:spPr>
              <a:xfrm>
                <a:off x="4898865" y="3471843"/>
                <a:ext cx="3474361" cy="575048"/>
              </a:xfrm>
              <a:prstGeom prst="can">
                <a:avLst>
                  <a:gd name="adj" fmla="val 50000"/>
                </a:avLst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7222798" y="4273195"/>
                <a:ext cx="536722" cy="324045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420266" y="4073437"/>
                <a:ext cx="608335" cy="566290"/>
              </a:xfrm>
              <a:prstGeom prst="rect">
                <a:avLst/>
              </a:prstGeom>
            </p:spPr>
          </p:pic>
        </p:grp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rot="439434">
              <a:off x="3547290" y="4821702"/>
              <a:ext cx="3133063" cy="642687"/>
            </a:xfrm>
            <a:prstGeom prst="rect">
              <a:avLst/>
            </a:prstGeom>
            <a:scene3d>
              <a:camera prst="isometricOffAxis1Top"/>
              <a:lightRig rig="threePt" dir="t"/>
            </a:scene3d>
          </p:spPr>
        </p:pic>
        <p:sp>
          <p:nvSpPr>
            <p:cNvPr id="35" name="Can 34"/>
            <p:cNvSpPr/>
            <p:nvPr/>
          </p:nvSpPr>
          <p:spPr>
            <a:xfrm>
              <a:off x="3323452" y="4465956"/>
              <a:ext cx="3453382" cy="576516"/>
            </a:xfrm>
            <a:prstGeom prst="can">
              <a:avLst>
                <a:gd name="adj" fmla="val 47598"/>
              </a:avLst>
            </a:prstGeom>
            <a:solidFill>
              <a:schemeClr val="bg1">
                <a:lumMod val="95000"/>
                <a:alpha val="6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83698" y="4826500"/>
              <a:ext cx="3907740" cy="868183"/>
            </a:xfrm>
            <a:prstGeom prst="rect">
              <a:avLst/>
            </a:prstGeom>
          </p:spPr>
        </p:pic>
        <p:sp>
          <p:nvSpPr>
            <p:cNvPr id="37" name="Up Arrow 36"/>
            <p:cNvSpPr/>
            <p:nvPr/>
          </p:nvSpPr>
          <p:spPr>
            <a:xfrm rot="10800000" flipV="1">
              <a:off x="4853898" y="4751101"/>
              <a:ext cx="610191" cy="282267"/>
            </a:xfrm>
            <a:prstGeom prst="upArrow">
              <a:avLst>
                <a:gd name="adj1" fmla="val 37573"/>
                <a:gd name="adj2" fmla="val 39128"/>
              </a:avLst>
            </a:prstGeom>
            <a:gradFill flip="none" rotWithShape="1">
              <a:gsLst>
                <a:gs pos="13000">
                  <a:schemeClr val="bg1">
                    <a:lumMod val="50000"/>
                    <a:alpha val="89000"/>
                  </a:schemeClr>
                </a:gs>
                <a:gs pos="75000">
                  <a:schemeClr val="bg1">
                    <a:lumMod val="85000"/>
                    <a:alpha val="89000"/>
                  </a:schemeClr>
                </a:gs>
                <a:gs pos="94000">
                  <a:srgbClr val="FFFFFF">
                    <a:alpha val="89000"/>
                  </a:srgbClr>
                </a:gs>
              </a:gsLst>
              <a:lin ang="0" scaled="1"/>
              <a:tileRect/>
            </a:gradFill>
            <a:ln>
              <a:solidFill>
                <a:schemeClr val="bg1">
                  <a:lumMod val="75000"/>
                </a:schemeClr>
              </a:solidFill>
              <a:prstDash val="dash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cene3d>
              <a:camera prst="perspectiveLeft" fov="4260000">
                <a:rot lat="0" lon="2640000" rev="0"/>
              </a:camera>
              <a:lightRig rig="twoPt" dir="t"/>
            </a:scene3d>
            <a:sp3d extrusionH="95250" contourW="12700" prstMaterial="flat">
              <a:bevelT/>
              <a:extrusionClr>
                <a:schemeClr val="bg1">
                  <a:lumMod val="50000"/>
                </a:schemeClr>
              </a:extrusionClr>
              <a:contourClr>
                <a:schemeClr val="bg1">
                  <a:lumMod val="85000"/>
                </a:schemeClr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8" name="Group 96"/>
            <p:cNvGrpSpPr/>
            <p:nvPr/>
          </p:nvGrpSpPr>
          <p:grpSpPr>
            <a:xfrm>
              <a:off x="3303119" y="4345650"/>
              <a:ext cx="3483812" cy="393638"/>
              <a:chOff x="1658705" y="3089592"/>
              <a:chExt cx="4893029" cy="767065"/>
            </a:xfrm>
          </p:grpSpPr>
          <p:sp>
            <p:nvSpPr>
              <p:cNvPr id="40" name="Can 39"/>
              <p:cNvSpPr/>
              <p:nvPr/>
            </p:nvSpPr>
            <p:spPr>
              <a:xfrm>
                <a:off x="1658705" y="3089592"/>
                <a:ext cx="4891214" cy="767065"/>
              </a:xfrm>
              <a:prstGeom prst="can">
                <a:avLst>
                  <a:gd name="adj" fmla="val 50000"/>
                </a:avLst>
              </a:prstGeom>
              <a:gradFill flip="none" rotWithShape="1">
                <a:gsLst>
                  <a:gs pos="69000">
                    <a:schemeClr val="tx1">
                      <a:lumMod val="65000"/>
                      <a:lumOff val="35000"/>
                    </a:schemeClr>
                  </a:gs>
                  <a:gs pos="50000">
                    <a:srgbClr val="FFFFFF"/>
                  </a:gs>
                  <a:gs pos="34000">
                    <a:schemeClr val="tx1">
                      <a:lumMod val="65000"/>
                      <a:lumOff val="35000"/>
                    </a:schemeClr>
                  </a:gs>
                  <a:gs pos="58000">
                    <a:srgbClr val="FFFFFF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660522" y="3089592"/>
                <a:ext cx="4891212" cy="395379"/>
              </a:xfrm>
              <a:prstGeom prst="ellipse">
                <a:avLst/>
              </a:prstGeom>
              <a:gradFill flip="none" rotWithShape="1">
                <a:gsLst>
                  <a:gs pos="80000">
                    <a:schemeClr val="bg1">
                      <a:lumMod val="50000"/>
                    </a:schemeClr>
                  </a:gs>
                  <a:gs pos="20000">
                    <a:schemeClr val="bg1">
                      <a:lumMod val="85000"/>
                    </a:schemeClr>
                  </a:gs>
                  <a:gs pos="2000">
                    <a:schemeClr val="bg1"/>
                  </a:gs>
                </a:gsLst>
                <a:lin ang="16200000" scaled="0"/>
                <a:tileRect/>
              </a:gradFill>
              <a:ln>
                <a:noFill/>
              </a:ln>
              <a:effectLst>
                <a:outerShdw blurRad="40005" dist="12700" dir="5400000" algn="tl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9" name="Rectangle 38"/>
            <p:cNvSpPr/>
            <p:nvPr/>
          </p:nvSpPr>
          <p:spPr>
            <a:xfrm>
              <a:off x="3378900" y="3319619"/>
              <a:ext cx="3330597" cy="29161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anDown">
                <a:avLst>
                  <a:gd name="adj" fmla="val 33333"/>
                </a:avLst>
              </a:prstTxWarp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1000" b="1" dirty="0" smtClean="0">
                  <a:ln w="50800"/>
                  <a:solidFill>
                    <a:schemeClr val="bg1">
                      <a:shade val="50000"/>
                    </a:schemeClr>
                  </a:solidFill>
                </a:rPr>
                <a:t>Third Party interfaces and Services</a:t>
              </a:r>
              <a:endParaRPr lang="en-US" sz="1000" b="1" dirty="0">
                <a:ln w="50800"/>
                <a:solidFill>
                  <a:schemeClr val="bg1">
                    <a:shade val="50000"/>
                  </a:schemeClr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572000" y="3076562"/>
            <a:ext cx="1872208" cy="1352884"/>
            <a:chOff x="3083698" y="3078004"/>
            <a:chExt cx="3907740" cy="2616679"/>
          </a:xfrm>
        </p:grpSpPr>
        <p:grpSp>
          <p:nvGrpSpPr>
            <p:cNvPr id="47" name="Group 57"/>
            <p:cNvGrpSpPr/>
            <p:nvPr/>
          </p:nvGrpSpPr>
          <p:grpSpPr>
            <a:xfrm>
              <a:off x="3303535" y="3078004"/>
              <a:ext cx="3478207" cy="1479259"/>
              <a:chOff x="4895019" y="3471843"/>
              <a:chExt cx="3478207" cy="1529829"/>
            </a:xfrm>
          </p:grpSpPr>
          <p:sp>
            <p:nvSpPr>
              <p:cNvPr id="56" name="Can 55"/>
              <p:cNvSpPr/>
              <p:nvPr/>
            </p:nvSpPr>
            <p:spPr>
              <a:xfrm>
                <a:off x="4895019" y="3751417"/>
                <a:ext cx="3472329" cy="1250255"/>
              </a:xfrm>
              <a:prstGeom prst="can">
                <a:avLst>
                  <a:gd name="adj" fmla="val 20327"/>
                </a:avLst>
              </a:prstGeom>
              <a:pattFill prst="ltUpDiag">
                <a:fgClr>
                  <a:schemeClr val="accent5">
                    <a:lumMod val="75000"/>
                  </a:schemeClr>
                </a:fgClr>
                <a:bgClr>
                  <a:prstClr val="white"/>
                </a:bgClr>
              </a:pattFill>
              <a:ln>
                <a:solidFill>
                  <a:srgbClr val="83B896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" name="Can 56"/>
              <p:cNvSpPr/>
              <p:nvPr/>
            </p:nvSpPr>
            <p:spPr>
              <a:xfrm>
                <a:off x="4898865" y="3471843"/>
                <a:ext cx="3474361" cy="575048"/>
              </a:xfrm>
              <a:prstGeom prst="can">
                <a:avLst>
                  <a:gd name="adj" fmla="val 50000"/>
                </a:avLst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7222798" y="4273195"/>
                <a:ext cx="536722" cy="324045"/>
              </a:xfrm>
              <a:prstGeom prst="rect">
                <a:avLst/>
              </a:prstGeom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420266" y="4073437"/>
                <a:ext cx="608335" cy="566290"/>
              </a:xfrm>
              <a:prstGeom prst="rect">
                <a:avLst/>
              </a:prstGeom>
            </p:spPr>
          </p:pic>
        </p:grp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rot="439434">
              <a:off x="3547290" y="4821702"/>
              <a:ext cx="3133063" cy="642687"/>
            </a:xfrm>
            <a:prstGeom prst="rect">
              <a:avLst/>
            </a:prstGeom>
            <a:scene3d>
              <a:camera prst="isometricOffAxis1Top"/>
              <a:lightRig rig="threePt" dir="t"/>
            </a:scene3d>
          </p:spPr>
        </p:pic>
        <p:sp>
          <p:nvSpPr>
            <p:cNvPr id="49" name="Can 48"/>
            <p:cNvSpPr/>
            <p:nvPr/>
          </p:nvSpPr>
          <p:spPr>
            <a:xfrm>
              <a:off x="3323452" y="4465956"/>
              <a:ext cx="3453382" cy="576516"/>
            </a:xfrm>
            <a:prstGeom prst="can">
              <a:avLst>
                <a:gd name="adj" fmla="val 47598"/>
              </a:avLst>
            </a:prstGeom>
            <a:solidFill>
              <a:schemeClr val="bg1">
                <a:lumMod val="95000"/>
                <a:alpha val="6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83698" y="4826500"/>
              <a:ext cx="3907740" cy="868183"/>
            </a:xfrm>
            <a:prstGeom prst="rect">
              <a:avLst/>
            </a:prstGeom>
          </p:spPr>
        </p:pic>
        <p:sp>
          <p:nvSpPr>
            <p:cNvPr id="51" name="Up Arrow 50"/>
            <p:cNvSpPr/>
            <p:nvPr/>
          </p:nvSpPr>
          <p:spPr>
            <a:xfrm rot="10800000" flipV="1">
              <a:off x="4853898" y="4751101"/>
              <a:ext cx="610191" cy="282267"/>
            </a:xfrm>
            <a:prstGeom prst="upArrow">
              <a:avLst>
                <a:gd name="adj1" fmla="val 37573"/>
                <a:gd name="adj2" fmla="val 39128"/>
              </a:avLst>
            </a:prstGeom>
            <a:gradFill flip="none" rotWithShape="1">
              <a:gsLst>
                <a:gs pos="13000">
                  <a:schemeClr val="bg1">
                    <a:lumMod val="50000"/>
                    <a:alpha val="89000"/>
                  </a:schemeClr>
                </a:gs>
                <a:gs pos="75000">
                  <a:schemeClr val="bg1">
                    <a:lumMod val="85000"/>
                    <a:alpha val="89000"/>
                  </a:schemeClr>
                </a:gs>
                <a:gs pos="94000">
                  <a:srgbClr val="FFFFFF">
                    <a:alpha val="89000"/>
                  </a:srgbClr>
                </a:gs>
              </a:gsLst>
              <a:lin ang="0" scaled="1"/>
              <a:tileRect/>
            </a:gradFill>
            <a:ln>
              <a:solidFill>
                <a:schemeClr val="bg1">
                  <a:lumMod val="75000"/>
                </a:schemeClr>
              </a:solidFill>
              <a:prstDash val="dash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cene3d>
              <a:camera prst="perspectiveLeft" fov="4260000">
                <a:rot lat="0" lon="2640000" rev="0"/>
              </a:camera>
              <a:lightRig rig="twoPt" dir="t"/>
            </a:scene3d>
            <a:sp3d extrusionH="95250" contourW="12700" prstMaterial="flat">
              <a:bevelT/>
              <a:extrusionClr>
                <a:schemeClr val="bg1">
                  <a:lumMod val="50000"/>
                </a:schemeClr>
              </a:extrusionClr>
              <a:contourClr>
                <a:schemeClr val="bg1">
                  <a:lumMod val="85000"/>
                </a:schemeClr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2" name="Group 96"/>
            <p:cNvGrpSpPr/>
            <p:nvPr/>
          </p:nvGrpSpPr>
          <p:grpSpPr>
            <a:xfrm>
              <a:off x="3303119" y="4345650"/>
              <a:ext cx="3483812" cy="393638"/>
              <a:chOff x="1658705" y="3089592"/>
              <a:chExt cx="4893029" cy="767065"/>
            </a:xfrm>
          </p:grpSpPr>
          <p:sp>
            <p:nvSpPr>
              <p:cNvPr id="54" name="Can 53"/>
              <p:cNvSpPr/>
              <p:nvPr/>
            </p:nvSpPr>
            <p:spPr>
              <a:xfrm>
                <a:off x="1658705" y="3089592"/>
                <a:ext cx="4891214" cy="767065"/>
              </a:xfrm>
              <a:prstGeom prst="can">
                <a:avLst>
                  <a:gd name="adj" fmla="val 50000"/>
                </a:avLst>
              </a:prstGeom>
              <a:gradFill flip="none" rotWithShape="1">
                <a:gsLst>
                  <a:gs pos="69000">
                    <a:schemeClr val="tx1">
                      <a:lumMod val="65000"/>
                      <a:lumOff val="35000"/>
                    </a:schemeClr>
                  </a:gs>
                  <a:gs pos="50000">
                    <a:srgbClr val="FFFFFF"/>
                  </a:gs>
                  <a:gs pos="34000">
                    <a:schemeClr val="tx1">
                      <a:lumMod val="65000"/>
                      <a:lumOff val="35000"/>
                    </a:schemeClr>
                  </a:gs>
                  <a:gs pos="58000">
                    <a:srgbClr val="FFFFFF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1660522" y="3089592"/>
                <a:ext cx="4891212" cy="395379"/>
              </a:xfrm>
              <a:prstGeom prst="ellipse">
                <a:avLst/>
              </a:prstGeom>
              <a:gradFill flip="none" rotWithShape="1">
                <a:gsLst>
                  <a:gs pos="80000">
                    <a:schemeClr val="bg1">
                      <a:lumMod val="50000"/>
                    </a:schemeClr>
                  </a:gs>
                  <a:gs pos="20000">
                    <a:schemeClr val="bg1">
                      <a:lumMod val="85000"/>
                    </a:schemeClr>
                  </a:gs>
                  <a:gs pos="2000">
                    <a:schemeClr val="bg1"/>
                  </a:gs>
                </a:gsLst>
                <a:lin ang="16200000" scaled="0"/>
                <a:tileRect/>
              </a:gradFill>
              <a:ln>
                <a:noFill/>
              </a:ln>
              <a:effectLst>
                <a:outerShdw blurRad="40005" dist="12700" dir="5400000" algn="tl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3" name="Rectangle 52"/>
            <p:cNvSpPr/>
            <p:nvPr/>
          </p:nvSpPr>
          <p:spPr>
            <a:xfrm>
              <a:off x="3378900" y="3319619"/>
              <a:ext cx="3330597" cy="29161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anDown">
                <a:avLst>
                  <a:gd name="adj" fmla="val 33333"/>
                </a:avLst>
              </a:prstTxWarp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1000" b="1" dirty="0" smtClean="0">
                  <a:ln w="50800"/>
                  <a:solidFill>
                    <a:schemeClr val="bg1">
                      <a:shade val="50000"/>
                    </a:schemeClr>
                  </a:solidFill>
                </a:rPr>
                <a:t>Third Party interfaces and Services</a:t>
              </a:r>
              <a:endParaRPr lang="en-US" sz="1000" b="1" dirty="0">
                <a:ln w="50800"/>
                <a:solidFill>
                  <a:schemeClr val="bg1">
                    <a:shade val="50000"/>
                  </a:schemeClr>
                </a:solidFill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372200" y="3075806"/>
            <a:ext cx="1752328" cy="792088"/>
            <a:chOff x="7325078" y="3179898"/>
            <a:chExt cx="1752328" cy="1594379"/>
          </a:xfrm>
        </p:grpSpPr>
        <p:sp>
          <p:nvSpPr>
            <p:cNvPr id="61" name="Oval 60"/>
            <p:cNvSpPr/>
            <p:nvPr/>
          </p:nvSpPr>
          <p:spPr>
            <a:xfrm>
              <a:off x="7332699" y="4412601"/>
              <a:ext cx="1744707" cy="361387"/>
            </a:xfrm>
            <a:prstGeom prst="ellipse">
              <a:avLst/>
            </a:prstGeom>
            <a:gradFill flip="none" rotWithShape="1">
              <a:gsLst>
                <a:gs pos="80000">
                  <a:srgbClr val="E4A81F"/>
                </a:gs>
                <a:gs pos="20000">
                  <a:schemeClr val="accent6">
                    <a:lumMod val="40000"/>
                    <a:lumOff val="60000"/>
                  </a:schemeClr>
                </a:gs>
                <a:gs pos="2000">
                  <a:schemeClr val="bg1"/>
                </a:gs>
              </a:gsLst>
              <a:lin ang="16200000" scaled="0"/>
              <a:tileRect/>
            </a:gradFill>
            <a:ln>
              <a:noFill/>
            </a:ln>
            <a:effectLst>
              <a:outerShdw blurRad="40005" dist="12700" dir="5400000" algn="tl" rotWithShape="0">
                <a:schemeClr val="accent6">
                  <a:lumMod val="40000"/>
                  <a:lumOff val="60000"/>
                  <a:alpha val="35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Can 61"/>
            <p:cNvSpPr/>
            <p:nvPr/>
          </p:nvSpPr>
          <p:spPr>
            <a:xfrm>
              <a:off x="7325078" y="3295074"/>
              <a:ext cx="1743567" cy="1479203"/>
            </a:xfrm>
            <a:prstGeom prst="can">
              <a:avLst>
                <a:gd name="adj" fmla="val 19399"/>
              </a:avLst>
            </a:prstGeom>
            <a:gradFill flip="none" rotWithShape="1">
              <a:gsLst>
                <a:gs pos="43000">
                  <a:schemeClr val="bg1">
                    <a:alpha val="49000"/>
                  </a:schemeClr>
                </a:gs>
                <a:gs pos="100000">
                  <a:srgbClr val="D2A179">
                    <a:alpha val="43000"/>
                  </a:srgbClr>
                </a:gs>
                <a:gs pos="0">
                  <a:srgbClr val="D2A179">
                    <a:alpha val="49000"/>
                  </a:srgbClr>
                </a:gs>
                <a:gs pos="57000">
                  <a:schemeClr val="bg1">
                    <a:alpha val="49000"/>
                  </a:schemeClr>
                </a:gs>
              </a:gsLst>
              <a:lin ang="0" scaled="1"/>
              <a:tileRect/>
            </a:gradFill>
            <a:ln/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63" name="Group 65"/>
            <p:cNvGrpSpPr/>
            <p:nvPr/>
          </p:nvGrpSpPr>
          <p:grpSpPr>
            <a:xfrm>
              <a:off x="7326724" y="3179898"/>
              <a:ext cx="1736897" cy="393638"/>
              <a:chOff x="1658705" y="3089592"/>
              <a:chExt cx="4893029" cy="767065"/>
            </a:xfrm>
          </p:grpSpPr>
          <p:sp>
            <p:nvSpPr>
              <p:cNvPr id="65" name="Can 64"/>
              <p:cNvSpPr/>
              <p:nvPr/>
            </p:nvSpPr>
            <p:spPr>
              <a:xfrm>
                <a:off x="1658705" y="3089592"/>
                <a:ext cx="4891214" cy="767065"/>
              </a:xfrm>
              <a:prstGeom prst="can">
                <a:avLst>
                  <a:gd name="adj" fmla="val 50000"/>
                </a:avLst>
              </a:prstGeom>
              <a:gradFill flip="none" rotWithShape="1">
                <a:gsLst>
                  <a:gs pos="69000">
                    <a:srgbClr val="E4A81F"/>
                  </a:gs>
                  <a:gs pos="50000">
                    <a:schemeClr val="accent6">
                      <a:lumMod val="20000"/>
                      <a:lumOff val="80000"/>
                    </a:schemeClr>
                  </a:gs>
                  <a:gs pos="33000">
                    <a:srgbClr val="E4A81F"/>
                  </a:gs>
                  <a:gs pos="58000">
                    <a:schemeClr val="accent6">
                      <a:lumMod val="20000"/>
                      <a:lumOff val="80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1660522" y="3103576"/>
                <a:ext cx="4891212" cy="395378"/>
              </a:xfrm>
              <a:prstGeom prst="ellipse">
                <a:avLst/>
              </a:prstGeom>
              <a:gradFill flip="none" rotWithShape="1">
                <a:gsLst>
                  <a:gs pos="80000">
                    <a:srgbClr val="E4A81F"/>
                  </a:gs>
                  <a:gs pos="20000">
                    <a:schemeClr val="accent6">
                      <a:lumMod val="40000"/>
                      <a:lumOff val="60000"/>
                    </a:schemeClr>
                  </a:gs>
                  <a:gs pos="2000">
                    <a:schemeClr val="bg1"/>
                  </a:gs>
                </a:gsLst>
                <a:lin ang="16200000" scaled="0"/>
                <a:tileRect/>
              </a:gradFill>
              <a:ln>
                <a:noFill/>
              </a:ln>
              <a:effectLst>
                <a:outerShdw blurRad="40005" dist="12700" dir="5400000" algn="tl" rotWithShape="0">
                  <a:schemeClr val="accent6">
                    <a:lumMod val="40000"/>
                    <a:lumOff val="60000"/>
                    <a:alpha val="35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753802" y="3373913"/>
                <a:ext cx="4759532" cy="4744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CanDown">
                  <a:avLst>
                    <a:gd name="adj" fmla="val 33333"/>
                  </a:avLst>
                </a:prstTxWarp>
                <a:spAutoFit/>
                <a:scene3d>
                  <a:camera prst="orthographicFront"/>
                  <a:lightRig rig="threePt" dir="t"/>
                </a:scene3d>
                <a:sp3d contourW="12700">
                  <a:contourClr>
                    <a:schemeClr val="accent6">
                      <a:lumMod val="20000"/>
                      <a:lumOff val="80000"/>
                    </a:schemeClr>
                  </a:contourClr>
                </a:sp3d>
              </a:bodyPr>
              <a:lstStyle/>
              <a:p>
                <a:pPr algn="ctr"/>
                <a:r>
                  <a:rPr lang="en-US" sz="600" b="1" spc="50" dirty="0" smtClean="0">
                    <a:ln w="13500">
                      <a:solidFill>
                        <a:schemeClr val="bg1">
                          <a:alpha val="6500"/>
                        </a:schemeClr>
                      </a:solidFill>
                      <a:prstDash val="solid"/>
                    </a:ln>
                    <a:solidFill>
                      <a:schemeClr val="bg1">
                        <a:alpha val="95000"/>
                      </a:schemeClr>
                    </a:solidFill>
                    <a:effectLst>
                      <a:innerShdw blurRad="50900" dist="38500" dir="13500000">
                        <a:schemeClr val="bg1">
                          <a:alpha val="60000"/>
                        </a:schemeClr>
                      </a:innerShdw>
                    </a:effectLst>
                  </a:rPr>
                  <a:t>Third-party cloud interfaces</a:t>
                </a:r>
                <a:endParaRPr lang="en-US" sz="600" b="1" spc="50" dirty="0">
                  <a:ln w="13500">
                    <a:solidFill>
                      <a:schemeClr val="bg1">
                        <a:alpha val="6500"/>
                      </a:schemeClr>
                    </a:solidFill>
                    <a:prstDash val="solid"/>
                  </a:ln>
                  <a:solidFill>
                    <a:schemeClr val="bg1">
                      <a:alpha val="95000"/>
                    </a:schemeClr>
                  </a:solidFill>
                  <a:effectLst>
                    <a:innerShdw blurRad="50900" dist="38500" dir="13500000">
                      <a:schemeClr val="bg1">
                        <a:alpha val="60000"/>
                      </a:schemeClr>
                    </a:innerShdw>
                  </a:effectLst>
                </a:endParaRPr>
              </a:p>
            </p:txBody>
          </p:sp>
        </p:grpSp>
        <p:sp>
          <p:nvSpPr>
            <p:cNvPr id="64" name="TextBox 63"/>
            <p:cNvSpPr txBox="1"/>
            <p:nvPr/>
          </p:nvSpPr>
          <p:spPr>
            <a:xfrm>
              <a:off x="7375684" y="4091089"/>
              <a:ext cx="1647748" cy="24112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balanced" dir="t"/>
            </a:scene3d>
            <a:sp3d>
              <a:bevelT/>
            </a:sp3d>
          </p:spPr>
          <p:txBody>
            <a:bodyPr wrap="square" rtlCol="0">
              <a:prstTxWarp prst="textChevronInverted">
                <a:avLst>
                  <a:gd name="adj" fmla="val 90000"/>
                </a:avLst>
              </a:prstTxWarp>
              <a:spAutoFit/>
            </a:bodyPr>
            <a:lstStyle/>
            <a:p>
              <a:pPr algn="ctr"/>
              <a:r>
                <a:rPr lang="en-US" sz="9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Elastic Cloud Resources</a:t>
              </a:r>
            </a:p>
          </p:txBody>
        </p:sp>
      </p:grpSp>
      <p:pic>
        <p:nvPicPr>
          <p:cNvPr id="2050" name="Picture 2" descr="Mercator Ocea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7704" y="3363838"/>
            <a:ext cx="387693" cy="282301"/>
          </a:xfrm>
          <a:prstGeom prst="rect">
            <a:avLst/>
          </a:prstGeom>
          <a:noFill/>
        </p:spPr>
      </p:pic>
      <p:pic>
        <p:nvPicPr>
          <p:cNvPr id="228" name="Picture 227" descr="See original image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19872" y="3363838"/>
            <a:ext cx="792087" cy="163663"/>
          </a:xfrm>
          <a:prstGeom prst="rect">
            <a:avLst/>
          </a:prstGeom>
          <a:noFill/>
        </p:spPr>
      </p:pic>
      <p:sp>
        <p:nvSpPr>
          <p:cNvPr id="2056" name="AutoShape 8" descr="Bildergebnis für ecmw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058" name="AutoShape 10" descr="Bildergebnis für ecmw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2060" name="Picture 12" descr="http://www.coreclimax.eu/sites/coreclimax.itc.nl/files/logos/ECMWF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20072" y="3363838"/>
            <a:ext cx="576064" cy="184341"/>
          </a:xfrm>
          <a:prstGeom prst="rect">
            <a:avLst/>
          </a:prstGeom>
          <a:noFill/>
        </p:spPr>
      </p:pic>
      <p:sp>
        <p:nvSpPr>
          <p:cNvPr id="237" name="Left Brace 236"/>
          <p:cNvSpPr/>
          <p:nvPr/>
        </p:nvSpPr>
        <p:spPr>
          <a:xfrm>
            <a:off x="971600" y="771550"/>
            <a:ext cx="199104" cy="1613157"/>
          </a:xfrm>
          <a:prstGeom prst="leftBrace">
            <a:avLst>
              <a:gd name="adj1" fmla="val 53656"/>
              <a:gd name="adj2" fmla="val 48829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8" name="Left Brace 237"/>
          <p:cNvSpPr/>
          <p:nvPr/>
        </p:nvSpPr>
        <p:spPr>
          <a:xfrm>
            <a:off x="971600" y="2715766"/>
            <a:ext cx="199104" cy="1872208"/>
          </a:xfrm>
          <a:prstGeom prst="leftBrace">
            <a:avLst>
              <a:gd name="adj1" fmla="val 53656"/>
              <a:gd name="adj2" fmla="val 48829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9" name="TextBox 238"/>
          <p:cNvSpPr txBox="1"/>
          <p:nvPr/>
        </p:nvSpPr>
        <p:spPr>
          <a:xfrm>
            <a:off x="0" y="3435846"/>
            <a:ext cx="108131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Back</a:t>
            </a:r>
          </a:p>
          <a:p>
            <a:pPr algn="r"/>
            <a:r>
              <a:rPr lang="en-US" dirty="0" smtClean="0">
                <a:solidFill>
                  <a:srgbClr val="000000"/>
                </a:solidFill>
              </a:rPr>
              <a:t>office</a:t>
            </a:r>
          </a:p>
        </p:txBody>
      </p:sp>
      <p:sp>
        <p:nvSpPr>
          <p:cNvPr id="240" name="TextBox 239"/>
          <p:cNvSpPr txBox="1"/>
          <p:nvPr/>
        </p:nvSpPr>
        <p:spPr>
          <a:xfrm>
            <a:off x="0" y="1635646"/>
            <a:ext cx="108131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Front</a:t>
            </a:r>
          </a:p>
          <a:p>
            <a:pPr algn="r"/>
            <a:r>
              <a:rPr lang="en-US" dirty="0" smtClean="0">
                <a:solidFill>
                  <a:srgbClr val="000000"/>
                </a:solidFill>
              </a:rPr>
              <a:t>office</a:t>
            </a:r>
          </a:p>
        </p:txBody>
      </p:sp>
      <p:sp>
        <p:nvSpPr>
          <p:cNvPr id="241" name="Can 25"/>
          <p:cNvSpPr/>
          <p:nvPr/>
        </p:nvSpPr>
        <p:spPr>
          <a:xfrm>
            <a:off x="1331640" y="2643758"/>
            <a:ext cx="6768752" cy="504055"/>
          </a:xfrm>
          <a:prstGeom prst="can">
            <a:avLst>
              <a:gd name="adj" fmla="val 50000"/>
            </a:avLst>
          </a:prstGeom>
          <a:gradFill flip="none" rotWithShape="1">
            <a:gsLst>
              <a:gs pos="69000">
                <a:schemeClr val="tx1">
                  <a:lumMod val="65000"/>
                  <a:lumOff val="35000"/>
                </a:schemeClr>
              </a:gs>
              <a:gs pos="50000">
                <a:srgbClr val="FFFFFF"/>
              </a:gs>
              <a:gs pos="34000">
                <a:schemeClr val="tx1">
                  <a:lumMod val="65000"/>
                  <a:lumOff val="35000"/>
                </a:schemeClr>
              </a:gs>
              <a:gs pos="58000">
                <a:srgbClr val="FFFFFF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42" name="Rectangle 241"/>
          <p:cNvSpPr/>
          <p:nvPr/>
        </p:nvSpPr>
        <p:spPr>
          <a:xfrm>
            <a:off x="1403648" y="2787774"/>
            <a:ext cx="6586524" cy="35581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Down">
              <a:avLst>
                <a:gd name="adj" fmla="val 33333"/>
              </a:avLst>
            </a:prstTxWarp>
            <a:spAutoFit/>
          </a:bodyPr>
          <a:lstStyle/>
          <a:p>
            <a:pPr algn="ctr"/>
            <a:r>
              <a:rPr lang="en-US" sz="600" b="1" spc="50" dirty="0" smtClean="0">
                <a:ln w="13500">
                  <a:solidFill>
                    <a:schemeClr val="bg1"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Copernicus DIAS interfaces</a:t>
            </a:r>
            <a:endParaRPr lang="en-US" sz="600" b="1" spc="50" dirty="0">
              <a:ln w="13500">
                <a:solidFill>
                  <a:schemeClr val="bg1">
                    <a:alpha val="6500"/>
                  </a:schemeClr>
                </a:solidFill>
                <a:prstDash val="solid"/>
              </a:ln>
              <a:solidFill>
                <a:schemeClr val="bg1">
                  <a:lumMod val="95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2123728" y="411510"/>
            <a:ext cx="4908052" cy="2342931"/>
            <a:chOff x="1633861" y="989223"/>
            <a:chExt cx="4908052" cy="2342931"/>
          </a:xfrm>
        </p:grpSpPr>
        <p:grpSp>
          <p:nvGrpSpPr>
            <p:cNvPr id="93" name="Group 4"/>
            <p:cNvGrpSpPr/>
            <p:nvPr/>
          </p:nvGrpSpPr>
          <p:grpSpPr>
            <a:xfrm>
              <a:off x="1633861" y="989223"/>
              <a:ext cx="4908052" cy="2342931"/>
              <a:chOff x="1690514" y="1240450"/>
              <a:chExt cx="4908052" cy="3123909"/>
            </a:xfrm>
          </p:grpSpPr>
          <p:sp>
            <p:nvSpPr>
              <p:cNvPr id="95" name="Can 94"/>
              <p:cNvSpPr/>
              <p:nvPr/>
            </p:nvSpPr>
            <p:spPr>
              <a:xfrm>
                <a:off x="1690514" y="1543944"/>
                <a:ext cx="4887350" cy="2111112"/>
              </a:xfrm>
              <a:prstGeom prst="can">
                <a:avLst>
                  <a:gd name="adj" fmla="val 20455"/>
                </a:avLst>
              </a:prstGeom>
              <a:solidFill>
                <a:srgbClr val="C6D9F1">
                  <a:alpha val="15000"/>
                </a:srgb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6" name="Up Arrow 95"/>
              <p:cNvSpPr/>
              <p:nvPr/>
            </p:nvSpPr>
            <p:spPr>
              <a:xfrm rot="10800000" flipV="1">
                <a:off x="3847987" y="4023177"/>
                <a:ext cx="610191" cy="341182"/>
              </a:xfrm>
              <a:prstGeom prst="upArrow">
                <a:avLst>
                  <a:gd name="adj1" fmla="val 37573"/>
                  <a:gd name="adj2" fmla="val 39128"/>
                </a:avLst>
              </a:prstGeom>
              <a:gradFill flip="none" rotWithShape="1">
                <a:gsLst>
                  <a:gs pos="13000">
                    <a:schemeClr val="bg1">
                      <a:lumMod val="50000"/>
                      <a:alpha val="89000"/>
                    </a:schemeClr>
                  </a:gs>
                  <a:gs pos="75000">
                    <a:schemeClr val="bg1">
                      <a:lumMod val="85000"/>
                      <a:alpha val="89000"/>
                    </a:schemeClr>
                  </a:gs>
                  <a:gs pos="94000">
                    <a:srgbClr val="FFFFFF">
                      <a:alpha val="89000"/>
                    </a:srgbClr>
                  </a:gs>
                </a:gsLst>
                <a:lin ang="0" scaled="1"/>
                <a:tileRect/>
              </a:gradFill>
              <a:ln>
                <a:solidFill>
                  <a:schemeClr val="bg1">
                    <a:lumMod val="75000"/>
                  </a:schemeClr>
                </a:solidFill>
                <a:prstDash val="dash"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scene3d>
                <a:camera prst="perspectiveLeft" fov="4260000">
                  <a:rot lat="0" lon="2640000" rev="0"/>
                </a:camera>
                <a:lightRig rig="twoPt" dir="t"/>
              </a:scene3d>
              <a:sp3d extrusionH="95250" contourW="12700" prstMaterial="flat">
                <a:bevelT/>
                <a:extrusionClr>
                  <a:schemeClr val="bg1">
                    <a:lumMod val="50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97" name="Group 4"/>
              <p:cNvGrpSpPr/>
              <p:nvPr/>
            </p:nvGrpSpPr>
            <p:grpSpPr>
              <a:xfrm>
                <a:off x="1690616" y="3255517"/>
                <a:ext cx="4893029" cy="767065"/>
                <a:chOff x="1658705" y="3089592"/>
                <a:chExt cx="4893029" cy="767065"/>
              </a:xfrm>
            </p:grpSpPr>
            <p:sp>
              <p:nvSpPr>
                <p:cNvPr id="224" name="Can 25"/>
                <p:cNvSpPr/>
                <p:nvPr/>
              </p:nvSpPr>
              <p:spPr>
                <a:xfrm>
                  <a:off x="1658705" y="3089592"/>
                  <a:ext cx="4891214" cy="767065"/>
                </a:xfrm>
                <a:prstGeom prst="can">
                  <a:avLst>
                    <a:gd name="adj" fmla="val 50000"/>
                  </a:avLst>
                </a:prstGeom>
                <a:gradFill flip="none" rotWithShape="1">
                  <a:gsLst>
                    <a:gs pos="69000">
                      <a:schemeClr val="tx1">
                        <a:lumMod val="65000"/>
                        <a:lumOff val="35000"/>
                      </a:schemeClr>
                    </a:gs>
                    <a:gs pos="50000">
                      <a:srgbClr val="FFFFFF"/>
                    </a:gs>
                    <a:gs pos="34000">
                      <a:schemeClr val="tx1">
                        <a:lumMod val="65000"/>
                        <a:lumOff val="35000"/>
                      </a:schemeClr>
                    </a:gs>
                    <a:gs pos="58000">
                      <a:srgbClr val="FFFFFF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25" name="Oval 1"/>
                <p:cNvSpPr/>
                <p:nvPr/>
              </p:nvSpPr>
              <p:spPr>
                <a:xfrm>
                  <a:off x="1660522" y="3089592"/>
                  <a:ext cx="4891212" cy="395379"/>
                </a:xfrm>
                <a:prstGeom prst="ellipse">
                  <a:avLst/>
                </a:prstGeom>
                <a:gradFill flip="none" rotWithShape="1">
                  <a:gsLst>
                    <a:gs pos="80000">
                      <a:schemeClr val="bg1">
                        <a:lumMod val="50000"/>
                      </a:schemeClr>
                    </a:gs>
                    <a:gs pos="20000">
                      <a:schemeClr val="bg1">
                        <a:lumMod val="85000"/>
                      </a:schemeClr>
                    </a:gs>
                    <a:gs pos="2000">
                      <a:schemeClr val="bg1"/>
                    </a:gs>
                  </a:gsLst>
                  <a:lin ang="16200000" scaled="0"/>
                  <a:tileRect/>
                </a:gradFill>
                <a:ln>
                  <a:noFill/>
                </a:ln>
                <a:effectLst>
                  <a:outerShdw blurRad="40005" dist="12700" dir="5400000" algn="tl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6" name="Rectangle 225"/>
                <p:cNvSpPr/>
                <p:nvPr/>
              </p:nvSpPr>
              <p:spPr>
                <a:xfrm>
                  <a:off x="1731158" y="3373912"/>
                  <a:ext cx="4759533" cy="474420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prstTxWarp prst="textCanDown">
                    <a:avLst>
                      <a:gd name="adj" fmla="val 33333"/>
                    </a:avLst>
                  </a:prstTxWarp>
                  <a:spAutoFit/>
                </a:bodyPr>
                <a:lstStyle/>
                <a:p>
                  <a:pPr algn="ctr"/>
                  <a:endParaRPr lang="en-US" sz="600" b="1" spc="50" dirty="0">
                    <a:ln w="13500">
                      <a:solidFill>
                        <a:schemeClr val="bg1">
                          <a:alpha val="6500"/>
                        </a:schemeClr>
                      </a:solidFill>
                      <a:prstDash val="solid"/>
                    </a:ln>
                    <a:solidFill>
                      <a:schemeClr val="bg1">
                        <a:lumMod val="95000"/>
                        <a:alpha val="95000"/>
                      </a:scheme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</a:endParaRPr>
                </a:p>
              </p:txBody>
            </p:sp>
          </p:grpSp>
          <p:sp>
            <p:nvSpPr>
              <p:cNvPr id="98" name="Oval 97"/>
              <p:cNvSpPr/>
              <p:nvPr/>
            </p:nvSpPr>
            <p:spPr>
              <a:xfrm>
                <a:off x="1704444" y="1554071"/>
                <a:ext cx="4894122" cy="418637"/>
              </a:xfrm>
              <a:prstGeom prst="ellipse">
                <a:avLst/>
              </a:prstGeom>
              <a:gradFill flip="none" rotWithShape="1">
                <a:gsLst>
                  <a:gs pos="12000">
                    <a:schemeClr val="bg1">
                      <a:lumMod val="95000"/>
                      <a:alpha val="82000"/>
                    </a:schemeClr>
                  </a:gs>
                  <a:gs pos="79000">
                    <a:schemeClr val="tx1">
                      <a:lumMod val="50000"/>
                      <a:lumOff val="50000"/>
                      <a:alpha val="82000"/>
                    </a:schemeClr>
                  </a:gs>
                  <a:gs pos="43000">
                    <a:schemeClr val="bg1">
                      <a:lumMod val="75000"/>
                      <a:alpha val="82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scene3d>
                <a:camera prst="orthographicFront"/>
                <a:lightRig rig="soft" dir="t">
                  <a:rot lat="0" lon="0" rev="6480000"/>
                </a:lightRig>
              </a:scene3d>
              <a:sp3d extrusionH="241300" contourW="6350" prstMaterial="matte">
                <a:bevelT w="158750" h="133350"/>
                <a:extrusionClr>
                  <a:schemeClr val="tx1">
                    <a:lumMod val="50000"/>
                    <a:lumOff val="50000"/>
                  </a:schemeClr>
                </a:extrusionClr>
                <a:contourClr>
                  <a:schemeClr val="tx1">
                    <a:lumMod val="50000"/>
                    <a:lumOff val="50000"/>
                  </a:schemeClr>
                </a:contourClr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99" name="Picture 98"/>
              <p:cNvPicPr>
                <a:picLocks noChangeAspect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sharpenSoften amount="46000"/>
                        </a14:imgEffect>
                        <a14:imgEffect>
                          <a14:colorTemperature colorTemp="5739"/>
                        </a14:imgEffect>
                        <a14:imgEffect>
                          <a14:saturation sat="187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417085">
                <a:off x="2347151" y="1240450"/>
                <a:ext cx="3607740" cy="929044"/>
              </a:xfrm>
              <a:prstGeom prst="rect">
                <a:avLst/>
              </a:prstGeom>
              <a:scene3d>
                <a:camera prst="isometricOffAxis1Top"/>
                <a:lightRig rig="threePt" dir="t"/>
              </a:scene3d>
            </p:spPr>
          </p:pic>
          <p:sp>
            <p:nvSpPr>
              <p:cNvPr id="100" name="Up Arrow 99"/>
              <p:cNvSpPr/>
              <p:nvPr/>
            </p:nvSpPr>
            <p:spPr>
              <a:xfrm rot="10800000" flipV="1">
                <a:off x="5504606" y="3987912"/>
                <a:ext cx="610191" cy="282267"/>
              </a:xfrm>
              <a:prstGeom prst="upArrow">
                <a:avLst>
                  <a:gd name="adj1" fmla="val 37573"/>
                  <a:gd name="adj2" fmla="val 39128"/>
                </a:avLst>
              </a:prstGeom>
              <a:gradFill flip="none" rotWithShape="1">
                <a:gsLst>
                  <a:gs pos="13000">
                    <a:schemeClr val="bg1">
                      <a:lumMod val="50000"/>
                      <a:alpha val="89000"/>
                    </a:schemeClr>
                  </a:gs>
                  <a:gs pos="75000">
                    <a:schemeClr val="bg1">
                      <a:lumMod val="85000"/>
                      <a:alpha val="89000"/>
                    </a:schemeClr>
                  </a:gs>
                  <a:gs pos="94000">
                    <a:srgbClr val="FFFFFF">
                      <a:alpha val="89000"/>
                    </a:srgbClr>
                  </a:gs>
                </a:gsLst>
                <a:lin ang="0" scaled="1"/>
                <a:tileRect/>
              </a:gradFill>
              <a:ln>
                <a:solidFill>
                  <a:schemeClr val="bg1">
                    <a:lumMod val="75000"/>
                  </a:schemeClr>
                </a:solidFill>
                <a:prstDash val="dash"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scene3d>
                <a:camera prst="perspectiveLeft" fov="4260000">
                  <a:rot lat="0" lon="2640000" rev="0"/>
                </a:camera>
                <a:lightRig rig="twoPt" dir="t"/>
              </a:scene3d>
              <a:sp3d extrusionH="95250" contourW="12700" prstMaterial="flat">
                <a:bevelT/>
                <a:extrusionClr>
                  <a:schemeClr val="bg1">
                    <a:lumMod val="50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Up Arrow 100"/>
              <p:cNvSpPr/>
              <p:nvPr/>
            </p:nvSpPr>
            <p:spPr>
              <a:xfrm rot="10800000" flipV="1">
                <a:off x="2348209" y="4012569"/>
                <a:ext cx="610191" cy="257610"/>
              </a:xfrm>
              <a:prstGeom prst="upArrow">
                <a:avLst>
                  <a:gd name="adj1" fmla="val 37573"/>
                  <a:gd name="adj2" fmla="val 39128"/>
                </a:avLst>
              </a:prstGeom>
              <a:gradFill flip="none" rotWithShape="1">
                <a:gsLst>
                  <a:gs pos="13000">
                    <a:schemeClr val="bg1">
                      <a:lumMod val="50000"/>
                      <a:alpha val="89000"/>
                    </a:schemeClr>
                  </a:gs>
                  <a:gs pos="75000">
                    <a:schemeClr val="bg1">
                      <a:lumMod val="85000"/>
                      <a:alpha val="89000"/>
                    </a:schemeClr>
                  </a:gs>
                  <a:gs pos="94000">
                    <a:srgbClr val="FFFFFF">
                      <a:alpha val="89000"/>
                    </a:srgbClr>
                  </a:gs>
                </a:gsLst>
                <a:lin ang="0" scaled="1"/>
                <a:tileRect/>
              </a:gradFill>
              <a:ln>
                <a:solidFill>
                  <a:schemeClr val="bg1">
                    <a:lumMod val="75000"/>
                  </a:schemeClr>
                </a:solidFill>
                <a:prstDash val="dash"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scene3d>
                <a:camera prst="perspectiveLeft" fov="4260000">
                  <a:rot lat="0" lon="2640000" rev="0"/>
                </a:camera>
                <a:lightRig rig="twoPt" dir="t"/>
              </a:scene3d>
              <a:sp3d extrusionH="95250" contourW="12700" prstMaterial="flat">
                <a:bevelT/>
                <a:extrusionClr>
                  <a:schemeClr val="bg1">
                    <a:lumMod val="50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02" name="Group 24"/>
              <p:cNvGrpSpPr/>
              <p:nvPr/>
            </p:nvGrpSpPr>
            <p:grpSpPr>
              <a:xfrm>
                <a:off x="1787804" y="2015742"/>
                <a:ext cx="974045" cy="1494519"/>
                <a:chOff x="2057778" y="2015742"/>
                <a:chExt cx="767562" cy="1494519"/>
              </a:xfrm>
            </p:grpSpPr>
            <p:sp>
              <p:nvSpPr>
                <p:cNvPr id="214" name="Can 21"/>
                <p:cNvSpPr/>
                <p:nvPr/>
              </p:nvSpPr>
              <p:spPr>
                <a:xfrm>
                  <a:off x="2057778" y="2290450"/>
                  <a:ext cx="767562" cy="1219811"/>
                </a:xfrm>
                <a:prstGeom prst="can">
                  <a:avLst>
                    <a:gd name="adj" fmla="val 20211"/>
                  </a:avLst>
                </a:prstGeom>
                <a:pattFill prst="ltUpDiag">
                  <a:fgClr>
                    <a:srgbClr val="31859C"/>
                  </a:fgClr>
                  <a:bgClr>
                    <a:prstClr val="white"/>
                  </a:bgClr>
                </a:patt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n-US" dirty="0"/>
                </a:p>
              </p:txBody>
            </p:sp>
            <p:grpSp>
              <p:nvGrpSpPr>
                <p:cNvPr id="215" name="Group 7"/>
                <p:cNvGrpSpPr/>
                <p:nvPr/>
              </p:nvGrpSpPr>
              <p:grpSpPr>
                <a:xfrm>
                  <a:off x="2391350" y="3137914"/>
                  <a:ext cx="372838" cy="291271"/>
                  <a:chOff x="5619182" y="1184853"/>
                  <a:chExt cx="1173462" cy="446268"/>
                </a:xfrm>
              </p:grpSpPr>
              <p:grpSp>
                <p:nvGrpSpPr>
                  <p:cNvPr id="220" name="Group 5"/>
                  <p:cNvGrpSpPr/>
                  <p:nvPr/>
                </p:nvGrpSpPr>
                <p:grpSpPr>
                  <a:xfrm>
                    <a:off x="5619182" y="1184853"/>
                    <a:ext cx="1173462" cy="446268"/>
                    <a:chOff x="5619184" y="1184853"/>
                    <a:chExt cx="924635" cy="501582"/>
                  </a:xfrm>
                </p:grpSpPr>
                <p:sp>
                  <p:nvSpPr>
                    <p:cNvPr id="222" name="Can 221"/>
                    <p:cNvSpPr/>
                    <p:nvPr/>
                  </p:nvSpPr>
                  <p:spPr>
                    <a:xfrm>
                      <a:off x="5619184" y="1362334"/>
                      <a:ext cx="923701" cy="324101"/>
                    </a:xfrm>
                    <a:prstGeom prst="can">
                      <a:avLst>
                        <a:gd name="adj" fmla="val 50000"/>
                      </a:avLst>
                    </a:prstGeom>
                    <a:solidFill>
                      <a:srgbClr val="31859C"/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23" name="Can 222"/>
                    <p:cNvSpPr/>
                    <p:nvPr/>
                  </p:nvSpPr>
                  <p:spPr>
                    <a:xfrm>
                      <a:off x="5620117" y="1184853"/>
                      <a:ext cx="923702" cy="324103"/>
                    </a:xfrm>
                    <a:prstGeom prst="can">
                      <a:avLst>
                        <a:gd name="adj" fmla="val 50000"/>
                      </a:avLst>
                    </a:prstGeom>
                    <a:gradFill flip="none" rotWithShape="1">
                      <a:gsLst>
                        <a:gs pos="73000">
                          <a:srgbClr val="31859C"/>
                        </a:gs>
                        <a:gs pos="49000">
                          <a:srgbClr val="CFFFF7"/>
                        </a:gs>
                        <a:gs pos="27000">
                          <a:srgbClr val="31859C"/>
                        </a:gs>
                      </a:gsLst>
                      <a:lin ang="0" scaled="1"/>
                      <a:tileRect/>
                    </a:gra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221" name="Oval 6"/>
                  <p:cNvSpPr/>
                  <p:nvPr/>
                </p:nvSpPr>
                <p:spPr>
                  <a:xfrm>
                    <a:off x="5627524" y="1194218"/>
                    <a:ext cx="1141818" cy="14563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41B3D3"/>
                      </a:gs>
                      <a:gs pos="64000">
                        <a:srgbClr val="31859C"/>
                      </a:gs>
                    </a:gsLst>
                  </a:gra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pic>
              <p:nvPicPr>
                <p:cNvPr id="216" name="Picture 215"/>
                <p:cNvPicPr>
                  <a:picLocks noChangeAspect="1"/>
                </p:cNvPicPr>
                <p:nvPr/>
              </p:nvPicPr>
              <p:blipFill>
                <a:blip r:embed="rId14" cstate="print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2100731" y="3050532"/>
                  <a:ext cx="220712" cy="381079"/>
                </a:xfrm>
                <a:prstGeom prst="rect">
                  <a:avLst/>
                </a:prstGeom>
              </p:spPr>
            </p:pic>
            <p:grpSp>
              <p:nvGrpSpPr>
                <p:cNvPr id="217" name="Group 10"/>
                <p:cNvGrpSpPr/>
                <p:nvPr/>
              </p:nvGrpSpPr>
              <p:grpSpPr>
                <a:xfrm>
                  <a:off x="2060567" y="2015742"/>
                  <a:ext cx="763067" cy="861775"/>
                  <a:chOff x="285478" y="1093412"/>
                  <a:chExt cx="763067" cy="861775"/>
                </a:xfrm>
              </p:grpSpPr>
              <p:sp>
                <p:nvSpPr>
                  <p:cNvPr id="218" name="Can 3"/>
                  <p:cNvSpPr/>
                  <p:nvPr/>
                </p:nvSpPr>
                <p:spPr>
                  <a:xfrm>
                    <a:off x="285478" y="1333788"/>
                    <a:ext cx="763067" cy="397411"/>
                  </a:xfrm>
                  <a:prstGeom prst="can">
                    <a:avLst>
                      <a:gd name="adj" fmla="val 50000"/>
                    </a:avLst>
                  </a:prstGeom>
                  <a:solidFill>
                    <a:srgbClr val="31859C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219" name="TextBox 143"/>
                  <p:cNvSpPr txBox="1"/>
                  <p:nvPr/>
                </p:nvSpPr>
                <p:spPr>
                  <a:xfrm>
                    <a:off x="351019" y="1093412"/>
                    <a:ext cx="687420" cy="861775"/>
                  </a:xfrm>
                  <a:prstGeom prst="rect">
                    <a:avLst/>
                  </a:prstGeom>
                  <a:noFill/>
                  <a:scene3d>
                    <a:camera prst="isometricOffAxis1Top"/>
                    <a:lightRig rig="threePt" dir="t"/>
                  </a:scene3d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 smtClean="0">
                        <a:solidFill>
                          <a:srgbClr val="F2F2F2"/>
                        </a:solidFill>
                      </a:rPr>
                      <a:t>Front</a:t>
                    </a:r>
                  </a:p>
                  <a:p>
                    <a:r>
                      <a:rPr lang="en-US" sz="1200" b="1" dirty="0" smtClean="0">
                        <a:solidFill>
                          <a:srgbClr val="F2F2F2"/>
                        </a:solidFill>
                      </a:rPr>
                      <a:t>office service</a:t>
                    </a:r>
                    <a:endParaRPr lang="en-US" sz="1200" b="1" dirty="0">
                      <a:solidFill>
                        <a:srgbClr val="F2F2F2"/>
                      </a:solidFill>
                    </a:endParaRPr>
                  </a:p>
                </p:txBody>
              </p:sp>
            </p:grpSp>
          </p:grpSp>
          <p:grpSp>
            <p:nvGrpSpPr>
              <p:cNvPr id="103" name="Group 31"/>
              <p:cNvGrpSpPr/>
              <p:nvPr/>
            </p:nvGrpSpPr>
            <p:grpSpPr>
              <a:xfrm>
                <a:off x="5210489" y="2329182"/>
                <a:ext cx="782241" cy="1034812"/>
                <a:chOff x="5210489" y="2329182"/>
                <a:chExt cx="782241" cy="1034812"/>
              </a:xfrm>
            </p:grpSpPr>
            <p:grpSp>
              <p:nvGrpSpPr>
                <p:cNvPr id="205" name="Group 95"/>
                <p:cNvGrpSpPr/>
                <p:nvPr/>
              </p:nvGrpSpPr>
              <p:grpSpPr>
                <a:xfrm>
                  <a:off x="5221439" y="2807524"/>
                  <a:ext cx="714446" cy="556470"/>
                  <a:chOff x="3441699" y="2902793"/>
                  <a:chExt cx="714446" cy="556470"/>
                </a:xfrm>
              </p:grpSpPr>
              <p:sp>
                <p:nvSpPr>
                  <p:cNvPr id="209" name="Can 208"/>
                  <p:cNvSpPr/>
                  <p:nvPr/>
                </p:nvSpPr>
                <p:spPr>
                  <a:xfrm>
                    <a:off x="3441699" y="2902793"/>
                    <a:ext cx="714446" cy="556470"/>
                  </a:xfrm>
                  <a:prstGeom prst="can">
                    <a:avLst>
                      <a:gd name="adj" fmla="val 20211"/>
                    </a:avLst>
                  </a:prstGeom>
                  <a:pattFill prst="ltUpDiag">
                    <a:fgClr>
                      <a:srgbClr val="31859C"/>
                    </a:fgClr>
                    <a:bgClr>
                      <a:prstClr val="white"/>
                    </a:bgClr>
                  </a:patt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pic>
                <p:nvPicPr>
                  <p:cNvPr id="210" name="Picture 209"/>
                  <p:cNvPicPr>
                    <a:picLocks noChangeAspect="1"/>
                  </p:cNvPicPr>
                  <p:nvPr/>
                </p:nvPicPr>
                <p:blipFill>
                  <a:blip r:embed="rId15" cstate="print">
                    <a:duotone>
                      <a:schemeClr val="accent5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>
                    <a:off x="3481680" y="3026833"/>
                    <a:ext cx="205439" cy="353780"/>
                  </a:xfrm>
                  <a:prstGeom prst="rect">
                    <a:avLst/>
                  </a:prstGeom>
                </p:spPr>
              </p:pic>
              <p:grpSp>
                <p:nvGrpSpPr>
                  <p:cNvPr id="211" name="Group 100"/>
                  <p:cNvGrpSpPr/>
                  <p:nvPr/>
                </p:nvGrpSpPr>
                <p:grpSpPr>
                  <a:xfrm>
                    <a:off x="3752184" y="3185542"/>
                    <a:ext cx="346687" cy="192650"/>
                    <a:chOff x="3752184" y="3185542"/>
                    <a:chExt cx="346687" cy="192650"/>
                  </a:xfrm>
                </p:grpSpPr>
                <p:sp>
                  <p:nvSpPr>
                    <p:cNvPr id="212" name="Can 211"/>
                    <p:cNvSpPr/>
                    <p:nvPr/>
                  </p:nvSpPr>
                  <p:spPr>
                    <a:xfrm>
                      <a:off x="3752184" y="3189984"/>
                      <a:ext cx="346687" cy="188208"/>
                    </a:xfrm>
                    <a:prstGeom prst="can">
                      <a:avLst>
                        <a:gd name="adj" fmla="val 50000"/>
                      </a:avLst>
                    </a:prstGeom>
                    <a:solidFill>
                      <a:srgbClr val="31859C"/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13" name="Oval 212"/>
                    <p:cNvSpPr/>
                    <p:nvPr/>
                  </p:nvSpPr>
                  <p:spPr>
                    <a:xfrm flipV="1">
                      <a:off x="3754658" y="3185542"/>
                      <a:ext cx="337680" cy="95290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rgbClr val="41B3D3"/>
                        </a:gs>
                        <a:gs pos="64000">
                          <a:srgbClr val="31859C"/>
                        </a:gs>
                      </a:gsLst>
                    </a:gra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  <p:grpSp>
              <p:nvGrpSpPr>
                <p:cNvPr id="206" name="Group 167"/>
                <p:cNvGrpSpPr/>
                <p:nvPr/>
              </p:nvGrpSpPr>
              <p:grpSpPr>
                <a:xfrm>
                  <a:off x="5210489" y="2329182"/>
                  <a:ext cx="782241" cy="748922"/>
                  <a:chOff x="285478" y="1076132"/>
                  <a:chExt cx="782241" cy="883937"/>
                </a:xfrm>
              </p:grpSpPr>
              <p:sp>
                <p:nvSpPr>
                  <p:cNvPr id="207" name="Can 206"/>
                  <p:cNvSpPr/>
                  <p:nvPr/>
                </p:nvSpPr>
                <p:spPr>
                  <a:xfrm>
                    <a:off x="285478" y="1333788"/>
                    <a:ext cx="763067" cy="397411"/>
                  </a:xfrm>
                  <a:prstGeom prst="can">
                    <a:avLst>
                      <a:gd name="adj" fmla="val 50000"/>
                    </a:avLst>
                  </a:prstGeom>
                  <a:solidFill>
                    <a:srgbClr val="31859C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208" name="TextBox 207"/>
                  <p:cNvSpPr txBox="1"/>
                  <p:nvPr/>
                </p:nvSpPr>
                <p:spPr>
                  <a:xfrm>
                    <a:off x="380299" y="1076132"/>
                    <a:ext cx="687420" cy="883937"/>
                  </a:xfrm>
                  <a:prstGeom prst="rect">
                    <a:avLst/>
                  </a:prstGeom>
                  <a:noFill/>
                  <a:scene3d>
                    <a:camera prst="isometricOffAxis1Top"/>
                    <a:lightRig rig="threePt" dir="t"/>
                  </a:scene3d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050" b="1" dirty="0" smtClean="0">
                        <a:solidFill>
                          <a:srgbClr val="F2F2F2"/>
                        </a:solidFill>
                      </a:rPr>
                      <a:t>Front</a:t>
                    </a:r>
                  </a:p>
                  <a:p>
                    <a:r>
                      <a:rPr lang="en-US" sz="1000" b="1" dirty="0" smtClean="0">
                        <a:solidFill>
                          <a:srgbClr val="F2F2F2"/>
                        </a:solidFill>
                      </a:rPr>
                      <a:t>office service</a:t>
                    </a:r>
                    <a:endParaRPr lang="en-US" sz="1000" b="1" dirty="0">
                      <a:solidFill>
                        <a:srgbClr val="F2F2F2"/>
                      </a:solidFill>
                    </a:endParaRPr>
                  </a:p>
                </p:txBody>
              </p:sp>
            </p:grpSp>
          </p:grpSp>
          <p:grpSp>
            <p:nvGrpSpPr>
              <p:cNvPr id="104" name="Group 34"/>
              <p:cNvGrpSpPr/>
              <p:nvPr/>
            </p:nvGrpSpPr>
            <p:grpSpPr>
              <a:xfrm>
                <a:off x="2849804" y="1811797"/>
                <a:ext cx="3685599" cy="1787991"/>
                <a:chOff x="2849804" y="1811797"/>
                <a:chExt cx="3685599" cy="1787991"/>
              </a:xfrm>
            </p:grpSpPr>
            <p:grpSp>
              <p:nvGrpSpPr>
                <p:cNvPr id="163" name="Group 29"/>
                <p:cNvGrpSpPr/>
                <p:nvPr/>
              </p:nvGrpSpPr>
              <p:grpSpPr>
                <a:xfrm>
                  <a:off x="4031977" y="2201082"/>
                  <a:ext cx="763067" cy="1337585"/>
                  <a:chOff x="4031977" y="2201082"/>
                  <a:chExt cx="763067" cy="1337585"/>
                </a:xfrm>
              </p:grpSpPr>
              <p:grpSp>
                <p:nvGrpSpPr>
                  <p:cNvPr id="192" name="Group 73"/>
                  <p:cNvGrpSpPr/>
                  <p:nvPr/>
                </p:nvGrpSpPr>
                <p:grpSpPr>
                  <a:xfrm>
                    <a:off x="4053505" y="2479868"/>
                    <a:ext cx="715431" cy="1058799"/>
                    <a:chOff x="3441699" y="2400465"/>
                    <a:chExt cx="715431" cy="1058799"/>
                  </a:xfrm>
                </p:grpSpPr>
                <p:sp>
                  <p:nvSpPr>
                    <p:cNvPr id="196" name="Can 195"/>
                    <p:cNvSpPr/>
                    <p:nvPr/>
                  </p:nvSpPr>
                  <p:spPr>
                    <a:xfrm>
                      <a:off x="3441699" y="2455334"/>
                      <a:ext cx="714446" cy="1003930"/>
                    </a:xfrm>
                    <a:prstGeom prst="can">
                      <a:avLst>
                        <a:gd name="adj" fmla="val 20211"/>
                      </a:avLst>
                    </a:prstGeom>
                    <a:pattFill prst="ltUpDiag">
                      <a:fgClr>
                        <a:srgbClr val="31859C"/>
                      </a:fgClr>
                      <a:bgClr>
                        <a:prstClr val="white"/>
                      </a:bgClr>
                    </a:patt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pic>
                  <p:nvPicPr>
                    <p:cNvPr id="197" name="Picture 196"/>
                    <p:cNvPicPr>
                      <a:picLocks noChangeAspect="1"/>
                    </p:cNvPicPr>
                    <p:nvPr/>
                  </p:nvPicPr>
                  <p:blipFill>
                    <a:blip r:embed="rId15" cstate="print">
                      <a:duotone>
                        <a:schemeClr val="accent5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tretch>
                      <a:fillRect/>
                    </a:stretch>
                  </p:blipFill>
                  <p:spPr>
                    <a:xfrm>
                      <a:off x="3481680" y="3026833"/>
                      <a:ext cx="205439" cy="35378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98" name="Oval 197"/>
                    <p:cNvSpPr/>
                    <p:nvPr/>
                  </p:nvSpPr>
                  <p:spPr>
                    <a:xfrm>
                      <a:off x="3445566" y="2400465"/>
                      <a:ext cx="711564" cy="203676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rgbClr val="41B3D3"/>
                        </a:gs>
                        <a:gs pos="64000">
                          <a:srgbClr val="31859C"/>
                        </a:gs>
                      </a:gsLst>
                    </a:gra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grpSp>
                  <p:nvGrpSpPr>
                    <p:cNvPr id="199" name="Group 78"/>
                    <p:cNvGrpSpPr/>
                    <p:nvPr/>
                  </p:nvGrpSpPr>
                  <p:grpSpPr>
                    <a:xfrm>
                      <a:off x="3752187" y="2982342"/>
                      <a:ext cx="347039" cy="395848"/>
                      <a:chOff x="3752187" y="2982342"/>
                      <a:chExt cx="347039" cy="395848"/>
                    </a:xfrm>
                  </p:grpSpPr>
                  <p:grpSp>
                    <p:nvGrpSpPr>
                      <p:cNvPr id="200" name="Group 79"/>
                      <p:cNvGrpSpPr/>
                      <p:nvPr/>
                    </p:nvGrpSpPr>
                    <p:grpSpPr>
                      <a:xfrm>
                        <a:off x="3752187" y="3086918"/>
                        <a:ext cx="347038" cy="291272"/>
                        <a:chOff x="5619184" y="1184853"/>
                        <a:chExt cx="924635" cy="501582"/>
                      </a:xfrm>
                    </p:grpSpPr>
                    <p:sp>
                      <p:nvSpPr>
                        <p:cNvPr id="203" name="Can 202"/>
                        <p:cNvSpPr/>
                        <p:nvPr/>
                      </p:nvSpPr>
                      <p:spPr>
                        <a:xfrm>
                          <a:off x="5619184" y="1362334"/>
                          <a:ext cx="923701" cy="324101"/>
                        </a:xfrm>
                        <a:prstGeom prst="can">
                          <a:avLst>
                            <a:gd name="adj" fmla="val 50000"/>
                          </a:avLst>
                        </a:prstGeom>
                        <a:solidFill>
                          <a:srgbClr val="31859C"/>
                        </a:solidFill>
                        <a:ln>
                          <a:noFill/>
                        </a:ln>
                        <a:effectLst>
                          <a:innerShdw blurRad="63500" dist="50800" dir="2700000">
                            <a:prstClr val="black">
                              <a:alpha val="50000"/>
                            </a:prstClr>
                          </a:innerShdw>
                        </a:effectLst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204" name="Can 203"/>
                        <p:cNvSpPr/>
                        <p:nvPr/>
                      </p:nvSpPr>
                      <p:spPr>
                        <a:xfrm>
                          <a:off x="5620117" y="1184853"/>
                          <a:ext cx="923702" cy="324103"/>
                        </a:xfrm>
                        <a:prstGeom prst="can">
                          <a:avLst>
                            <a:gd name="adj" fmla="val 50000"/>
                          </a:avLst>
                        </a:prstGeom>
                        <a:gradFill flip="none" rotWithShape="1">
                          <a:gsLst>
                            <a:gs pos="73000">
                              <a:srgbClr val="31859C"/>
                            </a:gs>
                            <a:gs pos="49000">
                              <a:srgbClr val="CFFFF7"/>
                            </a:gs>
                            <a:gs pos="27000">
                              <a:srgbClr val="31859C"/>
                            </a:gs>
                          </a:gsLst>
                          <a:lin ang="0" scaled="1"/>
                          <a:tileRect/>
                        </a:gradFill>
                        <a:ln>
                          <a:noFill/>
                        </a:ln>
                        <a:effectLst>
                          <a:innerShdw blurRad="63500" dist="50800" dir="2700000">
                            <a:prstClr val="black">
                              <a:alpha val="50000"/>
                            </a:prstClr>
                          </a:innerShdw>
                        </a:effectLst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</p:grpSp>
                  <p:sp>
                    <p:nvSpPr>
                      <p:cNvPr id="201" name="Can 80"/>
                      <p:cNvSpPr/>
                      <p:nvPr/>
                    </p:nvSpPr>
                    <p:spPr>
                      <a:xfrm>
                        <a:off x="3752539" y="2989548"/>
                        <a:ext cx="346687" cy="188208"/>
                      </a:xfrm>
                      <a:prstGeom prst="can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73000">
                            <a:srgbClr val="31859C"/>
                          </a:gs>
                          <a:gs pos="49000">
                            <a:srgbClr val="CFFFF7"/>
                          </a:gs>
                          <a:gs pos="27000">
                            <a:srgbClr val="31859C"/>
                          </a:gs>
                        </a:gsLst>
                        <a:lin ang="0" scaled="1"/>
                        <a:tileRect/>
                      </a:gra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02" name="Oval 201"/>
                      <p:cNvSpPr/>
                      <p:nvPr/>
                    </p:nvSpPr>
                    <p:spPr>
                      <a:xfrm flipV="1">
                        <a:off x="3754658" y="2982342"/>
                        <a:ext cx="337680" cy="95290"/>
                      </a:xfrm>
                      <a:prstGeom prst="ellipse">
                        <a:avLst/>
                      </a:prstGeom>
                      <a:gradFill>
                        <a:gsLst>
                          <a:gs pos="0">
                            <a:srgbClr val="41B3D3"/>
                          </a:gs>
                          <a:gs pos="64000">
                            <a:srgbClr val="31859C"/>
                          </a:gs>
                        </a:gsLst>
                      </a:gradFill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193" name="Group 161"/>
                  <p:cNvGrpSpPr/>
                  <p:nvPr/>
                </p:nvGrpSpPr>
                <p:grpSpPr>
                  <a:xfrm>
                    <a:off x="4031977" y="2201082"/>
                    <a:ext cx="763067" cy="861775"/>
                    <a:chOff x="285478" y="1093412"/>
                    <a:chExt cx="763067" cy="861775"/>
                  </a:xfrm>
                </p:grpSpPr>
                <p:sp>
                  <p:nvSpPr>
                    <p:cNvPr id="194" name="Can 193"/>
                    <p:cNvSpPr/>
                    <p:nvPr/>
                  </p:nvSpPr>
                  <p:spPr>
                    <a:xfrm>
                      <a:off x="285478" y="1333788"/>
                      <a:ext cx="763067" cy="397411"/>
                    </a:xfrm>
                    <a:prstGeom prst="can">
                      <a:avLst>
                        <a:gd name="adj" fmla="val 50000"/>
                      </a:avLst>
                    </a:prstGeom>
                    <a:solidFill>
                      <a:srgbClr val="31859C"/>
                    </a:soli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dirty="0"/>
                    </a:p>
                  </p:txBody>
                </p:sp>
                <p:sp>
                  <p:nvSpPr>
                    <p:cNvPr id="195" name="TextBox 194"/>
                    <p:cNvSpPr txBox="1"/>
                    <p:nvPr/>
                  </p:nvSpPr>
                  <p:spPr>
                    <a:xfrm>
                      <a:off x="351019" y="1093412"/>
                      <a:ext cx="687420" cy="861775"/>
                    </a:xfrm>
                    <a:prstGeom prst="rect">
                      <a:avLst/>
                    </a:prstGeom>
                    <a:noFill/>
                    <a:scene3d>
                      <a:camera prst="isometricOffAxis1Top"/>
                      <a:lightRig rig="threePt" dir="t"/>
                    </a:scene3d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 b="1" dirty="0" smtClean="0">
                          <a:solidFill>
                            <a:srgbClr val="F2F2F2"/>
                          </a:solidFill>
                        </a:rPr>
                        <a:t>Front</a:t>
                      </a:r>
                    </a:p>
                    <a:p>
                      <a:r>
                        <a:rPr lang="en-US" sz="1200" b="1" dirty="0" smtClean="0">
                          <a:solidFill>
                            <a:srgbClr val="F2F2F2"/>
                          </a:solidFill>
                        </a:rPr>
                        <a:t>office service</a:t>
                      </a:r>
                      <a:endParaRPr lang="en-US" sz="1200" b="1" dirty="0">
                        <a:solidFill>
                          <a:srgbClr val="F2F2F2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64" name="Group 27"/>
                <p:cNvGrpSpPr/>
                <p:nvPr/>
              </p:nvGrpSpPr>
              <p:grpSpPr>
                <a:xfrm>
                  <a:off x="2849804" y="2380424"/>
                  <a:ext cx="776208" cy="1219364"/>
                  <a:chOff x="2849804" y="2380424"/>
                  <a:chExt cx="776208" cy="1219364"/>
                </a:xfrm>
              </p:grpSpPr>
              <p:grpSp>
                <p:nvGrpSpPr>
                  <p:cNvPr id="179" name="Group 15"/>
                  <p:cNvGrpSpPr/>
                  <p:nvPr/>
                </p:nvGrpSpPr>
                <p:grpSpPr>
                  <a:xfrm>
                    <a:off x="2857391" y="2659514"/>
                    <a:ext cx="768621" cy="940274"/>
                    <a:chOff x="2825480" y="2493589"/>
                    <a:chExt cx="768621" cy="940274"/>
                  </a:xfrm>
                </p:grpSpPr>
                <p:sp>
                  <p:nvSpPr>
                    <p:cNvPr id="183" name="Can 54"/>
                    <p:cNvSpPr/>
                    <p:nvPr/>
                  </p:nvSpPr>
                  <p:spPr>
                    <a:xfrm>
                      <a:off x="2825480" y="2514600"/>
                      <a:ext cx="767562" cy="919263"/>
                    </a:xfrm>
                    <a:prstGeom prst="can">
                      <a:avLst>
                        <a:gd name="adj" fmla="val 20211"/>
                      </a:avLst>
                    </a:prstGeom>
                    <a:pattFill prst="ltUpDiag">
                      <a:fgClr>
                        <a:srgbClr val="31859C"/>
                      </a:fgClr>
                      <a:bgClr>
                        <a:prstClr val="white"/>
                      </a:bgClr>
                    </a:patt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grpSp>
                  <p:nvGrpSpPr>
                    <p:cNvPr id="184" name="Group 9"/>
                    <p:cNvGrpSpPr/>
                    <p:nvPr/>
                  </p:nvGrpSpPr>
                  <p:grpSpPr>
                    <a:xfrm>
                      <a:off x="2829635" y="2493589"/>
                      <a:ext cx="764466" cy="861624"/>
                      <a:chOff x="2829635" y="2493589"/>
                      <a:chExt cx="764466" cy="861624"/>
                    </a:xfrm>
                  </p:grpSpPr>
                  <p:grpSp>
                    <p:nvGrpSpPr>
                      <p:cNvPr id="185" name="Group 55"/>
                      <p:cNvGrpSpPr/>
                      <p:nvPr/>
                    </p:nvGrpSpPr>
                    <p:grpSpPr>
                      <a:xfrm>
                        <a:off x="3159052" y="3061516"/>
                        <a:ext cx="372838" cy="291271"/>
                        <a:chOff x="5619182" y="1184853"/>
                        <a:chExt cx="1173462" cy="446268"/>
                      </a:xfrm>
                    </p:grpSpPr>
                    <p:grpSp>
                      <p:nvGrpSpPr>
                        <p:cNvPr id="188" name="Group 56"/>
                        <p:cNvGrpSpPr/>
                        <p:nvPr/>
                      </p:nvGrpSpPr>
                      <p:grpSpPr>
                        <a:xfrm>
                          <a:off x="5619182" y="1184853"/>
                          <a:ext cx="1173462" cy="446268"/>
                          <a:chOff x="5619184" y="1184853"/>
                          <a:chExt cx="924635" cy="501582"/>
                        </a:xfrm>
                      </p:grpSpPr>
                      <p:sp>
                        <p:nvSpPr>
                          <p:cNvPr id="190" name="Can 189"/>
                          <p:cNvSpPr/>
                          <p:nvPr/>
                        </p:nvSpPr>
                        <p:spPr>
                          <a:xfrm>
                            <a:off x="5619184" y="1362334"/>
                            <a:ext cx="923701" cy="324101"/>
                          </a:xfrm>
                          <a:prstGeom prst="can">
                            <a:avLst>
                              <a:gd name="adj" fmla="val 50000"/>
                            </a:avLst>
                          </a:prstGeom>
                          <a:solidFill>
                            <a:srgbClr val="31859C"/>
                          </a:solidFill>
                          <a:ln>
                            <a:noFill/>
                          </a:ln>
                          <a:effectLst>
                            <a:innerShdw blurRad="63500" dist="50800" dir="2700000">
                              <a:prstClr val="black">
                                <a:alpha val="50000"/>
                              </a:prstClr>
                            </a:innerShdw>
                          </a:effectLst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tlCol="0" anchor="ctr"/>
                          <a:lstStyle/>
                          <a:p>
                            <a:endParaRPr lang="en-US" dirty="0"/>
                          </a:p>
                        </p:txBody>
                      </p:sp>
                      <p:sp>
                        <p:nvSpPr>
                          <p:cNvPr id="191" name="Can 59"/>
                          <p:cNvSpPr/>
                          <p:nvPr/>
                        </p:nvSpPr>
                        <p:spPr>
                          <a:xfrm>
                            <a:off x="5620117" y="1184853"/>
                            <a:ext cx="923702" cy="324103"/>
                          </a:xfrm>
                          <a:prstGeom prst="can">
                            <a:avLst>
                              <a:gd name="adj" fmla="val 50000"/>
                            </a:avLst>
                          </a:prstGeom>
                          <a:gradFill flip="none" rotWithShape="1">
                            <a:gsLst>
                              <a:gs pos="73000">
                                <a:srgbClr val="31859C"/>
                              </a:gs>
                              <a:gs pos="49000">
                                <a:srgbClr val="CFFFF7"/>
                              </a:gs>
                              <a:gs pos="27000">
                                <a:srgbClr val="31859C"/>
                              </a:gs>
                            </a:gsLst>
                            <a:lin ang="0" scaled="1"/>
                            <a:tileRect/>
                          </a:gradFill>
                          <a:ln>
                            <a:noFill/>
                          </a:ln>
                          <a:effectLst>
                            <a:innerShdw blurRad="63500" dist="50800" dir="2700000">
                              <a:prstClr val="black">
                                <a:alpha val="50000"/>
                              </a:prstClr>
                            </a:innerShdw>
                          </a:effectLst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tlCol="0" anchor="ctr"/>
                          <a:lstStyle/>
                          <a:p>
                            <a:endParaRPr lang="en-US" dirty="0"/>
                          </a:p>
                        </p:txBody>
                      </p:sp>
                    </p:grpSp>
                    <p:sp>
                      <p:nvSpPr>
                        <p:cNvPr id="189" name="Oval 188"/>
                        <p:cNvSpPr/>
                        <p:nvPr/>
                      </p:nvSpPr>
                      <p:spPr>
                        <a:xfrm>
                          <a:off x="5627524" y="1194218"/>
                          <a:ext cx="1141818" cy="145636"/>
                        </a:xfrm>
                        <a:prstGeom prst="ellipse">
                          <a:avLst/>
                        </a:prstGeom>
                        <a:gradFill>
                          <a:gsLst>
                            <a:gs pos="0">
                              <a:srgbClr val="41B3D3"/>
                            </a:gs>
                            <a:gs pos="64000">
                              <a:srgbClr val="31859C"/>
                            </a:gs>
                          </a:gsLst>
                        </a:gradFill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</p:grpSp>
                  <p:pic>
                    <p:nvPicPr>
                      <p:cNvPr id="186" name="Picture 185"/>
                      <p:cNvPicPr>
                        <a:picLocks noChangeAspect="1"/>
                      </p:cNvPicPr>
                      <p:nvPr/>
                    </p:nvPicPr>
                    <p:blipFill>
                      <a:blip r:embed="rId16" cstate="print">
                        <a:duotone>
                          <a:schemeClr val="accent5">
                            <a:shade val="45000"/>
                            <a:satMod val="135000"/>
                          </a:schemeClr>
                          <a:prstClr val="white"/>
                        </a:duotone>
                      </a:blip>
                      <a:stretch>
                        <a:fillRect/>
                      </a:stretch>
                    </p:blipFill>
                    <p:spPr>
                      <a:xfrm>
                        <a:off x="2868433" y="2974134"/>
                        <a:ext cx="220712" cy="381079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87" name="Oval 61"/>
                      <p:cNvSpPr/>
                      <p:nvPr/>
                    </p:nvSpPr>
                    <p:spPr>
                      <a:xfrm>
                        <a:off x="2829635" y="2493589"/>
                        <a:ext cx="764466" cy="203676"/>
                      </a:xfrm>
                      <a:prstGeom prst="ellipse">
                        <a:avLst/>
                      </a:prstGeom>
                      <a:gradFill>
                        <a:gsLst>
                          <a:gs pos="0">
                            <a:srgbClr val="41B3D3"/>
                          </a:gs>
                          <a:gs pos="64000">
                            <a:srgbClr val="31859C"/>
                          </a:gs>
                        </a:gsLst>
                      </a:gradFill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180" name="Group 155"/>
                  <p:cNvGrpSpPr/>
                  <p:nvPr/>
                </p:nvGrpSpPr>
                <p:grpSpPr>
                  <a:xfrm>
                    <a:off x="2849804" y="2380424"/>
                    <a:ext cx="763067" cy="769441"/>
                    <a:chOff x="285478" y="1133672"/>
                    <a:chExt cx="763067" cy="769441"/>
                  </a:xfrm>
                </p:grpSpPr>
                <p:sp>
                  <p:nvSpPr>
                    <p:cNvPr id="181" name="Can 180"/>
                    <p:cNvSpPr/>
                    <p:nvPr/>
                  </p:nvSpPr>
                  <p:spPr>
                    <a:xfrm>
                      <a:off x="285478" y="1333788"/>
                      <a:ext cx="763067" cy="391413"/>
                    </a:xfrm>
                    <a:prstGeom prst="can">
                      <a:avLst>
                        <a:gd name="adj" fmla="val 50000"/>
                      </a:avLst>
                    </a:prstGeom>
                    <a:solidFill>
                      <a:srgbClr val="31859C"/>
                    </a:soli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dirty="0"/>
                    </a:p>
                  </p:txBody>
                </p:sp>
                <p:sp>
                  <p:nvSpPr>
                    <p:cNvPr id="182" name="TextBox 181"/>
                    <p:cNvSpPr txBox="1"/>
                    <p:nvPr/>
                  </p:nvSpPr>
                  <p:spPr>
                    <a:xfrm>
                      <a:off x="351019" y="1133672"/>
                      <a:ext cx="687420" cy="769441"/>
                    </a:xfrm>
                    <a:prstGeom prst="rect">
                      <a:avLst/>
                    </a:prstGeom>
                    <a:noFill/>
                    <a:scene3d>
                      <a:camera prst="isometricOffAxis1Top"/>
                      <a:lightRig rig="threePt" dir="t"/>
                    </a:scene3d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050" b="1" dirty="0" smtClean="0">
                          <a:solidFill>
                            <a:srgbClr val="F2F2F2"/>
                          </a:solidFill>
                        </a:rPr>
                        <a:t>Front</a:t>
                      </a:r>
                    </a:p>
                    <a:p>
                      <a:r>
                        <a:rPr lang="en-US" sz="1050" b="1" dirty="0" smtClean="0">
                          <a:solidFill>
                            <a:srgbClr val="F2F2F2"/>
                          </a:solidFill>
                        </a:rPr>
                        <a:t>office service</a:t>
                      </a:r>
                      <a:endParaRPr lang="en-US" sz="1050" b="1" dirty="0">
                        <a:solidFill>
                          <a:srgbClr val="F2F2F2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65" name="Group 26"/>
                <p:cNvGrpSpPr/>
                <p:nvPr/>
              </p:nvGrpSpPr>
              <p:grpSpPr>
                <a:xfrm>
                  <a:off x="5808387" y="1811797"/>
                  <a:ext cx="727016" cy="1723514"/>
                  <a:chOff x="5808387" y="1811797"/>
                  <a:chExt cx="727016" cy="1723514"/>
                </a:xfrm>
              </p:grpSpPr>
              <p:grpSp>
                <p:nvGrpSpPr>
                  <p:cNvPr id="166" name="Group 116"/>
                  <p:cNvGrpSpPr/>
                  <p:nvPr/>
                </p:nvGrpSpPr>
                <p:grpSpPr>
                  <a:xfrm>
                    <a:off x="5818733" y="2078597"/>
                    <a:ext cx="715429" cy="1456714"/>
                    <a:chOff x="4601489" y="1980405"/>
                    <a:chExt cx="715429" cy="1456714"/>
                  </a:xfrm>
                </p:grpSpPr>
                <p:sp>
                  <p:nvSpPr>
                    <p:cNvPr id="170" name="Can 169"/>
                    <p:cNvSpPr/>
                    <p:nvPr/>
                  </p:nvSpPr>
                  <p:spPr>
                    <a:xfrm>
                      <a:off x="4601489" y="2015067"/>
                      <a:ext cx="714446" cy="1422052"/>
                    </a:xfrm>
                    <a:prstGeom prst="can">
                      <a:avLst>
                        <a:gd name="adj" fmla="val 20211"/>
                      </a:avLst>
                    </a:prstGeom>
                    <a:pattFill prst="ltUpDiag">
                      <a:fgClr>
                        <a:srgbClr val="31859C"/>
                      </a:fgClr>
                      <a:bgClr>
                        <a:prstClr val="white"/>
                      </a:bgClr>
                    </a:patt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pic>
                  <p:nvPicPr>
                    <p:cNvPr id="171" name="Picture 170"/>
                    <p:cNvPicPr>
                      <a:picLocks noChangeAspect="1"/>
                    </p:cNvPicPr>
                    <p:nvPr/>
                  </p:nvPicPr>
                  <p:blipFill>
                    <a:blip r:embed="rId15" cstate="print">
                      <a:duotone>
                        <a:schemeClr val="accent5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tretch>
                      <a:fillRect/>
                    </a:stretch>
                  </p:blipFill>
                  <p:spPr>
                    <a:xfrm>
                      <a:off x="4641470" y="3004687"/>
                      <a:ext cx="205439" cy="35378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72" name="Oval 171"/>
                    <p:cNvSpPr/>
                    <p:nvPr/>
                  </p:nvSpPr>
                  <p:spPr>
                    <a:xfrm>
                      <a:off x="4605354" y="1980405"/>
                      <a:ext cx="711564" cy="203676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rgbClr val="41B3D3"/>
                        </a:gs>
                        <a:gs pos="64000">
                          <a:srgbClr val="31859C"/>
                        </a:gs>
                      </a:gsLst>
                    </a:gra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grpSp>
                  <p:nvGrpSpPr>
                    <p:cNvPr id="173" name="Group 121"/>
                    <p:cNvGrpSpPr/>
                    <p:nvPr/>
                  </p:nvGrpSpPr>
                  <p:grpSpPr>
                    <a:xfrm>
                      <a:off x="4911977" y="3064772"/>
                      <a:ext cx="347038" cy="291272"/>
                      <a:chOff x="5619184" y="1184853"/>
                      <a:chExt cx="924635" cy="501582"/>
                    </a:xfrm>
                  </p:grpSpPr>
                  <p:sp>
                    <p:nvSpPr>
                      <p:cNvPr id="177" name="Can 176"/>
                      <p:cNvSpPr/>
                      <p:nvPr/>
                    </p:nvSpPr>
                    <p:spPr>
                      <a:xfrm>
                        <a:off x="5619184" y="1362334"/>
                        <a:ext cx="923701" cy="324101"/>
                      </a:xfrm>
                      <a:prstGeom prst="can">
                        <a:avLst>
                          <a:gd name="adj" fmla="val 50000"/>
                        </a:avLst>
                      </a:prstGeom>
                      <a:solidFill>
                        <a:srgbClr val="31859C"/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78" name="Can 177"/>
                      <p:cNvSpPr/>
                      <p:nvPr/>
                    </p:nvSpPr>
                    <p:spPr>
                      <a:xfrm>
                        <a:off x="5620117" y="1184853"/>
                        <a:ext cx="923702" cy="324103"/>
                      </a:xfrm>
                      <a:prstGeom prst="can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73000">
                            <a:srgbClr val="31859C"/>
                          </a:gs>
                          <a:gs pos="49000">
                            <a:srgbClr val="CFFFF7"/>
                          </a:gs>
                          <a:gs pos="27000">
                            <a:srgbClr val="31859C"/>
                          </a:gs>
                        </a:gsLst>
                        <a:lin ang="0" scaled="1"/>
                        <a:tileRect/>
                      </a:gra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</p:grpSp>
                <p:sp>
                  <p:nvSpPr>
                    <p:cNvPr id="174" name="Can 173"/>
                    <p:cNvSpPr/>
                    <p:nvPr/>
                  </p:nvSpPr>
                  <p:spPr>
                    <a:xfrm>
                      <a:off x="4912329" y="2967402"/>
                      <a:ext cx="346687" cy="188208"/>
                    </a:xfrm>
                    <a:prstGeom prst="can">
                      <a:avLst>
                        <a:gd name="adj" fmla="val 50000"/>
                      </a:avLst>
                    </a:prstGeom>
                    <a:gradFill flip="none" rotWithShape="1">
                      <a:gsLst>
                        <a:gs pos="73000">
                          <a:srgbClr val="31859C"/>
                        </a:gs>
                        <a:gs pos="49000">
                          <a:srgbClr val="CFFFF7"/>
                        </a:gs>
                        <a:gs pos="27000">
                          <a:srgbClr val="31859C"/>
                        </a:gs>
                      </a:gsLst>
                      <a:lin ang="0" scaled="1"/>
                      <a:tileRect/>
                    </a:gra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75" name="Can 174"/>
                    <p:cNvSpPr/>
                    <p:nvPr/>
                  </p:nvSpPr>
                  <p:spPr>
                    <a:xfrm>
                      <a:off x="4916562" y="2874273"/>
                      <a:ext cx="346687" cy="188208"/>
                    </a:xfrm>
                    <a:prstGeom prst="can">
                      <a:avLst>
                        <a:gd name="adj" fmla="val 50000"/>
                      </a:avLst>
                    </a:prstGeom>
                    <a:gradFill flip="none" rotWithShape="1">
                      <a:gsLst>
                        <a:gs pos="73000">
                          <a:srgbClr val="31859C"/>
                        </a:gs>
                        <a:gs pos="49000">
                          <a:srgbClr val="CFFFF7"/>
                        </a:gs>
                        <a:gs pos="27000">
                          <a:srgbClr val="31859C"/>
                        </a:gs>
                      </a:gsLst>
                      <a:lin ang="0" scaled="1"/>
                      <a:tileRect/>
                    </a:gra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76" name="Oval 175"/>
                    <p:cNvSpPr/>
                    <p:nvPr/>
                  </p:nvSpPr>
                  <p:spPr>
                    <a:xfrm flipV="1">
                      <a:off x="4918680" y="2862830"/>
                      <a:ext cx="337680" cy="95290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rgbClr val="41B3D3"/>
                        </a:gs>
                        <a:gs pos="64000">
                          <a:srgbClr val="31859C"/>
                        </a:gs>
                      </a:gsLst>
                    </a:gra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67" name="Group 170"/>
                  <p:cNvGrpSpPr/>
                  <p:nvPr/>
                </p:nvGrpSpPr>
                <p:grpSpPr>
                  <a:xfrm>
                    <a:off x="5808387" y="1811797"/>
                    <a:ext cx="727016" cy="861775"/>
                    <a:chOff x="285478" y="1093412"/>
                    <a:chExt cx="763067" cy="861775"/>
                  </a:xfrm>
                </p:grpSpPr>
                <p:sp>
                  <p:nvSpPr>
                    <p:cNvPr id="168" name="Can 167"/>
                    <p:cNvSpPr/>
                    <p:nvPr/>
                  </p:nvSpPr>
                  <p:spPr>
                    <a:xfrm>
                      <a:off x="285478" y="1333788"/>
                      <a:ext cx="763067" cy="397411"/>
                    </a:xfrm>
                    <a:prstGeom prst="can">
                      <a:avLst>
                        <a:gd name="adj" fmla="val 50000"/>
                      </a:avLst>
                    </a:prstGeom>
                    <a:solidFill>
                      <a:srgbClr val="31859C"/>
                    </a:soli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dirty="0"/>
                    </a:p>
                  </p:txBody>
                </p:sp>
                <p:sp>
                  <p:nvSpPr>
                    <p:cNvPr id="169" name="TextBox 168"/>
                    <p:cNvSpPr txBox="1"/>
                    <p:nvPr/>
                  </p:nvSpPr>
                  <p:spPr>
                    <a:xfrm>
                      <a:off x="351019" y="1093412"/>
                      <a:ext cx="687420" cy="861775"/>
                    </a:xfrm>
                    <a:prstGeom prst="rect">
                      <a:avLst/>
                    </a:prstGeom>
                    <a:noFill/>
                    <a:scene3d>
                      <a:camera prst="isometricOffAxis1Top"/>
                      <a:lightRig rig="threePt" dir="t"/>
                    </a:scene3d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 b="1" dirty="0" smtClean="0">
                          <a:solidFill>
                            <a:srgbClr val="F2F2F2"/>
                          </a:solidFill>
                        </a:rPr>
                        <a:t>Front</a:t>
                      </a:r>
                    </a:p>
                    <a:p>
                      <a:r>
                        <a:rPr lang="en-US" sz="1200" b="1" dirty="0" smtClean="0">
                          <a:solidFill>
                            <a:srgbClr val="F2F2F2"/>
                          </a:solidFill>
                        </a:rPr>
                        <a:t>office service</a:t>
                      </a:r>
                      <a:endParaRPr lang="en-US" sz="1200" b="1" dirty="0">
                        <a:solidFill>
                          <a:srgbClr val="F2F2F2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05" name="Group 30"/>
              <p:cNvGrpSpPr/>
              <p:nvPr/>
            </p:nvGrpSpPr>
            <p:grpSpPr>
              <a:xfrm>
                <a:off x="4463345" y="1889980"/>
                <a:ext cx="917898" cy="1713063"/>
                <a:chOff x="4628554" y="1889980"/>
                <a:chExt cx="752689" cy="1713063"/>
              </a:xfrm>
            </p:grpSpPr>
            <p:grpSp>
              <p:nvGrpSpPr>
                <p:cNvPr id="150" name="Group 13"/>
                <p:cNvGrpSpPr/>
                <p:nvPr/>
              </p:nvGrpSpPr>
              <p:grpSpPr>
                <a:xfrm>
                  <a:off x="4633400" y="2277553"/>
                  <a:ext cx="735789" cy="1325490"/>
                  <a:chOff x="4601489" y="2111628"/>
                  <a:chExt cx="715429" cy="1325490"/>
                </a:xfrm>
              </p:grpSpPr>
              <p:sp>
                <p:nvSpPr>
                  <p:cNvPr id="154" name="Can 85"/>
                  <p:cNvSpPr/>
                  <p:nvPr/>
                </p:nvSpPr>
                <p:spPr>
                  <a:xfrm>
                    <a:off x="4601489" y="2142067"/>
                    <a:ext cx="714446" cy="1295051"/>
                  </a:xfrm>
                  <a:prstGeom prst="can">
                    <a:avLst>
                      <a:gd name="adj" fmla="val 20211"/>
                    </a:avLst>
                  </a:prstGeom>
                  <a:pattFill prst="ltUpDiag">
                    <a:fgClr>
                      <a:srgbClr val="31859C"/>
                    </a:fgClr>
                    <a:bgClr>
                      <a:prstClr val="white"/>
                    </a:bgClr>
                  </a:patt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pic>
                <p:nvPicPr>
                  <p:cNvPr id="155" name="Picture 86"/>
                  <p:cNvPicPr>
                    <a:picLocks noChangeAspect="1"/>
                  </p:cNvPicPr>
                  <p:nvPr/>
                </p:nvPicPr>
                <p:blipFill>
                  <a:blip r:embed="rId17" cstate="print">
                    <a:duotone>
                      <a:schemeClr val="accent5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>
                    <a:off x="4641470" y="3004687"/>
                    <a:ext cx="205439" cy="353780"/>
                  </a:xfrm>
                  <a:prstGeom prst="rect">
                    <a:avLst/>
                  </a:prstGeom>
                </p:spPr>
              </p:pic>
              <p:sp>
                <p:nvSpPr>
                  <p:cNvPr id="156" name="Oval 155"/>
                  <p:cNvSpPr/>
                  <p:nvPr/>
                </p:nvSpPr>
                <p:spPr>
                  <a:xfrm>
                    <a:off x="4605354" y="2111628"/>
                    <a:ext cx="711564" cy="20367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41B3D3"/>
                      </a:gs>
                      <a:gs pos="64000">
                        <a:srgbClr val="31859C"/>
                      </a:gs>
                    </a:gsLst>
                  </a:gra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157" name="Group 90"/>
                  <p:cNvGrpSpPr/>
                  <p:nvPr/>
                </p:nvGrpSpPr>
                <p:grpSpPr>
                  <a:xfrm>
                    <a:off x="4911977" y="3064772"/>
                    <a:ext cx="347038" cy="291272"/>
                    <a:chOff x="5619184" y="1184853"/>
                    <a:chExt cx="924635" cy="501582"/>
                  </a:xfrm>
                </p:grpSpPr>
                <p:sp>
                  <p:nvSpPr>
                    <p:cNvPr id="161" name="Can 160"/>
                    <p:cNvSpPr/>
                    <p:nvPr/>
                  </p:nvSpPr>
                  <p:spPr>
                    <a:xfrm>
                      <a:off x="5619184" y="1362334"/>
                      <a:ext cx="923701" cy="324101"/>
                    </a:xfrm>
                    <a:prstGeom prst="can">
                      <a:avLst>
                        <a:gd name="adj" fmla="val 50000"/>
                      </a:avLst>
                    </a:prstGeom>
                    <a:solidFill>
                      <a:srgbClr val="31859C"/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2" name="Can 161"/>
                    <p:cNvSpPr/>
                    <p:nvPr/>
                  </p:nvSpPr>
                  <p:spPr>
                    <a:xfrm>
                      <a:off x="5620117" y="1184853"/>
                      <a:ext cx="923702" cy="324103"/>
                    </a:xfrm>
                    <a:prstGeom prst="can">
                      <a:avLst>
                        <a:gd name="adj" fmla="val 50000"/>
                      </a:avLst>
                    </a:prstGeom>
                    <a:gradFill flip="none" rotWithShape="1">
                      <a:gsLst>
                        <a:gs pos="73000">
                          <a:srgbClr val="31859C"/>
                        </a:gs>
                        <a:gs pos="49000">
                          <a:srgbClr val="CFFFF7"/>
                        </a:gs>
                        <a:gs pos="27000">
                          <a:srgbClr val="31859C"/>
                        </a:gs>
                      </a:gsLst>
                      <a:lin ang="0" scaled="1"/>
                      <a:tileRect/>
                    </a:gra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158" name="Can 157"/>
                  <p:cNvSpPr/>
                  <p:nvPr/>
                </p:nvSpPr>
                <p:spPr>
                  <a:xfrm>
                    <a:off x="4912329" y="2967402"/>
                    <a:ext cx="346687" cy="188208"/>
                  </a:xfrm>
                  <a:prstGeom prst="can">
                    <a:avLst>
                      <a:gd name="adj" fmla="val 50000"/>
                    </a:avLst>
                  </a:prstGeom>
                  <a:gradFill flip="none" rotWithShape="1">
                    <a:gsLst>
                      <a:gs pos="73000">
                        <a:srgbClr val="31859C"/>
                      </a:gs>
                      <a:gs pos="49000">
                        <a:srgbClr val="CFFFF7"/>
                      </a:gs>
                      <a:gs pos="27000">
                        <a:srgbClr val="31859C"/>
                      </a:gs>
                    </a:gsLst>
                    <a:lin ang="0" scaled="1"/>
                    <a:tileRect/>
                  </a:grad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59" name="Can 158"/>
                  <p:cNvSpPr/>
                  <p:nvPr/>
                </p:nvSpPr>
                <p:spPr>
                  <a:xfrm>
                    <a:off x="4916562" y="2874273"/>
                    <a:ext cx="346687" cy="188208"/>
                  </a:xfrm>
                  <a:prstGeom prst="can">
                    <a:avLst>
                      <a:gd name="adj" fmla="val 50000"/>
                    </a:avLst>
                  </a:prstGeom>
                  <a:gradFill flip="none" rotWithShape="1">
                    <a:gsLst>
                      <a:gs pos="73000">
                        <a:srgbClr val="31859C"/>
                      </a:gs>
                      <a:gs pos="49000">
                        <a:srgbClr val="CFFFF7"/>
                      </a:gs>
                      <a:gs pos="27000">
                        <a:srgbClr val="31859C"/>
                      </a:gs>
                    </a:gsLst>
                    <a:lin ang="0" scaled="1"/>
                    <a:tileRect/>
                  </a:grad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60" name="Oval 92"/>
                  <p:cNvSpPr/>
                  <p:nvPr/>
                </p:nvSpPr>
                <p:spPr>
                  <a:xfrm flipV="1">
                    <a:off x="4918680" y="2862830"/>
                    <a:ext cx="337680" cy="9529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41B3D3"/>
                      </a:gs>
                      <a:gs pos="64000">
                        <a:srgbClr val="31859C"/>
                      </a:gs>
                    </a:gsLst>
                  </a:gra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51" name="Group 164"/>
                <p:cNvGrpSpPr/>
                <p:nvPr/>
              </p:nvGrpSpPr>
              <p:grpSpPr>
                <a:xfrm>
                  <a:off x="4628554" y="1889980"/>
                  <a:ext cx="752689" cy="861774"/>
                  <a:chOff x="285478" y="1085314"/>
                  <a:chExt cx="767897" cy="953413"/>
                </a:xfrm>
              </p:grpSpPr>
              <p:sp>
                <p:nvSpPr>
                  <p:cNvPr id="152" name="Can 151"/>
                  <p:cNvSpPr/>
                  <p:nvPr/>
                </p:nvSpPr>
                <p:spPr>
                  <a:xfrm>
                    <a:off x="285478" y="1333788"/>
                    <a:ext cx="763067" cy="397411"/>
                  </a:xfrm>
                  <a:prstGeom prst="can">
                    <a:avLst>
                      <a:gd name="adj" fmla="val 50000"/>
                    </a:avLst>
                  </a:prstGeom>
                  <a:solidFill>
                    <a:srgbClr val="31859C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153" name="TextBox 152"/>
                  <p:cNvSpPr txBox="1"/>
                  <p:nvPr/>
                </p:nvSpPr>
                <p:spPr>
                  <a:xfrm>
                    <a:off x="365955" y="1085314"/>
                    <a:ext cx="687420" cy="953413"/>
                  </a:xfrm>
                  <a:prstGeom prst="rect">
                    <a:avLst/>
                  </a:prstGeom>
                  <a:noFill/>
                  <a:scene3d>
                    <a:camera prst="isometricOffAxis1Top"/>
                    <a:lightRig rig="threePt" dir="t"/>
                  </a:scene3d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 smtClean="0">
                        <a:solidFill>
                          <a:srgbClr val="F2F2F2"/>
                        </a:solidFill>
                      </a:rPr>
                      <a:t>Front</a:t>
                    </a:r>
                  </a:p>
                  <a:p>
                    <a:r>
                      <a:rPr lang="en-US" sz="1200" b="1" dirty="0" smtClean="0">
                        <a:solidFill>
                          <a:srgbClr val="F2F2F2"/>
                        </a:solidFill>
                      </a:rPr>
                      <a:t>office service</a:t>
                    </a:r>
                    <a:endParaRPr lang="en-US" sz="1200" b="1" dirty="0">
                      <a:solidFill>
                        <a:srgbClr val="F2F2F2"/>
                      </a:solidFill>
                    </a:endParaRPr>
                  </a:p>
                </p:txBody>
              </p:sp>
            </p:grpSp>
          </p:grpSp>
          <p:grpSp>
            <p:nvGrpSpPr>
              <p:cNvPr id="106" name="Group 28"/>
              <p:cNvGrpSpPr/>
              <p:nvPr/>
            </p:nvGrpSpPr>
            <p:grpSpPr>
              <a:xfrm>
                <a:off x="3156399" y="2155839"/>
                <a:ext cx="998704" cy="1473010"/>
                <a:chOff x="3459701" y="2155839"/>
                <a:chExt cx="750574" cy="1473010"/>
              </a:xfrm>
            </p:grpSpPr>
            <p:grpSp>
              <p:nvGrpSpPr>
                <p:cNvPr id="137" name="Group 12"/>
                <p:cNvGrpSpPr/>
                <p:nvPr/>
              </p:nvGrpSpPr>
              <p:grpSpPr>
                <a:xfrm>
                  <a:off x="3473610" y="2447293"/>
                  <a:ext cx="715431" cy="1181556"/>
                  <a:chOff x="3441699" y="2277708"/>
                  <a:chExt cx="715431" cy="1181556"/>
                </a:xfrm>
              </p:grpSpPr>
              <p:sp>
                <p:nvSpPr>
                  <p:cNvPr id="141" name="Can 140"/>
                  <p:cNvSpPr/>
                  <p:nvPr/>
                </p:nvSpPr>
                <p:spPr>
                  <a:xfrm>
                    <a:off x="3441699" y="2332567"/>
                    <a:ext cx="714446" cy="1126697"/>
                  </a:xfrm>
                  <a:prstGeom prst="can">
                    <a:avLst>
                      <a:gd name="adj" fmla="val 20211"/>
                    </a:avLst>
                  </a:prstGeom>
                  <a:pattFill prst="ltUpDiag">
                    <a:fgClr>
                      <a:srgbClr val="31859C"/>
                    </a:fgClr>
                    <a:bgClr>
                      <a:prstClr val="white"/>
                    </a:bgClr>
                  </a:patt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pic>
                <p:nvPicPr>
                  <p:cNvPr id="142" name="Picture 141"/>
                  <p:cNvPicPr>
                    <a:picLocks noChangeAspect="1"/>
                  </p:cNvPicPr>
                  <p:nvPr/>
                </p:nvPicPr>
                <p:blipFill>
                  <a:blip r:embed="rId18" cstate="print">
                    <a:duotone>
                      <a:schemeClr val="accent5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>
                    <a:off x="3481680" y="3026833"/>
                    <a:ext cx="205439" cy="353780"/>
                  </a:xfrm>
                  <a:prstGeom prst="rect">
                    <a:avLst/>
                  </a:prstGeom>
                </p:spPr>
              </p:pic>
              <p:sp>
                <p:nvSpPr>
                  <p:cNvPr id="143" name="Oval 142"/>
                  <p:cNvSpPr/>
                  <p:nvPr/>
                </p:nvSpPr>
                <p:spPr>
                  <a:xfrm>
                    <a:off x="3445566" y="2277708"/>
                    <a:ext cx="711564" cy="20367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41B3D3"/>
                      </a:gs>
                      <a:gs pos="64000">
                        <a:srgbClr val="31859C"/>
                      </a:gs>
                    </a:gsLst>
                  </a:gra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144" name="Group 11"/>
                  <p:cNvGrpSpPr/>
                  <p:nvPr/>
                </p:nvGrpSpPr>
                <p:grpSpPr>
                  <a:xfrm>
                    <a:off x="3752187" y="2982342"/>
                    <a:ext cx="347039" cy="395848"/>
                    <a:chOff x="3752187" y="2982342"/>
                    <a:chExt cx="347039" cy="395848"/>
                  </a:xfrm>
                </p:grpSpPr>
                <p:grpSp>
                  <p:nvGrpSpPr>
                    <p:cNvPr id="145" name="Group 65"/>
                    <p:cNvGrpSpPr/>
                    <p:nvPr/>
                  </p:nvGrpSpPr>
                  <p:grpSpPr>
                    <a:xfrm>
                      <a:off x="3752187" y="3086918"/>
                      <a:ext cx="347038" cy="291272"/>
                      <a:chOff x="5619184" y="1184853"/>
                      <a:chExt cx="924635" cy="501582"/>
                    </a:xfrm>
                  </p:grpSpPr>
                  <p:sp>
                    <p:nvSpPr>
                      <p:cNvPr id="148" name="Can 67"/>
                      <p:cNvSpPr/>
                      <p:nvPr/>
                    </p:nvSpPr>
                    <p:spPr>
                      <a:xfrm>
                        <a:off x="5619184" y="1362334"/>
                        <a:ext cx="923701" cy="324101"/>
                      </a:xfrm>
                      <a:prstGeom prst="can">
                        <a:avLst>
                          <a:gd name="adj" fmla="val 50000"/>
                        </a:avLst>
                      </a:prstGeom>
                      <a:solidFill>
                        <a:srgbClr val="31859C"/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49" name="Can 148"/>
                      <p:cNvSpPr/>
                      <p:nvPr/>
                    </p:nvSpPr>
                    <p:spPr>
                      <a:xfrm>
                        <a:off x="5620117" y="1184853"/>
                        <a:ext cx="923702" cy="324103"/>
                      </a:xfrm>
                      <a:prstGeom prst="can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73000">
                            <a:srgbClr val="31859C"/>
                          </a:gs>
                          <a:gs pos="49000">
                            <a:srgbClr val="CFFFF7"/>
                          </a:gs>
                          <a:gs pos="27000">
                            <a:srgbClr val="31859C"/>
                          </a:gs>
                        </a:gsLst>
                        <a:lin ang="0" scaled="1"/>
                        <a:tileRect/>
                      </a:gra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</p:grpSp>
                <p:sp>
                  <p:nvSpPr>
                    <p:cNvPr id="146" name="Can 72"/>
                    <p:cNvSpPr/>
                    <p:nvPr/>
                  </p:nvSpPr>
                  <p:spPr>
                    <a:xfrm>
                      <a:off x="3752539" y="2989548"/>
                      <a:ext cx="346687" cy="188208"/>
                    </a:xfrm>
                    <a:prstGeom prst="can">
                      <a:avLst>
                        <a:gd name="adj" fmla="val 50000"/>
                      </a:avLst>
                    </a:prstGeom>
                    <a:gradFill flip="none" rotWithShape="1">
                      <a:gsLst>
                        <a:gs pos="73000">
                          <a:srgbClr val="31859C"/>
                        </a:gs>
                        <a:gs pos="49000">
                          <a:srgbClr val="CFFFF7"/>
                        </a:gs>
                        <a:gs pos="27000">
                          <a:srgbClr val="31859C"/>
                        </a:gs>
                      </a:gsLst>
                      <a:lin ang="0" scaled="1"/>
                      <a:tileRect/>
                    </a:gra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47" name="Oval 146"/>
                    <p:cNvSpPr/>
                    <p:nvPr/>
                  </p:nvSpPr>
                  <p:spPr>
                    <a:xfrm flipV="1">
                      <a:off x="3754658" y="2982342"/>
                      <a:ext cx="337680" cy="95290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rgbClr val="41B3D3"/>
                        </a:gs>
                        <a:gs pos="64000">
                          <a:srgbClr val="31859C"/>
                        </a:gs>
                      </a:gsLst>
                    </a:gra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  <p:grpSp>
              <p:nvGrpSpPr>
                <p:cNvPr id="138" name="Group 158"/>
                <p:cNvGrpSpPr/>
                <p:nvPr/>
              </p:nvGrpSpPr>
              <p:grpSpPr>
                <a:xfrm>
                  <a:off x="3459701" y="2155839"/>
                  <a:ext cx="750574" cy="561692"/>
                  <a:chOff x="285478" y="1038920"/>
                  <a:chExt cx="783526" cy="748288"/>
                </a:xfrm>
              </p:grpSpPr>
              <p:sp>
                <p:nvSpPr>
                  <p:cNvPr id="139" name="Can 138"/>
                  <p:cNvSpPr/>
                  <p:nvPr/>
                </p:nvSpPr>
                <p:spPr>
                  <a:xfrm>
                    <a:off x="285478" y="1333789"/>
                    <a:ext cx="763067" cy="451047"/>
                  </a:xfrm>
                  <a:prstGeom prst="can">
                    <a:avLst>
                      <a:gd name="adj" fmla="val 50000"/>
                    </a:avLst>
                  </a:prstGeom>
                  <a:solidFill>
                    <a:srgbClr val="31859C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140" name="TextBox 139"/>
                  <p:cNvSpPr txBox="1"/>
                  <p:nvPr/>
                </p:nvSpPr>
                <p:spPr>
                  <a:xfrm>
                    <a:off x="381584" y="1038920"/>
                    <a:ext cx="687420" cy="748288"/>
                  </a:xfrm>
                  <a:prstGeom prst="rect">
                    <a:avLst/>
                  </a:prstGeom>
                  <a:noFill/>
                  <a:scene3d>
                    <a:camera prst="isometricOffAxis1Top"/>
                    <a:lightRig rig="threePt" dir="t"/>
                  </a:scene3d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050" b="1" dirty="0" smtClean="0">
                        <a:solidFill>
                          <a:srgbClr val="F2F2F2"/>
                        </a:solidFill>
                      </a:rPr>
                      <a:t>Front</a:t>
                    </a:r>
                  </a:p>
                  <a:p>
                    <a:r>
                      <a:rPr lang="en-US" sz="1000" b="1" dirty="0" smtClean="0">
                        <a:solidFill>
                          <a:srgbClr val="F2F2F2"/>
                        </a:solidFill>
                      </a:rPr>
                      <a:t>office service</a:t>
                    </a:r>
                    <a:endParaRPr lang="en-US" sz="1000" b="1" dirty="0">
                      <a:solidFill>
                        <a:srgbClr val="F2F2F2"/>
                      </a:solidFill>
                    </a:endParaRPr>
                  </a:p>
                </p:txBody>
              </p:sp>
            </p:grpSp>
          </p:grpSp>
          <p:grpSp>
            <p:nvGrpSpPr>
              <p:cNvPr id="107" name="Group 251"/>
              <p:cNvGrpSpPr/>
              <p:nvPr/>
            </p:nvGrpSpPr>
            <p:grpSpPr>
              <a:xfrm>
                <a:off x="5800501" y="1803920"/>
                <a:ext cx="789345" cy="1723514"/>
                <a:chOff x="5960787" y="1964197"/>
                <a:chExt cx="789345" cy="1723514"/>
              </a:xfrm>
            </p:grpSpPr>
            <p:grpSp>
              <p:nvGrpSpPr>
                <p:cNvPr id="132" name="Group 8"/>
                <p:cNvGrpSpPr/>
                <p:nvPr/>
              </p:nvGrpSpPr>
              <p:grpSpPr>
                <a:xfrm>
                  <a:off x="5960787" y="1964197"/>
                  <a:ext cx="727016" cy="1723514"/>
                  <a:chOff x="5960787" y="1964197"/>
                  <a:chExt cx="727016" cy="1723514"/>
                </a:xfrm>
              </p:grpSpPr>
              <p:sp>
                <p:nvSpPr>
                  <p:cNvPr id="134" name="Can 133"/>
                  <p:cNvSpPr/>
                  <p:nvPr/>
                </p:nvSpPr>
                <p:spPr>
                  <a:xfrm>
                    <a:off x="5971133" y="2265659"/>
                    <a:ext cx="714446" cy="1422052"/>
                  </a:xfrm>
                  <a:prstGeom prst="can">
                    <a:avLst>
                      <a:gd name="adj" fmla="val 20211"/>
                    </a:avLst>
                  </a:prstGeom>
                  <a:pattFill prst="ltUpDiag">
                    <a:fgClr>
                      <a:srgbClr val="31859C"/>
                    </a:fgClr>
                    <a:bgClr>
                      <a:prstClr val="white"/>
                    </a:bgClr>
                  </a:patt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5" name="Can 134"/>
                  <p:cNvSpPr/>
                  <p:nvPr/>
                </p:nvSpPr>
                <p:spPr>
                  <a:xfrm>
                    <a:off x="5960787" y="2204573"/>
                    <a:ext cx="727016" cy="397411"/>
                  </a:xfrm>
                  <a:prstGeom prst="can">
                    <a:avLst>
                      <a:gd name="adj" fmla="val 50000"/>
                    </a:avLst>
                  </a:prstGeom>
                  <a:solidFill>
                    <a:srgbClr val="31859C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136" name="TextBox 135"/>
                  <p:cNvSpPr txBox="1"/>
                  <p:nvPr/>
                </p:nvSpPr>
                <p:spPr>
                  <a:xfrm>
                    <a:off x="6023232" y="1964197"/>
                    <a:ext cx="654943" cy="861775"/>
                  </a:xfrm>
                  <a:prstGeom prst="rect">
                    <a:avLst/>
                  </a:prstGeom>
                  <a:noFill/>
                  <a:scene3d>
                    <a:camera prst="isometricOffAxis1Top"/>
                    <a:lightRig rig="threePt" dir="t"/>
                  </a:scene3d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 smtClean="0">
                        <a:solidFill>
                          <a:srgbClr val="F2F2F2"/>
                        </a:solidFill>
                      </a:rPr>
                      <a:t>Front</a:t>
                    </a:r>
                  </a:p>
                  <a:p>
                    <a:r>
                      <a:rPr lang="en-US" sz="1200" b="1" dirty="0" smtClean="0">
                        <a:solidFill>
                          <a:srgbClr val="F2F2F2"/>
                        </a:solidFill>
                      </a:rPr>
                      <a:t>office service</a:t>
                    </a:r>
                    <a:endParaRPr lang="en-US" sz="1200" b="1" dirty="0">
                      <a:solidFill>
                        <a:srgbClr val="F2F2F2"/>
                      </a:solidFill>
                    </a:endParaRPr>
                  </a:p>
                </p:txBody>
              </p:sp>
            </p:grpSp>
            <p:pic>
              <p:nvPicPr>
                <p:cNvPr id="133" name="Picture 3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73800" y="2743913"/>
                  <a:ext cx="776332" cy="7945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08" name="Group 250"/>
              <p:cNvGrpSpPr/>
              <p:nvPr/>
            </p:nvGrpSpPr>
            <p:grpSpPr>
              <a:xfrm>
                <a:off x="4455459" y="1882103"/>
                <a:ext cx="917898" cy="1713063"/>
                <a:chOff x="4615745" y="2042380"/>
                <a:chExt cx="917898" cy="1713063"/>
              </a:xfrm>
            </p:grpSpPr>
            <p:grpSp>
              <p:nvGrpSpPr>
                <p:cNvPr id="124" name="Group 189"/>
                <p:cNvGrpSpPr/>
                <p:nvPr/>
              </p:nvGrpSpPr>
              <p:grpSpPr>
                <a:xfrm>
                  <a:off x="4615745" y="2042380"/>
                  <a:ext cx="917898" cy="1713063"/>
                  <a:chOff x="4628554" y="1889980"/>
                  <a:chExt cx="752689" cy="1713063"/>
                </a:xfrm>
              </p:grpSpPr>
              <p:grpSp>
                <p:nvGrpSpPr>
                  <p:cNvPr id="126" name="Group 190"/>
                  <p:cNvGrpSpPr/>
                  <p:nvPr/>
                </p:nvGrpSpPr>
                <p:grpSpPr>
                  <a:xfrm>
                    <a:off x="4633400" y="2277553"/>
                    <a:ext cx="735789" cy="1325490"/>
                    <a:chOff x="4601489" y="2111628"/>
                    <a:chExt cx="715429" cy="1325490"/>
                  </a:xfrm>
                </p:grpSpPr>
                <p:sp>
                  <p:nvSpPr>
                    <p:cNvPr id="130" name="Can 129"/>
                    <p:cNvSpPr/>
                    <p:nvPr/>
                  </p:nvSpPr>
                  <p:spPr>
                    <a:xfrm>
                      <a:off x="4601489" y="2142067"/>
                      <a:ext cx="714446" cy="1295051"/>
                    </a:xfrm>
                    <a:prstGeom prst="can">
                      <a:avLst>
                        <a:gd name="adj" fmla="val 20211"/>
                      </a:avLst>
                    </a:prstGeom>
                    <a:pattFill prst="ltUpDiag">
                      <a:fgClr>
                        <a:srgbClr val="31859C"/>
                      </a:fgClr>
                      <a:bgClr>
                        <a:prstClr val="white"/>
                      </a:bgClr>
                    </a:patt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31" name="Oval 130"/>
                    <p:cNvSpPr/>
                    <p:nvPr/>
                  </p:nvSpPr>
                  <p:spPr>
                    <a:xfrm>
                      <a:off x="4605354" y="2111628"/>
                      <a:ext cx="711564" cy="203676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rgbClr val="41B3D3"/>
                        </a:gs>
                        <a:gs pos="64000">
                          <a:srgbClr val="31859C"/>
                        </a:gs>
                      </a:gsLst>
                    </a:gra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27" name="Group 191"/>
                  <p:cNvGrpSpPr/>
                  <p:nvPr/>
                </p:nvGrpSpPr>
                <p:grpSpPr>
                  <a:xfrm>
                    <a:off x="4628554" y="1889980"/>
                    <a:ext cx="752689" cy="861774"/>
                    <a:chOff x="285478" y="1085314"/>
                    <a:chExt cx="767897" cy="953413"/>
                  </a:xfrm>
                </p:grpSpPr>
                <p:sp>
                  <p:nvSpPr>
                    <p:cNvPr id="128" name="Can 127"/>
                    <p:cNvSpPr/>
                    <p:nvPr/>
                  </p:nvSpPr>
                  <p:spPr>
                    <a:xfrm>
                      <a:off x="285478" y="1333788"/>
                      <a:ext cx="763067" cy="397411"/>
                    </a:xfrm>
                    <a:prstGeom prst="can">
                      <a:avLst>
                        <a:gd name="adj" fmla="val 50000"/>
                      </a:avLst>
                    </a:prstGeom>
                    <a:solidFill>
                      <a:srgbClr val="31859C"/>
                    </a:soli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dirty="0"/>
                    </a:p>
                  </p:txBody>
                </p:sp>
                <p:sp>
                  <p:nvSpPr>
                    <p:cNvPr id="129" name="TextBox 128"/>
                    <p:cNvSpPr txBox="1"/>
                    <p:nvPr/>
                  </p:nvSpPr>
                  <p:spPr>
                    <a:xfrm>
                      <a:off x="365955" y="1085314"/>
                      <a:ext cx="687420" cy="953413"/>
                    </a:xfrm>
                    <a:prstGeom prst="rect">
                      <a:avLst/>
                    </a:prstGeom>
                    <a:noFill/>
                    <a:scene3d>
                      <a:camera prst="isometricOffAxis1Top"/>
                      <a:lightRig rig="threePt" dir="t"/>
                    </a:scene3d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 b="1" dirty="0" smtClean="0">
                          <a:solidFill>
                            <a:srgbClr val="F2F2F2"/>
                          </a:solidFill>
                        </a:rPr>
                        <a:t>Front</a:t>
                      </a:r>
                    </a:p>
                    <a:p>
                      <a:r>
                        <a:rPr lang="en-US" sz="1200" b="1" dirty="0" smtClean="0">
                          <a:solidFill>
                            <a:srgbClr val="F2F2F2"/>
                          </a:solidFill>
                        </a:rPr>
                        <a:t>office service</a:t>
                      </a:r>
                      <a:endParaRPr lang="en-US" sz="1200" b="1" dirty="0">
                        <a:solidFill>
                          <a:srgbClr val="F2F2F2"/>
                        </a:solidFill>
                      </a:endParaRPr>
                    </a:p>
                  </p:txBody>
                </p:sp>
              </p:grpSp>
            </p:grpSp>
            <p:pic>
              <p:nvPicPr>
                <p:cNvPr id="125" name="Picture 2" descr="Image result for esa logo"/>
                <p:cNvPicPr>
                  <a:picLocks noChangeAspect="1" noChangeArrowheads="1"/>
                </p:cNvPicPr>
                <p:nvPr/>
              </p:nvPicPr>
              <p:blipFill>
                <a:blip r:embed="rId2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70376" y="3008278"/>
                  <a:ext cx="730024" cy="31055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09" name="Group 175"/>
              <p:cNvGrpSpPr/>
              <p:nvPr/>
            </p:nvGrpSpPr>
            <p:grpSpPr>
              <a:xfrm>
                <a:off x="3148513" y="2147962"/>
                <a:ext cx="998704" cy="1473010"/>
                <a:chOff x="3459701" y="2155839"/>
                <a:chExt cx="750574" cy="1473010"/>
              </a:xfrm>
            </p:grpSpPr>
            <p:grpSp>
              <p:nvGrpSpPr>
                <p:cNvPr id="118" name="Group 176"/>
                <p:cNvGrpSpPr/>
                <p:nvPr/>
              </p:nvGrpSpPr>
              <p:grpSpPr>
                <a:xfrm>
                  <a:off x="3473610" y="2447293"/>
                  <a:ext cx="715431" cy="1181556"/>
                  <a:chOff x="3441699" y="2277708"/>
                  <a:chExt cx="715431" cy="1181556"/>
                </a:xfrm>
              </p:grpSpPr>
              <p:sp>
                <p:nvSpPr>
                  <p:cNvPr id="122" name="Can 121"/>
                  <p:cNvSpPr/>
                  <p:nvPr/>
                </p:nvSpPr>
                <p:spPr>
                  <a:xfrm>
                    <a:off x="3441699" y="2332567"/>
                    <a:ext cx="714446" cy="1126697"/>
                  </a:xfrm>
                  <a:prstGeom prst="can">
                    <a:avLst>
                      <a:gd name="adj" fmla="val 20211"/>
                    </a:avLst>
                  </a:prstGeom>
                  <a:pattFill prst="ltUpDiag">
                    <a:fgClr>
                      <a:srgbClr val="31859C"/>
                    </a:fgClr>
                    <a:bgClr>
                      <a:prstClr val="white"/>
                    </a:bgClr>
                  </a:patt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3" name="Oval 122"/>
                  <p:cNvSpPr/>
                  <p:nvPr/>
                </p:nvSpPr>
                <p:spPr>
                  <a:xfrm>
                    <a:off x="3445566" y="2277708"/>
                    <a:ext cx="711564" cy="20367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41B3D3"/>
                      </a:gs>
                      <a:gs pos="64000">
                        <a:srgbClr val="31859C"/>
                      </a:gs>
                    </a:gsLst>
                  </a:gra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19" name="Group 177"/>
                <p:cNvGrpSpPr/>
                <p:nvPr/>
              </p:nvGrpSpPr>
              <p:grpSpPr>
                <a:xfrm>
                  <a:off x="3459701" y="2155839"/>
                  <a:ext cx="750574" cy="561692"/>
                  <a:chOff x="285478" y="1038920"/>
                  <a:chExt cx="783526" cy="748288"/>
                </a:xfrm>
              </p:grpSpPr>
              <p:sp>
                <p:nvSpPr>
                  <p:cNvPr id="120" name="Can 119"/>
                  <p:cNvSpPr/>
                  <p:nvPr/>
                </p:nvSpPr>
                <p:spPr>
                  <a:xfrm>
                    <a:off x="285478" y="1333789"/>
                    <a:ext cx="763067" cy="451047"/>
                  </a:xfrm>
                  <a:prstGeom prst="can">
                    <a:avLst>
                      <a:gd name="adj" fmla="val 50000"/>
                    </a:avLst>
                  </a:prstGeom>
                  <a:solidFill>
                    <a:srgbClr val="31859C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121" name="TextBox 120"/>
                  <p:cNvSpPr txBox="1"/>
                  <p:nvPr/>
                </p:nvSpPr>
                <p:spPr>
                  <a:xfrm>
                    <a:off x="381584" y="1038920"/>
                    <a:ext cx="687420" cy="748288"/>
                  </a:xfrm>
                  <a:prstGeom prst="rect">
                    <a:avLst/>
                  </a:prstGeom>
                  <a:noFill/>
                  <a:scene3d>
                    <a:camera prst="isometricOffAxis1Top"/>
                    <a:lightRig rig="threePt" dir="t"/>
                  </a:scene3d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050" b="1" dirty="0" smtClean="0">
                        <a:solidFill>
                          <a:srgbClr val="F2F2F2"/>
                        </a:solidFill>
                      </a:rPr>
                      <a:t>Front</a:t>
                    </a:r>
                  </a:p>
                  <a:p>
                    <a:r>
                      <a:rPr lang="en-US" sz="1000" b="1" dirty="0" smtClean="0">
                        <a:solidFill>
                          <a:srgbClr val="F2F2F2"/>
                        </a:solidFill>
                      </a:rPr>
                      <a:t>office service</a:t>
                    </a:r>
                    <a:endParaRPr lang="en-US" sz="1000" b="1" dirty="0">
                      <a:solidFill>
                        <a:srgbClr val="F2F2F2"/>
                      </a:solidFill>
                    </a:endParaRPr>
                  </a:p>
                </p:txBody>
              </p:sp>
            </p:grpSp>
          </p:grpSp>
          <p:grpSp>
            <p:nvGrpSpPr>
              <p:cNvPr id="110" name="Group 14"/>
              <p:cNvGrpSpPr/>
              <p:nvPr/>
            </p:nvGrpSpPr>
            <p:grpSpPr>
              <a:xfrm>
                <a:off x="1779918" y="2007865"/>
                <a:ext cx="974045" cy="1494519"/>
                <a:chOff x="1940204" y="2168142"/>
                <a:chExt cx="974045" cy="1494519"/>
              </a:xfrm>
            </p:grpSpPr>
            <p:grpSp>
              <p:nvGrpSpPr>
                <p:cNvPr id="112" name="Group 146"/>
                <p:cNvGrpSpPr/>
                <p:nvPr/>
              </p:nvGrpSpPr>
              <p:grpSpPr>
                <a:xfrm>
                  <a:off x="1940204" y="2168142"/>
                  <a:ext cx="974045" cy="1494519"/>
                  <a:chOff x="2057778" y="2015742"/>
                  <a:chExt cx="767562" cy="1494519"/>
                </a:xfrm>
              </p:grpSpPr>
              <p:sp>
                <p:nvSpPr>
                  <p:cNvPr id="114" name="Can 113"/>
                  <p:cNvSpPr/>
                  <p:nvPr/>
                </p:nvSpPr>
                <p:spPr>
                  <a:xfrm>
                    <a:off x="2057778" y="2290450"/>
                    <a:ext cx="767562" cy="1219811"/>
                  </a:xfrm>
                  <a:prstGeom prst="can">
                    <a:avLst>
                      <a:gd name="adj" fmla="val 20211"/>
                    </a:avLst>
                  </a:prstGeom>
                  <a:pattFill prst="ltUpDiag">
                    <a:fgClr>
                      <a:srgbClr val="31859C"/>
                    </a:fgClr>
                    <a:bgClr>
                      <a:prstClr val="white"/>
                    </a:bgClr>
                  </a:patt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grpSp>
                <p:nvGrpSpPr>
                  <p:cNvPr id="115" name="Group 150"/>
                  <p:cNvGrpSpPr/>
                  <p:nvPr/>
                </p:nvGrpSpPr>
                <p:grpSpPr>
                  <a:xfrm>
                    <a:off x="2060567" y="2015742"/>
                    <a:ext cx="763067" cy="861775"/>
                    <a:chOff x="285478" y="1093412"/>
                    <a:chExt cx="763067" cy="861775"/>
                  </a:xfrm>
                </p:grpSpPr>
                <p:sp>
                  <p:nvSpPr>
                    <p:cNvPr id="116" name="Can 115"/>
                    <p:cNvSpPr/>
                    <p:nvPr/>
                  </p:nvSpPr>
                  <p:spPr>
                    <a:xfrm>
                      <a:off x="285478" y="1333788"/>
                      <a:ext cx="763067" cy="397411"/>
                    </a:xfrm>
                    <a:prstGeom prst="can">
                      <a:avLst>
                        <a:gd name="adj" fmla="val 50000"/>
                      </a:avLst>
                    </a:prstGeom>
                    <a:solidFill>
                      <a:srgbClr val="31859C"/>
                    </a:soli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dirty="0"/>
                    </a:p>
                  </p:txBody>
                </p:sp>
                <p:sp>
                  <p:nvSpPr>
                    <p:cNvPr id="117" name="TextBox 116"/>
                    <p:cNvSpPr txBox="1"/>
                    <p:nvPr/>
                  </p:nvSpPr>
                  <p:spPr>
                    <a:xfrm>
                      <a:off x="351019" y="1093412"/>
                      <a:ext cx="687420" cy="861775"/>
                    </a:xfrm>
                    <a:prstGeom prst="rect">
                      <a:avLst/>
                    </a:prstGeom>
                    <a:noFill/>
                    <a:scene3d>
                      <a:camera prst="isometricOffAxis1Top"/>
                      <a:lightRig rig="threePt" dir="t"/>
                    </a:scene3d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 b="1" dirty="0" smtClean="0">
                          <a:solidFill>
                            <a:srgbClr val="F2F2F2"/>
                          </a:solidFill>
                        </a:rPr>
                        <a:t>Front</a:t>
                      </a:r>
                    </a:p>
                    <a:p>
                      <a:r>
                        <a:rPr lang="en-US" sz="1200" b="1" dirty="0" smtClean="0">
                          <a:solidFill>
                            <a:srgbClr val="F2F2F2"/>
                          </a:solidFill>
                        </a:rPr>
                        <a:t>office service</a:t>
                      </a:r>
                      <a:endParaRPr lang="en-US" sz="1200" b="1" dirty="0">
                        <a:solidFill>
                          <a:srgbClr val="F2F2F2"/>
                        </a:solidFill>
                      </a:endParaRPr>
                    </a:p>
                  </p:txBody>
                </p:sp>
              </p:grpSp>
            </p:grpSp>
            <p:pic>
              <p:nvPicPr>
                <p:cNvPr id="113" name="Picture 3" descr="C:\Users\hlaur\Desktop\LOGO CE_Vertical_EN_PANTONE_LR.png"/>
                <p:cNvPicPr>
                  <a:picLocks noChangeAspect="1" noChangeArrowheads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33304" y="2936077"/>
                  <a:ext cx="790194" cy="5482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11" name="Picture 110" descr="See original image"/>
              <p:cNvPicPr/>
              <p:nvPr/>
            </p:nvPicPr>
            <p:blipFill>
              <a:blip r:embed="rId22" cstate="print"/>
              <a:srcRect/>
              <a:stretch>
                <a:fillRect/>
              </a:stretch>
            </p:blipFill>
            <p:spPr bwMode="auto">
              <a:xfrm>
                <a:off x="3193613" y="3022761"/>
                <a:ext cx="833419" cy="218217"/>
              </a:xfrm>
              <a:prstGeom prst="rect">
                <a:avLst/>
              </a:prstGeom>
              <a:noFill/>
            </p:spPr>
          </p:pic>
        </p:grpSp>
        <p:sp>
          <p:nvSpPr>
            <p:cNvPr id="94" name="Rectangle 93"/>
            <p:cNvSpPr/>
            <p:nvPr/>
          </p:nvSpPr>
          <p:spPr>
            <a:xfrm>
              <a:off x="5357425" y="2105643"/>
              <a:ext cx="443076" cy="208429"/>
            </a:xfrm>
            <a:prstGeom prst="rect">
              <a:avLst/>
            </a:prstGeom>
            <a:solidFill>
              <a:schemeClr val="bg1">
                <a:alpha val="22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>
                  <a:solidFill>
                    <a:schemeClr val="tx1"/>
                  </a:solidFill>
                </a:rPr>
                <a:t>Third Party</a:t>
              </a:r>
            </a:p>
            <a:p>
              <a:pPr algn="ctr"/>
              <a:r>
                <a:rPr lang="en-US" sz="600" b="1" dirty="0" smtClean="0">
                  <a:solidFill>
                    <a:schemeClr val="tx1"/>
                  </a:solidFill>
                </a:rPr>
                <a:t>Users</a:t>
              </a:r>
              <a:endParaRPr lang="en-US" sz="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7" name="Group 226"/>
          <p:cNvGrpSpPr/>
          <p:nvPr/>
        </p:nvGrpSpPr>
        <p:grpSpPr>
          <a:xfrm>
            <a:off x="6300192" y="3291829"/>
            <a:ext cx="1872209" cy="1116038"/>
            <a:chOff x="2332210" y="7637118"/>
            <a:chExt cx="3907740" cy="2158585"/>
          </a:xfrm>
        </p:grpSpPr>
        <p:grpSp>
          <p:nvGrpSpPr>
            <p:cNvPr id="229" name="Group 57"/>
            <p:cNvGrpSpPr/>
            <p:nvPr/>
          </p:nvGrpSpPr>
          <p:grpSpPr>
            <a:xfrm>
              <a:off x="2783103" y="7637118"/>
              <a:ext cx="2791187" cy="547571"/>
              <a:chOff x="4374587" y="8186811"/>
              <a:chExt cx="2791187" cy="566290"/>
            </a:xfrm>
          </p:grpSpPr>
          <p:pic>
            <p:nvPicPr>
              <p:cNvPr id="249" name="Picture 248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6629052" y="8330848"/>
                <a:ext cx="536722" cy="324046"/>
              </a:xfrm>
              <a:prstGeom prst="rect">
                <a:avLst/>
              </a:prstGeom>
            </p:spPr>
          </p:pic>
          <p:pic>
            <p:nvPicPr>
              <p:cNvPr id="250" name="Picture 249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374587" y="8186811"/>
                <a:ext cx="608335" cy="566290"/>
              </a:xfrm>
              <a:prstGeom prst="rect">
                <a:avLst/>
              </a:prstGeom>
            </p:spPr>
          </p:pic>
        </p:grpSp>
        <p:pic>
          <p:nvPicPr>
            <p:cNvPr id="232" name="Picture 23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32210" y="8927520"/>
              <a:ext cx="3907740" cy="868183"/>
            </a:xfrm>
            <a:prstGeom prst="rect">
              <a:avLst/>
            </a:prstGeom>
          </p:spPr>
        </p:pic>
        <p:sp>
          <p:nvSpPr>
            <p:cNvPr id="233" name="Up Arrow 232"/>
            <p:cNvSpPr/>
            <p:nvPr/>
          </p:nvSpPr>
          <p:spPr>
            <a:xfrm rot="10800000" flipV="1">
              <a:off x="4135782" y="8788246"/>
              <a:ext cx="610191" cy="282268"/>
            </a:xfrm>
            <a:prstGeom prst="upArrow">
              <a:avLst>
                <a:gd name="adj1" fmla="val 37573"/>
                <a:gd name="adj2" fmla="val 39128"/>
              </a:avLst>
            </a:prstGeom>
            <a:gradFill flip="none" rotWithShape="1">
              <a:gsLst>
                <a:gs pos="13000">
                  <a:schemeClr val="bg1">
                    <a:lumMod val="50000"/>
                    <a:alpha val="89000"/>
                  </a:schemeClr>
                </a:gs>
                <a:gs pos="75000">
                  <a:schemeClr val="bg1">
                    <a:lumMod val="85000"/>
                    <a:alpha val="89000"/>
                  </a:schemeClr>
                </a:gs>
                <a:gs pos="94000">
                  <a:srgbClr val="FFFFFF">
                    <a:alpha val="89000"/>
                  </a:srgbClr>
                </a:gs>
              </a:gsLst>
              <a:lin ang="0" scaled="1"/>
              <a:tileRect/>
            </a:gradFill>
            <a:ln>
              <a:solidFill>
                <a:schemeClr val="bg1">
                  <a:lumMod val="75000"/>
                </a:schemeClr>
              </a:solidFill>
              <a:prstDash val="dash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cene3d>
              <a:camera prst="perspectiveLeft" fov="4260000">
                <a:rot lat="0" lon="2640000" rev="0"/>
              </a:camera>
              <a:lightRig rig="twoPt" dir="t"/>
            </a:scene3d>
            <a:sp3d extrusionH="95250" contourW="12700" prstMaterial="flat">
              <a:bevelT/>
              <a:extrusionClr>
                <a:schemeClr val="bg1">
                  <a:lumMod val="50000"/>
                </a:schemeClr>
              </a:extrusionClr>
              <a:contourClr>
                <a:schemeClr val="bg1">
                  <a:lumMod val="85000"/>
                </a:schemeClr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3539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412195" y="3941191"/>
            <a:ext cx="3339406" cy="824288"/>
            <a:chOff x="3412195" y="5254919"/>
            <a:chExt cx="3339406" cy="1099050"/>
          </a:xfrm>
        </p:grpSpPr>
        <p:sp>
          <p:nvSpPr>
            <p:cNvPr id="120" name="Right Triangle 29"/>
            <p:cNvSpPr/>
            <p:nvPr/>
          </p:nvSpPr>
          <p:spPr>
            <a:xfrm rot="207875" flipH="1">
              <a:off x="3651207" y="5254919"/>
              <a:ext cx="3100394" cy="1033789"/>
            </a:xfrm>
            <a:custGeom>
              <a:avLst/>
              <a:gdLst>
                <a:gd name="connsiteX0" fmla="*/ 0 w 4362492"/>
                <a:gd name="connsiteY0" fmla="*/ 878910 h 878910"/>
                <a:gd name="connsiteX1" fmla="*/ 0 w 4362492"/>
                <a:gd name="connsiteY1" fmla="*/ 0 h 878910"/>
                <a:gd name="connsiteX2" fmla="*/ 4362492 w 4362492"/>
                <a:gd name="connsiteY2" fmla="*/ 878910 h 878910"/>
                <a:gd name="connsiteX3" fmla="*/ 0 w 4362492"/>
                <a:gd name="connsiteY3" fmla="*/ 878910 h 878910"/>
                <a:gd name="connsiteX0" fmla="*/ 0 w 4362492"/>
                <a:gd name="connsiteY0" fmla="*/ 1071325 h 1071325"/>
                <a:gd name="connsiteX1" fmla="*/ 1103310 w 4362492"/>
                <a:gd name="connsiteY1" fmla="*/ 0 h 1071325"/>
                <a:gd name="connsiteX2" fmla="*/ 4362492 w 4362492"/>
                <a:gd name="connsiteY2" fmla="*/ 1071325 h 1071325"/>
                <a:gd name="connsiteX3" fmla="*/ 0 w 4362492"/>
                <a:gd name="connsiteY3" fmla="*/ 1071325 h 1071325"/>
                <a:gd name="connsiteX0" fmla="*/ 0 w 4490784"/>
                <a:gd name="connsiteY0" fmla="*/ 1071325 h 1071325"/>
                <a:gd name="connsiteX1" fmla="*/ 1103310 w 4490784"/>
                <a:gd name="connsiteY1" fmla="*/ 0 h 1071325"/>
                <a:gd name="connsiteX2" fmla="*/ 4490784 w 4490784"/>
                <a:gd name="connsiteY2" fmla="*/ 6627 h 1071325"/>
                <a:gd name="connsiteX3" fmla="*/ 0 w 4490784"/>
                <a:gd name="connsiteY3" fmla="*/ 1071325 h 1071325"/>
                <a:gd name="connsiteX0" fmla="*/ 0 w 4529272"/>
                <a:gd name="connsiteY0" fmla="*/ 1045670 h 1045670"/>
                <a:gd name="connsiteX1" fmla="*/ 1141798 w 4529272"/>
                <a:gd name="connsiteY1" fmla="*/ 0 h 1045670"/>
                <a:gd name="connsiteX2" fmla="*/ 4529272 w 4529272"/>
                <a:gd name="connsiteY2" fmla="*/ 6627 h 1045670"/>
                <a:gd name="connsiteX3" fmla="*/ 0 w 4529272"/>
                <a:gd name="connsiteY3" fmla="*/ 1045670 h 1045670"/>
                <a:gd name="connsiteX0" fmla="*/ 3519864 w 3519864"/>
                <a:gd name="connsiteY0" fmla="*/ 1417046 h 1417046"/>
                <a:gd name="connsiteX1" fmla="*/ 0 w 3519864"/>
                <a:gd name="connsiteY1" fmla="*/ 0 h 1417046"/>
                <a:gd name="connsiteX2" fmla="*/ 3387474 w 3519864"/>
                <a:gd name="connsiteY2" fmla="*/ 6627 h 1417046"/>
                <a:gd name="connsiteX3" fmla="*/ 3519864 w 3519864"/>
                <a:gd name="connsiteY3" fmla="*/ 1417046 h 1417046"/>
                <a:gd name="connsiteX0" fmla="*/ 3519864 w 3519864"/>
                <a:gd name="connsiteY0" fmla="*/ 1417046 h 1417046"/>
                <a:gd name="connsiteX1" fmla="*/ 0 w 3519864"/>
                <a:gd name="connsiteY1" fmla="*/ 0 h 1417046"/>
                <a:gd name="connsiteX2" fmla="*/ 3000041 w 3519864"/>
                <a:gd name="connsiteY2" fmla="*/ 6627 h 1417046"/>
                <a:gd name="connsiteX3" fmla="*/ 3519864 w 3519864"/>
                <a:gd name="connsiteY3" fmla="*/ 1417046 h 1417046"/>
                <a:gd name="connsiteX0" fmla="*/ 3534348 w 3534348"/>
                <a:gd name="connsiteY0" fmla="*/ 1437199 h 1437199"/>
                <a:gd name="connsiteX1" fmla="*/ 0 w 3534348"/>
                <a:gd name="connsiteY1" fmla="*/ 0 h 1437199"/>
                <a:gd name="connsiteX2" fmla="*/ 3014525 w 3534348"/>
                <a:gd name="connsiteY2" fmla="*/ 26780 h 1437199"/>
                <a:gd name="connsiteX3" fmla="*/ 3534348 w 3534348"/>
                <a:gd name="connsiteY3" fmla="*/ 1437199 h 1437199"/>
                <a:gd name="connsiteX0" fmla="*/ 3215696 w 3215696"/>
                <a:gd name="connsiteY0" fmla="*/ 1618581 h 1618581"/>
                <a:gd name="connsiteX1" fmla="*/ 0 w 3215696"/>
                <a:gd name="connsiteY1" fmla="*/ 0 h 1618581"/>
                <a:gd name="connsiteX2" fmla="*/ 3014525 w 3215696"/>
                <a:gd name="connsiteY2" fmla="*/ 26780 h 1618581"/>
                <a:gd name="connsiteX3" fmla="*/ 3215696 w 3215696"/>
                <a:gd name="connsiteY3" fmla="*/ 1618581 h 1618581"/>
                <a:gd name="connsiteX0" fmla="*/ 3389506 w 3389506"/>
                <a:gd name="connsiteY0" fmla="*/ 1618581 h 1618581"/>
                <a:gd name="connsiteX1" fmla="*/ 0 w 3389506"/>
                <a:gd name="connsiteY1" fmla="*/ 0 h 1618581"/>
                <a:gd name="connsiteX2" fmla="*/ 3014525 w 3389506"/>
                <a:gd name="connsiteY2" fmla="*/ 26780 h 1618581"/>
                <a:gd name="connsiteX3" fmla="*/ 3389506 w 3389506"/>
                <a:gd name="connsiteY3" fmla="*/ 1618581 h 1618581"/>
                <a:gd name="connsiteX0" fmla="*/ 3470955 w 3470955"/>
                <a:gd name="connsiteY0" fmla="*/ 1591801 h 1591801"/>
                <a:gd name="connsiteX1" fmla="*/ 0 w 3470955"/>
                <a:gd name="connsiteY1" fmla="*/ 115710 h 1591801"/>
                <a:gd name="connsiteX2" fmla="*/ 3095974 w 3470955"/>
                <a:gd name="connsiteY2" fmla="*/ 0 h 1591801"/>
                <a:gd name="connsiteX3" fmla="*/ 3470955 w 3470955"/>
                <a:gd name="connsiteY3" fmla="*/ 1591801 h 1591801"/>
                <a:gd name="connsiteX0" fmla="*/ 3413941 w 3413941"/>
                <a:gd name="connsiteY0" fmla="*/ 1591801 h 1591801"/>
                <a:gd name="connsiteX1" fmla="*/ 0 w 3413941"/>
                <a:gd name="connsiteY1" fmla="*/ 37989 h 1591801"/>
                <a:gd name="connsiteX2" fmla="*/ 3038960 w 3413941"/>
                <a:gd name="connsiteY2" fmla="*/ 0 h 1591801"/>
                <a:gd name="connsiteX3" fmla="*/ 3413941 w 3413941"/>
                <a:gd name="connsiteY3" fmla="*/ 1591801 h 1591801"/>
                <a:gd name="connsiteX0" fmla="*/ 2854965 w 2854965"/>
                <a:gd name="connsiteY0" fmla="*/ 1923259 h 1923259"/>
                <a:gd name="connsiteX1" fmla="*/ 0 w 2854965"/>
                <a:gd name="connsiteY1" fmla="*/ 0 h 1923259"/>
                <a:gd name="connsiteX2" fmla="*/ 2479984 w 2854965"/>
                <a:gd name="connsiteY2" fmla="*/ 331458 h 1923259"/>
                <a:gd name="connsiteX3" fmla="*/ 2854965 w 2854965"/>
                <a:gd name="connsiteY3" fmla="*/ 1923259 h 1923259"/>
                <a:gd name="connsiteX0" fmla="*/ 2726229 w 2726229"/>
                <a:gd name="connsiteY0" fmla="*/ 2215944 h 2215943"/>
                <a:gd name="connsiteX1" fmla="*/ 0 w 2726229"/>
                <a:gd name="connsiteY1" fmla="*/ 0 h 2215943"/>
                <a:gd name="connsiteX2" fmla="*/ 2479984 w 2726229"/>
                <a:gd name="connsiteY2" fmla="*/ 331458 h 2215943"/>
                <a:gd name="connsiteX3" fmla="*/ 2726229 w 2726229"/>
                <a:gd name="connsiteY3" fmla="*/ 2215944 h 2215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6229" h="2215943">
                  <a:moveTo>
                    <a:pt x="2726229" y="2215944"/>
                  </a:moveTo>
                  <a:lnTo>
                    <a:pt x="0" y="0"/>
                  </a:lnTo>
                  <a:lnTo>
                    <a:pt x="2479984" y="331458"/>
                  </a:lnTo>
                  <a:lnTo>
                    <a:pt x="2726229" y="221594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95000"/>
                    <a:lumOff val="5000"/>
                    <a:alpha val="72000"/>
                  </a:schemeClr>
                </a:gs>
                <a:gs pos="100000">
                  <a:schemeClr val="bg1">
                    <a:lumMod val="50000"/>
                    <a:alpha val="3000"/>
                  </a:schemeClr>
                </a:gs>
              </a:gsLst>
              <a:lin ang="5220000" scaled="0"/>
              <a:tileRect/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3412195" y="5597010"/>
              <a:ext cx="335878" cy="606281"/>
            </a:xfrm>
            <a:prstGeom prst="rect">
              <a:avLst/>
            </a:prstGeom>
          </p:spPr>
        </p:pic>
        <p:sp>
          <p:nvSpPr>
            <p:cNvPr id="122" name="TextBox 121"/>
            <p:cNvSpPr txBox="1"/>
            <p:nvPr/>
          </p:nvSpPr>
          <p:spPr>
            <a:xfrm>
              <a:off x="3721100" y="5943600"/>
              <a:ext cx="1457963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DIAS Provider (2)</a:t>
              </a:r>
              <a:endParaRPr lang="en-US" sz="1400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340872" y="2496433"/>
            <a:ext cx="1752328" cy="1195784"/>
            <a:chOff x="7325078" y="3179898"/>
            <a:chExt cx="1752328" cy="1594379"/>
          </a:xfrm>
        </p:grpSpPr>
        <p:sp>
          <p:nvSpPr>
            <p:cNvPr id="64" name="Oval 63"/>
            <p:cNvSpPr/>
            <p:nvPr/>
          </p:nvSpPr>
          <p:spPr>
            <a:xfrm>
              <a:off x="7332699" y="4412601"/>
              <a:ext cx="1744707" cy="361387"/>
            </a:xfrm>
            <a:prstGeom prst="ellipse">
              <a:avLst/>
            </a:prstGeom>
            <a:gradFill flip="none" rotWithShape="1">
              <a:gsLst>
                <a:gs pos="80000">
                  <a:srgbClr val="E4A81F"/>
                </a:gs>
                <a:gs pos="20000">
                  <a:schemeClr val="accent6">
                    <a:lumMod val="40000"/>
                    <a:lumOff val="60000"/>
                  </a:schemeClr>
                </a:gs>
                <a:gs pos="2000">
                  <a:schemeClr val="bg1"/>
                </a:gs>
              </a:gsLst>
              <a:lin ang="16200000" scaled="0"/>
              <a:tileRect/>
            </a:gradFill>
            <a:ln>
              <a:noFill/>
            </a:ln>
            <a:effectLst>
              <a:outerShdw blurRad="40005" dist="12700" dir="5400000" algn="tl" rotWithShape="0">
                <a:schemeClr val="accent6">
                  <a:lumMod val="40000"/>
                  <a:lumOff val="60000"/>
                  <a:alpha val="35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Can 64"/>
            <p:cNvSpPr/>
            <p:nvPr/>
          </p:nvSpPr>
          <p:spPr>
            <a:xfrm>
              <a:off x="7325078" y="3295074"/>
              <a:ext cx="1743567" cy="1479203"/>
            </a:xfrm>
            <a:prstGeom prst="can">
              <a:avLst>
                <a:gd name="adj" fmla="val 19399"/>
              </a:avLst>
            </a:prstGeom>
            <a:gradFill flip="none" rotWithShape="1">
              <a:gsLst>
                <a:gs pos="43000">
                  <a:schemeClr val="bg1">
                    <a:alpha val="49000"/>
                  </a:schemeClr>
                </a:gs>
                <a:gs pos="100000">
                  <a:srgbClr val="D2A179">
                    <a:alpha val="43000"/>
                  </a:srgbClr>
                </a:gs>
                <a:gs pos="0">
                  <a:srgbClr val="D2A179">
                    <a:alpha val="49000"/>
                  </a:srgbClr>
                </a:gs>
                <a:gs pos="57000">
                  <a:schemeClr val="bg1">
                    <a:alpha val="49000"/>
                  </a:schemeClr>
                </a:gs>
              </a:gsLst>
              <a:lin ang="0" scaled="1"/>
              <a:tileRect/>
            </a:gradFill>
            <a:ln/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7326724" y="3179898"/>
              <a:ext cx="1736897" cy="393638"/>
              <a:chOff x="1658705" y="3089592"/>
              <a:chExt cx="4893029" cy="767065"/>
            </a:xfrm>
          </p:grpSpPr>
          <p:sp>
            <p:nvSpPr>
              <p:cNvPr id="67" name="Can 66"/>
              <p:cNvSpPr/>
              <p:nvPr/>
            </p:nvSpPr>
            <p:spPr>
              <a:xfrm>
                <a:off x="1658705" y="3089592"/>
                <a:ext cx="4891214" cy="767065"/>
              </a:xfrm>
              <a:prstGeom prst="can">
                <a:avLst>
                  <a:gd name="adj" fmla="val 50000"/>
                </a:avLst>
              </a:prstGeom>
              <a:gradFill flip="none" rotWithShape="1">
                <a:gsLst>
                  <a:gs pos="69000">
                    <a:srgbClr val="E4A81F"/>
                  </a:gs>
                  <a:gs pos="50000">
                    <a:schemeClr val="accent6">
                      <a:lumMod val="20000"/>
                      <a:lumOff val="80000"/>
                    </a:schemeClr>
                  </a:gs>
                  <a:gs pos="33000">
                    <a:srgbClr val="E4A81F"/>
                  </a:gs>
                  <a:gs pos="58000">
                    <a:schemeClr val="accent6">
                      <a:lumMod val="20000"/>
                      <a:lumOff val="80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1660522" y="3103576"/>
                <a:ext cx="4891212" cy="395378"/>
              </a:xfrm>
              <a:prstGeom prst="ellipse">
                <a:avLst/>
              </a:prstGeom>
              <a:gradFill flip="none" rotWithShape="1">
                <a:gsLst>
                  <a:gs pos="80000">
                    <a:srgbClr val="E4A81F"/>
                  </a:gs>
                  <a:gs pos="20000">
                    <a:schemeClr val="accent6">
                      <a:lumMod val="40000"/>
                      <a:lumOff val="60000"/>
                    </a:schemeClr>
                  </a:gs>
                  <a:gs pos="2000">
                    <a:schemeClr val="bg1"/>
                  </a:gs>
                </a:gsLst>
                <a:lin ang="16200000" scaled="0"/>
                <a:tileRect/>
              </a:gradFill>
              <a:ln>
                <a:noFill/>
              </a:ln>
              <a:effectLst>
                <a:outerShdw blurRad="40005" dist="12700" dir="5400000" algn="tl" rotWithShape="0">
                  <a:schemeClr val="accent6">
                    <a:lumMod val="40000"/>
                    <a:lumOff val="60000"/>
                    <a:alpha val="35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1753802" y="3373913"/>
                <a:ext cx="4759532" cy="4744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CanDown">
                  <a:avLst>
                    <a:gd name="adj" fmla="val 33333"/>
                  </a:avLst>
                </a:prstTxWarp>
                <a:spAutoFit/>
                <a:scene3d>
                  <a:camera prst="orthographicFront"/>
                  <a:lightRig rig="threePt" dir="t"/>
                </a:scene3d>
                <a:sp3d contourW="12700">
                  <a:contourClr>
                    <a:schemeClr val="accent6">
                      <a:lumMod val="20000"/>
                      <a:lumOff val="80000"/>
                    </a:schemeClr>
                  </a:contourClr>
                </a:sp3d>
              </a:bodyPr>
              <a:lstStyle/>
              <a:p>
                <a:pPr algn="ctr"/>
                <a:r>
                  <a:rPr lang="en-US" sz="600" b="1" spc="50" dirty="0" smtClean="0">
                    <a:ln w="13500">
                      <a:solidFill>
                        <a:schemeClr val="bg1">
                          <a:alpha val="6500"/>
                        </a:schemeClr>
                      </a:solidFill>
                      <a:prstDash val="solid"/>
                    </a:ln>
                    <a:solidFill>
                      <a:schemeClr val="bg1">
                        <a:alpha val="95000"/>
                      </a:schemeClr>
                    </a:solidFill>
                    <a:effectLst>
                      <a:innerShdw blurRad="50900" dist="38500" dir="13500000">
                        <a:schemeClr val="bg1">
                          <a:alpha val="60000"/>
                        </a:schemeClr>
                      </a:innerShdw>
                    </a:effectLst>
                  </a:rPr>
                  <a:t>Third-party cloud interfaces</a:t>
                </a:r>
                <a:endParaRPr lang="en-US" sz="600" b="1" spc="50" dirty="0">
                  <a:ln w="13500">
                    <a:solidFill>
                      <a:schemeClr val="bg1">
                        <a:alpha val="6500"/>
                      </a:schemeClr>
                    </a:solidFill>
                    <a:prstDash val="solid"/>
                  </a:ln>
                  <a:solidFill>
                    <a:schemeClr val="bg1">
                      <a:alpha val="95000"/>
                    </a:schemeClr>
                  </a:solidFill>
                  <a:effectLst>
                    <a:innerShdw blurRad="50900" dist="38500" dir="13500000">
                      <a:schemeClr val="bg1">
                        <a:alpha val="60000"/>
                      </a:schemeClr>
                    </a:innerShdw>
                  </a:effectLst>
                </a:endParaRPr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7375684" y="4091089"/>
              <a:ext cx="1647748" cy="24112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balanced" dir="t"/>
            </a:scene3d>
            <a:sp3d>
              <a:bevelT/>
            </a:sp3d>
          </p:spPr>
          <p:txBody>
            <a:bodyPr wrap="square" rtlCol="0">
              <a:prstTxWarp prst="textChevronInverted">
                <a:avLst>
                  <a:gd name="adj" fmla="val 90000"/>
                </a:avLst>
              </a:prstTxWarp>
              <a:spAutoFit/>
            </a:bodyPr>
            <a:lstStyle/>
            <a:p>
              <a:pPr algn="ctr"/>
              <a:r>
                <a:rPr lang="en-US" sz="9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Other  environment</a:t>
              </a:r>
            </a:p>
          </p:txBody>
        </p:sp>
      </p:grpSp>
      <p:sp>
        <p:nvSpPr>
          <p:cNvPr id="51" name="Right Triangle 29"/>
          <p:cNvSpPr/>
          <p:nvPr/>
        </p:nvSpPr>
        <p:spPr>
          <a:xfrm rot="207875" flipH="1">
            <a:off x="273007" y="3969765"/>
            <a:ext cx="3100394" cy="775342"/>
          </a:xfrm>
          <a:custGeom>
            <a:avLst/>
            <a:gdLst>
              <a:gd name="connsiteX0" fmla="*/ 0 w 4362492"/>
              <a:gd name="connsiteY0" fmla="*/ 878910 h 878910"/>
              <a:gd name="connsiteX1" fmla="*/ 0 w 4362492"/>
              <a:gd name="connsiteY1" fmla="*/ 0 h 878910"/>
              <a:gd name="connsiteX2" fmla="*/ 4362492 w 4362492"/>
              <a:gd name="connsiteY2" fmla="*/ 878910 h 878910"/>
              <a:gd name="connsiteX3" fmla="*/ 0 w 4362492"/>
              <a:gd name="connsiteY3" fmla="*/ 878910 h 878910"/>
              <a:gd name="connsiteX0" fmla="*/ 0 w 4362492"/>
              <a:gd name="connsiteY0" fmla="*/ 1071325 h 1071325"/>
              <a:gd name="connsiteX1" fmla="*/ 1103310 w 4362492"/>
              <a:gd name="connsiteY1" fmla="*/ 0 h 1071325"/>
              <a:gd name="connsiteX2" fmla="*/ 4362492 w 4362492"/>
              <a:gd name="connsiteY2" fmla="*/ 1071325 h 1071325"/>
              <a:gd name="connsiteX3" fmla="*/ 0 w 4362492"/>
              <a:gd name="connsiteY3" fmla="*/ 1071325 h 1071325"/>
              <a:gd name="connsiteX0" fmla="*/ 0 w 4490784"/>
              <a:gd name="connsiteY0" fmla="*/ 1071325 h 1071325"/>
              <a:gd name="connsiteX1" fmla="*/ 1103310 w 4490784"/>
              <a:gd name="connsiteY1" fmla="*/ 0 h 1071325"/>
              <a:gd name="connsiteX2" fmla="*/ 4490784 w 4490784"/>
              <a:gd name="connsiteY2" fmla="*/ 6627 h 1071325"/>
              <a:gd name="connsiteX3" fmla="*/ 0 w 4490784"/>
              <a:gd name="connsiteY3" fmla="*/ 1071325 h 1071325"/>
              <a:gd name="connsiteX0" fmla="*/ 0 w 4529272"/>
              <a:gd name="connsiteY0" fmla="*/ 1045670 h 1045670"/>
              <a:gd name="connsiteX1" fmla="*/ 1141798 w 4529272"/>
              <a:gd name="connsiteY1" fmla="*/ 0 h 1045670"/>
              <a:gd name="connsiteX2" fmla="*/ 4529272 w 4529272"/>
              <a:gd name="connsiteY2" fmla="*/ 6627 h 1045670"/>
              <a:gd name="connsiteX3" fmla="*/ 0 w 4529272"/>
              <a:gd name="connsiteY3" fmla="*/ 1045670 h 1045670"/>
              <a:gd name="connsiteX0" fmla="*/ 3519864 w 3519864"/>
              <a:gd name="connsiteY0" fmla="*/ 1417046 h 1417046"/>
              <a:gd name="connsiteX1" fmla="*/ 0 w 3519864"/>
              <a:gd name="connsiteY1" fmla="*/ 0 h 1417046"/>
              <a:gd name="connsiteX2" fmla="*/ 3387474 w 3519864"/>
              <a:gd name="connsiteY2" fmla="*/ 6627 h 1417046"/>
              <a:gd name="connsiteX3" fmla="*/ 3519864 w 3519864"/>
              <a:gd name="connsiteY3" fmla="*/ 1417046 h 1417046"/>
              <a:gd name="connsiteX0" fmla="*/ 3519864 w 3519864"/>
              <a:gd name="connsiteY0" fmla="*/ 1417046 h 1417046"/>
              <a:gd name="connsiteX1" fmla="*/ 0 w 3519864"/>
              <a:gd name="connsiteY1" fmla="*/ 0 h 1417046"/>
              <a:gd name="connsiteX2" fmla="*/ 3000041 w 3519864"/>
              <a:gd name="connsiteY2" fmla="*/ 6627 h 1417046"/>
              <a:gd name="connsiteX3" fmla="*/ 3519864 w 3519864"/>
              <a:gd name="connsiteY3" fmla="*/ 1417046 h 1417046"/>
              <a:gd name="connsiteX0" fmla="*/ 3534348 w 3534348"/>
              <a:gd name="connsiteY0" fmla="*/ 1437199 h 1437199"/>
              <a:gd name="connsiteX1" fmla="*/ 0 w 3534348"/>
              <a:gd name="connsiteY1" fmla="*/ 0 h 1437199"/>
              <a:gd name="connsiteX2" fmla="*/ 3014525 w 3534348"/>
              <a:gd name="connsiteY2" fmla="*/ 26780 h 1437199"/>
              <a:gd name="connsiteX3" fmla="*/ 3534348 w 3534348"/>
              <a:gd name="connsiteY3" fmla="*/ 1437199 h 1437199"/>
              <a:gd name="connsiteX0" fmla="*/ 3215696 w 3215696"/>
              <a:gd name="connsiteY0" fmla="*/ 1618581 h 1618581"/>
              <a:gd name="connsiteX1" fmla="*/ 0 w 3215696"/>
              <a:gd name="connsiteY1" fmla="*/ 0 h 1618581"/>
              <a:gd name="connsiteX2" fmla="*/ 3014525 w 3215696"/>
              <a:gd name="connsiteY2" fmla="*/ 26780 h 1618581"/>
              <a:gd name="connsiteX3" fmla="*/ 3215696 w 3215696"/>
              <a:gd name="connsiteY3" fmla="*/ 1618581 h 1618581"/>
              <a:gd name="connsiteX0" fmla="*/ 3389506 w 3389506"/>
              <a:gd name="connsiteY0" fmla="*/ 1618581 h 1618581"/>
              <a:gd name="connsiteX1" fmla="*/ 0 w 3389506"/>
              <a:gd name="connsiteY1" fmla="*/ 0 h 1618581"/>
              <a:gd name="connsiteX2" fmla="*/ 3014525 w 3389506"/>
              <a:gd name="connsiteY2" fmla="*/ 26780 h 1618581"/>
              <a:gd name="connsiteX3" fmla="*/ 3389506 w 3389506"/>
              <a:gd name="connsiteY3" fmla="*/ 1618581 h 1618581"/>
              <a:gd name="connsiteX0" fmla="*/ 3470955 w 3470955"/>
              <a:gd name="connsiteY0" fmla="*/ 1591801 h 1591801"/>
              <a:gd name="connsiteX1" fmla="*/ 0 w 3470955"/>
              <a:gd name="connsiteY1" fmla="*/ 115710 h 1591801"/>
              <a:gd name="connsiteX2" fmla="*/ 3095974 w 3470955"/>
              <a:gd name="connsiteY2" fmla="*/ 0 h 1591801"/>
              <a:gd name="connsiteX3" fmla="*/ 3470955 w 3470955"/>
              <a:gd name="connsiteY3" fmla="*/ 1591801 h 1591801"/>
              <a:gd name="connsiteX0" fmla="*/ 3413941 w 3413941"/>
              <a:gd name="connsiteY0" fmla="*/ 1591801 h 1591801"/>
              <a:gd name="connsiteX1" fmla="*/ 0 w 3413941"/>
              <a:gd name="connsiteY1" fmla="*/ 37989 h 1591801"/>
              <a:gd name="connsiteX2" fmla="*/ 3038960 w 3413941"/>
              <a:gd name="connsiteY2" fmla="*/ 0 h 1591801"/>
              <a:gd name="connsiteX3" fmla="*/ 3413941 w 3413941"/>
              <a:gd name="connsiteY3" fmla="*/ 1591801 h 1591801"/>
              <a:gd name="connsiteX0" fmla="*/ 2854965 w 2854965"/>
              <a:gd name="connsiteY0" fmla="*/ 1923259 h 1923259"/>
              <a:gd name="connsiteX1" fmla="*/ 0 w 2854965"/>
              <a:gd name="connsiteY1" fmla="*/ 0 h 1923259"/>
              <a:gd name="connsiteX2" fmla="*/ 2479984 w 2854965"/>
              <a:gd name="connsiteY2" fmla="*/ 331458 h 1923259"/>
              <a:gd name="connsiteX3" fmla="*/ 2854965 w 2854965"/>
              <a:gd name="connsiteY3" fmla="*/ 1923259 h 1923259"/>
              <a:gd name="connsiteX0" fmla="*/ 2726229 w 2726229"/>
              <a:gd name="connsiteY0" fmla="*/ 2215944 h 2215943"/>
              <a:gd name="connsiteX1" fmla="*/ 0 w 2726229"/>
              <a:gd name="connsiteY1" fmla="*/ 0 h 2215943"/>
              <a:gd name="connsiteX2" fmla="*/ 2479984 w 2726229"/>
              <a:gd name="connsiteY2" fmla="*/ 331458 h 2215943"/>
              <a:gd name="connsiteX3" fmla="*/ 2726229 w 2726229"/>
              <a:gd name="connsiteY3" fmla="*/ 2215944 h 221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6229" h="2215943">
                <a:moveTo>
                  <a:pt x="2726229" y="2215944"/>
                </a:moveTo>
                <a:lnTo>
                  <a:pt x="0" y="0"/>
                </a:lnTo>
                <a:lnTo>
                  <a:pt x="2479984" y="331458"/>
                </a:lnTo>
                <a:lnTo>
                  <a:pt x="2726229" y="2215944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95000"/>
                  <a:lumOff val="5000"/>
                  <a:alpha val="72000"/>
                </a:schemeClr>
              </a:gs>
              <a:gs pos="100000">
                <a:schemeClr val="bg1">
                  <a:lumMod val="50000"/>
                  <a:alpha val="3000"/>
                </a:schemeClr>
              </a:gs>
            </a:gsLst>
            <a:lin ang="5220000" scaled="0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89" name="Content Placeholder 2"/>
          <p:cNvSpPr txBox="1">
            <a:spLocks/>
          </p:cNvSpPr>
          <p:nvPr/>
        </p:nvSpPr>
        <p:spPr>
          <a:xfrm>
            <a:off x="54539" y="4183750"/>
            <a:ext cx="8913184" cy="85314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868732" cy="684259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en-GB" sz="2000" noProof="0" dirty="0" smtClean="0">
                <a:solidFill>
                  <a:schemeClr val="bg1"/>
                </a:solidFill>
              </a:rPr>
              <a:t>Multiple DIAS &amp; Interoperability scenario</a:t>
            </a:r>
            <a:endParaRPr lang="en-GB" sz="2000" noProof="0" dirty="0">
              <a:solidFill>
                <a:schemeClr val="bg1"/>
              </a:solidFill>
            </a:endParaRPr>
          </a:p>
        </p:txBody>
      </p:sp>
      <p:sp>
        <p:nvSpPr>
          <p:cNvPr id="79" name="Right Triangle 29"/>
          <p:cNvSpPr/>
          <p:nvPr/>
        </p:nvSpPr>
        <p:spPr>
          <a:xfrm flipH="1">
            <a:off x="756837" y="3828664"/>
            <a:ext cx="3960441" cy="283322"/>
          </a:xfrm>
          <a:custGeom>
            <a:avLst/>
            <a:gdLst>
              <a:gd name="connsiteX0" fmla="*/ 0 w 4362492"/>
              <a:gd name="connsiteY0" fmla="*/ 878910 h 878910"/>
              <a:gd name="connsiteX1" fmla="*/ 0 w 4362492"/>
              <a:gd name="connsiteY1" fmla="*/ 0 h 878910"/>
              <a:gd name="connsiteX2" fmla="*/ 4362492 w 4362492"/>
              <a:gd name="connsiteY2" fmla="*/ 878910 h 878910"/>
              <a:gd name="connsiteX3" fmla="*/ 0 w 4362492"/>
              <a:gd name="connsiteY3" fmla="*/ 878910 h 878910"/>
              <a:gd name="connsiteX0" fmla="*/ 0 w 4362492"/>
              <a:gd name="connsiteY0" fmla="*/ 1071325 h 1071325"/>
              <a:gd name="connsiteX1" fmla="*/ 1103310 w 4362492"/>
              <a:gd name="connsiteY1" fmla="*/ 0 h 1071325"/>
              <a:gd name="connsiteX2" fmla="*/ 4362492 w 4362492"/>
              <a:gd name="connsiteY2" fmla="*/ 1071325 h 1071325"/>
              <a:gd name="connsiteX3" fmla="*/ 0 w 4362492"/>
              <a:gd name="connsiteY3" fmla="*/ 1071325 h 1071325"/>
              <a:gd name="connsiteX0" fmla="*/ 0 w 4490784"/>
              <a:gd name="connsiteY0" fmla="*/ 1071325 h 1071325"/>
              <a:gd name="connsiteX1" fmla="*/ 1103310 w 4490784"/>
              <a:gd name="connsiteY1" fmla="*/ 0 h 1071325"/>
              <a:gd name="connsiteX2" fmla="*/ 4490784 w 4490784"/>
              <a:gd name="connsiteY2" fmla="*/ 6627 h 1071325"/>
              <a:gd name="connsiteX3" fmla="*/ 0 w 4490784"/>
              <a:gd name="connsiteY3" fmla="*/ 1071325 h 1071325"/>
              <a:gd name="connsiteX0" fmla="*/ 0 w 4529272"/>
              <a:gd name="connsiteY0" fmla="*/ 1045670 h 1045670"/>
              <a:gd name="connsiteX1" fmla="*/ 1141798 w 4529272"/>
              <a:gd name="connsiteY1" fmla="*/ 0 h 1045670"/>
              <a:gd name="connsiteX2" fmla="*/ 4529272 w 4529272"/>
              <a:gd name="connsiteY2" fmla="*/ 6627 h 1045670"/>
              <a:gd name="connsiteX3" fmla="*/ 0 w 4529272"/>
              <a:gd name="connsiteY3" fmla="*/ 1045670 h 1045670"/>
              <a:gd name="connsiteX0" fmla="*/ 0 w 4529272"/>
              <a:gd name="connsiteY0" fmla="*/ 1039043 h 1039043"/>
              <a:gd name="connsiteX1" fmla="*/ 4529272 w 4529272"/>
              <a:gd name="connsiteY1" fmla="*/ 0 h 1039043"/>
              <a:gd name="connsiteX2" fmla="*/ 0 w 4529272"/>
              <a:gd name="connsiteY2" fmla="*/ 1039043 h 103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29272" h="1039043">
                <a:moveTo>
                  <a:pt x="0" y="1039043"/>
                </a:moveTo>
                <a:lnTo>
                  <a:pt x="4529272" y="0"/>
                </a:lnTo>
                <a:lnTo>
                  <a:pt x="0" y="1039043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85000"/>
                  <a:lumOff val="15000"/>
                  <a:alpha val="42000"/>
                </a:schemeClr>
              </a:gs>
              <a:gs pos="100000">
                <a:schemeClr val="bg1">
                  <a:lumMod val="75000"/>
                  <a:alpha val="3000"/>
                </a:schemeClr>
              </a:gs>
            </a:gsLst>
            <a:lin ang="16560000" scaled="0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115" name="Picture 1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3995" y="4226333"/>
            <a:ext cx="335878" cy="454711"/>
          </a:xfrm>
          <a:prstGeom prst="rect">
            <a:avLst/>
          </a:prstGeom>
        </p:spPr>
      </p:pic>
      <p:sp>
        <p:nvSpPr>
          <p:cNvPr id="57" name="Left-Right Arrow 56"/>
          <p:cNvSpPr/>
          <p:nvPr/>
        </p:nvSpPr>
        <p:spPr>
          <a:xfrm rot="10800000">
            <a:off x="6799695" y="2572916"/>
            <a:ext cx="675176" cy="313463"/>
          </a:xfrm>
          <a:prstGeom prst="leftRightArrow">
            <a:avLst/>
          </a:prstGeom>
          <a:solidFill>
            <a:srgbClr val="31859C">
              <a:alpha val="89000"/>
            </a:srgbClr>
          </a:solidFill>
          <a:ln>
            <a:solidFill>
              <a:schemeClr val="bg1">
                <a:lumMod val="75000"/>
              </a:schemeClr>
            </a:solidFill>
            <a:prstDash val="dash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Left" fov="4260000">
              <a:rot lat="0" lon="2640000" rev="0"/>
            </a:camera>
            <a:lightRig rig="twoPt" dir="t"/>
          </a:scene3d>
          <a:sp3d extrusionH="95250" contourW="12700" prstMaterial="flat">
            <a:bevelT/>
            <a:extrusionClr>
              <a:srgbClr val="31859C"/>
            </a:extrusionClr>
            <a:contourClr>
              <a:srgbClr val="31859C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78598" y="2470428"/>
            <a:ext cx="3208245" cy="1712924"/>
            <a:chOff x="3083698" y="3078004"/>
            <a:chExt cx="3907740" cy="2616679"/>
          </a:xfrm>
        </p:grpSpPr>
        <p:grpSp>
          <p:nvGrpSpPr>
            <p:cNvPr id="58" name="Group 57"/>
            <p:cNvGrpSpPr/>
            <p:nvPr/>
          </p:nvGrpSpPr>
          <p:grpSpPr>
            <a:xfrm>
              <a:off x="3303535" y="3078004"/>
              <a:ext cx="3478207" cy="1479259"/>
              <a:chOff x="4895019" y="3471843"/>
              <a:chExt cx="3478207" cy="1529829"/>
            </a:xfrm>
          </p:grpSpPr>
          <p:sp>
            <p:nvSpPr>
              <p:cNvPr id="59" name="Can 58"/>
              <p:cNvSpPr/>
              <p:nvPr/>
            </p:nvSpPr>
            <p:spPr>
              <a:xfrm>
                <a:off x="4895019" y="3751417"/>
                <a:ext cx="3472329" cy="1250255"/>
              </a:xfrm>
              <a:prstGeom prst="can">
                <a:avLst>
                  <a:gd name="adj" fmla="val 20327"/>
                </a:avLst>
              </a:prstGeom>
              <a:pattFill prst="ltUpDiag">
                <a:fgClr>
                  <a:schemeClr val="accent5">
                    <a:lumMod val="75000"/>
                  </a:schemeClr>
                </a:fgClr>
                <a:bgClr>
                  <a:prstClr val="white"/>
                </a:bgClr>
              </a:pattFill>
              <a:ln>
                <a:solidFill>
                  <a:srgbClr val="83B896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" name="Can 59"/>
              <p:cNvSpPr/>
              <p:nvPr/>
            </p:nvSpPr>
            <p:spPr>
              <a:xfrm>
                <a:off x="4898864" y="3471843"/>
                <a:ext cx="3474362" cy="575048"/>
              </a:xfrm>
              <a:prstGeom prst="can">
                <a:avLst>
                  <a:gd name="adj" fmla="val 50000"/>
                </a:avLst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7222798" y="4273195"/>
                <a:ext cx="536722" cy="324045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420266" y="4073437"/>
                <a:ext cx="608335" cy="566290"/>
              </a:xfrm>
              <a:prstGeom prst="rect">
                <a:avLst/>
              </a:prstGeom>
            </p:spPr>
          </p:pic>
        </p:grpSp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rot="439434">
              <a:off x="3547290" y="4821702"/>
              <a:ext cx="3133063" cy="642687"/>
            </a:xfrm>
            <a:prstGeom prst="rect">
              <a:avLst/>
            </a:prstGeom>
            <a:scene3d>
              <a:camera prst="isometricOffAxis1Top"/>
              <a:lightRig rig="threePt" dir="t"/>
            </a:scene3d>
          </p:spPr>
        </p:pic>
        <p:sp>
          <p:nvSpPr>
            <p:cNvPr id="77" name="Can 76"/>
            <p:cNvSpPr/>
            <p:nvPr/>
          </p:nvSpPr>
          <p:spPr>
            <a:xfrm>
              <a:off x="3323452" y="4465956"/>
              <a:ext cx="3453382" cy="576516"/>
            </a:xfrm>
            <a:prstGeom prst="can">
              <a:avLst>
                <a:gd name="adj" fmla="val 47598"/>
              </a:avLst>
            </a:prstGeom>
            <a:solidFill>
              <a:schemeClr val="bg1">
                <a:lumMod val="95000"/>
                <a:alpha val="6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83698" y="4826500"/>
              <a:ext cx="3907740" cy="868183"/>
            </a:xfrm>
            <a:prstGeom prst="rect">
              <a:avLst/>
            </a:prstGeom>
          </p:spPr>
        </p:pic>
        <p:sp>
          <p:nvSpPr>
            <p:cNvPr id="96" name="Up Arrow 95"/>
            <p:cNvSpPr/>
            <p:nvPr/>
          </p:nvSpPr>
          <p:spPr>
            <a:xfrm rot="10800000" flipV="1">
              <a:off x="4853898" y="4751101"/>
              <a:ext cx="610191" cy="282267"/>
            </a:xfrm>
            <a:prstGeom prst="upArrow">
              <a:avLst>
                <a:gd name="adj1" fmla="val 37573"/>
                <a:gd name="adj2" fmla="val 39128"/>
              </a:avLst>
            </a:prstGeom>
            <a:gradFill flip="none" rotWithShape="1">
              <a:gsLst>
                <a:gs pos="13000">
                  <a:schemeClr val="bg1">
                    <a:lumMod val="50000"/>
                    <a:alpha val="89000"/>
                  </a:schemeClr>
                </a:gs>
                <a:gs pos="75000">
                  <a:schemeClr val="bg1">
                    <a:lumMod val="85000"/>
                    <a:alpha val="89000"/>
                  </a:schemeClr>
                </a:gs>
                <a:gs pos="94000">
                  <a:srgbClr val="FFFFFF">
                    <a:alpha val="89000"/>
                  </a:srgbClr>
                </a:gs>
              </a:gsLst>
              <a:lin ang="0" scaled="1"/>
              <a:tileRect/>
            </a:gradFill>
            <a:ln>
              <a:solidFill>
                <a:schemeClr val="bg1">
                  <a:lumMod val="75000"/>
                </a:schemeClr>
              </a:solidFill>
              <a:prstDash val="dash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cene3d>
              <a:camera prst="perspectiveLeft" fov="4260000">
                <a:rot lat="0" lon="2640000" rev="0"/>
              </a:camera>
              <a:lightRig rig="twoPt" dir="t"/>
            </a:scene3d>
            <a:sp3d extrusionH="95250" contourW="12700" prstMaterial="flat">
              <a:bevelT/>
              <a:extrusionClr>
                <a:schemeClr val="bg1">
                  <a:lumMod val="50000"/>
                </a:schemeClr>
              </a:extrusionClr>
              <a:contourClr>
                <a:schemeClr val="bg1">
                  <a:lumMod val="85000"/>
                </a:schemeClr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3303119" y="4345650"/>
              <a:ext cx="3483812" cy="393638"/>
              <a:chOff x="1658705" y="3089592"/>
              <a:chExt cx="4893029" cy="767065"/>
            </a:xfrm>
          </p:grpSpPr>
          <p:sp>
            <p:nvSpPr>
              <p:cNvPr id="99" name="Can 98"/>
              <p:cNvSpPr/>
              <p:nvPr/>
            </p:nvSpPr>
            <p:spPr>
              <a:xfrm>
                <a:off x="1658705" y="3089592"/>
                <a:ext cx="4891214" cy="767065"/>
              </a:xfrm>
              <a:prstGeom prst="can">
                <a:avLst>
                  <a:gd name="adj" fmla="val 50000"/>
                </a:avLst>
              </a:prstGeom>
              <a:gradFill flip="none" rotWithShape="1">
                <a:gsLst>
                  <a:gs pos="69000">
                    <a:schemeClr val="tx1">
                      <a:lumMod val="65000"/>
                      <a:lumOff val="35000"/>
                    </a:schemeClr>
                  </a:gs>
                  <a:gs pos="50000">
                    <a:srgbClr val="FFFFFF"/>
                  </a:gs>
                  <a:gs pos="34000">
                    <a:schemeClr val="tx1">
                      <a:lumMod val="65000"/>
                      <a:lumOff val="35000"/>
                    </a:schemeClr>
                  </a:gs>
                  <a:gs pos="58000">
                    <a:srgbClr val="FFFFFF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1660522" y="3089592"/>
                <a:ext cx="4891212" cy="395379"/>
              </a:xfrm>
              <a:prstGeom prst="ellipse">
                <a:avLst/>
              </a:prstGeom>
              <a:gradFill flip="none" rotWithShape="1">
                <a:gsLst>
                  <a:gs pos="80000">
                    <a:schemeClr val="bg1">
                      <a:lumMod val="50000"/>
                    </a:schemeClr>
                  </a:gs>
                  <a:gs pos="20000">
                    <a:schemeClr val="bg1">
                      <a:lumMod val="85000"/>
                    </a:schemeClr>
                  </a:gs>
                  <a:gs pos="2000">
                    <a:schemeClr val="bg1"/>
                  </a:gs>
                </a:gsLst>
                <a:lin ang="16200000" scaled="0"/>
                <a:tileRect/>
              </a:gradFill>
              <a:ln>
                <a:noFill/>
              </a:ln>
              <a:effectLst>
                <a:outerShdw blurRad="40005" dist="12700" dir="5400000" algn="tl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3" name="Rectangle 62"/>
            <p:cNvSpPr/>
            <p:nvPr/>
          </p:nvSpPr>
          <p:spPr>
            <a:xfrm>
              <a:off x="3378900" y="3319619"/>
              <a:ext cx="3330597" cy="29161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anDown">
                <a:avLst>
                  <a:gd name="adj" fmla="val 33333"/>
                </a:avLst>
              </a:prstTxWarp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1000" b="1" dirty="0" smtClean="0">
                  <a:ln w="50800"/>
                  <a:solidFill>
                    <a:schemeClr val="bg1">
                      <a:shade val="50000"/>
                    </a:schemeClr>
                  </a:solidFill>
                </a:rPr>
                <a:t>Third Party interfaces and Services</a:t>
              </a:r>
              <a:endParaRPr lang="en-US" sz="1000" b="1" dirty="0">
                <a:ln w="50800"/>
                <a:solidFill>
                  <a:schemeClr val="bg1">
                    <a:shade val="50000"/>
                  </a:schemeClr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481399" y="2876557"/>
            <a:ext cx="1489973" cy="295569"/>
            <a:chOff x="7579904" y="3597831"/>
            <a:chExt cx="1489973" cy="394092"/>
          </a:xfrm>
        </p:grpSpPr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693398" y="3721052"/>
              <a:ext cx="376479" cy="219785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241216" y="3597831"/>
              <a:ext cx="426711" cy="384089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579904" y="3608526"/>
              <a:ext cx="386263" cy="383397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6322504" y="737398"/>
            <a:ext cx="2873011" cy="1102639"/>
            <a:chOff x="397292" y="2964397"/>
            <a:chExt cx="2873011" cy="1470185"/>
          </a:xfrm>
        </p:grpSpPr>
        <p:grpSp>
          <p:nvGrpSpPr>
            <p:cNvPr id="98" name="Group 97"/>
            <p:cNvGrpSpPr/>
            <p:nvPr/>
          </p:nvGrpSpPr>
          <p:grpSpPr>
            <a:xfrm>
              <a:off x="533400" y="2964397"/>
              <a:ext cx="2736903" cy="1470185"/>
              <a:chOff x="533400" y="1648296"/>
              <a:chExt cx="2736903" cy="1470185"/>
            </a:xfrm>
          </p:grpSpPr>
          <p:sp>
            <p:nvSpPr>
              <p:cNvPr id="104" name="Rectangle 103"/>
              <p:cNvSpPr/>
              <p:nvPr/>
            </p:nvSpPr>
            <p:spPr>
              <a:xfrm>
                <a:off x="1520427" y="2092560"/>
                <a:ext cx="1578374" cy="1025921"/>
              </a:xfrm>
              <a:prstGeom prst="rect">
                <a:avLst/>
              </a:prstGeom>
              <a:ln w="6350" cmpd="sng">
                <a:noFill/>
              </a:ln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1100" dirty="0">
                    <a:solidFill>
                      <a:schemeClr val="tx2">
                        <a:lumMod val="50000"/>
                      </a:schemeClr>
                    </a:solidFill>
                  </a:rPr>
                  <a:t>Third Party </a:t>
                </a:r>
                <a:r>
                  <a:rPr lang="en-US" sz="1100" dirty="0" smtClean="0">
                    <a:solidFill>
                      <a:schemeClr val="tx2">
                        <a:lumMod val="50000"/>
                      </a:schemeClr>
                    </a:solidFill>
                  </a:rPr>
                  <a:t>may provide services based on Copernicus data on “other environments”</a:t>
                </a:r>
                <a:endParaRPr lang="en-US" sz="1100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533400" y="1648296"/>
                <a:ext cx="2736903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b="1" dirty="0">
                    <a:solidFill>
                      <a:srgbClr val="1F497D">
                        <a:lumMod val="50000"/>
                      </a:srgbClr>
                    </a:solidFill>
                  </a:rPr>
                  <a:t>3</a:t>
                </a:r>
                <a:r>
                  <a:rPr lang="en-US" b="1" dirty="0" smtClean="0">
                    <a:solidFill>
                      <a:srgbClr val="1F497D">
                        <a:lumMod val="50000"/>
                      </a:srgbClr>
                    </a:solidFill>
                  </a:rPr>
                  <a:t> – EXTERNAL RESOURCES </a:t>
                </a:r>
                <a:endParaRPr lang="en-US" b="1" dirty="0">
                  <a:solidFill>
                    <a:srgbClr val="1F497D">
                      <a:lumMod val="50000"/>
                    </a:srgbClr>
                  </a:solidFill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397292" y="3508872"/>
              <a:ext cx="869788" cy="646518"/>
              <a:chOff x="397292" y="3508872"/>
              <a:chExt cx="869788" cy="646518"/>
            </a:xfrm>
          </p:grpSpPr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616541" y="3745620"/>
                <a:ext cx="310853" cy="308546"/>
              </a:xfrm>
              <a:prstGeom prst="rect">
                <a:avLst/>
              </a:prstGeom>
            </p:spPr>
          </p:pic>
          <p:sp>
            <p:nvSpPr>
              <p:cNvPr id="91" name="Oval 90"/>
              <p:cNvSpPr/>
              <p:nvPr/>
            </p:nvSpPr>
            <p:spPr>
              <a:xfrm>
                <a:off x="464242" y="4026802"/>
                <a:ext cx="769402" cy="128588"/>
              </a:xfrm>
              <a:prstGeom prst="ellipse">
                <a:avLst/>
              </a:prstGeom>
              <a:gradFill flip="none" rotWithShape="1">
                <a:gsLst>
                  <a:gs pos="80000">
                    <a:srgbClr val="E4A81F"/>
                  </a:gs>
                  <a:gs pos="20000">
                    <a:schemeClr val="accent6">
                      <a:lumMod val="40000"/>
                      <a:lumOff val="60000"/>
                    </a:schemeClr>
                  </a:gs>
                  <a:gs pos="2000">
                    <a:schemeClr val="bg1"/>
                  </a:gs>
                </a:gsLst>
                <a:lin ang="16200000" scaled="0"/>
                <a:tileRect/>
              </a:gradFill>
              <a:ln>
                <a:noFill/>
              </a:ln>
              <a:effectLst>
                <a:outerShdw blurRad="40005" dist="12700" dir="5400000" algn="tl" rotWithShape="0">
                  <a:schemeClr val="accent6">
                    <a:lumMod val="40000"/>
                    <a:lumOff val="60000"/>
                    <a:alpha val="35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Can 92"/>
              <p:cNvSpPr/>
              <p:nvPr/>
            </p:nvSpPr>
            <p:spPr>
              <a:xfrm>
                <a:off x="469198" y="3524689"/>
                <a:ext cx="786422" cy="626113"/>
              </a:xfrm>
              <a:prstGeom prst="can">
                <a:avLst>
                  <a:gd name="adj" fmla="val 26191"/>
                </a:avLst>
              </a:prstGeom>
              <a:gradFill flip="none" rotWithShape="1">
                <a:gsLst>
                  <a:gs pos="43000">
                    <a:schemeClr val="bg1">
                      <a:alpha val="49000"/>
                    </a:schemeClr>
                  </a:gs>
                  <a:gs pos="100000">
                    <a:srgbClr val="D2A179">
                      <a:alpha val="43000"/>
                    </a:srgbClr>
                  </a:gs>
                  <a:gs pos="0">
                    <a:srgbClr val="D2A179">
                      <a:alpha val="49000"/>
                    </a:srgbClr>
                  </a:gs>
                  <a:gs pos="57000">
                    <a:schemeClr val="bg1">
                      <a:alpha val="49000"/>
                    </a:schemeClr>
                  </a:gs>
                </a:gsLst>
                <a:lin ang="0" scaled="1"/>
                <a:tileRect/>
              </a:gradFill>
              <a:ln/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94" name="Group 93"/>
              <p:cNvGrpSpPr/>
              <p:nvPr/>
            </p:nvGrpSpPr>
            <p:grpSpPr>
              <a:xfrm>
                <a:off x="397292" y="3508872"/>
                <a:ext cx="869788" cy="177510"/>
                <a:chOff x="1753802" y="3031125"/>
                <a:chExt cx="5432502" cy="817208"/>
              </a:xfrm>
            </p:grpSpPr>
            <p:sp>
              <p:nvSpPr>
                <p:cNvPr id="100" name="Can 99"/>
                <p:cNvSpPr/>
                <p:nvPr/>
              </p:nvSpPr>
              <p:spPr>
                <a:xfrm>
                  <a:off x="2293275" y="3031125"/>
                  <a:ext cx="4891212" cy="767064"/>
                </a:xfrm>
                <a:prstGeom prst="can">
                  <a:avLst>
                    <a:gd name="adj" fmla="val 50000"/>
                  </a:avLst>
                </a:prstGeom>
                <a:gradFill flip="none" rotWithShape="1">
                  <a:gsLst>
                    <a:gs pos="69000">
                      <a:srgbClr val="E4A81F"/>
                    </a:gs>
                    <a:gs pos="50000">
                      <a:schemeClr val="accent6">
                        <a:lumMod val="20000"/>
                        <a:lumOff val="80000"/>
                      </a:schemeClr>
                    </a:gs>
                    <a:gs pos="33000">
                      <a:srgbClr val="E4A81F"/>
                    </a:gs>
                    <a:gs pos="58000">
                      <a:schemeClr val="accent6">
                        <a:lumMod val="20000"/>
                        <a:lumOff val="8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1" name="Oval 100"/>
                <p:cNvSpPr/>
                <p:nvPr/>
              </p:nvSpPr>
              <p:spPr>
                <a:xfrm>
                  <a:off x="2295092" y="3089592"/>
                  <a:ext cx="4891212" cy="395377"/>
                </a:xfrm>
                <a:prstGeom prst="ellipse">
                  <a:avLst/>
                </a:prstGeom>
                <a:gradFill flip="none" rotWithShape="1">
                  <a:gsLst>
                    <a:gs pos="80000">
                      <a:srgbClr val="E4A81F"/>
                    </a:gs>
                    <a:gs pos="20000">
                      <a:schemeClr val="accent6">
                        <a:lumMod val="40000"/>
                        <a:lumOff val="60000"/>
                      </a:schemeClr>
                    </a:gs>
                    <a:gs pos="2000">
                      <a:schemeClr val="bg1"/>
                    </a:gs>
                  </a:gsLst>
                  <a:lin ang="16200000" scaled="0"/>
                  <a:tileRect/>
                </a:gradFill>
                <a:ln>
                  <a:noFill/>
                </a:ln>
                <a:effectLst>
                  <a:outerShdw blurRad="40005" dist="12700" dir="5400000" algn="tl" rotWithShape="0">
                    <a:schemeClr val="accent6">
                      <a:lumMod val="40000"/>
                      <a:lumOff val="60000"/>
                      <a:alpha val="35000"/>
                    </a:scheme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2" name="Rectangle 101"/>
                <p:cNvSpPr/>
                <p:nvPr/>
              </p:nvSpPr>
              <p:spPr>
                <a:xfrm>
                  <a:off x="1753802" y="3373913"/>
                  <a:ext cx="4759532" cy="474420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prstTxWarp prst="textCanDown">
                    <a:avLst>
                      <a:gd name="adj" fmla="val 33333"/>
                    </a:avLst>
                  </a:prstTxWarp>
                  <a:spAutoFit/>
                  <a:scene3d>
                    <a:camera prst="orthographicFront"/>
                    <a:lightRig rig="threePt" dir="t"/>
                  </a:scene3d>
                  <a:sp3d contourW="12700">
                    <a:contourClr>
                      <a:schemeClr val="accent6">
                        <a:lumMod val="20000"/>
                        <a:lumOff val="80000"/>
                      </a:schemeClr>
                    </a:contourClr>
                  </a:sp3d>
                </a:bodyPr>
                <a:lstStyle/>
                <a:p>
                  <a:pPr algn="ctr"/>
                  <a:endParaRPr lang="en-US" sz="600" b="1" spc="50" dirty="0">
                    <a:ln w="13500">
                      <a:solidFill>
                        <a:schemeClr val="bg1">
                          <a:alpha val="6500"/>
                        </a:schemeClr>
                      </a:solidFill>
                      <a:prstDash val="solid"/>
                    </a:ln>
                    <a:solidFill>
                      <a:schemeClr val="bg1">
                        <a:alpha val="95000"/>
                      </a:schemeClr>
                    </a:solidFill>
                    <a:effectLst>
                      <a:innerShdw blurRad="50900" dist="38500" dir="13500000">
                        <a:schemeClr val="bg1">
                          <a:alpha val="60000"/>
                        </a:schemeClr>
                      </a:innerShdw>
                    </a:effectLst>
                  </a:endParaRPr>
                </a:p>
              </p:txBody>
            </p:sp>
          </p:grpSp>
        </p:grpSp>
      </p:grpSp>
      <p:grpSp>
        <p:nvGrpSpPr>
          <p:cNvPr id="83" name="Group 82"/>
          <p:cNvGrpSpPr/>
          <p:nvPr/>
        </p:nvGrpSpPr>
        <p:grpSpPr>
          <a:xfrm>
            <a:off x="3756799" y="2479953"/>
            <a:ext cx="3208245" cy="1712924"/>
            <a:chOff x="3083698" y="3078004"/>
            <a:chExt cx="3907740" cy="2616679"/>
          </a:xfrm>
        </p:grpSpPr>
        <p:grpSp>
          <p:nvGrpSpPr>
            <p:cNvPr id="85" name="Group 84"/>
            <p:cNvGrpSpPr/>
            <p:nvPr/>
          </p:nvGrpSpPr>
          <p:grpSpPr>
            <a:xfrm>
              <a:off x="3303535" y="3078004"/>
              <a:ext cx="3478207" cy="1479259"/>
              <a:chOff x="4895019" y="3471843"/>
              <a:chExt cx="3478207" cy="1529829"/>
            </a:xfrm>
          </p:grpSpPr>
          <p:sp>
            <p:nvSpPr>
              <p:cNvPr id="114" name="Can 113"/>
              <p:cNvSpPr/>
              <p:nvPr/>
            </p:nvSpPr>
            <p:spPr>
              <a:xfrm>
                <a:off x="4895019" y="3751417"/>
                <a:ext cx="3472329" cy="1250255"/>
              </a:xfrm>
              <a:prstGeom prst="can">
                <a:avLst>
                  <a:gd name="adj" fmla="val 20327"/>
                </a:avLst>
              </a:prstGeom>
              <a:pattFill prst="ltUpDiag">
                <a:fgClr>
                  <a:schemeClr val="accent5">
                    <a:lumMod val="75000"/>
                  </a:schemeClr>
                </a:fgClr>
                <a:bgClr>
                  <a:prstClr val="white"/>
                </a:bgClr>
              </a:pattFill>
              <a:ln>
                <a:solidFill>
                  <a:srgbClr val="83B896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6" name="Can 115"/>
              <p:cNvSpPr/>
              <p:nvPr/>
            </p:nvSpPr>
            <p:spPr>
              <a:xfrm>
                <a:off x="4898864" y="3471843"/>
                <a:ext cx="3474362" cy="575048"/>
              </a:xfrm>
              <a:prstGeom prst="can">
                <a:avLst>
                  <a:gd name="adj" fmla="val 50000"/>
                </a:avLst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pic>
            <p:nvPicPr>
              <p:cNvPr id="117" name="Picture 116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7222798" y="4273195"/>
                <a:ext cx="536722" cy="324045"/>
              </a:xfrm>
              <a:prstGeom prst="rect">
                <a:avLst/>
              </a:prstGeom>
            </p:spPr>
          </p:pic>
          <p:pic>
            <p:nvPicPr>
              <p:cNvPr id="118" name="Picture 117"/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420266" y="4073437"/>
                <a:ext cx="608335" cy="566290"/>
              </a:xfrm>
              <a:prstGeom prst="rect">
                <a:avLst/>
              </a:prstGeom>
            </p:spPr>
          </p:pic>
        </p:grpSp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rot="439434">
              <a:off x="3547290" y="4821702"/>
              <a:ext cx="3133063" cy="642687"/>
            </a:xfrm>
            <a:prstGeom prst="rect">
              <a:avLst/>
            </a:prstGeom>
            <a:scene3d>
              <a:camera prst="isometricOffAxis1Top"/>
              <a:lightRig rig="threePt" dir="t"/>
            </a:scene3d>
          </p:spPr>
        </p:pic>
        <p:sp>
          <p:nvSpPr>
            <p:cNvPr id="87" name="Can 86"/>
            <p:cNvSpPr/>
            <p:nvPr/>
          </p:nvSpPr>
          <p:spPr>
            <a:xfrm>
              <a:off x="3323452" y="4465956"/>
              <a:ext cx="3453382" cy="576516"/>
            </a:xfrm>
            <a:prstGeom prst="can">
              <a:avLst>
                <a:gd name="adj" fmla="val 47598"/>
              </a:avLst>
            </a:prstGeom>
            <a:solidFill>
              <a:schemeClr val="bg1">
                <a:lumMod val="95000"/>
                <a:alpha val="6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83698" y="4826500"/>
              <a:ext cx="3907740" cy="868183"/>
            </a:xfrm>
            <a:prstGeom prst="rect">
              <a:avLst/>
            </a:prstGeom>
          </p:spPr>
        </p:pic>
        <p:sp>
          <p:nvSpPr>
            <p:cNvPr id="103" name="Up Arrow 102"/>
            <p:cNvSpPr/>
            <p:nvPr/>
          </p:nvSpPr>
          <p:spPr>
            <a:xfrm rot="10800000" flipV="1">
              <a:off x="4853898" y="4751101"/>
              <a:ext cx="610191" cy="282267"/>
            </a:xfrm>
            <a:prstGeom prst="upArrow">
              <a:avLst>
                <a:gd name="adj1" fmla="val 37573"/>
                <a:gd name="adj2" fmla="val 39128"/>
              </a:avLst>
            </a:prstGeom>
            <a:gradFill flip="none" rotWithShape="1">
              <a:gsLst>
                <a:gs pos="13000">
                  <a:schemeClr val="bg1">
                    <a:lumMod val="50000"/>
                    <a:alpha val="89000"/>
                  </a:schemeClr>
                </a:gs>
                <a:gs pos="75000">
                  <a:schemeClr val="bg1">
                    <a:lumMod val="85000"/>
                    <a:alpha val="89000"/>
                  </a:schemeClr>
                </a:gs>
                <a:gs pos="94000">
                  <a:srgbClr val="FFFFFF">
                    <a:alpha val="89000"/>
                  </a:srgbClr>
                </a:gs>
              </a:gsLst>
              <a:lin ang="0" scaled="1"/>
              <a:tileRect/>
            </a:gradFill>
            <a:ln>
              <a:solidFill>
                <a:schemeClr val="bg1">
                  <a:lumMod val="75000"/>
                </a:schemeClr>
              </a:solidFill>
              <a:prstDash val="dash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cene3d>
              <a:camera prst="perspectiveLeft" fov="4260000">
                <a:rot lat="0" lon="2640000" rev="0"/>
              </a:camera>
              <a:lightRig rig="twoPt" dir="t"/>
            </a:scene3d>
            <a:sp3d extrusionH="95250" contourW="12700" prstMaterial="flat">
              <a:bevelT/>
              <a:extrusionClr>
                <a:schemeClr val="bg1">
                  <a:lumMod val="50000"/>
                </a:schemeClr>
              </a:extrusionClr>
              <a:contourClr>
                <a:schemeClr val="bg1">
                  <a:lumMod val="85000"/>
                </a:schemeClr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5" name="Group 104"/>
            <p:cNvGrpSpPr/>
            <p:nvPr/>
          </p:nvGrpSpPr>
          <p:grpSpPr>
            <a:xfrm>
              <a:off x="3303119" y="4345650"/>
              <a:ext cx="3483812" cy="393638"/>
              <a:chOff x="1658705" y="3089592"/>
              <a:chExt cx="4893029" cy="767065"/>
            </a:xfrm>
          </p:grpSpPr>
          <p:sp>
            <p:nvSpPr>
              <p:cNvPr id="110" name="Can 109"/>
              <p:cNvSpPr/>
              <p:nvPr/>
            </p:nvSpPr>
            <p:spPr>
              <a:xfrm>
                <a:off x="1658705" y="3089592"/>
                <a:ext cx="4891214" cy="767065"/>
              </a:xfrm>
              <a:prstGeom prst="can">
                <a:avLst>
                  <a:gd name="adj" fmla="val 50000"/>
                </a:avLst>
              </a:prstGeom>
              <a:gradFill flip="none" rotWithShape="1">
                <a:gsLst>
                  <a:gs pos="69000">
                    <a:schemeClr val="tx1">
                      <a:lumMod val="65000"/>
                      <a:lumOff val="35000"/>
                    </a:schemeClr>
                  </a:gs>
                  <a:gs pos="50000">
                    <a:srgbClr val="FFFFFF"/>
                  </a:gs>
                  <a:gs pos="34000">
                    <a:schemeClr val="tx1">
                      <a:lumMod val="65000"/>
                      <a:lumOff val="35000"/>
                    </a:schemeClr>
                  </a:gs>
                  <a:gs pos="58000">
                    <a:srgbClr val="FFFFFF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1660522" y="3089592"/>
                <a:ext cx="4891212" cy="395379"/>
              </a:xfrm>
              <a:prstGeom prst="ellipse">
                <a:avLst/>
              </a:prstGeom>
              <a:gradFill flip="none" rotWithShape="1">
                <a:gsLst>
                  <a:gs pos="80000">
                    <a:schemeClr val="bg1">
                      <a:lumMod val="50000"/>
                    </a:schemeClr>
                  </a:gs>
                  <a:gs pos="20000">
                    <a:schemeClr val="bg1">
                      <a:lumMod val="85000"/>
                    </a:schemeClr>
                  </a:gs>
                  <a:gs pos="2000">
                    <a:schemeClr val="bg1"/>
                  </a:gs>
                </a:gsLst>
                <a:lin ang="16200000" scaled="0"/>
                <a:tileRect/>
              </a:gradFill>
              <a:ln>
                <a:noFill/>
              </a:ln>
              <a:effectLst>
                <a:outerShdw blurRad="40005" dist="12700" dir="5400000" algn="tl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7" name="Rectangle 106"/>
            <p:cNvSpPr/>
            <p:nvPr/>
          </p:nvSpPr>
          <p:spPr>
            <a:xfrm>
              <a:off x="3378900" y="3319619"/>
              <a:ext cx="3330597" cy="29161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anDown">
                <a:avLst>
                  <a:gd name="adj" fmla="val 33333"/>
                </a:avLst>
              </a:prstTxWarp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1000" b="1" dirty="0" smtClean="0">
                  <a:ln w="50800"/>
                  <a:solidFill>
                    <a:schemeClr val="bg1">
                      <a:shade val="50000"/>
                    </a:schemeClr>
                  </a:solidFill>
                </a:rPr>
                <a:t>Third Party interfaces and Services</a:t>
              </a:r>
              <a:endParaRPr lang="en-US" sz="1000" b="1" dirty="0">
                <a:ln w="50800"/>
                <a:solidFill>
                  <a:schemeClr val="bg1">
                    <a:shade val="50000"/>
                  </a:schemeClr>
                </a:solidFill>
              </a:endParaRPr>
            </a:p>
          </p:txBody>
        </p:sp>
      </p:grpSp>
      <p:sp>
        <p:nvSpPr>
          <p:cNvPr id="119" name="Left-Right Arrow 118"/>
          <p:cNvSpPr/>
          <p:nvPr/>
        </p:nvSpPr>
        <p:spPr>
          <a:xfrm rot="10800000">
            <a:off x="3421495" y="2534816"/>
            <a:ext cx="675176" cy="313463"/>
          </a:xfrm>
          <a:prstGeom prst="leftRightArrow">
            <a:avLst/>
          </a:prstGeom>
          <a:solidFill>
            <a:srgbClr val="31859C">
              <a:alpha val="89000"/>
            </a:srgbClr>
          </a:solidFill>
          <a:ln>
            <a:solidFill>
              <a:schemeClr val="bg1">
                <a:lumMod val="75000"/>
              </a:schemeClr>
            </a:solidFill>
            <a:prstDash val="dash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Left" fov="4260000">
              <a:rot lat="0" lon="2640000" rev="0"/>
            </a:camera>
            <a:lightRig rig="twoPt" dir="t"/>
          </a:scene3d>
          <a:sp3d extrusionH="95250" contourW="12700" prstMaterial="flat">
            <a:bevelT/>
            <a:extrusionClr>
              <a:srgbClr val="31859C"/>
            </a:extrusionClr>
            <a:contourClr>
              <a:srgbClr val="31859C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0201" y="4448175"/>
            <a:ext cx="14579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DIAS Provider (1)</a:t>
            </a:r>
            <a:endParaRPr lang="en-US" sz="1400" b="1" dirty="0"/>
          </a:p>
        </p:txBody>
      </p:sp>
      <p:grpSp>
        <p:nvGrpSpPr>
          <p:cNvPr id="123" name="Group 122"/>
          <p:cNvGrpSpPr/>
          <p:nvPr/>
        </p:nvGrpSpPr>
        <p:grpSpPr>
          <a:xfrm>
            <a:off x="1" y="773312"/>
            <a:ext cx="2392359" cy="1460426"/>
            <a:chOff x="990600" y="4371182"/>
            <a:chExt cx="2392359" cy="1947235"/>
          </a:xfrm>
        </p:grpSpPr>
        <p:grpSp>
          <p:nvGrpSpPr>
            <p:cNvPr id="124" name="Group 123"/>
            <p:cNvGrpSpPr/>
            <p:nvPr/>
          </p:nvGrpSpPr>
          <p:grpSpPr>
            <a:xfrm>
              <a:off x="990600" y="4371182"/>
              <a:ext cx="2392359" cy="1947235"/>
              <a:chOff x="990600" y="3671920"/>
              <a:chExt cx="2392359" cy="1947235"/>
            </a:xfrm>
          </p:grpSpPr>
          <p:sp>
            <p:nvSpPr>
              <p:cNvPr id="126" name="Rectangle 125"/>
              <p:cNvSpPr/>
              <p:nvPr/>
            </p:nvSpPr>
            <p:spPr>
              <a:xfrm>
                <a:off x="990600" y="3671920"/>
                <a:ext cx="1972720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b="1" dirty="0" smtClean="0">
                    <a:solidFill>
                      <a:srgbClr val="1F497D">
                        <a:lumMod val="50000"/>
                      </a:srgbClr>
                    </a:solidFill>
                  </a:rPr>
                  <a:t>1 – MULTIPLE DIAS</a:t>
                </a:r>
                <a:endParaRPr lang="en-US" b="1" dirty="0">
                  <a:solidFill>
                    <a:srgbClr val="1F497D">
                      <a:lumMod val="50000"/>
                    </a:srgbClr>
                  </a:solidFill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1645791" y="4141827"/>
                <a:ext cx="1737168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100" dirty="0" smtClean="0">
                    <a:solidFill>
                      <a:schemeClr val="tx2">
                        <a:lumMod val="50000"/>
                      </a:schemeClr>
                    </a:solidFill>
                  </a:rPr>
                  <a:t>Third Party Service providers may choose between commercial IT offers and from possibly multiple DIAS service providers</a:t>
                </a:r>
              </a:p>
            </p:txBody>
          </p:sp>
        </p:grpSp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89238" y="4967103"/>
              <a:ext cx="570971" cy="566734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2324100" y="744737"/>
            <a:ext cx="3873500" cy="1610654"/>
            <a:chOff x="2324100" y="992982"/>
            <a:chExt cx="3873500" cy="2147538"/>
          </a:xfrm>
        </p:grpSpPr>
        <p:grpSp>
          <p:nvGrpSpPr>
            <p:cNvPr id="131" name="Group 130"/>
            <p:cNvGrpSpPr/>
            <p:nvPr/>
          </p:nvGrpSpPr>
          <p:grpSpPr>
            <a:xfrm>
              <a:off x="2324100" y="992982"/>
              <a:ext cx="3873500" cy="2147538"/>
              <a:chOff x="139700" y="3722720"/>
              <a:chExt cx="3873500" cy="2147538"/>
            </a:xfrm>
          </p:grpSpPr>
          <p:sp>
            <p:nvSpPr>
              <p:cNvPr id="133" name="Rectangle 132"/>
              <p:cNvSpPr/>
              <p:nvPr/>
            </p:nvSpPr>
            <p:spPr>
              <a:xfrm>
                <a:off x="139700" y="3722720"/>
                <a:ext cx="2333652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b="1" dirty="0">
                    <a:solidFill>
                      <a:srgbClr val="1F497D">
                        <a:lumMod val="50000"/>
                      </a:srgbClr>
                    </a:solidFill>
                  </a:rPr>
                  <a:t>2</a:t>
                </a:r>
                <a:r>
                  <a:rPr lang="en-US" b="1" dirty="0" smtClean="0">
                    <a:solidFill>
                      <a:srgbClr val="1F497D">
                        <a:lumMod val="50000"/>
                      </a:srgbClr>
                    </a:solidFill>
                  </a:rPr>
                  <a:t> – INTEROPERABILITY</a:t>
                </a:r>
                <a:endParaRPr lang="en-US" b="1" dirty="0">
                  <a:solidFill>
                    <a:srgbClr val="1F497D">
                      <a:lumMod val="50000"/>
                    </a:srgbClr>
                  </a:solidFill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1061590" y="4167227"/>
                <a:ext cx="2951610" cy="17030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1100" dirty="0">
                    <a:solidFill>
                      <a:schemeClr val="tx2">
                        <a:lumMod val="50000"/>
                      </a:schemeClr>
                    </a:solidFill>
                  </a:rPr>
                  <a:t>Interfaces enabling cross-operations (open API</a:t>
                </a:r>
                <a:r>
                  <a:rPr lang="en-US" sz="1100" dirty="0" smtClean="0">
                    <a:solidFill>
                      <a:schemeClr val="tx2">
                        <a:lumMod val="50000"/>
                      </a:schemeClr>
                    </a:solidFill>
                  </a:rPr>
                  <a:t>) between multiple DIAS and between DIAS and “other environments”.</a:t>
                </a:r>
              </a:p>
              <a:p>
                <a:r>
                  <a:rPr lang="en-US" sz="1100" dirty="0" smtClean="0">
                    <a:solidFill>
                      <a:schemeClr val="tx2">
                        <a:lumMod val="50000"/>
                      </a:schemeClr>
                    </a:solidFill>
                  </a:rPr>
                  <a:t>Third Party Service providers may integrate data/information from “other environment” in their service provision .</a:t>
                </a:r>
              </a:p>
              <a:p>
                <a:endParaRPr lang="en-US" sz="1100" dirty="0" smtClean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28" name="Left-Right Arrow 127"/>
            <p:cNvSpPr/>
            <p:nvPr/>
          </p:nvSpPr>
          <p:spPr>
            <a:xfrm rot="10800000">
              <a:off x="2557895" y="1500155"/>
              <a:ext cx="675176" cy="417950"/>
            </a:xfrm>
            <a:prstGeom prst="leftRightArrow">
              <a:avLst/>
            </a:prstGeom>
            <a:solidFill>
              <a:srgbClr val="31859C">
                <a:alpha val="89000"/>
              </a:srgbClr>
            </a:solidFill>
            <a:ln>
              <a:solidFill>
                <a:schemeClr val="bg1">
                  <a:lumMod val="75000"/>
                </a:schemeClr>
              </a:solidFill>
              <a:prstDash val="dash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cene3d>
              <a:camera prst="perspectiveLeft" fov="4260000">
                <a:rot lat="0" lon="2640000" rev="0"/>
              </a:camera>
              <a:lightRig rig="twoPt" dir="t"/>
            </a:scene3d>
            <a:sp3d extrusionH="95250" contourW="12700" prstMaterial="flat">
              <a:bevelT/>
              <a:extrusionClr>
                <a:srgbClr val="31859C"/>
              </a:extrusionClr>
              <a:contourClr>
                <a:srgbClr val="31859C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1269270" y="2085976"/>
            <a:ext cx="1054831" cy="525365"/>
            <a:chOff x="3523216" y="931359"/>
            <a:chExt cx="1191806" cy="929087"/>
          </a:xfrm>
        </p:grpSpPr>
        <p:pic>
          <p:nvPicPr>
            <p:cNvPr id="157" name="Picture 156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>
              <a:off x="3692115" y="931359"/>
              <a:ext cx="598611" cy="680478"/>
            </a:xfrm>
            <a:prstGeom prst="rect">
              <a:avLst/>
            </a:prstGeom>
          </p:spPr>
        </p:pic>
        <p:sp>
          <p:nvSpPr>
            <p:cNvPr id="158" name="Oval 157"/>
            <p:cNvSpPr/>
            <p:nvPr/>
          </p:nvSpPr>
          <p:spPr>
            <a:xfrm rot="21253641">
              <a:off x="3523216" y="1182034"/>
              <a:ext cx="1191806" cy="678412"/>
            </a:xfrm>
            <a:prstGeom prst="ellipse">
              <a:avLst/>
            </a:prstGeom>
            <a:noFill/>
            <a:ln>
              <a:solidFill>
                <a:srgbClr val="821718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4914170" y="2143126"/>
            <a:ext cx="1054831" cy="525365"/>
            <a:chOff x="3523216" y="931359"/>
            <a:chExt cx="1191806" cy="929087"/>
          </a:xfrm>
        </p:grpSpPr>
        <p:pic>
          <p:nvPicPr>
            <p:cNvPr id="130" name="Picture 129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>
              <a:off x="3692115" y="931359"/>
              <a:ext cx="598611" cy="680478"/>
            </a:xfrm>
            <a:prstGeom prst="rect">
              <a:avLst/>
            </a:prstGeom>
          </p:spPr>
        </p:pic>
        <p:sp>
          <p:nvSpPr>
            <p:cNvPr id="132" name="Oval 131"/>
            <p:cNvSpPr/>
            <p:nvPr/>
          </p:nvSpPr>
          <p:spPr>
            <a:xfrm rot="21253641">
              <a:off x="3523216" y="1182034"/>
              <a:ext cx="1191806" cy="678412"/>
            </a:xfrm>
            <a:prstGeom prst="ellipse">
              <a:avLst/>
            </a:prstGeom>
            <a:noFill/>
            <a:ln>
              <a:solidFill>
                <a:srgbClr val="821718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1008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1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our objectives ?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043608" y="699542"/>
            <a:ext cx="7362973" cy="4176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200" dirty="0"/>
              <a:t>• Easy and user-</a:t>
            </a:r>
            <a:r>
              <a:rPr lang="en-GB" sz="2200" dirty="0" smtClean="0"/>
              <a:t>­friendly </a:t>
            </a:r>
            <a:r>
              <a:rPr lang="en-GB" sz="2200" dirty="0"/>
              <a:t>availability and access to all Copernicus </a:t>
            </a:r>
            <a:r>
              <a:rPr lang="en-GB" sz="2200" dirty="0" smtClean="0"/>
              <a:t>data and information</a:t>
            </a:r>
            <a:endParaRPr lang="en-GB" sz="2200" dirty="0"/>
          </a:p>
          <a:p>
            <a:pPr marL="0" indent="0">
              <a:buNone/>
            </a:pPr>
            <a:r>
              <a:rPr lang="en-GB" sz="2200" dirty="0"/>
              <a:t>• Maximise uptake and </a:t>
            </a:r>
            <a:r>
              <a:rPr lang="en-GB" sz="2200" dirty="0" smtClean="0"/>
              <a:t>exploitation </a:t>
            </a:r>
            <a:r>
              <a:rPr lang="en-GB" sz="2200" dirty="0"/>
              <a:t>of Copernicus/ EO data in </a:t>
            </a:r>
            <a:r>
              <a:rPr lang="en-GB" sz="2200" dirty="0" smtClean="0"/>
              <a:t>an efficient </a:t>
            </a:r>
            <a:r>
              <a:rPr lang="en-GB" sz="2200" dirty="0"/>
              <a:t>environment</a:t>
            </a:r>
          </a:p>
          <a:p>
            <a:pPr marL="0" indent="0">
              <a:buNone/>
            </a:pPr>
            <a:r>
              <a:rPr lang="en-GB" sz="2200" dirty="0"/>
              <a:t>• DIAS as an enabler: </a:t>
            </a:r>
            <a:r>
              <a:rPr lang="en-GB" sz="2200" dirty="0" smtClean="0"/>
              <a:t>stimulate </a:t>
            </a:r>
            <a:r>
              <a:rPr lang="en-GB" sz="2200" dirty="0"/>
              <a:t>the emergence of an ecosystem, </a:t>
            </a:r>
            <a:r>
              <a:rPr lang="en-GB" sz="2200" dirty="0" smtClean="0"/>
              <a:t>which </a:t>
            </a:r>
            <a:r>
              <a:rPr lang="en-GB" sz="2200" smtClean="0"/>
              <a:t>facilitates activities </a:t>
            </a:r>
            <a:r>
              <a:rPr lang="en-GB" sz="2200" dirty="0"/>
              <a:t>by 3rd </a:t>
            </a:r>
            <a:r>
              <a:rPr lang="en-GB" sz="2200" dirty="0" smtClean="0"/>
              <a:t>parties</a:t>
            </a:r>
            <a:r>
              <a:rPr lang="en-GB" sz="2200" dirty="0"/>
              <a:t>, bringing together </a:t>
            </a:r>
            <a:r>
              <a:rPr lang="en-GB" sz="2200" dirty="0" smtClean="0"/>
              <a:t>research/operational</a:t>
            </a:r>
            <a:r>
              <a:rPr lang="en-GB" sz="2200" dirty="0"/>
              <a:t>, </a:t>
            </a:r>
            <a:r>
              <a:rPr lang="en-GB" sz="2200" dirty="0" smtClean="0"/>
              <a:t>supply/demand</a:t>
            </a:r>
            <a:r>
              <a:rPr lang="en-GB" sz="2200" dirty="0"/>
              <a:t>, different data sources (both EO </a:t>
            </a:r>
            <a:r>
              <a:rPr lang="en-GB" sz="2200" dirty="0" smtClean="0"/>
              <a:t>and non­‐</a:t>
            </a:r>
            <a:r>
              <a:rPr lang="en-GB" sz="2200" dirty="0"/>
              <a:t>EO) and </a:t>
            </a:r>
            <a:r>
              <a:rPr lang="en-GB" sz="2200" dirty="0" smtClean="0"/>
              <a:t>know-how </a:t>
            </a:r>
            <a:r>
              <a:rPr lang="en-GB" sz="2200" dirty="0"/>
              <a:t>(EO, ICT, </a:t>
            </a:r>
            <a:r>
              <a:rPr lang="en-GB" sz="2200" dirty="0" smtClean="0"/>
              <a:t>thematic</a:t>
            </a:r>
            <a:r>
              <a:rPr lang="en-GB" sz="2200" dirty="0"/>
              <a:t>)</a:t>
            </a:r>
          </a:p>
          <a:p>
            <a:pPr marL="0" indent="0">
              <a:buNone/>
            </a:pPr>
            <a:r>
              <a:rPr lang="en-GB" sz="2200" dirty="0"/>
              <a:t>• </a:t>
            </a:r>
            <a:r>
              <a:rPr lang="en-GB" sz="2200" dirty="0" smtClean="0"/>
              <a:t>Mutualisation </a:t>
            </a:r>
            <a:r>
              <a:rPr lang="en-GB" sz="2200" dirty="0"/>
              <a:t>of common costs, </a:t>
            </a:r>
            <a:r>
              <a:rPr lang="en-GB" sz="2200" dirty="0" smtClean="0"/>
              <a:t>defragmentation</a:t>
            </a:r>
            <a:r>
              <a:rPr lang="en-GB" sz="2200" dirty="0"/>
              <a:t>, increased</a:t>
            </a:r>
          </a:p>
          <a:p>
            <a:pPr marL="0" indent="0">
              <a:buNone/>
            </a:pPr>
            <a:r>
              <a:rPr lang="en-GB" sz="2200" dirty="0"/>
              <a:t>efficiency and cross-</a:t>
            </a:r>
            <a:r>
              <a:rPr lang="en-GB" sz="2200" dirty="0" smtClean="0"/>
              <a:t>­fertilisation</a:t>
            </a:r>
            <a:r>
              <a:rPr lang="en-GB" sz="2200" dirty="0"/>
              <a:t>)</a:t>
            </a:r>
            <a:endParaRPr lang="en-GB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31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our objectives ?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043608" y="699542"/>
            <a:ext cx="7362973" cy="4176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200" dirty="0"/>
              <a:t>Key elements to be taken into account:</a:t>
            </a:r>
          </a:p>
          <a:p>
            <a:pPr marL="0" indent="0">
              <a:buNone/>
            </a:pPr>
            <a:r>
              <a:rPr lang="en-GB" sz="2200" dirty="0"/>
              <a:t>• Technical performance (</a:t>
            </a:r>
            <a:r>
              <a:rPr lang="en-GB" sz="2200" dirty="0" smtClean="0"/>
              <a:t>innovation </a:t>
            </a:r>
            <a:r>
              <a:rPr lang="en-GB" sz="2200" dirty="0"/>
              <a:t>at core of procurement)</a:t>
            </a:r>
          </a:p>
          <a:p>
            <a:pPr marL="0" indent="0">
              <a:buNone/>
            </a:pPr>
            <a:r>
              <a:rPr lang="en-GB" sz="2200" dirty="0"/>
              <a:t>• Ability to interact with and </a:t>
            </a:r>
            <a:r>
              <a:rPr lang="en-GB" sz="2200" dirty="0" smtClean="0"/>
              <a:t>attract </a:t>
            </a:r>
            <a:r>
              <a:rPr lang="en-GB" sz="2200" dirty="0"/>
              <a:t>third-</a:t>
            </a:r>
            <a:r>
              <a:rPr lang="en-GB" sz="2200" dirty="0" smtClean="0"/>
              <a:t>­party </a:t>
            </a:r>
            <a:r>
              <a:rPr lang="en-GB" sz="2200" dirty="0"/>
              <a:t>users, different</a:t>
            </a:r>
          </a:p>
          <a:p>
            <a:pPr marL="0" indent="0">
              <a:buNone/>
            </a:pPr>
            <a:r>
              <a:rPr lang="en-GB" sz="2200" dirty="0"/>
              <a:t>European user </a:t>
            </a:r>
            <a:r>
              <a:rPr lang="en-GB" sz="2200" dirty="0" smtClean="0"/>
              <a:t>communities </a:t>
            </a:r>
            <a:r>
              <a:rPr lang="en-GB" sz="2200" dirty="0"/>
              <a:t>and to mobilise European EO industry</a:t>
            </a:r>
          </a:p>
          <a:p>
            <a:pPr marL="0" indent="0">
              <a:buNone/>
            </a:pPr>
            <a:r>
              <a:rPr lang="en-GB" sz="2200" dirty="0"/>
              <a:t>• Ability to provide EU Member States a mutualised service offering</a:t>
            </a:r>
          </a:p>
          <a:p>
            <a:pPr marL="0" indent="0">
              <a:buNone/>
            </a:pPr>
            <a:r>
              <a:rPr lang="en-GB" sz="2200" dirty="0"/>
              <a:t>• Ability to </a:t>
            </a:r>
            <a:r>
              <a:rPr lang="en-GB" sz="2200" dirty="0" smtClean="0"/>
              <a:t>attract additional </a:t>
            </a:r>
            <a:r>
              <a:rPr lang="en-GB" sz="2200" dirty="0"/>
              <a:t>data</a:t>
            </a:r>
          </a:p>
          <a:p>
            <a:pPr marL="0" indent="0">
              <a:buNone/>
            </a:pPr>
            <a:r>
              <a:rPr lang="en-GB" sz="2200" dirty="0"/>
              <a:t>• Ability to support and facilitate </a:t>
            </a:r>
            <a:r>
              <a:rPr lang="en-GB" sz="2200" dirty="0" smtClean="0"/>
              <a:t>third-party </a:t>
            </a:r>
            <a:r>
              <a:rPr lang="en-GB" sz="2200" dirty="0"/>
              <a:t>value-</a:t>
            </a:r>
            <a:r>
              <a:rPr lang="en-GB" sz="2200" dirty="0" smtClean="0"/>
              <a:t>­added </a:t>
            </a:r>
            <a:r>
              <a:rPr lang="en-GB" sz="2200" dirty="0"/>
              <a:t>services (e.g. data/ </a:t>
            </a:r>
            <a:r>
              <a:rPr lang="en-GB" sz="2200" dirty="0" smtClean="0"/>
              <a:t>information/applications)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16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Boundary </a:t>
            </a:r>
            <a:r>
              <a:rPr lang="en-GB" b="1" dirty="0" smtClean="0"/>
              <a:t>conditions</a:t>
            </a:r>
            <a:endParaRPr lang="en-GB" b="1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043608" y="699542"/>
            <a:ext cx="7362973" cy="4176464"/>
          </a:xfrm>
        </p:spPr>
        <p:txBody>
          <a:bodyPr>
            <a:noAutofit/>
          </a:bodyPr>
          <a:lstStyle/>
          <a:p>
            <a:r>
              <a:rPr lang="en-GB" sz="2600" b="1" dirty="0" smtClean="0"/>
              <a:t>Open </a:t>
            </a:r>
            <a:r>
              <a:rPr lang="en-GB" sz="2600" b="1" dirty="0"/>
              <a:t>and </a:t>
            </a:r>
            <a:r>
              <a:rPr lang="en-GB" sz="2600" b="1" dirty="0" smtClean="0"/>
              <a:t>non-discriminatory</a:t>
            </a:r>
          </a:p>
          <a:p>
            <a:r>
              <a:rPr lang="en-GB" sz="2600" b="1" dirty="0" smtClean="0"/>
              <a:t>Competition </a:t>
            </a:r>
            <a:r>
              <a:rPr lang="en-GB" sz="2600" b="1" dirty="0"/>
              <a:t>rules</a:t>
            </a:r>
          </a:p>
          <a:p>
            <a:r>
              <a:rPr lang="en-GB" sz="2600" b="1" dirty="0" smtClean="0"/>
              <a:t>Governance </a:t>
            </a:r>
            <a:r>
              <a:rPr lang="en-GB" sz="2600" b="1" dirty="0"/>
              <a:t>and </a:t>
            </a:r>
            <a:r>
              <a:rPr lang="en-GB" sz="2600" b="1" dirty="0" smtClean="0"/>
              <a:t>reporting</a:t>
            </a:r>
          </a:p>
          <a:p>
            <a:r>
              <a:rPr lang="en-GB" sz="2600" b="1" dirty="0" smtClean="0"/>
              <a:t>Copernicus </a:t>
            </a:r>
            <a:r>
              <a:rPr lang="en-GB" sz="2600" b="1" dirty="0"/>
              <a:t>visibility</a:t>
            </a:r>
          </a:p>
          <a:p>
            <a:r>
              <a:rPr lang="en-GB" sz="2600" b="1" dirty="0" smtClean="0"/>
              <a:t>Institutional </a:t>
            </a:r>
            <a:r>
              <a:rPr lang="en-GB" sz="2600" b="1" dirty="0"/>
              <a:t>demand and transparency</a:t>
            </a:r>
          </a:p>
          <a:p>
            <a:r>
              <a:rPr lang="en-GB" sz="2600" b="1" dirty="0" smtClean="0"/>
              <a:t>Intellectual </a:t>
            </a:r>
            <a:r>
              <a:rPr lang="en-GB" sz="2600" b="1" dirty="0"/>
              <a:t>property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14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54315" y="2033588"/>
            <a:ext cx="4678974" cy="559594"/>
          </a:xfrm>
        </p:spPr>
        <p:txBody>
          <a:bodyPr rtlCol="0"/>
          <a:lstStyle/>
          <a:p>
            <a:pPr defTabSz="914192">
              <a:defRPr/>
            </a:pPr>
            <a:r>
              <a:rPr lang="en-GB" sz="3100" b="1" dirty="0" smtClean="0"/>
              <a:t>Thanks for your attention!</a:t>
            </a:r>
            <a:endParaRPr lang="en-GB" sz="3100" b="1" dirty="0"/>
          </a:p>
        </p:txBody>
      </p:sp>
      <p:sp>
        <p:nvSpPr>
          <p:cNvPr id="111619" name="Subtitle 2"/>
          <p:cNvSpPr>
            <a:spLocks noGrp="1"/>
          </p:cNvSpPr>
          <p:nvPr>
            <p:ph type="subTitle" idx="1"/>
          </p:nvPr>
        </p:nvSpPr>
        <p:spPr>
          <a:xfrm>
            <a:off x="3754316" y="2593182"/>
            <a:ext cx="4680438" cy="1850231"/>
          </a:xfrm>
        </p:spPr>
        <p:txBody>
          <a:bodyPr/>
          <a:lstStyle/>
          <a:p>
            <a:pPr defTabSz="913186"/>
            <a:endParaRPr lang="en-GB" altLang="en-US" sz="2000" dirty="0" smtClean="0"/>
          </a:p>
          <a:p>
            <a:pPr defTabSz="913186"/>
            <a:endParaRPr lang="en-GB" altLang="en-US" sz="2000" dirty="0" smtClean="0"/>
          </a:p>
          <a:p>
            <a:pPr defTabSz="913186"/>
            <a:endParaRPr lang="en-GB" altLang="en-US" sz="2000" dirty="0" smtClean="0"/>
          </a:p>
          <a:p>
            <a:pPr defTabSz="913186"/>
            <a:r>
              <a:rPr lang="en-GB" altLang="en-US" sz="1600" i="1" dirty="0" smtClean="0"/>
              <a:t>European Commission </a:t>
            </a:r>
            <a:endParaRPr lang="en-GB" altLang="en-US" sz="1600" i="1" dirty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777899" eaLnBrk="0" hangingPunct="0">
              <a:defRPr sz="18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1pPr>
            <a:lvl2pPr marL="631790" indent="-242164" defTabSz="777899" eaLnBrk="0" hangingPunct="0">
              <a:defRPr sz="18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2pPr>
            <a:lvl3pPr marL="972712" indent="-193460" defTabSz="777899" eaLnBrk="0" hangingPunct="0">
              <a:defRPr sz="18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3pPr>
            <a:lvl4pPr marL="1362338" indent="-193460" defTabSz="777899" eaLnBrk="0" hangingPunct="0">
              <a:defRPr sz="18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4pPr>
            <a:lvl5pPr marL="1751964" indent="-193460" defTabSz="777899" eaLnBrk="0" hangingPunct="0">
              <a:defRPr sz="18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5pPr>
            <a:lvl6pPr marL="2141590" indent="-193460" algn="r" defTabSz="777899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6pPr>
            <a:lvl7pPr marL="2531216" indent="-193460" algn="r" defTabSz="777899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7pPr>
            <a:lvl8pPr marL="2920841" indent="-193460" algn="r" defTabSz="777899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8pPr>
            <a:lvl9pPr marL="3310467" indent="-193460" algn="r" defTabSz="777899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C927760B-C254-4150-887A-26EAF75A056E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18</a:t>
            </a:fld>
            <a:endParaRPr lang="en-US" alt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29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BIG DATA CHALLENGE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929478" y="976663"/>
            <a:ext cx="3372550" cy="78991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GB" sz="1700" b="1" dirty="0" smtClean="0">
                <a:solidFill>
                  <a:srgbClr val="174195"/>
                </a:solidFill>
                <a:latin typeface="Calibri" panose="020F0502020204030204" pitchFamily="34" charset="0"/>
              </a:rPr>
              <a:t>Massive amounts of data</a:t>
            </a:r>
          </a:p>
          <a:p>
            <a:pPr>
              <a:lnSpc>
                <a:spcPct val="100000"/>
              </a:lnSpc>
            </a:pPr>
            <a:r>
              <a:rPr lang="en-GB" sz="1700" b="1" dirty="0" smtClean="0">
                <a:solidFill>
                  <a:srgbClr val="174195"/>
                </a:solidFill>
                <a:latin typeface="Calibri" panose="020F0502020204030204" pitchFamily="34" charset="0"/>
              </a:rPr>
              <a:t>Full, open and free-of-charge</a:t>
            </a:r>
          </a:p>
          <a:p>
            <a:pPr>
              <a:lnSpc>
                <a:spcPct val="100000"/>
              </a:lnSpc>
            </a:pPr>
            <a:r>
              <a:rPr lang="en-GB" sz="1700" b="1" dirty="0">
                <a:solidFill>
                  <a:srgbClr val="174196"/>
                </a:solidFill>
                <a:latin typeface="Calibri" panose="020F0502020204030204" pitchFamily="34" charset="0"/>
              </a:rPr>
              <a:t>Ease of access and use</a:t>
            </a:r>
            <a:endParaRPr lang="en-GB" sz="1700" b="1" dirty="0">
              <a:latin typeface="Calibri" panose="020F0502020204030204" pitchFamily="34" charset="0"/>
            </a:endParaRPr>
          </a:p>
        </p:txBody>
      </p:sp>
      <p:sp>
        <p:nvSpPr>
          <p:cNvPr id="14" name="Isosceles Triangle 15"/>
          <p:cNvSpPr/>
          <p:nvPr/>
        </p:nvSpPr>
        <p:spPr bwMode="auto">
          <a:xfrm rot="5400000">
            <a:off x="2511549" y="2700885"/>
            <a:ext cx="3769070" cy="320627"/>
          </a:xfrm>
          <a:prstGeom prst="triangle">
            <a:avLst/>
          </a:prstGeom>
          <a:solidFill>
            <a:srgbClr val="174195"/>
          </a:solidFill>
          <a:ln w="28575" algn="ctr">
            <a:noFill/>
            <a:miter lim="800000"/>
            <a:headEnd/>
            <a:tailEnd/>
          </a:ln>
          <a:effectLst/>
          <a:extLst/>
        </p:spPr>
        <p:txBody>
          <a:bodyPr lIns="94500" tIns="0" rIns="13500" bIns="0" anchor="ctr"/>
          <a:lstStyle/>
          <a:p>
            <a:pPr algn="ctr"/>
            <a:endParaRPr lang="en-GB" sz="750" b="1" kern="0" dirty="0">
              <a:solidFill>
                <a:srgbClr val="FFFFFF"/>
              </a:solidFill>
              <a:ea typeface="ＭＳ Ｐゴシック" charset="0"/>
              <a:cs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64006" y="1627661"/>
            <a:ext cx="4001563" cy="26722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174195"/>
                </a:solidFill>
              </a:rPr>
              <a:t>Different types of </a:t>
            </a:r>
            <a:r>
              <a:rPr lang="en-GB" sz="1700" b="1" dirty="0">
                <a:solidFill>
                  <a:srgbClr val="174195"/>
                </a:solidFill>
              </a:rPr>
              <a:t>dissemination</a:t>
            </a:r>
            <a:r>
              <a:rPr lang="en-GB" sz="1700" dirty="0">
                <a:solidFill>
                  <a:srgbClr val="174195"/>
                </a:solidFill>
              </a:rPr>
              <a:t> </a:t>
            </a:r>
            <a:r>
              <a:rPr lang="en-GB" sz="1700" dirty="0" smtClean="0">
                <a:solidFill>
                  <a:srgbClr val="174195"/>
                </a:solidFill>
              </a:rPr>
              <a:t>infrastructures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700" dirty="0" smtClean="0">
                <a:solidFill>
                  <a:srgbClr val="174195"/>
                </a:solidFill>
              </a:rPr>
              <a:t>Member States Collaborative  GS</a:t>
            </a:r>
            <a:endParaRPr lang="en-GB" sz="1700" dirty="0">
              <a:solidFill>
                <a:srgbClr val="174195"/>
              </a:solidFill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700" b="1" dirty="0">
                <a:solidFill>
                  <a:srgbClr val="174195"/>
                </a:solidFill>
              </a:rPr>
              <a:t>New technology </a:t>
            </a:r>
            <a:r>
              <a:rPr lang="en-GB" sz="1700" dirty="0">
                <a:solidFill>
                  <a:srgbClr val="174195"/>
                </a:solidFill>
              </a:rPr>
              <a:t>developments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174195"/>
                </a:solidFill>
              </a:rPr>
              <a:t>ICT and EO </a:t>
            </a:r>
            <a:r>
              <a:rPr lang="en-GB" sz="1700" b="1" dirty="0">
                <a:solidFill>
                  <a:srgbClr val="174195"/>
                </a:solidFill>
              </a:rPr>
              <a:t>cross-fertilisation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700" b="1" dirty="0">
                <a:solidFill>
                  <a:srgbClr val="174195"/>
                </a:solidFill>
              </a:rPr>
              <a:t>Interoperability</a:t>
            </a:r>
            <a:r>
              <a:rPr lang="en-GB" sz="1700" dirty="0">
                <a:solidFill>
                  <a:srgbClr val="174195"/>
                </a:solidFill>
              </a:rPr>
              <a:t> with non-EO datasets 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700" dirty="0" smtClean="0">
                <a:solidFill>
                  <a:srgbClr val="174195"/>
                </a:solidFill>
              </a:rPr>
              <a:t>Public programmes as enablers</a:t>
            </a:r>
            <a:endParaRPr lang="en-GB" sz="1700" b="1" dirty="0">
              <a:solidFill>
                <a:srgbClr val="174195"/>
              </a:solidFill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174195"/>
                </a:solidFill>
              </a:rPr>
              <a:t>Growth and jobs in </a:t>
            </a:r>
            <a:r>
              <a:rPr lang="en-GB" sz="1700" b="1" dirty="0">
                <a:solidFill>
                  <a:srgbClr val="174195"/>
                </a:solidFill>
              </a:rPr>
              <a:t>downstream </a:t>
            </a:r>
            <a:r>
              <a:rPr lang="en-GB" sz="1700" dirty="0">
                <a:solidFill>
                  <a:srgbClr val="174195"/>
                </a:solidFill>
              </a:rPr>
              <a:t>sector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513359" y="3291830"/>
            <a:ext cx="2138532" cy="145390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/>
              <a:t>Over 10 </a:t>
            </a:r>
            <a:r>
              <a:rPr lang="en-GB" sz="1400" b="1" dirty="0"/>
              <a:t>Petabyte/year </a:t>
            </a:r>
            <a:r>
              <a:rPr lang="en-GB" sz="1400" b="1" dirty="0" smtClean="0"/>
              <a:t>of new data</a:t>
            </a:r>
            <a:endParaRPr lang="en-GB" sz="1400" b="1" dirty="0"/>
          </a:p>
          <a:p>
            <a:pPr algn="ctr"/>
            <a:r>
              <a:rPr lang="en-GB" sz="1400" dirty="0"/>
              <a:t>with just  Sentinels-1, -2 and -3  fully </a:t>
            </a:r>
            <a:r>
              <a:rPr lang="en-GB" sz="1400" dirty="0" smtClean="0"/>
              <a:t>operational</a:t>
            </a:r>
          </a:p>
          <a:p>
            <a:pPr algn="ctr"/>
            <a:r>
              <a:rPr lang="en-GB" sz="1400" dirty="0" smtClean="0"/>
              <a:t>(data are downloaded </a:t>
            </a:r>
            <a:r>
              <a:rPr lang="en-GB" sz="1400" b="1" dirty="0" smtClean="0"/>
              <a:t>many times over)</a:t>
            </a:r>
            <a:endParaRPr lang="en-US" sz="1400" b="1" dirty="0"/>
          </a:p>
        </p:txBody>
      </p:sp>
      <p:pic>
        <p:nvPicPr>
          <p:cNvPr id="19" name="Picture 5" descr="S:\F15015_Copernicus\3_Work\330_Work-in-process\SC4_BackgroundMat\PPT\item Copernicus\Big dat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845" y="1923323"/>
            <a:ext cx="1713816" cy="121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18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704" y="260077"/>
            <a:ext cx="7819096" cy="511473"/>
          </a:xfrm>
        </p:spPr>
        <p:txBody>
          <a:bodyPr/>
          <a:lstStyle/>
          <a:p>
            <a:r>
              <a:rPr lang="en-GB" dirty="0" smtClean="0"/>
              <a:t>How did we got here ? 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915566"/>
            <a:ext cx="7299753" cy="4032448"/>
          </a:xfrm>
        </p:spPr>
        <p:txBody>
          <a:bodyPr>
            <a:normAutofit fontScale="32500" lnSpcReduction="20000"/>
          </a:bodyPr>
          <a:lstStyle/>
          <a:p>
            <a:r>
              <a:rPr lang="en-GB" sz="6800" dirty="0"/>
              <a:t>Discussions at both EC and ESA (Copernicus Committee, IGS Task Force, </a:t>
            </a:r>
            <a:r>
              <a:rPr lang="en-GB" sz="6800" dirty="0" smtClean="0"/>
              <a:t>PB-EO) </a:t>
            </a:r>
            <a:r>
              <a:rPr lang="en-GB" sz="6800" dirty="0"/>
              <a:t>in 2015/2016</a:t>
            </a:r>
          </a:p>
          <a:p>
            <a:r>
              <a:rPr lang="en-GB" sz="6800" dirty="0"/>
              <a:t>EU Space Strategy </a:t>
            </a:r>
            <a:r>
              <a:rPr lang="en-GB" sz="6800" dirty="0" smtClean="0"/>
              <a:t>Communication and </a:t>
            </a:r>
            <a:r>
              <a:rPr lang="en-GB" sz="6800" dirty="0"/>
              <a:t>ESA Ministerial </a:t>
            </a:r>
            <a:r>
              <a:rPr lang="en-GB" sz="6800" dirty="0" smtClean="0"/>
              <a:t>Council</a:t>
            </a:r>
            <a:endParaRPr lang="en-GB" sz="6800" dirty="0"/>
          </a:p>
          <a:p>
            <a:r>
              <a:rPr lang="en-GB" sz="6800" dirty="0"/>
              <a:t>Integrated Ground Segment </a:t>
            </a:r>
            <a:r>
              <a:rPr lang="en-GB" sz="6800" dirty="0" smtClean="0"/>
              <a:t>Roadmap/Operational </a:t>
            </a:r>
            <a:r>
              <a:rPr lang="en-GB" sz="6800" dirty="0"/>
              <a:t>Implementation Plan (OIP) and EO Innovation Europe</a:t>
            </a:r>
          </a:p>
          <a:p>
            <a:r>
              <a:rPr lang="en-GB" sz="6800" dirty="0"/>
              <a:t>Functional Requirements finalised in December 2016</a:t>
            </a:r>
          </a:p>
          <a:p>
            <a:r>
              <a:rPr lang="en-GB" sz="6800" dirty="0"/>
              <a:t>Common approach agreed by EC, ESA, EUM and MSs</a:t>
            </a:r>
          </a:p>
          <a:p>
            <a:r>
              <a:rPr lang="en-GB" sz="6800" dirty="0"/>
              <a:t>Consultation with industry (e.g. Value Chain Workshop in April 2016, Brussels; Workshop on EO exploitation Platforms October 2016, ESRIN)</a:t>
            </a:r>
          </a:p>
          <a:p>
            <a:pPr marL="457200" lvl="1" indent="0">
              <a:buNone/>
            </a:pPr>
            <a:endParaRPr lang="en-GB" sz="4200" dirty="0"/>
          </a:p>
          <a:p>
            <a:pPr marL="457200" lvl="1" indent="0">
              <a:buNone/>
            </a:pPr>
            <a:endParaRPr lang="en-GB" dirty="0" smtClean="0"/>
          </a:p>
          <a:p>
            <a:pPr marL="457200" lvl="1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484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COPERNICUS BIG DATA APPROACH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619672" y="968079"/>
            <a:ext cx="5292002" cy="36919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 smtClean="0"/>
              <a:t>Dual approach [risk management] : </a:t>
            </a:r>
          </a:p>
          <a:p>
            <a:r>
              <a:rPr lang="en-GB" sz="1800" dirty="0" smtClean="0"/>
              <a:t>Strengthening Copernicus Distribution Services for download</a:t>
            </a:r>
          </a:p>
          <a:p>
            <a:r>
              <a:rPr lang="en-GB" sz="1800" dirty="0"/>
              <a:t>Setting up of </a:t>
            </a:r>
            <a:r>
              <a:rPr lang="en-GB" sz="1800" b="1" dirty="0"/>
              <a:t>Data Access and Information Services </a:t>
            </a:r>
            <a:r>
              <a:rPr lang="en-GB" sz="1800" dirty="0"/>
              <a:t>(DIAS)</a:t>
            </a:r>
          </a:p>
          <a:p>
            <a:pPr lvl="1"/>
            <a:r>
              <a:rPr lang="en-GB" sz="1600" b="1" dirty="0" smtClean="0">
                <a:solidFill>
                  <a:schemeClr val="accent1"/>
                </a:solidFill>
              </a:rPr>
              <a:t>Access to all Copernicus data and information virtually collocated with computing resources</a:t>
            </a:r>
          </a:p>
          <a:p>
            <a:pPr lvl="1"/>
            <a:r>
              <a:rPr lang="en-GB" sz="1600" b="1" dirty="0" smtClean="0">
                <a:solidFill>
                  <a:schemeClr val="accent1"/>
                </a:solidFill>
              </a:rPr>
              <a:t>Allowing Big Data analytics without the need to download the data and information</a:t>
            </a:r>
          </a:p>
          <a:p>
            <a:pPr lvl="1"/>
            <a:r>
              <a:rPr lang="en-GB" sz="1600" b="1" dirty="0" smtClean="0">
                <a:solidFill>
                  <a:schemeClr val="accent1"/>
                </a:solidFill>
              </a:rPr>
              <a:t>Allowing data fusion with non-EO data and information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0" r="25715" b="9002"/>
          <a:stretch/>
        </p:blipFill>
        <p:spPr>
          <a:xfrm>
            <a:off x="6911674" y="1349381"/>
            <a:ext cx="1753197" cy="252488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13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704" y="260077"/>
            <a:ext cx="7819096" cy="511473"/>
          </a:xfrm>
        </p:spPr>
        <p:txBody>
          <a:bodyPr/>
          <a:lstStyle/>
          <a:p>
            <a:r>
              <a:rPr lang="en-GB" noProof="0" dirty="0" smtClean="0"/>
              <a:t>Functional Requirements- Overview	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7574"/>
            <a:ext cx="4896544" cy="3823073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smtClean="0"/>
              <a:t>Functional </a:t>
            </a:r>
            <a:r>
              <a:rPr lang="en-GB" b="1" dirty="0"/>
              <a:t>Requirements </a:t>
            </a:r>
            <a:r>
              <a:rPr lang="en-GB" dirty="0"/>
              <a:t>publicly </a:t>
            </a:r>
            <a:r>
              <a:rPr lang="en-GB" dirty="0" smtClean="0"/>
              <a:t>available(copernicus.eu</a:t>
            </a:r>
            <a:r>
              <a:rPr lang="en-GB" dirty="0"/>
              <a:t>) and address </a:t>
            </a:r>
            <a:endParaRPr lang="en-GB" dirty="0" smtClean="0"/>
          </a:p>
          <a:p>
            <a:pPr lvl="1"/>
            <a:r>
              <a:rPr lang="en-GB" dirty="0"/>
              <a:t>Copernicus Distribution Services</a:t>
            </a:r>
          </a:p>
          <a:p>
            <a:pPr lvl="2"/>
            <a:r>
              <a:rPr lang="en-GB" noProof="0" dirty="0" smtClean="0"/>
              <a:t>Discovery, view, download provided by Copernicus EEs </a:t>
            </a:r>
          </a:p>
          <a:p>
            <a:pPr lvl="1"/>
            <a:r>
              <a:rPr lang="en-GB" noProof="0" dirty="0" smtClean="0"/>
              <a:t>Copernicus Data and Information Access Services (DIAS)</a:t>
            </a:r>
          </a:p>
          <a:p>
            <a:pPr lvl="2"/>
            <a:r>
              <a:rPr lang="en-GB" noProof="0" dirty="0" smtClean="0"/>
              <a:t>Bringing the users to the data : embrace big data paradigm </a:t>
            </a:r>
            <a:r>
              <a:rPr lang="en-GB" dirty="0"/>
              <a:t>, cost </a:t>
            </a:r>
            <a:r>
              <a:rPr lang="en-GB" dirty="0" smtClean="0"/>
              <a:t>mutualisation </a:t>
            </a:r>
            <a:r>
              <a:rPr lang="en-GB" dirty="0"/>
              <a:t>and improved efficiency </a:t>
            </a:r>
            <a:r>
              <a:rPr lang="en-GB" dirty="0" smtClean="0"/>
              <a:t>- </a:t>
            </a:r>
            <a:r>
              <a:rPr lang="en-GB" noProof="0" dirty="0" smtClean="0"/>
              <a:t>we are downloading </a:t>
            </a:r>
            <a:r>
              <a:rPr lang="en-GB" dirty="0" smtClean="0"/>
              <a:t>the Earth too </a:t>
            </a:r>
            <a:r>
              <a:rPr lang="en-GB" noProof="0" dirty="0" smtClean="0"/>
              <a:t>many times</a:t>
            </a:r>
          </a:p>
          <a:p>
            <a:pPr lvl="1"/>
            <a:r>
              <a:rPr lang="en-GB" noProof="0" dirty="0" smtClean="0"/>
              <a:t>Related issues : </a:t>
            </a:r>
            <a:r>
              <a:rPr lang="en-GB" dirty="0" smtClean="0"/>
              <a:t>stakeholder roles, governance and monitoring, </a:t>
            </a:r>
            <a:r>
              <a:rPr lang="en-GB" noProof="0" dirty="0" smtClean="0"/>
              <a:t>visibility…</a:t>
            </a:r>
          </a:p>
          <a:p>
            <a:pPr lvl="1"/>
            <a:r>
              <a:rPr lang="en-GB" dirty="0"/>
              <a:t>Review by 2020</a:t>
            </a:r>
            <a:endParaRPr lang="en-GB" noProof="0" dirty="0" smtClean="0"/>
          </a:p>
          <a:p>
            <a:pPr marL="457200" lvl="1" indent="0">
              <a:buNone/>
            </a:pPr>
            <a:r>
              <a:rPr lang="en-GB" noProof="0" dirty="0" smtClean="0"/>
              <a:t> </a:t>
            </a:r>
            <a:endParaRPr lang="en-GB" noProof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61" y="873562"/>
            <a:ext cx="3960440" cy="42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1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Elbow Connector 19"/>
          <p:cNvCxnSpPr>
            <a:endCxn id="90" idx="3"/>
          </p:cNvCxnSpPr>
          <p:nvPr/>
        </p:nvCxnSpPr>
        <p:spPr bwMode="auto">
          <a:xfrm rot="10800000" flipV="1">
            <a:off x="5248018" y="1844960"/>
            <a:ext cx="2489298" cy="1"/>
          </a:xfrm>
          <a:prstGeom prst="bentConnector3">
            <a:avLst/>
          </a:prstGeom>
          <a:noFill/>
          <a:ln w="38100" cap="flat" cmpd="sng" algn="ctr">
            <a:solidFill>
              <a:srgbClr val="C00000"/>
            </a:solidFill>
            <a:prstDash val="dash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Rectangle 4"/>
          <p:cNvSpPr/>
          <p:nvPr/>
        </p:nvSpPr>
        <p:spPr bwMode="auto">
          <a:xfrm>
            <a:off x="499174" y="857487"/>
            <a:ext cx="8535987" cy="790708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400" b="1">
              <a:solidFill>
                <a:srgbClr val="00468C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95" name="Rounded Rectangle 94"/>
          <p:cNvSpPr/>
          <p:nvPr/>
        </p:nvSpPr>
        <p:spPr bwMode="auto">
          <a:xfrm>
            <a:off x="485105" y="3906335"/>
            <a:ext cx="7081265" cy="885111"/>
          </a:xfrm>
          <a:prstGeom prst="roundRect">
            <a:avLst/>
          </a:prstGeom>
          <a:solidFill>
            <a:srgbClr val="2E50B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/>
            <a:endParaRPr lang="en-US" sz="2100" b="1">
              <a:solidFill>
                <a:srgbClr val="00468C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499055" y="1443977"/>
            <a:ext cx="4748963" cy="801932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400" b="1">
              <a:solidFill>
                <a:srgbClr val="00468C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81" name="Rounded Rectangle 80"/>
          <p:cNvSpPr/>
          <p:nvPr/>
        </p:nvSpPr>
        <p:spPr bwMode="auto">
          <a:xfrm>
            <a:off x="2873688" y="1505562"/>
            <a:ext cx="2334579" cy="6147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/>
            <a:endParaRPr lang="en-US" sz="2100" b="1">
              <a:solidFill>
                <a:srgbClr val="00468C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04345" y="2351430"/>
            <a:ext cx="300474" cy="2393062"/>
          </a:xfrm>
          <a:prstGeom prst="rect">
            <a:avLst/>
          </a:prstGeom>
          <a:solidFill>
            <a:srgbClr val="2E50B0"/>
          </a:solidFill>
          <a:ln>
            <a:noFill/>
          </a:ln>
          <a:effectLst/>
          <a:ex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>
                <a:solidFill>
                  <a:srgbClr val="FFFFFF"/>
                </a:solidFill>
                <a:latin typeface="Arial" charset="0"/>
                <a:ea typeface="ＭＳ Ｐゴシック" pitchFamily="34" charset="-128"/>
                <a:cs typeface="+mn-cs"/>
              </a:rPr>
              <a:t>Copernicus Domain</a:t>
            </a:r>
            <a:endParaRPr lang="en-US" sz="1000" b="1">
              <a:solidFill>
                <a:srgbClr val="00468C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03725" y="857251"/>
            <a:ext cx="301095" cy="138844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>
                <a:solidFill>
                  <a:srgbClr val="2D2D8A"/>
                </a:solidFill>
                <a:latin typeface="Arial" charset="0"/>
                <a:ea typeface="ＭＳ Ｐゴシック" pitchFamily="34" charset="-128"/>
                <a:cs typeface="+mn-cs"/>
              </a:rPr>
              <a:t>User Domain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527047" y="979115"/>
            <a:ext cx="1294842" cy="36125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>
                <a:solidFill>
                  <a:srgbClr val="2D2D8A"/>
                </a:solidFill>
                <a:latin typeface="Arial" charset="0"/>
                <a:ea typeface="ＭＳ Ｐゴシック" pitchFamily="34" charset="-128"/>
                <a:cs typeface="+mn-cs"/>
              </a:rPr>
              <a:t>Commission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1935415" y="979115"/>
            <a:ext cx="1294842" cy="36125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>
                <a:solidFill>
                  <a:srgbClr val="2D2D8A"/>
                </a:solidFill>
                <a:latin typeface="Arial" charset="0"/>
                <a:ea typeface="ＭＳ Ｐゴシック" pitchFamily="34" charset="-128"/>
                <a:cs typeface="+mn-cs"/>
              </a:rPr>
              <a:t>Member States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6134150" y="979113"/>
            <a:ext cx="1408368" cy="433115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>
                <a:solidFill>
                  <a:srgbClr val="2D2D8A"/>
                </a:solidFill>
                <a:latin typeface="Arial" charset="0"/>
                <a:ea typeface="ＭＳ Ｐゴシック" pitchFamily="34" charset="-128"/>
                <a:cs typeface="+mn-cs"/>
              </a:rPr>
              <a:t>Regional/Local</a:t>
            </a:r>
          </a:p>
          <a:p>
            <a:pPr algn="ctr"/>
            <a:r>
              <a:rPr lang="en-US" sz="1000" b="1">
                <a:solidFill>
                  <a:srgbClr val="2D2D8A"/>
                </a:solidFill>
                <a:latin typeface="Arial" charset="0"/>
                <a:ea typeface="ＭＳ Ｐゴシック" pitchFamily="34" charset="-128"/>
                <a:cs typeface="+mn-cs"/>
              </a:rPr>
              <a:t>Administration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3343783" y="979115"/>
            <a:ext cx="1294842" cy="36125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>
                <a:solidFill>
                  <a:srgbClr val="2D2D8A"/>
                </a:solidFill>
                <a:latin typeface="Arial" charset="0"/>
                <a:ea typeface="ＭＳ Ｐゴシック" pitchFamily="34" charset="-128"/>
                <a:cs typeface="+mn-cs"/>
              </a:rPr>
              <a:t>Private sector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4752151" y="979115"/>
            <a:ext cx="1294842" cy="36125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>
                <a:solidFill>
                  <a:srgbClr val="2D2D8A"/>
                </a:solidFill>
                <a:latin typeface="Arial" charset="0"/>
                <a:ea typeface="ＭＳ Ｐゴシック" pitchFamily="34" charset="-128"/>
                <a:cs typeface="+mn-cs"/>
              </a:rPr>
              <a:t>Citizen</a:t>
            </a:r>
          </a:p>
        </p:txBody>
      </p:sp>
      <p:sp>
        <p:nvSpPr>
          <p:cNvPr id="18" name="Oval 17"/>
          <p:cNvSpPr/>
          <p:nvPr/>
        </p:nvSpPr>
        <p:spPr bwMode="auto">
          <a:xfrm>
            <a:off x="7568888" y="979115"/>
            <a:ext cx="1294842" cy="36125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>
                <a:solidFill>
                  <a:srgbClr val="2D2D8A"/>
                </a:solidFill>
                <a:latin typeface="Arial" charset="0"/>
                <a:ea typeface="ＭＳ Ｐゴシック" pitchFamily="34" charset="-128"/>
                <a:cs typeface="+mn-cs"/>
              </a:rPr>
              <a:t>Scientific users</a:t>
            </a:r>
          </a:p>
        </p:txBody>
      </p:sp>
      <p:sp>
        <p:nvSpPr>
          <p:cNvPr id="26" name="Rounded Rectangle 25"/>
          <p:cNvSpPr/>
          <p:nvPr/>
        </p:nvSpPr>
        <p:spPr bwMode="auto">
          <a:xfrm>
            <a:off x="485319" y="2749434"/>
            <a:ext cx="2334579" cy="976519"/>
          </a:xfrm>
          <a:prstGeom prst="roundRect">
            <a:avLst/>
          </a:prstGeom>
          <a:solidFill>
            <a:srgbClr val="2E50B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/>
            <a:endParaRPr lang="en-US" sz="2100" b="1">
              <a:solidFill>
                <a:srgbClr val="00468C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2860404" y="2772549"/>
            <a:ext cx="2334579" cy="976520"/>
          </a:xfrm>
          <a:prstGeom prst="roundRect">
            <a:avLst/>
          </a:prstGeom>
          <a:solidFill>
            <a:srgbClr val="2E50B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/>
            <a:endParaRPr lang="en-US" sz="2100" b="1">
              <a:solidFill>
                <a:srgbClr val="00468C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5231948" y="2144892"/>
            <a:ext cx="2334579" cy="1580846"/>
          </a:xfrm>
          <a:prstGeom prst="roundRect">
            <a:avLst/>
          </a:prstGeom>
          <a:solidFill>
            <a:srgbClr val="2E50B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/>
            <a:endParaRPr lang="en-US" sz="2100" b="1">
              <a:solidFill>
                <a:srgbClr val="00468C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1955142" y="3023507"/>
            <a:ext cx="798447" cy="5534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accent6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1000" b="1">
                <a:solidFill>
                  <a:srgbClr val="00468C"/>
                </a:solidFill>
                <a:latin typeface="Arial" charset="0"/>
                <a:ea typeface="ＭＳ Ｐゴシック" pitchFamily="34" charset="-128"/>
                <a:cs typeface="+mn-cs"/>
              </a:rPr>
              <a:t>S6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2941157" y="1630392"/>
            <a:ext cx="541003" cy="346241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b="1">
                <a:solidFill>
                  <a:srgbClr val="2D2D8A"/>
                </a:solidFill>
                <a:latin typeface="Arial" charset="0"/>
                <a:ea typeface="ＭＳ Ｐゴシック" pitchFamily="34" charset="-128"/>
                <a:cs typeface="+mn-cs"/>
              </a:rPr>
              <a:t>User Data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5376011" y="2259797"/>
            <a:ext cx="2046138" cy="1315182"/>
            <a:chOff x="721018" y="2820259"/>
            <a:chExt cx="2541729" cy="1938777"/>
          </a:xfrm>
        </p:grpSpPr>
        <p:sp>
          <p:nvSpPr>
            <p:cNvPr id="37" name="Rectangle 36"/>
            <p:cNvSpPr/>
            <p:nvPr/>
          </p:nvSpPr>
          <p:spPr bwMode="auto">
            <a:xfrm>
              <a:off x="721018" y="2820259"/>
              <a:ext cx="997690" cy="74065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>
              <a:solidFill>
                <a:schemeClr val="accent6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/>
              <a:r>
                <a:rPr lang="en-US" sz="1000" b="1">
                  <a:solidFill>
                    <a:srgbClr val="00468C"/>
                  </a:solidFill>
                  <a:latin typeface="Arial" charset="0"/>
                  <a:ea typeface="ＭＳ Ｐゴシック" pitchFamily="34" charset="-128"/>
                  <a:cs typeface="+mn-cs"/>
                </a:rPr>
                <a:t>Land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964902" y="3059883"/>
              <a:ext cx="997690" cy="74065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>
              <a:solidFill>
                <a:schemeClr val="accent6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/>
              <a:r>
                <a:rPr lang="en-US" sz="1000" b="1">
                  <a:solidFill>
                    <a:srgbClr val="00468C"/>
                  </a:solidFill>
                  <a:latin typeface="Arial" charset="0"/>
                  <a:ea typeface="ＭＳ Ｐゴシック" pitchFamily="34" charset="-128"/>
                  <a:cs typeface="+mn-cs"/>
                </a:rPr>
                <a:t>Marine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1186665" y="3299507"/>
              <a:ext cx="997690" cy="74065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>
              <a:solidFill>
                <a:schemeClr val="accent6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/>
              <a:r>
                <a:rPr lang="en-US" sz="1000" b="1">
                  <a:solidFill>
                    <a:srgbClr val="00468C"/>
                  </a:solidFill>
                  <a:latin typeface="Arial" charset="0"/>
                  <a:ea typeface="ＭＳ Ｐゴシック" pitchFamily="34" charset="-128"/>
                  <a:cs typeface="+mn-cs"/>
                </a:rPr>
                <a:t>Atmosphere</a:t>
              </a: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1455412" y="3539131"/>
              <a:ext cx="997690" cy="74065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>
              <a:solidFill>
                <a:schemeClr val="accent6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/>
              <a:r>
                <a:rPr lang="en-US" sz="1000" b="1">
                  <a:solidFill>
                    <a:srgbClr val="00468C"/>
                  </a:solidFill>
                  <a:latin typeface="Arial" charset="0"/>
                  <a:ea typeface="ＭＳ Ｐゴシック" pitchFamily="34" charset="-128"/>
                  <a:cs typeface="+mn-cs"/>
                </a:rPr>
                <a:t>Emergency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1836405" y="3778754"/>
              <a:ext cx="997690" cy="74065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>
              <a:solidFill>
                <a:schemeClr val="accent6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/>
              <a:r>
                <a:rPr lang="en-US" sz="1000" b="1">
                  <a:solidFill>
                    <a:srgbClr val="00468C"/>
                  </a:solidFill>
                  <a:latin typeface="Arial" charset="0"/>
                  <a:ea typeface="ＭＳ Ｐゴシック" pitchFamily="34" charset="-128"/>
                  <a:cs typeface="+mn-cs"/>
                </a:rPr>
                <a:t>Security</a:t>
              </a: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2265057" y="4018378"/>
              <a:ext cx="997690" cy="74065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>
              <a:solidFill>
                <a:schemeClr val="accent6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/>
              <a:r>
                <a:rPr lang="en-US" sz="1000" b="1">
                  <a:solidFill>
                    <a:srgbClr val="00468C"/>
                  </a:solidFill>
                  <a:latin typeface="Arial" charset="0"/>
                  <a:ea typeface="ＭＳ Ｐゴシック" pitchFamily="34" charset="-128"/>
                  <a:cs typeface="+mn-cs"/>
                </a:rPr>
                <a:t>Climate</a:t>
              </a:r>
            </a:p>
          </p:txBody>
        </p:sp>
      </p:grpSp>
      <p:sp>
        <p:nvSpPr>
          <p:cNvPr id="30" name="Rectangle 29"/>
          <p:cNvSpPr/>
          <p:nvPr/>
        </p:nvSpPr>
        <p:spPr bwMode="auto">
          <a:xfrm>
            <a:off x="3037234" y="3031395"/>
            <a:ext cx="929008" cy="5534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accent6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>
                <a:solidFill>
                  <a:srgbClr val="00468C"/>
                </a:solidFill>
                <a:latin typeface="Arial" charset="0"/>
                <a:ea typeface="ＭＳ Ｐゴシック" pitchFamily="34" charset="-128"/>
                <a:cs typeface="+mn-cs"/>
              </a:rPr>
              <a:t>Sentinel</a:t>
            </a:r>
          </a:p>
          <a:p>
            <a:pPr algn="ctr"/>
            <a:r>
              <a:rPr lang="en-US" sz="1000" b="1">
                <a:solidFill>
                  <a:srgbClr val="00468C"/>
                </a:solidFill>
                <a:latin typeface="Arial" charset="0"/>
                <a:ea typeface="ＭＳ Ｐゴシック" pitchFamily="34" charset="-128"/>
                <a:cs typeface="+mn-cs"/>
              </a:rPr>
              <a:t>Data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4093871" y="3031395"/>
            <a:ext cx="929008" cy="5534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accent6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>
                <a:solidFill>
                  <a:srgbClr val="00468C"/>
                </a:solidFill>
                <a:latin typeface="Arial" charset="0"/>
                <a:ea typeface="ＭＳ Ｐゴシック" pitchFamily="34" charset="-128"/>
                <a:cs typeface="+mn-cs"/>
              </a:rPr>
              <a:t>Service Information</a:t>
            </a:r>
          </a:p>
        </p:txBody>
      </p:sp>
      <p:sp>
        <p:nvSpPr>
          <p:cNvPr id="6" name="Explosion 1 10"/>
          <p:cNvSpPr>
            <a:spLocks noChangeArrowheads="1"/>
          </p:cNvSpPr>
          <p:nvPr/>
        </p:nvSpPr>
        <p:spPr bwMode="auto">
          <a:xfrm rot="20375074">
            <a:off x="4543525" y="3399598"/>
            <a:ext cx="643104" cy="390704"/>
          </a:xfrm>
          <a:prstGeom prst="irregularSeal1">
            <a:avLst/>
          </a:prstGeom>
          <a:solidFill>
            <a:srgbClr val="FAA73F"/>
          </a:solidFill>
          <a:ln>
            <a:noFill/>
          </a:ln>
          <a:extLst/>
        </p:spPr>
        <p:txBody>
          <a:bodyPr lIns="36000" rIns="36000" anchor="ctr"/>
          <a:lstStyle>
            <a:lvl1pPr algn="r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algn="r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algn="r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algn="r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algn="r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900">
                <a:ea typeface="ＭＳ Ｐゴシック" pitchFamily="34" charset="-128"/>
                <a:cs typeface="+mn-cs"/>
              </a:rPr>
              <a:t>new</a:t>
            </a:r>
          </a:p>
        </p:txBody>
      </p:sp>
      <p:sp>
        <p:nvSpPr>
          <p:cNvPr id="1031" name="TextBox 1030"/>
          <p:cNvSpPr txBox="1"/>
          <p:nvPr/>
        </p:nvSpPr>
        <p:spPr>
          <a:xfrm>
            <a:off x="717750" y="2805516"/>
            <a:ext cx="20465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Data Distribution service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902861" y="2798609"/>
            <a:ext cx="2299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Data and Information Access Service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226465" y="2151580"/>
            <a:ext cx="1223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Copernicus Core Services</a:t>
            </a:r>
          </a:p>
        </p:txBody>
      </p:sp>
      <p:sp>
        <p:nvSpPr>
          <p:cNvPr id="1030" name="Oval 1029"/>
          <p:cNvSpPr/>
          <p:nvPr/>
        </p:nvSpPr>
        <p:spPr bwMode="auto">
          <a:xfrm>
            <a:off x="1287968" y="3923301"/>
            <a:ext cx="1154845" cy="78024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>
                <a:solidFill>
                  <a:srgbClr val="00468C"/>
                </a:solidFill>
                <a:latin typeface="Arial" charset="0"/>
                <a:ea typeface="ＭＳ Ｐゴシック" pitchFamily="34" charset="-128"/>
                <a:cs typeface="+mn-cs"/>
              </a:rPr>
              <a:t>Sentinel Data </a:t>
            </a:r>
          </a:p>
          <a:p>
            <a:pPr algn="ctr"/>
            <a:r>
              <a:rPr lang="en-US" sz="1000" b="1">
                <a:solidFill>
                  <a:srgbClr val="00468C"/>
                </a:solidFill>
                <a:latin typeface="Arial" charset="0"/>
                <a:ea typeface="ＭＳ Ｐゴシック" pitchFamily="34" charset="-128"/>
                <a:cs typeface="+mn-cs"/>
              </a:rPr>
              <a:t>ESA</a:t>
            </a:r>
          </a:p>
        </p:txBody>
      </p:sp>
      <p:sp>
        <p:nvSpPr>
          <p:cNvPr id="52" name="Oval 51"/>
          <p:cNvSpPr/>
          <p:nvPr/>
        </p:nvSpPr>
        <p:spPr bwMode="auto">
          <a:xfrm>
            <a:off x="2649777" y="3923301"/>
            <a:ext cx="1154845" cy="78024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>
                <a:solidFill>
                  <a:srgbClr val="00468C"/>
                </a:solidFill>
                <a:latin typeface="Arial" charset="0"/>
                <a:ea typeface="ＭＳ Ｐゴシック" pitchFamily="34" charset="-128"/>
                <a:cs typeface="+mn-cs"/>
              </a:rPr>
              <a:t>Sentinel Data </a:t>
            </a:r>
          </a:p>
          <a:p>
            <a:pPr algn="ctr"/>
            <a:r>
              <a:rPr lang="en-US" sz="1000" b="1">
                <a:solidFill>
                  <a:srgbClr val="00468C"/>
                </a:solidFill>
                <a:latin typeface="Arial" charset="0"/>
                <a:ea typeface="ＭＳ Ｐゴシック" pitchFamily="34" charset="-128"/>
                <a:cs typeface="+mn-cs"/>
              </a:rPr>
              <a:t>EUMETSAT</a:t>
            </a:r>
          </a:p>
        </p:txBody>
      </p:sp>
      <p:sp>
        <p:nvSpPr>
          <p:cNvPr id="51" name="Oval 50"/>
          <p:cNvSpPr/>
          <p:nvPr/>
        </p:nvSpPr>
        <p:spPr bwMode="auto">
          <a:xfrm>
            <a:off x="4011586" y="3923301"/>
            <a:ext cx="1154845" cy="78024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>
                <a:solidFill>
                  <a:srgbClr val="00468C"/>
                </a:solidFill>
                <a:latin typeface="Arial" charset="0"/>
                <a:ea typeface="ＭＳ Ｐゴシック" pitchFamily="34" charset="-128"/>
                <a:cs typeface="+mn-cs"/>
              </a:rPr>
              <a:t>Contributing Missions</a:t>
            </a:r>
          </a:p>
        </p:txBody>
      </p:sp>
      <p:sp>
        <p:nvSpPr>
          <p:cNvPr id="53" name="Oval 52"/>
          <p:cNvSpPr/>
          <p:nvPr/>
        </p:nvSpPr>
        <p:spPr bwMode="auto">
          <a:xfrm>
            <a:off x="5373395" y="3923301"/>
            <a:ext cx="1154845" cy="78024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>
                <a:solidFill>
                  <a:srgbClr val="00468C"/>
                </a:solidFill>
                <a:latin typeface="Arial" charset="0"/>
                <a:ea typeface="ＭＳ Ｐゴシック" pitchFamily="34" charset="-128"/>
                <a:cs typeface="+mn-cs"/>
              </a:rPr>
              <a:t>In-Situ</a:t>
            </a:r>
          </a:p>
        </p:txBody>
      </p:sp>
      <p:sp>
        <p:nvSpPr>
          <p:cNvPr id="64" name="Up Arrow 63"/>
          <p:cNvSpPr/>
          <p:nvPr/>
        </p:nvSpPr>
        <p:spPr bwMode="auto">
          <a:xfrm>
            <a:off x="1471758" y="3695832"/>
            <a:ext cx="198628" cy="224682"/>
          </a:xfrm>
          <a:prstGeom prst="upArrow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/>
            <a:endParaRPr lang="en-US" sz="2100" b="1">
              <a:solidFill>
                <a:srgbClr val="00468C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65" name="Up Arrow 64"/>
          <p:cNvSpPr/>
          <p:nvPr/>
        </p:nvSpPr>
        <p:spPr bwMode="auto">
          <a:xfrm>
            <a:off x="3926549" y="3695832"/>
            <a:ext cx="198628" cy="224682"/>
          </a:xfrm>
          <a:prstGeom prst="upArrow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/>
            <a:endParaRPr lang="en-US" sz="2100" b="1">
              <a:solidFill>
                <a:srgbClr val="00468C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71" name="Up Arrow 70"/>
          <p:cNvSpPr/>
          <p:nvPr/>
        </p:nvSpPr>
        <p:spPr bwMode="auto">
          <a:xfrm>
            <a:off x="6299764" y="3695832"/>
            <a:ext cx="198628" cy="224682"/>
          </a:xfrm>
          <a:prstGeom prst="upArrow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/>
            <a:endParaRPr lang="en-US" sz="2100" b="1">
              <a:solidFill>
                <a:srgbClr val="00468C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82" name="Up Arrow 81"/>
          <p:cNvSpPr/>
          <p:nvPr/>
        </p:nvSpPr>
        <p:spPr bwMode="auto">
          <a:xfrm>
            <a:off x="601257" y="2304696"/>
            <a:ext cx="241445" cy="431635"/>
          </a:xfrm>
          <a:prstGeom prst="upArrow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/>
            <a:endParaRPr lang="en-US" sz="2100" b="1">
              <a:solidFill>
                <a:srgbClr val="00468C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42" name="TextBox 1041"/>
          <p:cNvSpPr txBox="1"/>
          <p:nvPr/>
        </p:nvSpPr>
        <p:spPr>
          <a:xfrm>
            <a:off x="779104" y="2455086"/>
            <a:ext cx="1140056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900" i="1">
                <a:solidFill>
                  <a:srgbClr val="00468C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Data for Download</a:t>
            </a:r>
          </a:p>
        </p:txBody>
      </p:sp>
      <p:sp>
        <p:nvSpPr>
          <p:cNvPr id="84" name="Up Arrow 83"/>
          <p:cNvSpPr/>
          <p:nvPr/>
        </p:nvSpPr>
        <p:spPr bwMode="auto">
          <a:xfrm>
            <a:off x="3037388" y="2291016"/>
            <a:ext cx="241445" cy="431635"/>
          </a:xfrm>
          <a:prstGeom prst="upArrow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/>
            <a:endParaRPr lang="en-US" sz="2100" b="1">
              <a:solidFill>
                <a:srgbClr val="00468C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86" name="Up Arrow 85"/>
          <p:cNvSpPr/>
          <p:nvPr/>
        </p:nvSpPr>
        <p:spPr bwMode="auto">
          <a:xfrm>
            <a:off x="5376045" y="1701342"/>
            <a:ext cx="241445" cy="431635"/>
          </a:xfrm>
          <a:prstGeom prst="upArrow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/>
            <a:endParaRPr lang="en-US" sz="2100" b="1">
              <a:solidFill>
                <a:srgbClr val="00468C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489707" y="2155927"/>
            <a:ext cx="1819729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900" i="1">
                <a:solidFill>
                  <a:srgbClr val="00468C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Information Access &amp; Download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244898" y="2455086"/>
            <a:ext cx="1854237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>
                <a:solidFill>
                  <a:srgbClr val="00468C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Data/Information Access 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288273" y="3327802"/>
            <a:ext cx="1223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Service Information</a:t>
            </a:r>
          </a:p>
        </p:txBody>
      </p:sp>
      <p:sp>
        <p:nvSpPr>
          <p:cNvPr id="98" name="Up Arrow 97"/>
          <p:cNvSpPr/>
          <p:nvPr/>
        </p:nvSpPr>
        <p:spPr bwMode="auto">
          <a:xfrm rot="5400000" flipH="1">
            <a:off x="2807383" y="3182016"/>
            <a:ext cx="118450" cy="295654"/>
          </a:xfrm>
          <a:prstGeom prst="upArrow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/>
            <a:endParaRPr lang="en-US" sz="2100" b="1">
              <a:solidFill>
                <a:srgbClr val="00468C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44" name="Straight Arrow Connector 1043"/>
          <p:cNvCxnSpPr/>
          <p:nvPr/>
        </p:nvCxnSpPr>
        <p:spPr bwMode="auto">
          <a:xfrm>
            <a:off x="3211658" y="1412230"/>
            <a:ext cx="1" cy="222662"/>
          </a:xfrm>
          <a:prstGeom prst="straightConnector1">
            <a:avLst/>
          </a:prstGeom>
          <a:noFill/>
          <a:ln w="38100" cap="flat" cmpd="sng" algn="ctr">
            <a:solidFill>
              <a:srgbClr val="FAA73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9" name="TextBox 88"/>
          <p:cNvSpPr txBox="1"/>
          <p:nvPr/>
        </p:nvSpPr>
        <p:spPr>
          <a:xfrm>
            <a:off x="3419872" y="1564912"/>
            <a:ext cx="12237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Processing &amp; Other Value Added Services &amp;</a:t>
            </a:r>
          </a:p>
          <a:p>
            <a:pPr algn="ctr"/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 Data  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1684338" y="3023507"/>
            <a:ext cx="798447" cy="5534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accent6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1000" b="1">
                <a:solidFill>
                  <a:srgbClr val="00468C"/>
                </a:solidFill>
                <a:latin typeface="Arial" charset="0"/>
                <a:ea typeface="ＭＳ Ｐゴシック" pitchFamily="34" charset="-128"/>
                <a:cs typeface="+mn-cs"/>
              </a:rPr>
              <a:t>S5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1413546" y="3023507"/>
            <a:ext cx="798447" cy="5534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accent6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1000" b="1">
                <a:solidFill>
                  <a:srgbClr val="00468C"/>
                </a:solidFill>
                <a:latin typeface="Arial" charset="0"/>
                <a:ea typeface="ＭＳ Ｐゴシック" pitchFamily="34" charset="-128"/>
                <a:cs typeface="+mn-cs"/>
              </a:rPr>
              <a:t>S4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1142740" y="3023507"/>
            <a:ext cx="798447" cy="5534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accent6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1000" b="1">
                <a:solidFill>
                  <a:srgbClr val="00468C"/>
                </a:solidFill>
                <a:latin typeface="Arial" charset="0"/>
                <a:ea typeface="ＭＳ Ｐゴシック" pitchFamily="34" charset="-128"/>
                <a:cs typeface="+mn-cs"/>
              </a:rPr>
              <a:t>S3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871940" y="3023507"/>
            <a:ext cx="798447" cy="5534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accent6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1000" b="1">
                <a:solidFill>
                  <a:srgbClr val="00468C"/>
                </a:solidFill>
                <a:latin typeface="Arial" charset="0"/>
                <a:ea typeface="ＭＳ Ｐゴシック" pitchFamily="34" charset="-128"/>
                <a:cs typeface="+mn-cs"/>
              </a:rPr>
              <a:t>S2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601146" y="3023507"/>
            <a:ext cx="798447" cy="5534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accent6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1000" b="1">
                <a:solidFill>
                  <a:srgbClr val="00468C"/>
                </a:solidFill>
                <a:latin typeface="Arial" charset="0"/>
                <a:ea typeface="ＭＳ Ｐゴシック" pitchFamily="34" charset="-128"/>
                <a:cs typeface="+mn-cs"/>
              </a:rPr>
              <a:t>S1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01299" y="3377997"/>
            <a:ext cx="9408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00468C"/>
                </a:solidFill>
                <a:latin typeface="Arial" charset="0"/>
                <a:ea typeface="ＭＳ Ｐゴシック" pitchFamily="34" charset="-128"/>
                <a:cs typeface="+mn-cs"/>
              </a:rPr>
              <a:t>Sentinels</a:t>
            </a:r>
          </a:p>
        </p:txBody>
      </p:sp>
      <p:sp>
        <p:nvSpPr>
          <p:cNvPr id="7" name="Explosion 1 10"/>
          <p:cNvSpPr>
            <a:spLocks noChangeArrowheads="1"/>
          </p:cNvSpPr>
          <p:nvPr/>
        </p:nvSpPr>
        <p:spPr bwMode="auto">
          <a:xfrm rot="20375074">
            <a:off x="1817302" y="3393204"/>
            <a:ext cx="998151" cy="361319"/>
          </a:xfrm>
          <a:prstGeom prst="irregularSeal1">
            <a:avLst/>
          </a:prstGeom>
          <a:solidFill>
            <a:srgbClr val="FAA73F"/>
          </a:solidFill>
          <a:ln>
            <a:noFill/>
          </a:ln>
          <a:extLst/>
        </p:spPr>
        <p:txBody>
          <a:bodyPr lIns="36000" rIns="36000" anchor="ctr"/>
          <a:lstStyle>
            <a:lvl1pPr algn="r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algn="r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algn="r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algn="r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algn="r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900">
                <a:ea typeface="ＭＳ Ｐゴシック" pitchFamily="34" charset="-128"/>
                <a:cs typeface="+mn-cs"/>
              </a:rPr>
              <a:t>improved</a:t>
            </a:r>
          </a:p>
        </p:txBody>
      </p:sp>
      <p:sp>
        <p:nvSpPr>
          <p:cNvPr id="94" name="Up Arrow 93"/>
          <p:cNvSpPr/>
          <p:nvPr/>
        </p:nvSpPr>
        <p:spPr bwMode="auto">
          <a:xfrm rot="16200000">
            <a:off x="5159743" y="3182016"/>
            <a:ext cx="118450" cy="295654"/>
          </a:xfrm>
          <a:prstGeom prst="upArrow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/>
            <a:endParaRPr lang="en-US" sz="2100" b="1">
              <a:solidFill>
                <a:srgbClr val="00468C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96" name="Rounded Rectangle 95"/>
          <p:cNvSpPr/>
          <p:nvPr/>
        </p:nvSpPr>
        <p:spPr bwMode="auto">
          <a:xfrm>
            <a:off x="7737473" y="3868929"/>
            <a:ext cx="1241329" cy="88511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 dirty="0">
                <a:solidFill>
                  <a:srgbClr val="00468C"/>
                </a:solidFill>
                <a:latin typeface="Arial" charset="0"/>
                <a:ea typeface="ＭＳ Ｐゴシック" pitchFamily="34" charset="-128"/>
                <a:cs typeface="+mn-cs"/>
              </a:rPr>
              <a:t>National, </a:t>
            </a:r>
            <a:r>
              <a:rPr lang="en-US" sz="1000" b="1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rPr>
              <a:t>International &amp; Commercial Data</a:t>
            </a:r>
          </a:p>
        </p:txBody>
      </p:sp>
      <p:sp>
        <p:nvSpPr>
          <p:cNvPr id="74" name="Rounded Rectangle 73"/>
          <p:cNvSpPr/>
          <p:nvPr/>
        </p:nvSpPr>
        <p:spPr bwMode="auto">
          <a:xfrm>
            <a:off x="7737473" y="1505346"/>
            <a:ext cx="1241329" cy="222039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/>
            <a:endParaRPr lang="en-US" sz="2100" b="1">
              <a:solidFill>
                <a:srgbClr val="00468C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99" name="Up Arrow 98"/>
          <p:cNvSpPr/>
          <p:nvPr/>
        </p:nvSpPr>
        <p:spPr bwMode="auto">
          <a:xfrm>
            <a:off x="8258665" y="3695832"/>
            <a:ext cx="198628" cy="224682"/>
          </a:xfrm>
          <a:prstGeom prst="upArrow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/>
            <a:endParaRPr lang="en-US" sz="2100" b="1">
              <a:solidFill>
                <a:srgbClr val="00468C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754906" y="1564912"/>
            <a:ext cx="12237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Processing &amp; Other Value Added Services &amp;</a:t>
            </a:r>
          </a:p>
          <a:p>
            <a:pPr algn="ctr"/>
            <a:r>
              <a:rPr lang="en-US" sz="1000" b="1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Data</a:t>
            </a:r>
          </a:p>
        </p:txBody>
      </p:sp>
      <p:sp>
        <p:nvSpPr>
          <p:cNvPr id="100" name="Rounded Rectangle 99"/>
          <p:cNvSpPr/>
          <p:nvPr/>
        </p:nvSpPr>
        <p:spPr bwMode="auto">
          <a:xfrm>
            <a:off x="2831857" y="1443759"/>
            <a:ext cx="2399938" cy="2364414"/>
          </a:xfrm>
          <a:prstGeom prst="roundRect">
            <a:avLst>
              <a:gd name="adj" fmla="val 9187"/>
            </a:avLst>
          </a:prstGeom>
          <a:noFill/>
          <a:ln w="25400">
            <a:solidFill>
              <a:srgbClr val="C00000"/>
            </a:solidFill>
            <a:prstDash val="dash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/>
            <a:endParaRPr lang="en-US" sz="2100" b="1">
              <a:solidFill>
                <a:srgbClr val="00468C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527047" y="1505341"/>
            <a:ext cx="1294842" cy="36125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 dirty="0">
                <a:solidFill>
                  <a:srgbClr val="2D2D8A"/>
                </a:solidFill>
                <a:latin typeface="Arial" charset="0"/>
                <a:ea typeface="ＭＳ Ｐゴシック" pitchFamily="34" charset="-128"/>
                <a:cs typeface="+mn-cs"/>
              </a:rPr>
              <a:t>ESA / EUMETSAT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847123" y="2156618"/>
            <a:ext cx="2361143" cy="605609"/>
            <a:chOff x="10434093" y="442349"/>
            <a:chExt cx="2557905" cy="807479"/>
          </a:xfrm>
        </p:grpSpPr>
        <p:sp>
          <p:nvSpPr>
            <p:cNvPr id="67" name="Rounded Rectangle 66"/>
            <p:cNvSpPr/>
            <p:nvPr/>
          </p:nvSpPr>
          <p:spPr bwMode="auto">
            <a:xfrm>
              <a:off x="10434093" y="442349"/>
              <a:ext cx="2557905" cy="80747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00" i="1" dirty="0">
                  <a:solidFill>
                    <a:srgbClr val="00468C"/>
                  </a:solidFill>
                  <a:latin typeface="Arial" pitchFamily="34" charset="0"/>
                  <a:ea typeface="ＭＳ Ｐゴシック" pitchFamily="34" charset="-128"/>
                  <a:cs typeface="+mn-cs"/>
                </a:rPr>
                <a:t>Data/Information co-located with IT exploitation environment and tools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0875" y="1013389"/>
              <a:ext cx="389347" cy="16729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0804" y="919247"/>
              <a:ext cx="469113" cy="31352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869394" y="961355"/>
              <a:ext cx="654642" cy="268770"/>
            </a:xfrm>
            <a:prstGeom prst="rect">
              <a:avLst/>
            </a:prstGeom>
          </p:spPr>
        </p:pic>
      </p:grpSp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82841" y="3975539"/>
            <a:ext cx="750277" cy="162000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69795" y="1761678"/>
            <a:ext cx="750277" cy="162000"/>
          </a:xfrm>
          <a:prstGeom prst="rect">
            <a:avLst/>
          </a:prstGeom>
        </p:spPr>
      </p:pic>
      <p:sp>
        <p:nvSpPr>
          <p:cNvPr id="78" name="Title 1"/>
          <p:cNvSpPr txBox="1">
            <a:spLocks/>
          </p:cNvSpPr>
          <p:nvPr/>
        </p:nvSpPr>
        <p:spPr>
          <a:xfrm>
            <a:off x="527047" y="123478"/>
            <a:ext cx="7930246" cy="504056"/>
          </a:xfrm>
          <a:prstGeom prst="rect">
            <a:avLst/>
          </a:prstGeom>
          <a:solidFill>
            <a:srgbClr val="25408F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800" spc="700" dirty="0">
                <a:solidFill>
                  <a:schemeClr val="bg1"/>
                </a:solidFill>
              </a:rPr>
              <a:t>Overview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sz="1800" spc="700" dirty="0">
                <a:solidFill>
                  <a:schemeClr val="bg1"/>
                </a:solidFill>
              </a:rPr>
              <a:t>Distribution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sz="1800" spc="700" dirty="0">
                <a:solidFill>
                  <a:schemeClr val="bg1"/>
                </a:solidFill>
              </a:rPr>
              <a:t>and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sz="1800" spc="700" dirty="0">
                <a:solidFill>
                  <a:schemeClr val="bg1"/>
                </a:solidFill>
              </a:rPr>
              <a:t>DIAS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977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453"/>
    </mc:Choice>
    <mc:Fallback xmlns="">
      <p:transition xmlns:p14="http://schemas.microsoft.com/office/powerpoint/2010/main" spd="slow" advTm="2204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Improved Distribution Service</a:t>
            </a:r>
            <a:endParaRPr lang="en-GB" noProof="0" dirty="0"/>
          </a:p>
        </p:txBody>
      </p:sp>
      <p:sp>
        <p:nvSpPr>
          <p:cNvPr id="27" name="Content Placeholder 26"/>
          <p:cNvSpPr>
            <a:spLocks noGrp="1"/>
          </p:cNvSpPr>
          <p:nvPr>
            <p:ph sz="half" idx="2"/>
          </p:nvPr>
        </p:nvSpPr>
        <p:spPr>
          <a:xfrm>
            <a:off x="4139952" y="699542"/>
            <a:ext cx="4752528" cy="3816424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ts val="1555"/>
              </a:lnSpc>
            </a:pPr>
            <a:r>
              <a:rPr lang="en-GB" sz="4600" noProof="0" dirty="0" smtClean="0"/>
              <a:t>IGS functional requirements address </a:t>
            </a:r>
            <a:r>
              <a:rPr lang="en-GB" sz="4600" u="sng" noProof="0" dirty="0" smtClean="0"/>
              <a:t>all</a:t>
            </a:r>
            <a:r>
              <a:rPr lang="en-GB" sz="4600" noProof="0" dirty="0" smtClean="0"/>
              <a:t> distribution services</a:t>
            </a:r>
          </a:p>
          <a:p>
            <a:pPr marL="0" indent="0">
              <a:lnSpc>
                <a:spcPts val="1555"/>
              </a:lnSpc>
              <a:buNone/>
            </a:pPr>
            <a:endParaRPr lang="en-GB" sz="4600" noProof="0" dirty="0" smtClean="0"/>
          </a:p>
          <a:p>
            <a:pPr>
              <a:lnSpc>
                <a:spcPts val="1555"/>
              </a:lnSpc>
            </a:pPr>
            <a:r>
              <a:rPr lang="en-GB" sz="4600" noProof="0" dirty="0" smtClean="0"/>
              <a:t>Main focus is on</a:t>
            </a:r>
          </a:p>
          <a:p>
            <a:pPr lvl="1">
              <a:lnSpc>
                <a:spcPts val="1555"/>
              </a:lnSpc>
            </a:pPr>
            <a:r>
              <a:rPr lang="en-GB" sz="4200" noProof="0" dirty="0" smtClean="0"/>
              <a:t>Robustness and availability of services</a:t>
            </a:r>
          </a:p>
          <a:p>
            <a:pPr lvl="1">
              <a:lnSpc>
                <a:spcPts val="1555"/>
              </a:lnSpc>
            </a:pPr>
            <a:r>
              <a:rPr lang="en-GB" sz="4200" noProof="0" dirty="0" smtClean="0"/>
              <a:t>Enhanced transparency on usage</a:t>
            </a:r>
          </a:p>
          <a:p>
            <a:pPr lvl="1">
              <a:lnSpc>
                <a:spcPts val="1555"/>
              </a:lnSpc>
            </a:pPr>
            <a:r>
              <a:rPr lang="en-GB" sz="4200" noProof="0" dirty="0" smtClean="0"/>
              <a:t>Reinforced user-support</a:t>
            </a:r>
          </a:p>
          <a:p>
            <a:pPr lvl="1">
              <a:lnSpc>
                <a:spcPts val="1555"/>
              </a:lnSpc>
            </a:pPr>
            <a:r>
              <a:rPr lang="en-GB" sz="4200" noProof="0" dirty="0" smtClean="0"/>
              <a:t>Homogeneity and interoperability</a:t>
            </a:r>
          </a:p>
          <a:p>
            <a:pPr marL="457200" lvl="1" indent="0">
              <a:lnSpc>
                <a:spcPts val="1555"/>
              </a:lnSpc>
              <a:buNone/>
            </a:pPr>
            <a:endParaRPr lang="en-GB" sz="5000" noProof="0" dirty="0" smtClean="0"/>
          </a:p>
          <a:p>
            <a:pPr>
              <a:lnSpc>
                <a:spcPts val="1555"/>
              </a:lnSpc>
            </a:pPr>
            <a:r>
              <a:rPr lang="en-GB" sz="4000" u="sng" noProof="0" dirty="0" smtClean="0"/>
              <a:t>Implementation</a:t>
            </a:r>
            <a:r>
              <a:rPr lang="en-GB" sz="4000" noProof="0" dirty="0" smtClean="0"/>
              <a:t> efforts towards meeting these requirements are initiated at ESA in context of continuous enhancement process</a:t>
            </a:r>
          </a:p>
          <a:p>
            <a:pPr lvl="1"/>
            <a:endParaRPr lang="en-GB" sz="4000" noProof="0" dirty="0" smtClean="0"/>
          </a:p>
          <a:p>
            <a:endParaRPr lang="en-GB" noProof="0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15566"/>
            <a:ext cx="3052174" cy="2286184"/>
          </a:xfrm>
          <a:prstGeom prst="rect">
            <a:avLst/>
          </a:prstGeom>
          <a:effectLst>
            <a:reflection endPos="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249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453"/>
    </mc:Choice>
    <mc:Fallback xmlns="">
      <p:transition xmlns:p14="http://schemas.microsoft.com/office/powerpoint/2010/main" spd="slow" advTm="220453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704" y="123479"/>
            <a:ext cx="7664736" cy="420016"/>
          </a:xfrm>
        </p:spPr>
        <p:txBody>
          <a:bodyPr/>
          <a:lstStyle/>
          <a:p>
            <a:r>
              <a:rPr lang="en-GB" noProof="0" dirty="0" smtClean="0"/>
              <a:t>Copernicus Distribution Services</a:t>
            </a:r>
            <a:endParaRPr lang="en-GB" noProof="0" dirty="0"/>
          </a:p>
        </p:txBody>
      </p:sp>
      <p:grpSp>
        <p:nvGrpSpPr>
          <p:cNvPr id="5" name="Group 4"/>
          <p:cNvGrpSpPr/>
          <p:nvPr/>
        </p:nvGrpSpPr>
        <p:grpSpPr>
          <a:xfrm>
            <a:off x="1441391" y="608424"/>
            <a:ext cx="6586993" cy="4267582"/>
            <a:chOff x="1912829" y="1734207"/>
            <a:chExt cx="6353611" cy="3192507"/>
          </a:xfrm>
        </p:grpSpPr>
        <p:sp>
          <p:nvSpPr>
            <p:cNvPr id="6" name="Cloud 5"/>
            <p:cNvSpPr/>
            <p:nvPr/>
          </p:nvSpPr>
          <p:spPr bwMode="auto">
            <a:xfrm>
              <a:off x="3438988" y="2543503"/>
              <a:ext cx="3405352" cy="1650124"/>
            </a:xfrm>
            <a:prstGeom prst="cloud">
              <a:avLst/>
            </a:prstGeom>
            <a:ln/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r"/>
              <a:endParaRPr lang="en-GB" sz="2100" b="1" dirty="0">
                <a:solidFill>
                  <a:srgbClr val="00468C"/>
                </a:solidFill>
                <a:latin typeface="Arial" charset="0"/>
              </a:endParaRPr>
            </a:p>
          </p:txBody>
        </p:sp>
        <p:sp>
          <p:nvSpPr>
            <p:cNvPr id="7" name="Flowchart: Magnetic Disk 6"/>
            <p:cNvSpPr/>
            <p:nvPr/>
          </p:nvSpPr>
          <p:spPr bwMode="auto">
            <a:xfrm>
              <a:off x="3964506" y="3229302"/>
              <a:ext cx="504497" cy="373118"/>
            </a:xfrm>
            <a:prstGeom prst="flowChartMagneticDisk">
              <a:avLst/>
            </a:prstGeom>
            <a:ln/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r"/>
              <a:endParaRPr lang="en-GB" sz="2100" b="1" dirty="0">
                <a:solidFill>
                  <a:srgbClr val="00468C"/>
                </a:solidFill>
                <a:latin typeface="Arial" charset="0"/>
              </a:endParaRPr>
            </a:p>
          </p:txBody>
        </p:sp>
        <p:sp>
          <p:nvSpPr>
            <p:cNvPr id="8" name="Flowchart: Magnetic Disk 7"/>
            <p:cNvSpPr/>
            <p:nvPr/>
          </p:nvSpPr>
          <p:spPr bwMode="auto">
            <a:xfrm>
              <a:off x="4574106" y="3518337"/>
              <a:ext cx="504497" cy="373118"/>
            </a:xfrm>
            <a:prstGeom prst="flowChartMagneticDisk">
              <a:avLst/>
            </a:prstGeom>
            <a:ln/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r"/>
              <a:endParaRPr lang="en-GB" sz="2100" b="1" dirty="0">
                <a:solidFill>
                  <a:srgbClr val="00468C"/>
                </a:solidFill>
                <a:latin typeface="Arial" charset="0"/>
              </a:endParaRPr>
            </a:p>
          </p:txBody>
        </p:sp>
        <p:sp>
          <p:nvSpPr>
            <p:cNvPr id="9" name="Flowchart: Magnetic Disk 8"/>
            <p:cNvSpPr/>
            <p:nvPr/>
          </p:nvSpPr>
          <p:spPr bwMode="auto">
            <a:xfrm>
              <a:off x="4975584" y="3063762"/>
              <a:ext cx="504497" cy="373118"/>
            </a:xfrm>
            <a:prstGeom prst="flowChartMagneticDisk">
              <a:avLst/>
            </a:prstGeom>
            <a:ln/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r"/>
              <a:endParaRPr lang="en-GB" sz="2100" b="1" dirty="0">
                <a:solidFill>
                  <a:srgbClr val="00468C"/>
                </a:solidFill>
                <a:latin typeface="Arial" charset="0"/>
              </a:endParaRPr>
            </a:p>
          </p:txBody>
        </p:sp>
        <p:sp>
          <p:nvSpPr>
            <p:cNvPr id="10" name="Flowchart: Magnetic Disk 9"/>
            <p:cNvSpPr/>
            <p:nvPr/>
          </p:nvSpPr>
          <p:spPr bwMode="auto">
            <a:xfrm>
              <a:off x="5856368" y="3182006"/>
              <a:ext cx="504497" cy="373118"/>
            </a:xfrm>
            <a:prstGeom prst="flowChartMagneticDisk">
              <a:avLst/>
            </a:prstGeom>
            <a:ln/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r"/>
              <a:endParaRPr lang="en-GB" sz="2100" b="1" dirty="0">
                <a:solidFill>
                  <a:srgbClr val="00468C"/>
                </a:solidFill>
                <a:latin typeface="Arial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64506" y="2737097"/>
              <a:ext cx="2522173" cy="20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b="1" dirty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+mn-cs"/>
                </a:rPr>
                <a:t>Copernicus Data and Information</a:t>
              </a:r>
              <a:endParaRPr lang="en-GB" b="1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cxnSp>
          <p:nvCxnSpPr>
            <p:cNvPr id="12" name="Curved Connector 11"/>
            <p:cNvCxnSpPr>
              <a:stCxn id="8" idx="4"/>
              <a:endCxn id="10" idx="3"/>
            </p:cNvCxnSpPr>
            <p:nvPr/>
          </p:nvCxnSpPr>
          <p:spPr bwMode="auto">
            <a:xfrm flipV="1">
              <a:off x="5078603" y="3555124"/>
              <a:ext cx="1030014" cy="149772"/>
            </a:xfrm>
            <a:prstGeom prst="curvedConnector2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Curved Connector 12"/>
            <p:cNvCxnSpPr>
              <a:stCxn id="8" idx="2"/>
              <a:endCxn id="7" idx="3"/>
            </p:cNvCxnSpPr>
            <p:nvPr/>
          </p:nvCxnSpPr>
          <p:spPr bwMode="auto">
            <a:xfrm rot="10800000">
              <a:off x="4216756" y="3602420"/>
              <a:ext cx="357351" cy="102476"/>
            </a:xfrm>
            <a:prstGeom prst="curvedConnector2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Curved Connector 13"/>
            <p:cNvCxnSpPr>
              <a:stCxn id="7" idx="4"/>
              <a:endCxn id="9" idx="2"/>
            </p:cNvCxnSpPr>
            <p:nvPr/>
          </p:nvCxnSpPr>
          <p:spPr bwMode="auto">
            <a:xfrm flipV="1">
              <a:off x="4469003" y="3250321"/>
              <a:ext cx="506581" cy="165540"/>
            </a:xfrm>
            <a:prstGeom prst="curvedConnector3">
              <a:avLst>
                <a:gd name="adj1" fmla="val 5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Curved Connector 14"/>
            <p:cNvCxnSpPr>
              <a:stCxn id="9" idx="4"/>
              <a:endCxn id="10" idx="2"/>
            </p:cNvCxnSpPr>
            <p:nvPr/>
          </p:nvCxnSpPr>
          <p:spPr bwMode="auto">
            <a:xfrm>
              <a:off x="5480081" y="3250321"/>
              <a:ext cx="376287" cy="118244"/>
            </a:xfrm>
            <a:prstGeom prst="curvedConnector3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" name="Flowchart: Magnetic Disk 15"/>
            <p:cNvSpPr/>
            <p:nvPr/>
          </p:nvSpPr>
          <p:spPr bwMode="auto">
            <a:xfrm>
              <a:off x="5393912" y="3502570"/>
              <a:ext cx="504497" cy="373118"/>
            </a:xfrm>
            <a:prstGeom prst="flowChartMagneticDisk">
              <a:avLst/>
            </a:prstGeom>
            <a:ln/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r"/>
              <a:endParaRPr lang="en-GB" sz="2100" b="1" dirty="0">
                <a:solidFill>
                  <a:srgbClr val="00468C"/>
                </a:solidFill>
                <a:latin typeface="Arial" charset="0"/>
              </a:endParaRPr>
            </a:p>
          </p:txBody>
        </p:sp>
        <p:sp>
          <p:nvSpPr>
            <p:cNvPr id="17" name="Rounded Rectangular Callout 16"/>
            <p:cNvSpPr/>
            <p:nvPr/>
          </p:nvSpPr>
          <p:spPr bwMode="auto">
            <a:xfrm>
              <a:off x="4496282" y="1734207"/>
              <a:ext cx="1072055" cy="546537"/>
            </a:xfrm>
            <a:prstGeom prst="wedgeRoundRectCallout">
              <a:avLst>
                <a:gd name="adj1" fmla="val -20833"/>
                <a:gd name="adj2" fmla="val 117905"/>
                <a:gd name="adj3" fmla="val 16667"/>
              </a:avLst>
            </a:prstGeom>
            <a:ln/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BE" sz="1100" b="1" dirty="0" smtClean="0">
                  <a:solidFill>
                    <a:srgbClr val="00468C"/>
                  </a:solidFill>
                  <a:latin typeface="Arial" charset="0"/>
                </a:rPr>
                <a:t>Catalogue, search </a:t>
              </a:r>
              <a:r>
                <a:rPr lang="fr-BE" sz="1100" b="1" dirty="0">
                  <a:solidFill>
                    <a:srgbClr val="00468C"/>
                  </a:solidFill>
                  <a:latin typeface="Arial" charset="0"/>
                </a:rPr>
                <a:t>and </a:t>
              </a:r>
              <a:r>
                <a:rPr lang="fr-BE" sz="1100" b="1" dirty="0" smtClean="0">
                  <a:solidFill>
                    <a:srgbClr val="00468C"/>
                  </a:solidFill>
                  <a:latin typeface="Arial" charset="0"/>
                </a:rPr>
                <a:t>view</a:t>
              </a:r>
              <a:endParaRPr lang="en-GB" sz="2100" b="1" dirty="0">
                <a:solidFill>
                  <a:srgbClr val="00468C"/>
                </a:solidFill>
                <a:latin typeface="Arial" charset="0"/>
              </a:endParaRPr>
            </a:p>
          </p:txBody>
        </p:sp>
        <p:sp>
          <p:nvSpPr>
            <p:cNvPr id="18" name="Rounded Rectangular Callout 17"/>
            <p:cNvSpPr/>
            <p:nvPr/>
          </p:nvSpPr>
          <p:spPr bwMode="auto">
            <a:xfrm>
              <a:off x="6108617" y="1886607"/>
              <a:ext cx="1248678" cy="546537"/>
            </a:xfrm>
            <a:prstGeom prst="wedgeRoundRectCallout">
              <a:avLst>
                <a:gd name="adj1" fmla="val -47304"/>
                <a:gd name="adj2" fmla="val 96751"/>
                <a:gd name="adj3" fmla="val 16667"/>
              </a:avLst>
            </a:prstGeom>
            <a:ln/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BE" sz="1100" b="1" dirty="0">
                  <a:solidFill>
                    <a:srgbClr val="00468C"/>
                  </a:solidFill>
                  <a:latin typeface="Arial" charset="0"/>
                </a:rPr>
                <a:t>User management</a:t>
              </a:r>
              <a:endParaRPr lang="en-GB" sz="2100" b="1" dirty="0">
                <a:solidFill>
                  <a:srgbClr val="00468C"/>
                </a:solidFill>
                <a:latin typeface="Arial" charset="0"/>
              </a:endParaRPr>
            </a:p>
          </p:txBody>
        </p:sp>
        <p:sp>
          <p:nvSpPr>
            <p:cNvPr id="19" name="Rounded Rectangular Callout 18"/>
            <p:cNvSpPr/>
            <p:nvPr/>
          </p:nvSpPr>
          <p:spPr bwMode="auto">
            <a:xfrm>
              <a:off x="7017762" y="3066393"/>
              <a:ext cx="1248678" cy="546537"/>
            </a:xfrm>
            <a:prstGeom prst="wedgeRoundRectCallout">
              <a:avLst>
                <a:gd name="adj1" fmla="val -83498"/>
                <a:gd name="adj2" fmla="val -3249"/>
                <a:gd name="adj3" fmla="val 16667"/>
              </a:avLst>
            </a:prstGeom>
            <a:ln/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BE" sz="1100" b="1" dirty="0">
                  <a:solidFill>
                    <a:srgbClr val="00468C"/>
                  </a:solidFill>
                  <a:latin typeface="Arial" charset="0"/>
                </a:rPr>
                <a:t>Download</a:t>
              </a:r>
              <a:endParaRPr lang="en-GB" sz="2100" b="1" dirty="0">
                <a:solidFill>
                  <a:srgbClr val="00468C"/>
                </a:solidFill>
                <a:latin typeface="Arial" charset="0"/>
              </a:endParaRPr>
            </a:p>
          </p:txBody>
        </p:sp>
        <p:sp>
          <p:nvSpPr>
            <p:cNvPr id="20" name="Rounded Rectangular Callout 19"/>
            <p:cNvSpPr/>
            <p:nvPr/>
          </p:nvSpPr>
          <p:spPr bwMode="auto">
            <a:xfrm>
              <a:off x="6349330" y="4049110"/>
              <a:ext cx="1248678" cy="546537"/>
            </a:xfrm>
            <a:prstGeom prst="wedgeRoundRectCallout">
              <a:avLst>
                <a:gd name="adj1" fmla="val -68347"/>
                <a:gd name="adj2" fmla="val -91711"/>
                <a:gd name="adj3" fmla="val 16667"/>
              </a:avLst>
            </a:prstGeom>
            <a:ln/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BE" sz="1100" b="1" dirty="0">
                  <a:solidFill>
                    <a:srgbClr val="00468C"/>
                  </a:solidFill>
                  <a:latin typeface="Arial" charset="0"/>
                </a:rPr>
                <a:t>Data </a:t>
              </a:r>
              <a:r>
                <a:rPr lang="fr-BE" sz="1100" b="1" dirty="0" smtClean="0">
                  <a:solidFill>
                    <a:srgbClr val="00468C"/>
                  </a:solidFill>
                  <a:latin typeface="Arial" charset="0"/>
                </a:rPr>
                <a:t>broadcast</a:t>
              </a:r>
              <a:endParaRPr lang="en-GB" sz="2100" b="1" dirty="0">
                <a:solidFill>
                  <a:srgbClr val="00468C"/>
                </a:solidFill>
                <a:latin typeface="Arial" charset="0"/>
              </a:endParaRPr>
            </a:p>
          </p:txBody>
        </p:sp>
        <p:sp>
          <p:nvSpPr>
            <p:cNvPr id="21" name="Rounded Rectangular Callout 20"/>
            <p:cNvSpPr/>
            <p:nvPr/>
          </p:nvSpPr>
          <p:spPr bwMode="auto">
            <a:xfrm>
              <a:off x="4381696" y="4380177"/>
              <a:ext cx="1248678" cy="546537"/>
            </a:xfrm>
            <a:prstGeom prst="wedgeRoundRectCallout">
              <a:avLst>
                <a:gd name="adj1" fmla="val 31817"/>
                <a:gd name="adj2" fmla="val -112865"/>
                <a:gd name="adj3" fmla="val 16667"/>
              </a:avLst>
            </a:prstGeom>
            <a:ln/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BE" sz="1100" b="1" dirty="0" smtClean="0">
                  <a:solidFill>
                    <a:srgbClr val="00468C"/>
                  </a:solidFill>
                  <a:latin typeface="Arial" charset="0"/>
                </a:rPr>
                <a:t>Long-</a:t>
              </a:r>
              <a:r>
                <a:rPr lang="fr-BE" sz="1100" b="1" dirty="0">
                  <a:solidFill>
                    <a:srgbClr val="00468C"/>
                  </a:solidFill>
                  <a:latin typeface="Arial" charset="0"/>
                </a:rPr>
                <a:t>t</a:t>
              </a:r>
              <a:r>
                <a:rPr lang="fr-BE" sz="1100" b="1" dirty="0" smtClean="0">
                  <a:solidFill>
                    <a:srgbClr val="00468C"/>
                  </a:solidFill>
                  <a:latin typeface="Arial" charset="0"/>
                </a:rPr>
                <a:t>erm </a:t>
              </a:r>
              <a:r>
                <a:rPr lang="fr-BE" sz="1100" b="1" dirty="0">
                  <a:solidFill>
                    <a:srgbClr val="00468C"/>
                  </a:solidFill>
                  <a:latin typeface="Arial" charset="0"/>
                </a:rPr>
                <a:t>a</a:t>
              </a:r>
              <a:r>
                <a:rPr lang="fr-BE" sz="1100" b="1" dirty="0" smtClean="0">
                  <a:solidFill>
                    <a:srgbClr val="00468C"/>
                  </a:solidFill>
                  <a:latin typeface="Arial" charset="0"/>
                </a:rPr>
                <a:t>rchive</a:t>
              </a:r>
              <a:endParaRPr lang="en-GB" sz="2100" b="1" dirty="0">
                <a:solidFill>
                  <a:srgbClr val="00468C"/>
                </a:solidFill>
                <a:latin typeface="Arial" charset="0"/>
              </a:endParaRPr>
            </a:p>
          </p:txBody>
        </p:sp>
        <p:sp>
          <p:nvSpPr>
            <p:cNvPr id="22" name="Rounded Rectangular Callout 21"/>
            <p:cNvSpPr/>
            <p:nvPr/>
          </p:nvSpPr>
          <p:spPr bwMode="auto">
            <a:xfrm>
              <a:off x="2611767" y="4078007"/>
              <a:ext cx="1248678" cy="546537"/>
            </a:xfrm>
            <a:prstGeom prst="wedgeRoundRectCallout">
              <a:avLst>
                <a:gd name="adj1" fmla="val 78953"/>
                <a:gd name="adj2" fmla="val -66711"/>
                <a:gd name="adj3" fmla="val 16667"/>
              </a:avLst>
            </a:prstGeom>
            <a:ln/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BE" sz="1100" b="1" dirty="0">
                  <a:solidFill>
                    <a:srgbClr val="00468C"/>
                  </a:solidFill>
                  <a:latin typeface="Arial" charset="0"/>
                </a:rPr>
                <a:t>Access to </a:t>
              </a:r>
              <a:r>
                <a:rPr lang="fr-BE" sz="1100" b="1" dirty="0" smtClean="0">
                  <a:solidFill>
                    <a:srgbClr val="00468C"/>
                  </a:solidFill>
                  <a:latin typeface="Arial" charset="0"/>
                </a:rPr>
                <a:t>NRT/QRT</a:t>
              </a:r>
              <a:endParaRPr lang="fr-BE" sz="1100" b="1" dirty="0">
                <a:solidFill>
                  <a:srgbClr val="00468C"/>
                </a:solidFill>
                <a:latin typeface="Arial" charset="0"/>
              </a:endParaRPr>
            </a:p>
            <a:p>
              <a:pPr algn="ctr"/>
              <a:r>
                <a:rPr lang="fr-BE" sz="1100" b="1" dirty="0">
                  <a:solidFill>
                    <a:srgbClr val="00468C"/>
                  </a:solidFill>
                  <a:latin typeface="Arial" charset="0"/>
                </a:rPr>
                <a:t>Data</a:t>
              </a:r>
              <a:endParaRPr lang="en-GB" sz="2100" b="1" dirty="0">
                <a:solidFill>
                  <a:srgbClr val="00468C"/>
                </a:solidFill>
                <a:latin typeface="Arial" charset="0"/>
              </a:endParaRPr>
            </a:p>
          </p:txBody>
        </p:sp>
        <p:sp>
          <p:nvSpPr>
            <p:cNvPr id="23" name="Rounded Rectangular Callout 22"/>
            <p:cNvSpPr/>
            <p:nvPr/>
          </p:nvSpPr>
          <p:spPr bwMode="auto">
            <a:xfrm>
              <a:off x="2571847" y="1995350"/>
              <a:ext cx="1248678" cy="546537"/>
            </a:xfrm>
            <a:prstGeom prst="wedgeRoundRectCallout">
              <a:avLst>
                <a:gd name="adj1" fmla="val 73061"/>
                <a:gd name="adj2" fmla="val 98674"/>
                <a:gd name="adj3" fmla="val 16667"/>
              </a:avLst>
            </a:prstGeom>
            <a:ln/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BE" sz="1100" b="1" dirty="0">
                  <a:solidFill>
                    <a:srgbClr val="00468C"/>
                  </a:solidFill>
                  <a:latin typeface="Arial" charset="0"/>
                </a:rPr>
                <a:t>User support</a:t>
              </a:r>
              <a:endParaRPr lang="en-GB" sz="2100" b="1" dirty="0">
                <a:solidFill>
                  <a:srgbClr val="00468C"/>
                </a:solidFill>
                <a:latin typeface="Arial" charset="0"/>
              </a:endParaRPr>
            </a:p>
          </p:txBody>
        </p:sp>
        <p:sp>
          <p:nvSpPr>
            <p:cNvPr id="24" name="Rounded Rectangular Callout 23"/>
            <p:cNvSpPr/>
            <p:nvPr/>
          </p:nvSpPr>
          <p:spPr bwMode="auto">
            <a:xfrm>
              <a:off x="1912829" y="3008584"/>
              <a:ext cx="1248678" cy="546537"/>
            </a:xfrm>
            <a:prstGeom prst="wedgeRoundRectCallout">
              <a:avLst>
                <a:gd name="adj1" fmla="val 94104"/>
                <a:gd name="adj2" fmla="val -5172"/>
                <a:gd name="adj3" fmla="val 16667"/>
              </a:avLst>
            </a:prstGeom>
            <a:ln/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100" b="1" dirty="0">
                  <a:solidFill>
                    <a:srgbClr val="00468C"/>
                  </a:solidFill>
                  <a:latin typeface="Arial" charset="0"/>
                </a:rPr>
                <a:t>Restricted</a:t>
              </a:r>
              <a:r>
                <a:rPr lang="fr-BE" sz="1100" b="1" dirty="0">
                  <a:solidFill>
                    <a:srgbClr val="00468C"/>
                  </a:solidFill>
                  <a:latin typeface="Arial" charset="0"/>
                </a:rPr>
                <a:t> </a:t>
              </a:r>
              <a:r>
                <a:rPr lang="fr-BE" sz="1100" b="1" dirty="0" smtClean="0">
                  <a:solidFill>
                    <a:srgbClr val="00468C"/>
                  </a:solidFill>
                  <a:latin typeface="Arial" charset="0"/>
                </a:rPr>
                <a:t>access</a:t>
              </a:r>
              <a:endParaRPr lang="en-GB" sz="2100" b="1" dirty="0">
                <a:solidFill>
                  <a:srgbClr val="00468C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352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704" y="123479"/>
            <a:ext cx="7819096" cy="420016"/>
          </a:xfrm>
        </p:spPr>
        <p:txBody>
          <a:bodyPr/>
          <a:lstStyle/>
          <a:p>
            <a:r>
              <a:rPr lang="en-GB" noProof="0" dirty="0" smtClean="0"/>
              <a:t>DIAS Concept</a:t>
            </a:r>
            <a:endParaRPr lang="en-GB" noProof="0" dirty="0"/>
          </a:p>
        </p:txBody>
      </p:sp>
      <p:grpSp>
        <p:nvGrpSpPr>
          <p:cNvPr id="5" name="Group 4"/>
          <p:cNvGrpSpPr/>
          <p:nvPr/>
        </p:nvGrpSpPr>
        <p:grpSpPr>
          <a:xfrm>
            <a:off x="1371251" y="609065"/>
            <a:ext cx="6311653" cy="4246982"/>
            <a:chOff x="1774567" y="1784837"/>
            <a:chExt cx="5028914" cy="3706657"/>
          </a:xfrm>
        </p:grpSpPr>
        <p:sp>
          <p:nvSpPr>
            <p:cNvPr id="6" name="Right Arrow 5"/>
            <p:cNvSpPr/>
            <p:nvPr/>
          </p:nvSpPr>
          <p:spPr bwMode="auto">
            <a:xfrm rot="10800000">
              <a:off x="4409090" y="2870590"/>
              <a:ext cx="822148" cy="1666266"/>
            </a:xfrm>
            <a:prstGeom prst="rightArrow">
              <a:avLst/>
            </a:prstGeom>
            <a:gradFill>
              <a:gsLst>
                <a:gs pos="0">
                  <a:schemeClr val="accent6">
                    <a:shade val="51000"/>
                    <a:satMod val="130000"/>
                    <a:alpha val="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</a:gradFill>
            <a:ln/>
            <a:ex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r"/>
              <a:endParaRPr lang="en-GB" sz="2100" b="1" dirty="0">
                <a:solidFill>
                  <a:srgbClr val="00468C"/>
                </a:solidFill>
                <a:latin typeface="Arial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2885908" y="2543477"/>
              <a:ext cx="1792813" cy="2543505"/>
            </a:xfrm>
            <a:prstGeom prst="roundRect">
              <a:avLst/>
            </a:prstGeom>
            <a:noFill/>
            <a:ln/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r"/>
              <a:endParaRPr lang="en-GB" sz="2100" b="1" dirty="0">
                <a:solidFill>
                  <a:srgbClr val="00468C"/>
                </a:solidFill>
                <a:latin typeface="Arial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4813737" y="2558893"/>
              <a:ext cx="1860333" cy="2528089"/>
            </a:xfrm>
            <a:prstGeom prst="roundRect">
              <a:avLst/>
            </a:prstGeom>
            <a:noFill/>
            <a:ln/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r"/>
              <a:endParaRPr lang="en-GB" sz="2100" b="1" dirty="0">
                <a:solidFill>
                  <a:srgbClr val="00468C"/>
                </a:solidFill>
                <a:latin typeface="Arial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2742058" y="2396331"/>
              <a:ext cx="4061423" cy="3066027"/>
            </a:xfrm>
            <a:prstGeom prst="roundRect">
              <a:avLst/>
            </a:prstGeom>
            <a:noFill/>
            <a:ln>
              <a:prstDash val="sysDash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r"/>
              <a:endParaRPr lang="en-GB" sz="2100" b="1" dirty="0">
                <a:solidFill>
                  <a:srgbClr val="00468C"/>
                </a:solidFill>
                <a:latin typeface="Arial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706522" y="5169151"/>
              <a:ext cx="1710452" cy="3223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b="1" dirty="0">
                  <a:solidFill>
                    <a:srgbClr val="00468C"/>
                  </a:solidFill>
                  <a:latin typeface="Arial" pitchFamily="34" charset="0"/>
                  <a:ea typeface="ＭＳ Ｐゴシック" pitchFamily="34" charset="-128"/>
                </a:rPr>
                <a:t>Copernicus </a:t>
              </a:r>
              <a:r>
                <a:rPr lang="fr-BE" b="1" dirty="0" smtClean="0">
                  <a:solidFill>
                    <a:srgbClr val="00468C"/>
                  </a:solidFill>
                  <a:latin typeface="Arial" pitchFamily="34" charset="0"/>
                  <a:ea typeface="ＭＳ Ｐゴシック" pitchFamily="34" charset="-128"/>
                </a:rPr>
                <a:t>DIAS</a:t>
              </a:r>
              <a:endParaRPr lang="en-GB" b="1" dirty="0">
                <a:solidFill>
                  <a:srgbClr val="00468C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854252" y="4030978"/>
              <a:ext cx="785098" cy="2323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400" b="1" u="sng" dirty="0">
                  <a:solidFill>
                    <a:srgbClr val="00468C"/>
                  </a:solidFill>
                  <a:latin typeface="Arial" pitchFamily="34" charset="0"/>
                  <a:ea typeface="ＭＳ Ｐゴシック" pitchFamily="34" charset="-128"/>
                </a:rPr>
                <a:t>Back office</a:t>
              </a:r>
              <a:endParaRPr lang="en-GB" sz="1400" b="1" u="sng" dirty="0">
                <a:solidFill>
                  <a:srgbClr val="00468C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74567" y="2820882"/>
              <a:ext cx="826000" cy="2323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400" b="1" u="sng" dirty="0">
                  <a:solidFill>
                    <a:srgbClr val="00468C"/>
                  </a:solidFill>
                  <a:latin typeface="Arial" pitchFamily="34" charset="0"/>
                  <a:ea typeface="ＭＳ Ｐゴシック" pitchFamily="34" charset="-128"/>
                </a:rPr>
                <a:t>Front Office</a:t>
              </a:r>
              <a:endParaRPr lang="en-GB" sz="1400" b="1" u="sng" dirty="0">
                <a:solidFill>
                  <a:srgbClr val="00468C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3" name="Flowchart: Magnetic Disk 12"/>
            <p:cNvSpPr/>
            <p:nvPr/>
          </p:nvSpPr>
          <p:spPr bwMode="auto">
            <a:xfrm>
              <a:off x="5118905" y="4218309"/>
              <a:ext cx="1140727" cy="801859"/>
            </a:xfrm>
            <a:prstGeom prst="flowChartMagneticDisk">
              <a:avLst/>
            </a:prstGeom>
            <a:ln/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BE" sz="1000" b="1" dirty="0">
                  <a:solidFill>
                    <a:srgbClr val="00468C"/>
                  </a:solidFill>
                  <a:latin typeface="Arial" charset="0"/>
                </a:rPr>
                <a:t>S</a:t>
              </a:r>
              <a:r>
                <a:rPr lang="fr-BE" sz="1000" b="1" dirty="0" smtClean="0">
                  <a:solidFill>
                    <a:srgbClr val="00468C"/>
                  </a:solidFill>
                  <a:latin typeface="Arial" charset="0"/>
                </a:rPr>
                <a:t>calable storage Copernicus </a:t>
              </a:r>
              <a:r>
                <a:rPr lang="fr-BE" sz="1000" b="1" dirty="0">
                  <a:solidFill>
                    <a:srgbClr val="00468C"/>
                  </a:solidFill>
                  <a:latin typeface="Arial" charset="0"/>
                </a:rPr>
                <a:t>Data &amp; </a:t>
              </a:r>
              <a:r>
                <a:rPr lang="fr-BE" sz="1000" b="1" dirty="0" smtClean="0">
                  <a:solidFill>
                    <a:srgbClr val="00468C"/>
                  </a:solidFill>
                  <a:latin typeface="Arial" charset="0"/>
                </a:rPr>
                <a:t>information</a:t>
              </a:r>
              <a:endParaRPr lang="en-GB" sz="1000" b="1" dirty="0">
                <a:solidFill>
                  <a:srgbClr val="00468C"/>
                </a:solidFill>
                <a:latin typeface="Arial" charset="0"/>
              </a:endParaRPr>
            </a:p>
          </p:txBody>
        </p:sp>
        <p:sp>
          <p:nvSpPr>
            <p:cNvPr id="14" name="Flowchart: Multidocument 13"/>
            <p:cNvSpPr/>
            <p:nvPr/>
          </p:nvSpPr>
          <p:spPr bwMode="auto">
            <a:xfrm rot="10800000">
              <a:off x="5082838" y="2568123"/>
              <a:ext cx="1212861" cy="830291"/>
            </a:xfrm>
            <a:prstGeom prst="flowChartMultidocument">
              <a:avLst/>
            </a:prstGeom>
            <a:ln/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r"/>
              <a:endParaRPr lang="en-GB" sz="2100" b="1" dirty="0">
                <a:solidFill>
                  <a:srgbClr val="00468C"/>
                </a:solidFill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88484" y="2768202"/>
              <a:ext cx="684500" cy="415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BE" sz="1050" b="1" dirty="0" smtClean="0">
                  <a:solidFill>
                    <a:srgbClr val="00468C"/>
                  </a:solidFill>
                  <a:latin typeface="Arial" charset="0"/>
                  <a:ea typeface="ＭＳ Ｐゴシック" pitchFamily="34" charset="-128"/>
                </a:rPr>
                <a:t>Basic Data </a:t>
              </a:r>
              <a:endParaRPr lang="fr-BE" sz="1050" b="1" dirty="0">
                <a:solidFill>
                  <a:srgbClr val="00468C"/>
                </a:solidFill>
                <a:latin typeface="Arial" charset="0"/>
                <a:ea typeface="ＭＳ Ｐゴシック" pitchFamily="34" charset="-128"/>
              </a:endParaRPr>
            </a:p>
            <a:p>
              <a:pPr algn="ctr"/>
              <a:r>
                <a:rPr lang="fr-BE" sz="1050" b="1" dirty="0">
                  <a:solidFill>
                    <a:srgbClr val="00468C"/>
                  </a:solidFill>
                  <a:latin typeface="Arial" charset="0"/>
                  <a:ea typeface="ＭＳ Ｐゴシック" pitchFamily="34" charset="-128"/>
                </a:rPr>
                <a:t>Exploration </a:t>
              </a:r>
            </a:p>
            <a:p>
              <a:pPr algn="ctr"/>
              <a:r>
                <a:rPr lang="fr-BE" sz="1050" b="1" dirty="0">
                  <a:solidFill>
                    <a:srgbClr val="00468C"/>
                  </a:solidFill>
                  <a:latin typeface="Arial" charset="0"/>
                  <a:ea typeface="ＭＳ Ｐゴシック" pitchFamily="34" charset="-128"/>
                </a:rPr>
                <a:t>Tools</a:t>
              </a:r>
              <a:endParaRPr lang="en-GB" sz="1050" b="1" dirty="0">
                <a:solidFill>
                  <a:srgbClr val="00468C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6" name="Flowchart: Multidocument 15"/>
            <p:cNvSpPr/>
            <p:nvPr/>
          </p:nvSpPr>
          <p:spPr bwMode="auto">
            <a:xfrm rot="10800000">
              <a:off x="3196229" y="2579694"/>
              <a:ext cx="1212861" cy="830291"/>
            </a:xfrm>
            <a:prstGeom prst="flowChartMultidocument">
              <a:avLst/>
            </a:prstGeom>
            <a:ln/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r"/>
              <a:endParaRPr lang="en-GB" sz="2100" b="1" dirty="0">
                <a:solidFill>
                  <a:srgbClr val="00468C"/>
                </a:solidFill>
                <a:latin typeface="Arial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77148" y="2736284"/>
              <a:ext cx="802349" cy="503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BE" sz="1050" b="1" dirty="0">
                  <a:solidFill>
                    <a:srgbClr val="00468C"/>
                  </a:solidFill>
                  <a:latin typeface="Arial" charset="0"/>
                  <a:ea typeface="ＭＳ Ｐゴシック" pitchFamily="34" charset="-128"/>
                </a:rPr>
                <a:t>Third Party </a:t>
              </a:r>
            </a:p>
            <a:p>
              <a:pPr algn="ctr"/>
              <a:r>
                <a:rPr lang="fr-BE" sz="1050" b="1" dirty="0">
                  <a:solidFill>
                    <a:srgbClr val="00468C"/>
                  </a:solidFill>
                  <a:latin typeface="Arial" charset="0"/>
                  <a:ea typeface="ＭＳ Ｐゴシック" pitchFamily="34" charset="-128"/>
                </a:rPr>
                <a:t>Services &amp; </a:t>
              </a:r>
            </a:p>
            <a:p>
              <a:pPr algn="ctr"/>
              <a:r>
                <a:rPr lang="fr-BE" sz="1050" b="1" dirty="0">
                  <a:solidFill>
                    <a:srgbClr val="00468C"/>
                  </a:solidFill>
                  <a:latin typeface="Arial" charset="0"/>
                  <a:ea typeface="ＭＳ Ｐゴシック" pitchFamily="34" charset="-128"/>
                </a:rPr>
                <a:t>Environment</a:t>
              </a:r>
              <a:endParaRPr lang="en-GB" sz="1050" b="1" dirty="0">
                <a:solidFill>
                  <a:srgbClr val="00468C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5454512" y="3638912"/>
              <a:ext cx="2115659" cy="245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400" dirty="0">
                  <a:solidFill>
                    <a:srgbClr val="00468C"/>
                  </a:solidFill>
                  <a:latin typeface="Arial" pitchFamily="34" charset="0"/>
                  <a:ea typeface="ＭＳ Ｐゴシック" pitchFamily="34" charset="-128"/>
                </a:rPr>
                <a:t>Copernicus funded Services</a:t>
              </a:r>
              <a:endParaRPr lang="en-GB" sz="1400" dirty="0">
                <a:solidFill>
                  <a:srgbClr val="00468C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16200000">
              <a:off x="1939001" y="3667397"/>
              <a:ext cx="2089076" cy="245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900" b="0"/>
              </a:lvl1pPr>
            </a:lstStyle>
            <a:p>
              <a:r>
                <a:rPr lang="fr-BE" sz="1400" dirty="0">
                  <a:solidFill>
                    <a:srgbClr val="00468C"/>
                  </a:solidFill>
                  <a:latin typeface="Arial" pitchFamily="34" charset="0"/>
                  <a:ea typeface="ＭＳ Ｐゴシック" pitchFamily="34" charset="-128"/>
                </a:rPr>
                <a:t>Third Party funded Services</a:t>
              </a:r>
              <a:endParaRPr lang="en-GB" sz="1400" dirty="0">
                <a:solidFill>
                  <a:srgbClr val="00468C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0" name="Up Arrow 19"/>
            <p:cNvSpPr/>
            <p:nvPr/>
          </p:nvSpPr>
          <p:spPr bwMode="auto">
            <a:xfrm>
              <a:off x="3504410" y="2123090"/>
              <a:ext cx="710233" cy="446314"/>
            </a:xfrm>
            <a:prstGeom prst="upArrow">
              <a:avLst/>
            </a:prstGeom>
            <a:ln/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r"/>
              <a:endParaRPr lang="en-GB" sz="2100" b="1" dirty="0">
                <a:solidFill>
                  <a:srgbClr val="00468C"/>
                </a:solidFill>
                <a:latin typeface="Arial" charset="0"/>
              </a:endParaRPr>
            </a:p>
          </p:txBody>
        </p:sp>
        <p:sp>
          <p:nvSpPr>
            <p:cNvPr id="21" name="Up Arrow 20"/>
            <p:cNvSpPr/>
            <p:nvPr/>
          </p:nvSpPr>
          <p:spPr bwMode="auto">
            <a:xfrm>
              <a:off x="5306880" y="2128350"/>
              <a:ext cx="710233" cy="446314"/>
            </a:xfrm>
            <a:prstGeom prst="upArrow">
              <a:avLst/>
            </a:prstGeom>
            <a:ln/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r"/>
              <a:endParaRPr lang="en-GB" sz="2100" b="1" dirty="0">
                <a:solidFill>
                  <a:srgbClr val="00468C"/>
                </a:solidFill>
                <a:latin typeface="Arial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176785" y="1784837"/>
              <a:ext cx="861101" cy="2686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BE" sz="1400" b="1" dirty="0" smtClean="0">
                  <a:solidFill>
                    <a:srgbClr val="00468C"/>
                  </a:solidFill>
                  <a:latin typeface="Arial" pitchFamily="34" charset="0"/>
                  <a:ea typeface="ＭＳ Ｐゴシック" pitchFamily="34" charset="-128"/>
                </a:rPr>
                <a:t>End-Users</a:t>
              </a:r>
              <a:endParaRPr lang="fr-BE" sz="1400" b="1" dirty="0">
                <a:solidFill>
                  <a:srgbClr val="00468C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3" name="Flowchart: Magnetic Disk 22"/>
            <p:cNvSpPr/>
            <p:nvPr/>
          </p:nvSpPr>
          <p:spPr bwMode="auto">
            <a:xfrm>
              <a:off x="3183249" y="4257736"/>
              <a:ext cx="1140727" cy="801859"/>
            </a:xfrm>
            <a:prstGeom prst="flowChartMagneticDisk">
              <a:avLst/>
            </a:prstGeom>
            <a:ln/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BE" sz="1050" b="1" dirty="0" smtClean="0">
                  <a:solidFill>
                    <a:srgbClr val="00468C"/>
                  </a:solidFill>
                  <a:latin typeface="Arial" charset="0"/>
                </a:rPr>
                <a:t>Scalable storage(s) for 3rd party data</a:t>
              </a:r>
              <a:endParaRPr lang="en-GB" sz="1050" b="1" dirty="0">
                <a:solidFill>
                  <a:srgbClr val="00468C"/>
                </a:solidFill>
                <a:latin typeface="Arial" charset="0"/>
              </a:endParaRPr>
            </a:p>
          </p:txBody>
        </p:sp>
      </p:grpSp>
      <p:cxnSp>
        <p:nvCxnSpPr>
          <p:cNvPr id="24" name="Straight Connector 23"/>
          <p:cNvCxnSpPr/>
          <p:nvPr/>
        </p:nvCxnSpPr>
        <p:spPr bwMode="auto">
          <a:xfrm flipV="1">
            <a:off x="1371251" y="2715766"/>
            <a:ext cx="6900910" cy="294"/>
          </a:xfrm>
          <a:prstGeom prst="line">
            <a:avLst/>
          </a:prstGeom>
          <a:noFill/>
          <a:ln w="12700" cap="flat" cmpd="sng" algn="ctr">
            <a:solidFill>
              <a:srgbClr val="0070C0"/>
            </a:solidFill>
            <a:prstDash val="lgDash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Rectangle 24"/>
          <p:cNvSpPr/>
          <p:nvPr/>
        </p:nvSpPr>
        <p:spPr bwMode="auto">
          <a:xfrm>
            <a:off x="3155539" y="3066179"/>
            <a:ext cx="1522230" cy="376263"/>
          </a:xfrm>
          <a:prstGeom prst="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en-GB" sz="1050" b="1" dirty="0" smtClean="0">
                <a:solidFill>
                  <a:srgbClr val="00468C"/>
                </a:solidFill>
                <a:latin typeface="Arial" charset="0"/>
                <a:ea typeface="ＭＳ Ｐゴシック" pitchFamily="34" charset="-128"/>
              </a:rPr>
              <a:t>Scalable computing</a:t>
            </a:r>
            <a:endParaRPr lang="en-GB" sz="1050" b="1" dirty="0">
              <a:solidFill>
                <a:srgbClr val="00468C"/>
              </a:solidFill>
              <a:latin typeface="Arial" charset="0"/>
              <a:ea typeface="ＭＳ Ｐゴシック" pitchFamily="34" charset="-128"/>
            </a:endParaRPr>
          </a:p>
          <a:p>
            <a:pPr algn="r"/>
            <a:r>
              <a:rPr lang="en-GB" sz="1050" b="1" dirty="0" smtClean="0">
                <a:solidFill>
                  <a:srgbClr val="00468C"/>
                </a:solidFill>
                <a:latin typeface="Arial" charset="0"/>
                <a:ea typeface="ＭＳ Ｐゴシック" pitchFamily="34" charset="-128"/>
              </a:rPr>
              <a:t>environment </a:t>
            </a:r>
            <a:endParaRPr lang="en-GB" sz="1050" b="1" dirty="0">
              <a:solidFill>
                <a:srgbClr val="00468C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5804561" y="3063855"/>
            <a:ext cx="1379748" cy="299983"/>
          </a:xfrm>
          <a:prstGeom prst="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/>
            <a:endParaRPr lang="en-GB" sz="1050" b="1" dirty="0">
              <a:solidFill>
                <a:srgbClr val="00468C"/>
              </a:solidFill>
              <a:latin typeface="Arial" charset="0"/>
              <a:ea typeface="ＭＳ Ｐゴシック" pitchFamily="34" charset="-128"/>
            </a:endParaRPr>
          </a:p>
          <a:p>
            <a:pPr algn="r"/>
            <a:r>
              <a:rPr lang="en-GB" sz="1000" b="1" dirty="0">
                <a:solidFill>
                  <a:srgbClr val="00468C"/>
                </a:solidFill>
                <a:latin typeface="Arial" charset="0"/>
                <a:ea typeface="ＭＳ Ｐゴシック" pitchFamily="34" charset="-128"/>
              </a:rPr>
              <a:t>S</a:t>
            </a:r>
            <a:r>
              <a:rPr lang="en-GB" sz="1000" b="1" dirty="0" smtClean="0">
                <a:solidFill>
                  <a:srgbClr val="00468C"/>
                </a:solidFill>
                <a:latin typeface="Arial" charset="0"/>
                <a:ea typeface="ＭＳ Ｐゴシック" pitchFamily="34" charset="-128"/>
              </a:rPr>
              <a:t>calable computing</a:t>
            </a:r>
          </a:p>
          <a:p>
            <a:pPr algn="r"/>
            <a:r>
              <a:rPr lang="en-GB" sz="1000" b="1" dirty="0" smtClean="0">
                <a:solidFill>
                  <a:srgbClr val="00468C"/>
                </a:solidFill>
                <a:latin typeface="Arial" charset="0"/>
                <a:ea typeface="ＭＳ Ｐゴシック" pitchFamily="34" charset="-128"/>
              </a:rPr>
              <a:t>environment</a:t>
            </a:r>
            <a:endParaRPr lang="en-GB" sz="1000" b="1" dirty="0">
              <a:solidFill>
                <a:srgbClr val="00468C"/>
              </a:solidFill>
              <a:latin typeface="Arial" charset="0"/>
              <a:ea typeface="ＭＳ Ｐゴシック" pitchFamily="34" charset="-128"/>
            </a:endParaRPr>
          </a:p>
          <a:p>
            <a:pPr algn="r"/>
            <a:endParaRPr lang="en-GB" sz="1050" b="1" dirty="0">
              <a:solidFill>
                <a:srgbClr val="00468C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95383" y="2453348"/>
            <a:ext cx="3964016" cy="52322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 smtClean="0"/>
              <a:t>Integration</a:t>
            </a:r>
          </a:p>
          <a:p>
            <a:pPr algn="r"/>
            <a:r>
              <a:rPr lang="en-GB" sz="1400" b="1" dirty="0" smtClean="0"/>
              <a:t>Interface </a:t>
            </a:r>
            <a:r>
              <a:rPr lang="en-GB" sz="1400" b="1" dirty="0"/>
              <a:t>layer</a:t>
            </a:r>
          </a:p>
        </p:txBody>
      </p:sp>
    </p:spTree>
    <p:extLst>
      <p:ext uri="{BB962C8B-B14F-4D97-AF65-F5344CB8AC3E}">
        <p14:creationId xmlns:p14="http://schemas.microsoft.com/office/powerpoint/2010/main" val="87188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2.7|33.1|2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2.7|33.1|20.6"/>
</p:tagLst>
</file>

<file path=ppt/theme/theme1.xml><?xml version="1.0" encoding="utf-8"?>
<a:theme xmlns:a="http://schemas.openxmlformats.org/drawingml/2006/main" name="Style Guide">
  <a:themeElements>
    <a:clrScheme name="Copernicus2">
      <a:dk1>
        <a:srgbClr val="262626"/>
      </a:dk1>
      <a:lt1>
        <a:sysClr val="window" lastClr="FFFFFF"/>
      </a:lt1>
      <a:dk2>
        <a:srgbClr val="25408F"/>
      </a:dk2>
      <a:lt2>
        <a:srgbClr val="0B6192"/>
      </a:lt2>
      <a:accent1>
        <a:srgbClr val="5AC4DD"/>
      </a:accent1>
      <a:accent2>
        <a:srgbClr val="578683"/>
      </a:accent2>
      <a:accent3>
        <a:srgbClr val="B0BF27"/>
      </a:accent3>
      <a:accent4>
        <a:srgbClr val="FAA73F"/>
      </a:accent4>
      <a:accent5>
        <a:srgbClr val="941333"/>
      </a:accent5>
      <a:accent6>
        <a:srgbClr val="925238"/>
      </a:accent6>
      <a:hlink>
        <a:srgbClr val="002060"/>
      </a:hlink>
      <a:folHlink>
        <a:srgbClr val="800080"/>
      </a:folHlink>
    </a:clrScheme>
    <a:fontScheme name="Copernicu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opernicus PPT_v12.pptx" id="{70A7B73C-C529-4F0F-9C14-0EFE589D494F}" vid="{580D06AB-8ED6-465E-8192-CFBAB0A81006}"/>
    </a:ext>
  </a:extLst>
</a:theme>
</file>

<file path=ppt/theme/theme10.xml><?xml version="1.0" encoding="utf-8"?>
<a:theme xmlns:a="http://schemas.openxmlformats.org/drawingml/2006/main" name="Emergency_Refugees">
  <a:themeElements>
    <a:clrScheme name="Copernicus2">
      <a:dk1>
        <a:srgbClr val="262626"/>
      </a:dk1>
      <a:lt1>
        <a:sysClr val="window" lastClr="FFFFFF"/>
      </a:lt1>
      <a:dk2>
        <a:srgbClr val="25408F"/>
      </a:dk2>
      <a:lt2>
        <a:srgbClr val="0B6192"/>
      </a:lt2>
      <a:accent1>
        <a:srgbClr val="5AC4DD"/>
      </a:accent1>
      <a:accent2>
        <a:srgbClr val="578683"/>
      </a:accent2>
      <a:accent3>
        <a:srgbClr val="B0BF27"/>
      </a:accent3>
      <a:accent4>
        <a:srgbClr val="FAA73F"/>
      </a:accent4>
      <a:accent5>
        <a:srgbClr val="941333"/>
      </a:accent5>
      <a:accent6>
        <a:srgbClr val="925238"/>
      </a:accent6>
      <a:hlink>
        <a:srgbClr val="002060"/>
      </a:hlink>
      <a:folHlink>
        <a:srgbClr val="800080"/>
      </a:folHlink>
    </a:clrScheme>
    <a:fontScheme name="Copernicu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opernicus PPT_v12.pptx" id="{70A7B73C-C529-4F0F-9C14-0EFE589D494F}" vid="{3ED1CF9F-4DA5-4B04-A7C8-A11D2D2921DA}"/>
    </a:ext>
  </a:extLst>
</a:theme>
</file>

<file path=ppt/theme/theme11.xml><?xml version="1.0" encoding="utf-8"?>
<a:theme xmlns:a="http://schemas.openxmlformats.org/drawingml/2006/main" name="Atmosphere">
  <a:themeElements>
    <a:clrScheme name="Copernicus2">
      <a:dk1>
        <a:srgbClr val="262626"/>
      </a:dk1>
      <a:lt1>
        <a:sysClr val="window" lastClr="FFFFFF"/>
      </a:lt1>
      <a:dk2>
        <a:srgbClr val="25408F"/>
      </a:dk2>
      <a:lt2>
        <a:srgbClr val="0B6192"/>
      </a:lt2>
      <a:accent1>
        <a:srgbClr val="5AC4DD"/>
      </a:accent1>
      <a:accent2>
        <a:srgbClr val="578683"/>
      </a:accent2>
      <a:accent3>
        <a:srgbClr val="B0BF27"/>
      </a:accent3>
      <a:accent4>
        <a:srgbClr val="FAA73F"/>
      </a:accent4>
      <a:accent5>
        <a:srgbClr val="941333"/>
      </a:accent5>
      <a:accent6>
        <a:srgbClr val="925238"/>
      </a:accent6>
      <a:hlink>
        <a:srgbClr val="002060"/>
      </a:hlink>
      <a:folHlink>
        <a:srgbClr val="800080"/>
      </a:folHlink>
    </a:clrScheme>
    <a:fontScheme name="Copernicu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opernicus PPT_v12.pptx" id="{70A7B73C-C529-4F0F-9C14-0EFE589D494F}" vid="{EF45E9C5-71C1-4F22-BAF9-515039F0EC61}"/>
    </a:ext>
  </a:extLst>
</a:theme>
</file>

<file path=ppt/theme/theme12.xml><?xml version="1.0" encoding="utf-8"?>
<a:theme xmlns:a="http://schemas.openxmlformats.org/drawingml/2006/main" name="Climate Change">
  <a:themeElements>
    <a:clrScheme name="Copernicus2">
      <a:dk1>
        <a:srgbClr val="262626"/>
      </a:dk1>
      <a:lt1>
        <a:sysClr val="window" lastClr="FFFFFF"/>
      </a:lt1>
      <a:dk2>
        <a:srgbClr val="25408F"/>
      </a:dk2>
      <a:lt2>
        <a:srgbClr val="0B6192"/>
      </a:lt2>
      <a:accent1>
        <a:srgbClr val="5AC4DD"/>
      </a:accent1>
      <a:accent2>
        <a:srgbClr val="578683"/>
      </a:accent2>
      <a:accent3>
        <a:srgbClr val="B0BF27"/>
      </a:accent3>
      <a:accent4>
        <a:srgbClr val="FAA73F"/>
      </a:accent4>
      <a:accent5>
        <a:srgbClr val="941333"/>
      </a:accent5>
      <a:accent6>
        <a:srgbClr val="925238"/>
      </a:accent6>
      <a:hlink>
        <a:srgbClr val="002060"/>
      </a:hlink>
      <a:folHlink>
        <a:srgbClr val="800080"/>
      </a:folHlink>
    </a:clrScheme>
    <a:fontScheme name="Copernicu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opernicus PPT_v12.pptx" id="{70A7B73C-C529-4F0F-9C14-0EFE589D494F}" vid="{405F8A69-EAB1-4E02-983D-BF0C93002AD1}"/>
    </a:ext>
  </a:extLst>
</a:theme>
</file>

<file path=ppt/theme/theme13.xml><?xml version="1.0" encoding="utf-8"?>
<a:theme xmlns:a="http://schemas.openxmlformats.org/drawingml/2006/main" name="Security">
  <a:themeElements>
    <a:clrScheme name="Copernicus2">
      <a:dk1>
        <a:srgbClr val="262626"/>
      </a:dk1>
      <a:lt1>
        <a:sysClr val="window" lastClr="FFFFFF"/>
      </a:lt1>
      <a:dk2>
        <a:srgbClr val="25408F"/>
      </a:dk2>
      <a:lt2>
        <a:srgbClr val="0B6192"/>
      </a:lt2>
      <a:accent1>
        <a:srgbClr val="5AC4DD"/>
      </a:accent1>
      <a:accent2>
        <a:srgbClr val="578683"/>
      </a:accent2>
      <a:accent3>
        <a:srgbClr val="B0BF27"/>
      </a:accent3>
      <a:accent4>
        <a:srgbClr val="FAA73F"/>
      </a:accent4>
      <a:accent5>
        <a:srgbClr val="941333"/>
      </a:accent5>
      <a:accent6>
        <a:srgbClr val="925238"/>
      </a:accent6>
      <a:hlink>
        <a:srgbClr val="002060"/>
      </a:hlink>
      <a:folHlink>
        <a:srgbClr val="800080"/>
      </a:folHlink>
    </a:clrScheme>
    <a:fontScheme name="Copernicu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opernicus PPT_v12.pptx" id="{70A7B73C-C529-4F0F-9C14-0EFE589D494F}" vid="{AECC850A-1F77-45B8-AFC1-204C87BF03B0}"/>
    </a:ext>
  </a:extLst>
</a:theme>
</file>

<file path=ppt/theme/theme14.xml><?xml version="1.0" encoding="utf-8"?>
<a:theme xmlns:a="http://schemas.openxmlformats.org/drawingml/2006/main" name="In situ">
  <a:themeElements>
    <a:clrScheme name="Copernicus2">
      <a:dk1>
        <a:srgbClr val="262626"/>
      </a:dk1>
      <a:lt1>
        <a:sysClr val="window" lastClr="FFFFFF"/>
      </a:lt1>
      <a:dk2>
        <a:srgbClr val="25408F"/>
      </a:dk2>
      <a:lt2>
        <a:srgbClr val="0B6192"/>
      </a:lt2>
      <a:accent1>
        <a:srgbClr val="5AC4DD"/>
      </a:accent1>
      <a:accent2>
        <a:srgbClr val="578683"/>
      </a:accent2>
      <a:accent3>
        <a:srgbClr val="B0BF27"/>
      </a:accent3>
      <a:accent4>
        <a:srgbClr val="FAA73F"/>
      </a:accent4>
      <a:accent5>
        <a:srgbClr val="941333"/>
      </a:accent5>
      <a:accent6>
        <a:srgbClr val="925238"/>
      </a:accent6>
      <a:hlink>
        <a:srgbClr val="002060"/>
      </a:hlink>
      <a:folHlink>
        <a:srgbClr val="800080"/>
      </a:folHlink>
    </a:clrScheme>
    <a:fontScheme name="Copernicu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opernicus PPT_v12.pptx" id="{70A7B73C-C529-4F0F-9C14-0EFE589D494F}" vid="{E6AC1833-8766-4AE9-A178-01D41CCEE5E4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ser Uptake">
  <a:themeElements>
    <a:clrScheme name="Copernicus2">
      <a:dk1>
        <a:srgbClr val="262626"/>
      </a:dk1>
      <a:lt1>
        <a:sysClr val="window" lastClr="FFFFFF"/>
      </a:lt1>
      <a:dk2>
        <a:srgbClr val="25408F"/>
      </a:dk2>
      <a:lt2>
        <a:srgbClr val="0B6192"/>
      </a:lt2>
      <a:accent1>
        <a:srgbClr val="5AC4DD"/>
      </a:accent1>
      <a:accent2>
        <a:srgbClr val="578683"/>
      </a:accent2>
      <a:accent3>
        <a:srgbClr val="B0BF27"/>
      </a:accent3>
      <a:accent4>
        <a:srgbClr val="FAA73F"/>
      </a:accent4>
      <a:accent5>
        <a:srgbClr val="941333"/>
      </a:accent5>
      <a:accent6>
        <a:srgbClr val="925238"/>
      </a:accent6>
      <a:hlink>
        <a:srgbClr val="002060"/>
      </a:hlink>
      <a:folHlink>
        <a:srgbClr val="800080"/>
      </a:folHlink>
    </a:clrScheme>
    <a:fontScheme name="Copernicu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opernicus PPT_v12.pptx" id="{70A7B73C-C529-4F0F-9C14-0EFE589D494F}" vid="{FC9A7382-3314-437E-8F9E-2FA0DF33B945}"/>
    </a:ext>
  </a:extLst>
</a:theme>
</file>

<file path=ppt/theme/theme3.xml><?xml version="1.0" encoding="utf-8"?>
<a:theme xmlns:a="http://schemas.openxmlformats.org/drawingml/2006/main" name="Data Access">
  <a:themeElements>
    <a:clrScheme name="Copernicus2">
      <a:dk1>
        <a:srgbClr val="262626"/>
      </a:dk1>
      <a:lt1>
        <a:sysClr val="window" lastClr="FFFFFF"/>
      </a:lt1>
      <a:dk2>
        <a:srgbClr val="25408F"/>
      </a:dk2>
      <a:lt2>
        <a:srgbClr val="0B6192"/>
      </a:lt2>
      <a:accent1>
        <a:srgbClr val="5AC4DD"/>
      </a:accent1>
      <a:accent2>
        <a:srgbClr val="578683"/>
      </a:accent2>
      <a:accent3>
        <a:srgbClr val="B0BF27"/>
      </a:accent3>
      <a:accent4>
        <a:srgbClr val="FAA73F"/>
      </a:accent4>
      <a:accent5>
        <a:srgbClr val="941333"/>
      </a:accent5>
      <a:accent6>
        <a:srgbClr val="925238"/>
      </a:accent6>
      <a:hlink>
        <a:srgbClr val="002060"/>
      </a:hlink>
      <a:folHlink>
        <a:srgbClr val="800080"/>
      </a:folHlink>
    </a:clrScheme>
    <a:fontScheme name="Copernicu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opernicus PPT_v12.pptx" id="{70A7B73C-C529-4F0F-9C14-0EFE589D494F}" vid="{268B5FFA-5FBA-4F36-908D-DD0DC40B4DC8}"/>
    </a:ext>
  </a:extLst>
</a:theme>
</file>

<file path=ppt/theme/theme4.xml><?xml version="1.0" encoding="utf-8"?>
<a:theme xmlns:a="http://schemas.openxmlformats.org/drawingml/2006/main" name="Space component">
  <a:themeElements>
    <a:clrScheme name="Copernicus2">
      <a:dk1>
        <a:srgbClr val="262626"/>
      </a:dk1>
      <a:lt1>
        <a:sysClr val="window" lastClr="FFFFFF"/>
      </a:lt1>
      <a:dk2>
        <a:srgbClr val="25408F"/>
      </a:dk2>
      <a:lt2>
        <a:srgbClr val="0B6192"/>
      </a:lt2>
      <a:accent1>
        <a:srgbClr val="5AC4DD"/>
      </a:accent1>
      <a:accent2>
        <a:srgbClr val="578683"/>
      </a:accent2>
      <a:accent3>
        <a:srgbClr val="B0BF27"/>
      </a:accent3>
      <a:accent4>
        <a:srgbClr val="FAA73F"/>
      </a:accent4>
      <a:accent5>
        <a:srgbClr val="941333"/>
      </a:accent5>
      <a:accent6>
        <a:srgbClr val="925238"/>
      </a:accent6>
      <a:hlink>
        <a:srgbClr val="002060"/>
      </a:hlink>
      <a:folHlink>
        <a:srgbClr val="800080"/>
      </a:folHlink>
    </a:clrScheme>
    <a:fontScheme name="Copernicu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opernicus PPT_v12.pptx" id="{70A7B73C-C529-4F0F-9C14-0EFE589D494F}" vid="{268AF3FE-F871-4A00-A01E-2A0DC82A2A42}"/>
    </a:ext>
  </a:extLst>
</a:theme>
</file>

<file path=ppt/theme/theme5.xml><?xml version="1.0" encoding="utf-8"?>
<a:theme xmlns:a="http://schemas.openxmlformats.org/drawingml/2006/main" name="Marine">
  <a:themeElements>
    <a:clrScheme name="Copernicus2">
      <a:dk1>
        <a:srgbClr val="262626"/>
      </a:dk1>
      <a:lt1>
        <a:sysClr val="window" lastClr="FFFFFF"/>
      </a:lt1>
      <a:dk2>
        <a:srgbClr val="25408F"/>
      </a:dk2>
      <a:lt2>
        <a:srgbClr val="0B6192"/>
      </a:lt2>
      <a:accent1>
        <a:srgbClr val="5AC4DD"/>
      </a:accent1>
      <a:accent2>
        <a:srgbClr val="578683"/>
      </a:accent2>
      <a:accent3>
        <a:srgbClr val="B0BF27"/>
      </a:accent3>
      <a:accent4>
        <a:srgbClr val="FAA73F"/>
      </a:accent4>
      <a:accent5>
        <a:srgbClr val="941333"/>
      </a:accent5>
      <a:accent6>
        <a:srgbClr val="925238"/>
      </a:accent6>
      <a:hlink>
        <a:srgbClr val="002060"/>
      </a:hlink>
      <a:folHlink>
        <a:srgbClr val="800080"/>
      </a:folHlink>
    </a:clrScheme>
    <a:fontScheme name="Copernicu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opernicus PPT_v12.pptx" id="{70A7B73C-C529-4F0F-9C14-0EFE589D494F}" vid="{A6E4F78D-8856-476E-BA1E-D6D78F0F973C}"/>
    </a:ext>
  </a:extLst>
</a:theme>
</file>

<file path=ppt/theme/theme6.xml><?xml version="1.0" encoding="utf-8"?>
<a:theme xmlns:a="http://schemas.openxmlformats.org/drawingml/2006/main" name="Land">
  <a:themeElements>
    <a:clrScheme name="Copernicus2">
      <a:dk1>
        <a:srgbClr val="262626"/>
      </a:dk1>
      <a:lt1>
        <a:sysClr val="window" lastClr="FFFFFF"/>
      </a:lt1>
      <a:dk2>
        <a:srgbClr val="25408F"/>
      </a:dk2>
      <a:lt2>
        <a:srgbClr val="0B6192"/>
      </a:lt2>
      <a:accent1>
        <a:srgbClr val="5AC4DD"/>
      </a:accent1>
      <a:accent2>
        <a:srgbClr val="578683"/>
      </a:accent2>
      <a:accent3>
        <a:srgbClr val="B0BF27"/>
      </a:accent3>
      <a:accent4>
        <a:srgbClr val="FAA73F"/>
      </a:accent4>
      <a:accent5>
        <a:srgbClr val="941333"/>
      </a:accent5>
      <a:accent6>
        <a:srgbClr val="925238"/>
      </a:accent6>
      <a:hlink>
        <a:srgbClr val="002060"/>
      </a:hlink>
      <a:folHlink>
        <a:srgbClr val="800080"/>
      </a:folHlink>
    </a:clrScheme>
    <a:fontScheme name="Copernicu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opernicus PPT_v12.pptx" id="{70A7B73C-C529-4F0F-9C14-0EFE589D494F}" vid="{D035C6B8-7343-47D7-B0A1-10AAB3163E21}"/>
    </a:ext>
  </a:extLst>
</a:theme>
</file>

<file path=ppt/theme/theme7.xml><?xml version="1.0" encoding="utf-8"?>
<a:theme xmlns:a="http://schemas.openxmlformats.org/drawingml/2006/main" name="Emergency_Fire">
  <a:themeElements>
    <a:clrScheme name="Copernicus2">
      <a:dk1>
        <a:srgbClr val="262626"/>
      </a:dk1>
      <a:lt1>
        <a:sysClr val="window" lastClr="FFFFFF"/>
      </a:lt1>
      <a:dk2>
        <a:srgbClr val="25408F"/>
      </a:dk2>
      <a:lt2>
        <a:srgbClr val="0B6192"/>
      </a:lt2>
      <a:accent1>
        <a:srgbClr val="5AC4DD"/>
      </a:accent1>
      <a:accent2>
        <a:srgbClr val="578683"/>
      </a:accent2>
      <a:accent3>
        <a:srgbClr val="B0BF27"/>
      </a:accent3>
      <a:accent4>
        <a:srgbClr val="FAA73F"/>
      </a:accent4>
      <a:accent5>
        <a:srgbClr val="941333"/>
      </a:accent5>
      <a:accent6>
        <a:srgbClr val="925238"/>
      </a:accent6>
      <a:hlink>
        <a:srgbClr val="002060"/>
      </a:hlink>
      <a:folHlink>
        <a:srgbClr val="800080"/>
      </a:folHlink>
    </a:clrScheme>
    <a:fontScheme name="Copernicu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opernicus PPT_v12.pptx" id="{70A7B73C-C529-4F0F-9C14-0EFE589D494F}" vid="{3ED1CF9F-4DA5-4B04-A7C8-A11D2D2921DA}"/>
    </a:ext>
  </a:extLst>
</a:theme>
</file>

<file path=ppt/theme/theme8.xml><?xml version="1.0" encoding="utf-8"?>
<a:theme xmlns:a="http://schemas.openxmlformats.org/drawingml/2006/main" name="Emergency_Flood">
  <a:themeElements>
    <a:clrScheme name="Copernicus2">
      <a:dk1>
        <a:srgbClr val="262626"/>
      </a:dk1>
      <a:lt1>
        <a:sysClr val="window" lastClr="FFFFFF"/>
      </a:lt1>
      <a:dk2>
        <a:srgbClr val="25408F"/>
      </a:dk2>
      <a:lt2>
        <a:srgbClr val="0B6192"/>
      </a:lt2>
      <a:accent1>
        <a:srgbClr val="5AC4DD"/>
      </a:accent1>
      <a:accent2>
        <a:srgbClr val="578683"/>
      </a:accent2>
      <a:accent3>
        <a:srgbClr val="B0BF27"/>
      </a:accent3>
      <a:accent4>
        <a:srgbClr val="FAA73F"/>
      </a:accent4>
      <a:accent5>
        <a:srgbClr val="941333"/>
      </a:accent5>
      <a:accent6>
        <a:srgbClr val="925238"/>
      </a:accent6>
      <a:hlink>
        <a:srgbClr val="002060"/>
      </a:hlink>
      <a:folHlink>
        <a:srgbClr val="800080"/>
      </a:folHlink>
    </a:clrScheme>
    <a:fontScheme name="Copernicu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opernicus PPT_v12.pptx" id="{70A7B73C-C529-4F0F-9C14-0EFE589D494F}" vid="{3ED1CF9F-4DA5-4B04-A7C8-A11D2D2921DA}"/>
    </a:ext>
  </a:extLst>
</a:theme>
</file>

<file path=ppt/theme/theme9.xml><?xml version="1.0" encoding="utf-8"?>
<a:theme xmlns:a="http://schemas.openxmlformats.org/drawingml/2006/main" name="Emergency_MapRedCross">
  <a:themeElements>
    <a:clrScheme name="Copernicus2">
      <a:dk1>
        <a:srgbClr val="262626"/>
      </a:dk1>
      <a:lt1>
        <a:sysClr val="window" lastClr="FFFFFF"/>
      </a:lt1>
      <a:dk2>
        <a:srgbClr val="25408F"/>
      </a:dk2>
      <a:lt2>
        <a:srgbClr val="0B6192"/>
      </a:lt2>
      <a:accent1>
        <a:srgbClr val="5AC4DD"/>
      </a:accent1>
      <a:accent2>
        <a:srgbClr val="578683"/>
      </a:accent2>
      <a:accent3>
        <a:srgbClr val="B0BF27"/>
      </a:accent3>
      <a:accent4>
        <a:srgbClr val="FAA73F"/>
      </a:accent4>
      <a:accent5>
        <a:srgbClr val="941333"/>
      </a:accent5>
      <a:accent6>
        <a:srgbClr val="925238"/>
      </a:accent6>
      <a:hlink>
        <a:srgbClr val="002060"/>
      </a:hlink>
      <a:folHlink>
        <a:srgbClr val="800080"/>
      </a:folHlink>
    </a:clrScheme>
    <a:fontScheme name="Copernicu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opernicus PPT_v12.pptx" id="{70A7B73C-C529-4F0F-9C14-0EFE589D494F}" vid="{3ED1CF9F-4DA5-4B04-A7C8-A11D2D2921D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160926_Style Guide</Template>
  <TotalTime>1013</TotalTime>
  <Words>1138</Words>
  <Application>Microsoft Office PowerPoint</Application>
  <PresentationFormat>On-screen Show (16:9)</PresentationFormat>
  <Paragraphs>283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Style Guide</vt:lpstr>
      <vt:lpstr>User Uptake</vt:lpstr>
      <vt:lpstr>Data Access</vt:lpstr>
      <vt:lpstr>Space component</vt:lpstr>
      <vt:lpstr>Marine</vt:lpstr>
      <vt:lpstr>Land</vt:lpstr>
      <vt:lpstr>Emergency_Fire</vt:lpstr>
      <vt:lpstr>Emergency_Flood</vt:lpstr>
      <vt:lpstr>Emergency_MapRedCross</vt:lpstr>
      <vt:lpstr>Emergency_Refugees</vt:lpstr>
      <vt:lpstr>Atmosphere</vt:lpstr>
      <vt:lpstr>Climate Change</vt:lpstr>
      <vt:lpstr>Security</vt:lpstr>
      <vt:lpstr>In situ</vt:lpstr>
      <vt:lpstr>Presentation on Copernicus Dissemination     </vt:lpstr>
      <vt:lpstr>THE BIG DATA CHALLENGE</vt:lpstr>
      <vt:lpstr>How did we got here ?  </vt:lpstr>
      <vt:lpstr>COPERNICUS BIG DATA APPROACH</vt:lpstr>
      <vt:lpstr>Functional Requirements- Overview </vt:lpstr>
      <vt:lpstr>PowerPoint Presentation</vt:lpstr>
      <vt:lpstr>Improved Distribution Service</vt:lpstr>
      <vt:lpstr>Copernicus Distribution Services</vt:lpstr>
      <vt:lpstr>DIAS Concept</vt:lpstr>
      <vt:lpstr>DIAS Concept</vt:lpstr>
      <vt:lpstr>Third-party service provision </vt:lpstr>
      <vt:lpstr>European EO Data ecosystem on DIAS</vt:lpstr>
      <vt:lpstr>EUMETSAT&amp; Partners-DIAS</vt:lpstr>
      <vt:lpstr>Multiple DIAS &amp; Interoperability scenario</vt:lpstr>
      <vt:lpstr>What are our objectives ?</vt:lpstr>
      <vt:lpstr>What are our objectives ?</vt:lpstr>
      <vt:lpstr>Boundary conditions</vt:lpstr>
      <vt:lpstr>Thanks for your attention!</vt:lpstr>
    </vt:vector>
  </TitlesOfParts>
  <Company>GCG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Style Guide</dc:title>
  <dc:creator>Margo Ostafin</dc:creator>
  <cp:lastModifiedBy>sindemn</cp:lastModifiedBy>
  <cp:revision>231</cp:revision>
  <cp:lastPrinted>2017-09-28T08:27:48Z</cp:lastPrinted>
  <dcterms:created xsi:type="dcterms:W3CDTF">2016-09-26T09:16:06Z</dcterms:created>
  <dcterms:modified xsi:type="dcterms:W3CDTF">2017-09-28T09:18:31Z</dcterms:modified>
</cp:coreProperties>
</file>