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9" r:id="rId3"/>
    <p:sldMasterId id="2147483685" r:id="rId4"/>
  </p:sldMasterIdLst>
  <p:notesMasterIdLst>
    <p:notesMasterId r:id="rId28"/>
  </p:notesMasterIdLst>
  <p:handoutMasterIdLst>
    <p:handoutMasterId r:id="rId29"/>
  </p:handoutMasterIdLst>
  <p:sldIdLst>
    <p:sldId id="280" r:id="rId5"/>
    <p:sldId id="320" r:id="rId6"/>
    <p:sldId id="310" r:id="rId7"/>
    <p:sldId id="347" r:id="rId8"/>
    <p:sldId id="308" r:id="rId9"/>
    <p:sldId id="325" r:id="rId10"/>
    <p:sldId id="348" r:id="rId11"/>
    <p:sldId id="327" r:id="rId12"/>
    <p:sldId id="349" r:id="rId13"/>
    <p:sldId id="356" r:id="rId14"/>
    <p:sldId id="358" r:id="rId15"/>
    <p:sldId id="357" r:id="rId16"/>
    <p:sldId id="353" r:id="rId17"/>
    <p:sldId id="352" r:id="rId18"/>
    <p:sldId id="350" r:id="rId19"/>
    <p:sldId id="351" r:id="rId20"/>
    <p:sldId id="322" r:id="rId21"/>
    <p:sldId id="323" r:id="rId22"/>
    <p:sldId id="359" r:id="rId23"/>
    <p:sldId id="360" r:id="rId24"/>
    <p:sldId id="326" r:id="rId25"/>
    <p:sldId id="329" r:id="rId26"/>
    <p:sldId id="284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82" autoAdjust="0"/>
    <p:restoredTop sz="81176" autoAdjust="0"/>
  </p:normalViewPr>
  <p:slideViewPr>
    <p:cSldViewPr showGuides="1">
      <p:cViewPr varScale="1">
        <p:scale>
          <a:sx n="82" d="100"/>
          <a:sy n="82" d="100"/>
        </p:scale>
        <p:origin x="1144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19-07-17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430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206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9887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Provide access to the heterogeneous IaaS frameworks:</a:t>
            </a:r>
          </a:p>
          <a:p>
            <a:pPr lvl="1"/>
            <a:r>
              <a:rPr lang="en-GB" dirty="0" smtClean="0"/>
              <a:t>IaaS provisioning systems that allow to define infrastructure as code and manage and combine resources from different providers, thus enabling the portability of application deployments between them </a:t>
            </a:r>
          </a:p>
          <a:p>
            <a:pPr lvl="1"/>
            <a:r>
              <a:rPr lang="en-GB" i="1" dirty="0" smtClean="0"/>
              <a:t>Smart</a:t>
            </a:r>
            <a:r>
              <a:rPr lang="en-GB" dirty="0" smtClean="0"/>
              <a:t> brokers providing matchmaking for workloads to available providers</a:t>
            </a:r>
          </a:p>
          <a:p>
            <a:pPr lvl="1"/>
            <a:r>
              <a:rPr lang="en-GB" dirty="0" smtClean="0"/>
              <a:t>Cloud Management Software that provides a unified console for accessing resources and deploy workloads following a set of user-defined established policies (e.g. </a:t>
            </a:r>
            <a:r>
              <a:rPr lang="en-GB" dirty="0" err="1" smtClean="0"/>
              <a:t>Scalr</a:t>
            </a:r>
            <a:r>
              <a:rPr lang="en-GB" dirty="0" smtClean="0"/>
              <a:t> or </a:t>
            </a:r>
            <a:r>
              <a:rPr lang="en-GB" dirty="0" err="1" smtClean="0"/>
              <a:t>RightScale</a:t>
            </a:r>
            <a:r>
              <a:rPr lang="en-GB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8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>
              <a:defRPr/>
            </a:pPr>
            <a:r>
              <a:rPr lang="en-US" dirty="0"/>
              <a:t>SLA is an agreement on </a:t>
            </a:r>
            <a:r>
              <a:rPr lang="en-GB" dirty="0"/>
              <a:t>intentions to collaborate and support research</a:t>
            </a:r>
            <a:r>
              <a:rPr lang="en-GB" dirty="0" smtClean="0"/>
              <a:t>.</a:t>
            </a:r>
          </a:p>
          <a:p>
            <a:pPr defTabSz="914365">
              <a:defRPr/>
            </a:pPr>
            <a:endParaRPr lang="en-GB" dirty="0"/>
          </a:p>
          <a:p>
            <a:r>
              <a:rPr lang="en-US" dirty="0" smtClean="0"/>
              <a:t>OLA captures conditions, such as: </a:t>
            </a:r>
            <a:r>
              <a:rPr lang="en-US" baseline="0" dirty="0" smtClean="0"/>
              <a:t>What type of service? How much capacity? Location of service? Free or pay-for-use? How much availability and reliability? Response time for user/operational requests? ‘Human services’, such as consultancy and training? Etc.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359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12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8574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Feature</a:t>
            </a:r>
            <a:r>
              <a:rPr lang="en-US" baseline="0" dirty="0" smtClean="0"/>
              <a:t> list from </a:t>
            </a:r>
            <a:r>
              <a:rPr lang="en-US" baseline="0" dirty="0" err="1" smtClean="0"/>
              <a:t>Marios</a:t>
            </a:r>
            <a:r>
              <a:rPr lang="en-US" baseline="0" dirty="0" smtClean="0"/>
              <a:t> original slide:</a:t>
            </a:r>
            <a:endParaRPr lang="en-US" dirty="0" smtClean="0"/>
          </a:p>
          <a:p>
            <a:pPr marL="171450" lvl="0" indent="-171450">
              <a:buFont typeface="Arial" charset="0"/>
              <a:buChar char="•"/>
            </a:pPr>
            <a:r>
              <a:rPr lang="en-US" dirty="0" smtClean="0"/>
              <a:t>Create a new topology with one (or more) instances of a specific VM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 smtClean="0"/>
              <a:t>Attach additional storage to the VM instances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 smtClean="0"/>
              <a:t>Deploy/Un-deploy a topology 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 smtClean="0"/>
              <a:t>Start/Stop a topology (= all the VM instances of a topology)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 smtClean="0"/>
              <a:t>Start/Stop a single VM instance 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 smtClean="0"/>
              <a:t>Execute bash script on deployment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078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EGI Conference 2017 - Cloud Roadmap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840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22811" tIns="11406" rIns="22811" bIns="11406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  <a:prstGeom prst="rect">
            <a:avLst/>
          </a:prstGeom>
        </p:spPr>
        <p:txBody>
          <a:bodyPr lIns="22811" tIns="11406" rIns="22811" bIns="1140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4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0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6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3"/>
            <a:ext cx="2133600" cy="365124"/>
          </a:xfrm>
          <a:prstGeom prst="rect">
            <a:avLst/>
          </a:prstGeom>
        </p:spPr>
        <p:txBody>
          <a:bodyPr lIns="22811" tIns="11406" rIns="22811" bIns="11406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3"/>
            <a:ext cx="2895600" cy="365124"/>
          </a:xfrm>
          <a:prstGeom prst="rect">
            <a:avLst/>
          </a:prstGeom>
        </p:spPr>
        <p:txBody>
          <a:bodyPr lIns="22811" tIns="11406" rIns="22811" bIns="11406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4"/>
          </a:xfrm>
          <a:prstGeom prst="rect">
            <a:avLst/>
          </a:prstGeom>
        </p:spPr>
        <p:txBody>
          <a:bodyPr lIns="22811" tIns="11406" rIns="22811" bIns="11406"/>
          <a:lstStyle/>
          <a:p>
            <a:fld id="{FABC9D7A-95D0-4481-8CC7-99EEC59AA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0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47664" y="188642"/>
            <a:ext cx="7344816" cy="850106"/>
          </a:xfrm>
          <a:prstGeom prst="rect">
            <a:avLst/>
          </a:prstGeom>
        </p:spPr>
        <p:txBody>
          <a:bodyPr lIns="104192" tIns="52097" rIns="104192" bIns="52097"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 lIns="104192" tIns="52097" rIns="104192" bIns="52097"/>
          <a:lstStyle>
            <a:lvl1pPr>
              <a:defRPr sz="2743"/>
            </a:lvl1pPr>
            <a:lvl2pPr>
              <a:defRPr sz="2314"/>
            </a:lvl2pPr>
            <a:lvl3pPr>
              <a:defRPr sz="197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6" y="6453336"/>
            <a:ext cx="6768752" cy="365125"/>
          </a:xfrm>
          <a:prstGeom prst="rect">
            <a:avLst/>
          </a:prstGeom>
        </p:spPr>
        <p:txBody>
          <a:bodyPr vert="horz" lIns="104192" tIns="52097" rIns="104192" bIns="52097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Introduction to 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79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DE7319-D173-0648-86AC-1C7950513D02}" type="datetimeFigureOut">
              <a:rPr lang="es-ES" smtClean="0"/>
              <a:t>19/7/17</a:t>
            </a:fld>
            <a:endParaRPr lang="en-GB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285B44-0CA9-4A45-AEF6-A859E1855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64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524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0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kstvak 10"/>
          <p:cNvSpPr txBox="1"/>
          <p:nvPr/>
        </p:nvSpPr>
        <p:spPr>
          <a:xfrm>
            <a:off x="1551095" y="6381328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EGI.eu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8" r:id="rId2"/>
    <p:sldLayoutId id="2147483694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30139" cy="99356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7/19/17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96" r:id="rId4"/>
    <p:sldLayoutId id="2147483697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 userDrawn="1"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7/19/17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4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5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45">
          <p15:clr>
            <a:srgbClr val="F26B43"/>
          </p15:clr>
        </p15:guide>
        <p15:guide id="2" pos="295">
          <p15:clr>
            <a:srgbClr val="F26B43"/>
          </p15:clr>
        </p15:guide>
        <p15:guide id="3" pos="5602">
          <p15:clr>
            <a:srgbClr val="F26B43"/>
          </p15:clr>
        </p15:guide>
        <p15:guide id="4" orient="horz" pos="388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sp>
        <p:nvSpPr>
          <p:cNvPr id="8" name="Tekstvak 10"/>
          <p:cNvSpPr txBox="1"/>
          <p:nvPr/>
        </p:nvSpPr>
        <p:spPr>
          <a:xfrm>
            <a:off x="1551095" y="6381328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EGI.eu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github.com/IFCA/Keystone-VOM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8.jpeg"/><Relationship Id="rId3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iki.egi.eu/wiki/AAI_guide_for_OpenStac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MAN10#Integration_with_EGI_FedCloud_Appliance" TargetMode="External"/><Relationship Id="rId4" Type="http://schemas.openxmlformats.org/officeDocument/2006/relationships/hyperlink" Target="https://appdb.egi.eu/store/vappliance/fedcloud.integration.appliance.openstack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hub.docker.com/u/egifedcloud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8.jpeg"/><Relationship Id="rId3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launchpad.net/ooi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hyperlink" Target="https://dashboard.appdb.egi.eu/vmops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github.com/IFCA/cas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argoeu.github.io/use-cases/" TargetMode="External"/><Relationship Id="rId3" Type="http://schemas.openxmlformats.org/officeDocument/2006/relationships/image" Target="../media/image45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eg"/><Relationship Id="rId3" Type="http://schemas.openxmlformats.org/officeDocument/2006/relationships/hyperlink" Target="https://wiki.egi.eu/wiki/Federated_Cloud_user_suppor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Federated_Cloud_resource_providers_support" TargetMode="External"/><Relationship Id="rId4" Type="http://schemas.openxmlformats.org/officeDocument/2006/relationships/hyperlink" Target="https://wiki.egi.eu/wiki/Federated_Cloud_Mitaka_guide" TargetMode="External"/><Relationship Id="rId5" Type="http://schemas.openxmlformats.org/officeDocument/2006/relationships/hyperlink" Target="https://wiki.egi.eu/wiki/Federated_Cloud_user_support" TargetMode="External"/><Relationship Id="rId6" Type="http://schemas.openxmlformats.org/officeDocument/2006/relationships/hyperlink" Target="https://wiki.appdb.egi.eu/main:faq#cloud_marketplace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iki.egi.eu/wiki/EGI_Federated_Cloud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gif"/><Relationship Id="rId20" Type="http://schemas.openxmlformats.org/officeDocument/2006/relationships/image" Target="../media/image22.jpg"/><Relationship Id="rId21" Type="http://schemas.openxmlformats.org/officeDocument/2006/relationships/image" Target="../media/image23.jpg"/><Relationship Id="rId22" Type="http://schemas.openxmlformats.org/officeDocument/2006/relationships/image" Target="../media/image24.jpg"/><Relationship Id="rId23" Type="http://schemas.openxmlformats.org/officeDocument/2006/relationships/image" Target="../media/image25.png"/><Relationship Id="rId24" Type="http://schemas.openxmlformats.org/officeDocument/2006/relationships/image" Target="../media/image26.jpeg"/><Relationship Id="rId25" Type="http://schemas.openxmlformats.org/officeDocument/2006/relationships/image" Target="../media/image27.png"/><Relationship Id="rId10" Type="http://schemas.openxmlformats.org/officeDocument/2006/relationships/image" Target="../media/image12.png"/><Relationship Id="rId11" Type="http://schemas.openxmlformats.org/officeDocument/2006/relationships/image" Target="../media/image13.jpeg"/><Relationship Id="rId12" Type="http://schemas.openxmlformats.org/officeDocument/2006/relationships/image" Target="../media/image14.jpg"/><Relationship Id="rId13" Type="http://schemas.openxmlformats.org/officeDocument/2006/relationships/image" Target="../media/image15.png"/><Relationship Id="rId14" Type="http://schemas.openxmlformats.org/officeDocument/2006/relationships/image" Target="../media/image16.gif"/><Relationship Id="rId15" Type="http://schemas.openxmlformats.org/officeDocument/2006/relationships/image" Target="../media/image17.png"/><Relationship Id="rId16" Type="http://schemas.openxmlformats.org/officeDocument/2006/relationships/image" Target="../media/image18.gif"/><Relationship Id="rId17" Type="http://schemas.openxmlformats.org/officeDocument/2006/relationships/image" Target="../media/image19.jpeg"/><Relationship Id="rId18" Type="http://schemas.openxmlformats.org/officeDocument/2006/relationships/image" Target="../media/image20.jpe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0.png"/><Relationship Id="rId5" Type="http://schemas.microsoft.com/office/2007/relationships/hdphoto" Target="../media/hdphoto2.wdp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jpeg"/><Relationship Id="rId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gif"/><Relationship Id="rId5" Type="http://schemas.openxmlformats.org/officeDocument/2006/relationships/image" Target="../media/image36.jpeg"/><Relationship Id="rId6" Type="http://schemas.openxmlformats.org/officeDocument/2006/relationships/image" Target="../media/image37.png"/><Relationship Id="rId7" Type="http://schemas.microsoft.com/office/2007/relationships/hdphoto" Target="../media/hdphoto3.wdp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27411" y="3643200"/>
            <a:ext cx="5689178" cy="793912"/>
          </a:xfrm>
        </p:spPr>
        <p:txBody>
          <a:bodyPr>
            <a:normAutofit/>
          </a:bodyPr>
          <a:lstStyle/>
          <a:p>
            <a:r>
              <a:rPr lang="en-GB" dirty="0" smtClean="0"/>
              <a:t>Cloud Technologist @ EGI Foundation</a:t>
            </a:r>
          </a:p>
          <a:p>
            <a:r>
              <a:rPr lang="en-GB" dirty="0" err="1"/>
              <a:t>e</a:t>
            </a:r>
            <a:r>
              <a:rPr lang="en-GB" dirty="0" err="1" smtClean="0"/>
              <a:t>nol.fernandez@egi.eu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Integrating EODC into the EGI </a:t>
            </a:r>
            <a:r>
              <a:rPr lang="en-GB" dirty="0" smtClean="0"/>
              <a:t>Federated Cloud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Enol Fernández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AAI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Users identified with X.509 certificates (IGTF Federation) with VOMS extensions</a:t>
            </a:r>
          </a:p>
          <a:p>
            <a:pPr lvl="1"/>
            <a:r>
              <a:rPr lang="en-GB" dirty="0"/>
              <a:t>VOMS (Virtual Organization Management System) provides attributes on membership to VOs, groups and roles on the </a:t>
            </a:r>
            <a:r>
              <a:rPr lang="en-GB" dirty="0" smtClean="0"/>
              <a:t>VO</a:t>
            </a:r>
            <a:endParaRPr lang="en-GB" dirty="0"/>
          </a:p>
          <a:p>
            <a:r>
              <a:rPr lang="en-GB" dirty="0" smtClean="0"/>
              <a:t>Now </a:t>
            </a:r>
            <a:r>
              <a:rPr lang="en-GB" dirty="0"/>
              <a:t>in transition to new EGI AAI (EGI </a:t>
            </a:r>
            <a:r>
              <a:rPr lang="en-GB" dirty="0" err="1"/>
              <a:t>CheckIn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Federated identity standards (SAML, OpenID Connect)</a:t>
            </a:r>
          </a:p>
          <a:p>
            <a:pPr lvl="1"/>
            <a:r>
              <a:rPr lang="en-GB" dirty="0"/>
              <a:t>Allows users to authenticate with their institutional accounts</a:t>
            </a:r>
          </a:p>
          <a:p>
            <a:pPr lvl="1"/>
            <a:r>
              <a:rPr lang="en-GB" dirty="0"/>
              <a:t>Integration with Attribute Authorities beyond VOMS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3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Keystone-VOMS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WSGI filter for Keystone V2 API</a:t>
            </a:r>
          </a:p>
          <a:p>
            <a:r>
              <a:rPr lang="en-GB" dirty="0"/>
              <a:t>Extracts information from VOMS proxies to perform </a:t>
            </a:r>
            <a:r>
              <a:rPr lang="en-GB" dirty="0" err="1"/>
              <a:t>AuthN</a:t>
            </a:r>
            <a:r>
              <a:rPr lang="en-GB" dirty="0"/>
              <a:t>/</a:t>
            </a:r>
            <a:r>
              <a:rPr lang="en-GB" dirty="0" err="1"/>
              <a:t>AuthZ</a:t>
            </a:r>
            <a:endParaRPr lang="en-GB" dirty="0"/>
          </a:p>
          <a:p>
            <a:r>
              <a:rPr lang="en-GB" dirty="0"/>
              <a:t>Can manage federation users</a:t>
            </a:r>
          </a:p>
          <a:p>
            <a:pPr lvl="1"/>
            <a:r>
              <a:rPr lang="en-GB" dirty="0"/>
              <a:t>Add users to Keystone</a:t>
            </a:r>
          </a:p>
          <a:p>
            <a:pPr lvl="1"/>
            <a:r>
              <a:rPr lang="en-GB" dirty="0"/>
              <a:t>Add roles to users in tenants</a:t>
            </a:r>
          </a:p>
          <a:p>
            <a:r>
              <a:rPr lang="en-GB" dirty="0"/>
              <a:t>Mapping VOMS → Keystone defined on file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716016" y="4964647"/>
            <a:ext cx="4320480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https://github.com/IFCA/Keystone-VOMS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</a:t>
            </a:r>
            <a:r>
              <a:rPr lang="mr-IN" dirty="0" smtClean="0"/>
              <a:t>–</a:t>
            </a:r>
            <a:r>
              <a:rPr lang="en-US" dirty="0" smtClean="0"/>
              <a:t> OpenStack </a:t>
            </a:r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3" name="Rectángulo redondeado 3"/>
          <p:cNvSpPr/>
          <p:nvPr/>
        </p:nvSpPr>
        <p:spPr>
          <a:xfrm>
            <a:off x="2616081" y="2060849"/>
            <a:ext cx="4079862" cy="3600401"/>
          </a:xfrm>
          <a:prstGeom prst="roundRect">
            <a:avLst>
              <a:gd name="adj" fmla="val 7943"/>
            </a:avLst>
          </a:prstGeom>
          <a:solidFill>
            <a:srgbClr val="F9F9F9"/>
          </a:solidFill>
          <a:ln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grpSp>
        <p:nvGrpSpPr>
          <p:cNvPr id="4" name="Agrupar 4"/>
          <p:cNvGrpSpPr/>
          <p:nvPr/>
        </p:nvGrpSpPr>
        <p:grpSpPr>
          <a:xfrm>
            <a:off x="2936386" y="2251818"/>
            <a:ext cx="975619" cy="1263185"/>
            <a:chOff x="3168327" y="273259"/>
            <a:chExt cx="2048799" cy="1614280"/>
          </a:xfrm>
        </p:grpSpPr>
        <p:sp>
          <p:nvSpPr>
            <p:cNvPr id="5" name="Rectángulo redondeado 5"/>
            <p:cNvSpPr/>
            <p:nvPr/>
          </p:nvSpPr>
          <p:spPr>
            <a:xfrm>
              <a:off x="3168327" y="273259"/>
              <a:ext cx="2048799" cy="161428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GB" sz="900" dirty="0" err="1" smtClean="0"/>
                <a:t>Apache+mod_auth_oidc</a:t>
              </a:r>
              <a:endParaRPr lang="en-GB" sz="900" dirty="0"/>
            </a:p>
          </p:txBody>
        </p:sp>
        <p:sp>
          <p:nvSpPr>
            <p:cNvPr id="6" name="Rectángulo 6"/>
            <p:cNvSpPr/>
            <p:nvPr/>
          </p:nvSpPr>
          <p:spPr>
            <a:xfrm>
              <a:off x="3370962" y="387280"/>
              <a:ext cx="1643530" cy="5215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50" dirty="0"/>
                <a:t>Keystone</a:t>
              </a:r>
            </a:p>
          </p:txBody>
        </p:sp>
        <p:sp>
          <p:nvSpPr>
            <p:cNvPr id="7" name="Rectángulo 7"/>
            <p:cNvSpPr/>
            <p:nvPr/>
          </p:nvSpPr>
          <p:spPr>
            <a:xfrm>
              <a:off x="3370962" y="949435"/>
              <a:ext cx="1643529" cy="43329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OS-FEDERATION</a:t>
              </a:r>
              <a:endParaRPr lang="en-GB" sz="900" dirty="0"/>
            </a:p>
          </p:txBody>
        </p:sp>
      </p:grpSp>
      <p:sp>
        <p:nvSpPr>
          <p:cNvPr id="8" name="Rectángulo 10"/>
          <p:cNvSpPr/>
          <p:nvPr/>
        </p:nvSpPr>
        <p:spPr>
          <a:xfrm>
            <a:off x="3032879" y="3789040"/>
            <a:ext cx="782633" cy="364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nova-</a:t>
            </a:r>
            <a:r>
              <a:rPr lang="en-GB" sz="1050" dirty="0" err="1"/>
              <a:t>api</a:t>
            </a:r>
            <a:endParaRPr lang="en-GB" sz="1050" dirty="0"/>
          </a:p>
        </p:txBody>
      </p:sp>
      <p:sp>
        <p:nvSpPr>
          <p:cNvPr id="9" name="Rectángulo 11"/>
          <p:cNvSpPr/>
          <p:nvPr/>
        </p:nvSpPr>
        <p:spPr>
          <a:xfrm>
            <a:off x="3032879" y="4400175"/>
            <a:ext cx="782633" cy="3249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ooi</a:t>
            </a:r>
            <a:endParaRPr lang="en-GB" sz="1050" dirty="0"/>
          </a:p>
        </p:txBody>
      </p:sp>
      <p:sp>
        <p:nvSpPr>
          <p:cNvPr id="10" name="Rectángulo 12"/>
          <p:cNvSpPr/>
          <p:nvPr/>
        </p:nvSpPr>
        <p:spPr>
          <a:xfrm>
            <a:off x="3032879" y="5046092"/>
            <a:ext cx="782633" cy="5165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glance</a:t>
            </a:r>
          </a:p>
        </p:txBody>
      </p:sp>
      <p:sp>
        <p:nvSpPr>
          <p:cNvPr id="11" name="Rectángulo 13"/>
          <p:cNvSpPr/>
          <p:nvPr/>
        </p:nvSpPr>
        <p:spPr>
          <a:xfrm>
            <a:off x="4490856" y="2336124"/>
            <a:ext cx="782633" cy="5165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ceilometer</a:t>
            </a:r>
          </a:p>
        </p:txBody>
      </p:sp>
      <p:sp>
        <p:nvSpPr>
          <p:cNvPr id="12" name="Rectángulo 14"/>
          <p:cNvSpPr/>
          <p:nvPr/>
        </p:nvSpPr>
        <p:spPr>
          <a:xfrm>
            <a:off x="5662888" y="4797153"/>
            <a:ext cx="782633" cy="5165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Cloud Keeper</a:t>
            </a:r>
            <a:endParaRPr lang="en-GB" sz="1050" dirty="0"/>
          </a:p>
        </p:txBody>
      </p:sp>
      <p:sp>
        <p:nvSpPr>
          <p:cNvPr id="13" name="Rectángulo 15"/>
          <p:cNvSpPr/>
          <p:nvPr/>
        </p:nvSpPr>
        <p:spPr>
          <a:xfrm>
            <a:off x="5662888" y="3140969"/>
            <a:ext cx="782633" cy="5165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cASO</a:t>
            </a:r>
            <a:r>
              <a:rPr lang="en-GB" sz="1050" dirty="0"/>
              <a:t> + SSM</a:t>
            </a:r>
          </a:p>
        </p:txBody>
      </p:sp>
      <p:sp>
        <p:nvSpPr>
          <p:cNvPr id="17" name="CuadroTexto 33"/>
          <p:cNvSpPr txBox="1"/>
          <p:nvPr/>
        </p:nvSpPr>
        <p:spPr>
          <a:xfrm>
            <a:off x="5005361" y="2071366"/>
            <a:ext cx="16722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OpenStack resource </a:t>
            </a:r>
            <a:r>
              <a:rPr lang="en-GB" sz="1050" dirty="0" err="1"/>
              <a:t>center</a:t>
            </a:r>
            <a:endParaRPr lang="en-GB" sz="1050" dirty="0"/>
          </a:p>
        </p:txBody>
      </p:sp>
      <p:sp>
        <p:nvSpPr>
          <p:cNvPr id="18" name="Rectángulo 34"/>
          <p:cNvSpPr/>
          <p:nvPr/>
        </p:nvSpPr>
        <p:spPr>
          <a:xfrm>
            <a:off x="7821818" y="3129326"/>
            <a:ext cx="782633" cy="5165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EGI accounting repository</a:t>
            </a:r>
          </a:p>
        </p:txBody>
      </p:sp>
      <p:sp>
        <p:nvSpPr>
          <p:cNvPr id="19" name="Rectángulo 35"/>
          <p:cNvSpPr/>
          <p:nvPr/>
        </p:nvSpPr>
        <p:spPr>
          <a:xfrm>
            <a:off x="5662888" y="3969060"/>
            <a:ext cx="782633" cy="5165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cloud-</a:t>
            </a:r>
            <a:r>
              <a:rPr lang="en-GB" sz="1050" dirty="0" err="1"/>
              <a:t>bdii</a:t>
            </a:r>
            <a:r>
              <a:rPr lang="en-GB" sz="1050" dirty="0"/>
              <a:t>-provider</a:t>
            </a:r>
          </a:p>
        </p:txBody>
      </p:sp>
      <p:cxnSp>
        <p:nvCxnSpPr>
          <p:cNvPr id="20" name="Conector recto de flecha 48"/>
          <p:cNvCxnSpPr>
            <a:stCxn id="19" idx="1"/>
            <a:endCxn id="10" idx="3"/>
          </p:cNvCxnSpPr>
          <p:nvPr/>
        </p:nvCxnSpPr>
        <p:spPr>
          <a:xfrm flipH="1">
            <a:off x="3815510" y="4227358"/>
            <a:ext cx="1847377" cy="1077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48"/>
          <p:cNvCxnSpPr>
            <a:stCxn id="19" idx="1"/>
            <a:endCxn id="8" idx="3"/>
          </p:cNvCxnSpPr>
          <p:nvPr/>
        </p:nvCxnSpPr>
        <p:spPr>
          <a:xfrm flipH="1" flipV="1">
            <a:off x="3815510" y="3971072"/>
            <a:ext cx="1847376" cy="2562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ángulo 39"/>
          <p:cNvSpPr/>
          <p:nvPr/>
        </p:nvSpPr>
        <p:spPr>
          <a:xfrm>
            <a:off x="7821818" y="4797153"/>
            <a:ext cx="782633" cy="5165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AppDB</a:t>
            </a:r>
            <a:r>
              <a:rPr lang="en-GB" sz="1050" dirty="0"/>
              <a:t> (</a:t>
            </a:r>
            <a:r>
              <a:rPr lang="en-GB" sz="1050" dirty="0" err="1"/>
              <a:t>vmcaster</a:t>
            </a:r>
            <a:r>
              <a:rPr lang="en-GB" sz="1050" dirty="0"/>
              <a:t>)</a:t>
            </a:r>
          </a:p>
        </p:txBody>
      </p:sp>
      <p:cxnSp>
        <p:nvCxnSpPr>
          <p:cNvPr id="25" name="Conector recto de flecha 48"/>
          <p:cNvCxnSpPr>
            <a:stCxn id="19" idx="3"/>
            <a:endCxn id="537" idx="1"/>
          </p:cNvCxnSpPr>
          <p:nvPr/>
        </p:nvCxnSpPr>
        <p:spPr>
          <a:xfrm>
            <a:off x="6445519" y="4227358"/>
            <a:ext cx="1376296" cy="117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48"/>
          <p:cNvCxnSpPr>
            <a:stCxn id="12" idx="3"/>
            <a:endCxn id="23" idx="1"/>
          </p:cNvCxnSpPr>
          <p:nvPr/>
        </p:nvCxnSpPr>
        <p:spPr>
          <a:xfrm>
            <a:off x="6445519" y="5055448"/>
            <a:ext cx="1376296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CuadroTexto 47"/>
          <p:cNvSpPr txBox="1"/>
          <p:nvPr/>
        </p:nvSpPr>
        <p:spPr>
          <a:xfrm>
            <a:off x="4473418" y="3183223"/>
            <a:ext cx="885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Extract usage information</a:t>
            </a:r>
          </a:p>
        </p:txBody>
      </p:sp>
      <p:sp>
        <p:nvSpPr>
          <p:cNvPr id="28" name="CuadroTexto 48"/>
          <p:cNvSpPr txBox="1"/>
          <p:nvPr/>
        </p:nvSpPr>
        <p:spPr>
          <a:xfrm>
            <a:off x="4320740" y="4176349"/>
            <a:ext cx="82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Extract </a:t>
            </a:r>
            <a:r>
              <a:rPr lang="en-GB" sz="900" dirty="0"/>
              <a:t>information</a:t>
            </a:r>
            <a:endParaRPr lang="en-GB" sz="900" dirty="0"/>
          </a:p>
        </p:txBody>
      </p:sp>
      <p:sp>
        <p:nvSpPr>
          <p:cNvPr id="29" name="CuadroTexto 49"/>
          <p:cNvSpPr txBox="1"/>
          <p:nvPr/>
        </p:nvSpPr>
        <p:spPr>
          <a:xfrm>
            <a:off x="4338561" y="5179003"/>
            <a:ext cx="103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Register/update images</a:t>
            </a:r>
          </a:p>
        </p:txBody>
      </p:sp>
      <p:sp>
        <p:nvSpPr>
          <p:cNvPr id="30" name="CuadroTexto 52"/>
          <p:cNvSpPr txBox="1"/>
          <p:nvPr/>
        </p:nvSpPr>
        <p:spPr>
          <a:xfrm>
            <a:off x="6784606" y="2852938"/>
            <a:ext cx="7469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Publish accounting records</a:t>
            </a:r>
          </a:p>
        </p:txBody>
      </p:sp>
      <p:sp>
        <p:nvSpPr>
          <p:cNvPr id="31" name="CuadroTexto 53"/>
          <p:cNvSpPr txBox="1"/>
          <p:nvPr/>
        </p:nvSpPr>
        <p:spPr>
          <a:xfrm>
            <a:off x="6784606" y="3861048"/>
            <a:ext cx="746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/>
              <a:t>Publish </a:t>
            </a:r>
            <a:r>
              <a:rPr lang="en-GB" sz="900"/>
              <a:t>information</a:t>
            </a:r>
            <a:endParaRPr lang="en-GB" sz="900" dirty="0"/>
          </a:p>
        </p:txBody>
      </p:sp>
      <p:sp>
        <p:nvSpPr>
          <p:cNvPr id="32" name="CuadroTexto 54"/>
          <p:cNvSpPr txBox="1"/>
          <p:nvPr/>
        </p:nvSpPr>
        <p:spPr>
          <a:xfrm>
            <a:off x="6744765" y="4715852"/>
            <a:ext cx="82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Subscribe to </a:t>
            </a:r>
          </a:p>
          <a:p>
            <a:pPr algn="ctr"/>
            <a:r>
              <a:rPr lang="en-GB" sz="900" dirty="0"/>
              <a:t>image lists</a:t>
            </a:r>
          </a:p>
        </p:txBody>
      </p:sp>
      <p:cxnSp>
        <p:nvCxnSpPr>
          <p:cNvPr id="33" name="Conector recto de flecha 48"/>
          <p:cNvCxnSpPr>
            <a:stCxn id="9" idx="0"/>
            <a:endCxn id="8" idx="2"/>
          </p:cNvCxnSpPr>
          <p:nvPr/>
        </p:nvCxnSpPr>
        <p:spPr>
          <a:xfrm flipV="1">
            <a:off x="3424194" y="4153106"/>
            <a:ext cx="0" cy="2470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0" name="Conector recto de flecha 48"/>
          <p:cNvCxnSpPr>
            <a:stCxn id="13" idx="1"/>
            <a:endCxn id="11" idx="2"/>
          </p:cNvCxnSpPr>
          <p:nvPr/>
        </p:nvCxnSpPr>
        <p:spPr>
          <a:xfrm flipH="1" flipV="1">
            <a:off x="4882170" y="2852716"/>
            <a:ext cx="780716" cy="54654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3" name="Conector recto de flecha 48"/>
          <p:cNvCxnSpPr>
            <a:stCxn id="13" idx="1"/>
            <a:endCxn id="8" idx="3"/>
          </p:cNvCxnSpPr>
          <p:nvPr/>
        </p:nvCxnSpPr>
        <p:spPr>
          <a:xfrm flipH="1">
            <a:off x="3815510" y="3399265"/>
            <a:ext cx="1847376" cy="57180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1" name="Conector recto de flecha 48"/>
          <p:cNvCxnSpPr>
            <a:stCxn id="12" idx="1"/>
            <a:endCxn id="10" idx="3"/>
          </p:cNvCxnSpPr>
          <p:nvPr/>
        </p:nvCxnSpPr>
        <p:spPr>
          <a:xfrm flipH="1">
            <a:off x="3815510" y="5055450"/>
            <a:ext cx="1847377" cy="24893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4" name="Conector recto de flecha 48"/>
          <p:cNvCxnSpPr>
            <a:stCxn id="13" idx="3"/>
            <a:endCxn id="18" idx="1"/>
          </p:cNvCxnSpPr>
          <p:nvPr/>
        </p:nvCxnSpPr>
        <p:spPr>
          <a:xfrm flipV="1">
            <a:off x="6445519" y="3387623"/>
            <a:ext cx="1376296" cy="1164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7" name="Rectángulo 34"/>
          <p:cNvSpPr/>
          <p:nvPr/>
        </p:nvSpPr>
        <p:spPr>
          <a:xfrm>
            <a:off x="7821818" y="3980792"/>
            <a:ext cx="782633" cy="5165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EGI BDII</a:t>
            </a:r>
            <a:endParaRPr lang="en-GB" sz="1050" dirty="0"/>
          </a:p>
        </p:txBody>
      </p:sp>
      <p:pic>
        <p:nvPicPr>
          <p:cNvPr id="550" name="Picture 10" descr="ANd9GcS7zJ2w-ZzGaB2UapJRE_MdKtL4zzmWnrXQWfKiZ6wOQ4B-3VmmotrishAncg"/>
          <p:cNvPicPr>
            <a:picLocks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620" y="2678435"/>
            <a:ext cx="529590" cy="53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2" name="Conector recto de flecha 48"/>
          <p:cNvCxnSpPr>
            <a:stCxn id="550" idx="2"/>
            <a:endCxn id="9" idx="1"/>
          </p:cNvCxnSpPr>
          <p:nvPr/>
        </p:nvCxnSpPr>
        <p:spPr>
          <a:xfrm rot="16200000" flipH="1">
            <a:off x="1531308" y="3061086"/>
            <a:ext cx="1349683" cy="1653462"/>
          </a:xfrm>
          <a:prstGeom prst="bentConnector2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" name="CuadroTexto 50"/>
          <p:cNvSpPr txBox="1"/>
          <p:nvPr/>
        </p:nvSpPr>
        <p:spPr>
          <a:xfrm>
            <a:off x="1618144" y="2982144"/>
            <a:ext cx="9764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/>
              <a:t>Get access token</a:t>
            </a:r>
          </a:p>
        </p:txBody>
      </p:sp>
      <p:sp>
        <p:nvSpPr>
          <p:cNvPr id="554" name="CuadroTexto 51"/>
          <p:cNvSpPr txBox="1"/>
          <p:nvPr/>
        </p:nvSpPr>
        <p:spPr>
          <a:xfrm>
            <a:off x="1080486" y="3749810"/>
            <a:ext cx="323165" cy="83131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GB" sz="900" dirty="0" err="1"/>
              <a:t>IaaS</a:t>
            </a:r>
            <a:r>
              <a:rPr lang="en-GB" sz="900" dirty="0"/>
              <a:t> Operations</a:t>
            </a:r>
          </a:p>
        </p:txBody>
      </p:sp>
      <p:cxnSp>
        <p:nvCxnSpPr>
          <p:cNvPr id="555" name="Conector recto de flecha 48"/>
          <p:cNvCxnSpPr>
            <a:stCxn id="550" idx="2"/>
            <a:endCxn id="8" idx="1"/>
          </p:cNvCxnSpPr>
          <p:nvPr/>
        </p:nvCxnSpPr>
        <p:spPr>
          <a:xfrm rot="16200000" flipH="1">
            <a:off x="1827099" y="2765293"/>
            <a:ext cx="758096" cy="1653462"/>
          </a:xfrm>
          <a:prstGeom prst="bentConnector2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6" name="CuadroTexto 79"/>
          <p:cNvSpPr txBox="1"/>
          <p:nvPr/>
        </p:nvSpPr>
        <p:spPr>
          <a:xfrm>
            <a:off x="1411597" y="4339122"/>
            <a:ext cx="7429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/>
              <a:t>OCCI clients</a:t>
            </a:r>
          </a:p>
        </p:txBody>
      </p:sp>
      <p:sp>
        <p:nvSpPr>
          <p:cNvPr id="560" name="CuadroTexto 79"/>
          <p:cNvSpPr txBox="1"/>
          <p:nvPr/>
        </p:nvSpPr>
        <p:spPr>
          <a:xfrm>
            <a:off x="1416516" y="3715840"/>
            <a:ext cx="10177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/>
              <a:t>OpenStack clients</a:t>
            </a:r>
            <a:endParaRPr lang="en-GB" sz="900" dirty="0"/>
          </a:p>
        </p:txBody>
      </p:sp>
      <p:cxnSp>
        <p:nvCxnSpPr>
          <p:cNvPr id="561" name="Conector recto de flecha 17"/>
          <p:cNvCxnSpPr>
            <a:stCxn id="550" idx="3"/>
            <a:endCxn id="47" idx="2"/>
          </p:cNvCxnSpPr>
          <p:nvPr/>
        </p:nvCxnSpPr>
        <p:spPr>
          <a:xfrm flipV="1">
            <a:off x="1644210" y="2499077"/>
            <a:ext cx="342672" cy="446628"/>
          </a:xfrm>
          <a:prstGeom prst="bentConnector2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0" name="Rectángulo 46"/>
          <p:cNvSpPr/>
          <p:nvPr/>
        </p:nvSpPr>
        <p:spPr>
          <a:xfrm>
            <a:off x="765295" y="4949178"/>
            <a:ext cx="811484" cy="5165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EGI monitoring</a:t>
            </a:r>
          </a:p>
        </p:txBody>
      </p:sp>
      <p:cxnSp>
        <p:nvCxnSpPr>
          <p:cNvPr id="571" name="Conector recto de flecha 48"/>
          <p:cNvCxnSpPr>
            <a:stCxn id="570" idx="3"/>
            <a:endCxn id="9" idx="1"/>
          </p:cNvCxnSpPr>
          <p:nvPr/>
        </p:nvCxnSpPr>
        <p:spPr>
          <a:xfrm flipV="1">
            <a:off x="1576779" y="4562661"/>
            <a:ext cx="1456098" cy="644815"/>
          </a:xfrm>
          <a:prstGeom prst="straightConnector1">
            <a:avLst/>
          </a:prstGeom>
          <a:ln>
            <a:solidFill>
              <a:srgbClr val="40315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2" name="Conector recto de flecha 48"/>
          <p:cNvCxnSpPr>
            <a:stCxn id="570" idx="3"/>
            <a:endCxn id="8" idx="1"/>
          </p:cNvCxnSpPr>
          <p:nvPr/>
        </p:nvCxnSpPr>
        <p:spPr>
          <a:xfrm flipV="1">
            <a:off x="1576779" y="3971072"/>
            <a:ext cx="1456098" cy="1236402"/>
          </a:xfrm>
          <a:prstGeom prst="straightConnector1">
            <a:avLst/>
          </a:prstGeom>
          <a:ln>
            <a:solidFill>
              <a:srgbClr val="40315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489996" y="1556793"/>
            <a:ext cx="993772" cy="942285"/>
            <a:chOff x="3515288" y="3441189"/>
            <a:chExt cx="1292718" cy="1458230"/>
          </a:xfrm>
        </p:grpSpPr>
        <p:sp>
          <p:nvSpPr>
            <p:cNvPr id="47" name="Rounded Rectangle 46"/>
            <p:cNvSpPr/>
            <p:nvPr/>
          </p:nvSpPr>
          <p:spPr>
            <a:xfrm>
              <a:off x="3515288" y="3441189"/>
              <a:ext cx="1292718" cy="145823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1100" dirty="0"/>
                <a:t>EGI </a:t>
              </a:r>
              <a:r>
                <a:rPr lang="en-US" sz="1100" dirty="0" err="1"/>
                <a:t>CheckIn</a:t>
              </a:r>
              <a:endParaRPr lang="en-US" sz="1100" dirty="0"/>
            </a:p>
          </p:txBody>
        </p:sp>
        <p:pic>
          <p:nvPicPr>
            <p:cNvPr id="48" name="Picture 47" descr="4361018b05117b92dc1a71d9622efbbf.png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7400" y="3497448"/>
              <a:ext cx="849172" cy="823177"/>
            </a:xfrm>
            <a:prstGeom prst="rect">
              <a:avLst/>
            </a:prstGeom>
          </p:spPr>
        </p:pic>
      </p:grpSp>
      <p:cxnSp>
        <p:nvCxnSpPr>
          <p:cNvPr id="50" name="Conector recto de flecha 17"/>
          <p:cNvCxnSpPr>
            <a:stCxn id="550" idx="3"/>
            <a:endCxn id="7" idx="1"/>
          </p:cNvCxnSpPr>
          <p:nvPr/>
        </p:nvCxnSpPr>
        <p:spPr>
          <a:xfrm>
            <a:off x="1644213" y="2945707"/>
            <a:ext cx="1388667" cy="475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94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AAI - </a:t>
            </a:r>
            <a:r>
              <a:rPr lang="en-GB" dirty="0" err="1" smtClean="0"/>
              <a:t>CheckIn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err="1" smtClean="0"/>
              <a:t>Relies</a:t>
            </a:r>
            <a:r>
              <a:rPr lang="it-IT" dirty="0" smtClean="0"/>
              <a:t> on </a:t>
            </a:r>
            <a:r>
              <a:rPr lang="it-IT" dirty="0" err="1" smtClean="0"/>
              <a:t>Keystone</a:t>
            </a:r>
            <a:r>
              <a:rPr lang="it-IT" dirty="0" smtClean="0"/>
              <a:t> OS-FEDERATION:</a:t>
            </a:r>
          </a:p>
          <a:p>
            <a:pPr lvl="1"/>
            <a:r>
              <a:rPr lang="it-IT" dirty="0" err="1" smtClean="0"/>
              <a:t>Available</a:t>
            </a:r>
            <a:r>
              <a:rPr lang="it-IT" dirty="0" smtClean="0"/>
              <a:t> </a:t>
            </a:r>
            <a:r>
              <a:rPr lang="it-IT" dirty="0" err="1" smtClean="0"/>
              <a:t>since</a:t>
            </a:r>
            <a:r>
              <a:rPr lang="it-IT" dirty="0" smtClean="0"/>
              <a:t> </a:t>
            </a:r>
            <a:r>
              <a:rPr lang="it-IT" dirty="0" err="1" smtClean="0"/>
              <a:t>Icehouse</a:t>
            </a:r>
            <a:r>
              <a:rPr lang="it-IT" dirty="0" smtClean="0"/>
              <a:t> (EGI </a:t>
            </a:r>
            <a:r>
              <a:rPr lang="it-IT" dirty="0" err="1" smtClean="0"/>
              <a:t>tests</a:t>
            </a:r>
            <a:r>
              <a:rPr lang="it-IT" dirty="0" smtClean="0"/>
              <a:t> </a:t>
            </a:r>
            <a:r>
              <a:rPr lang="it-IT" dirty="0" err="1" smtClean="0"/>
              <a:t>based</a:t>
            </a:r>
            <a:r>
              <a:rPr lang="it-IT" dirty="0" smtClean="0"/>
              <a:t> on </a:t>
            </a:r>
            <a:r>
              <a:rPr lang="it-IT" dirty="0" err="1" smtClean="0"/>
              <a:t>Mitaka</a:t>
            </a:r>
            <a:r>
              <a:rPr lang="it-IT" dirty="0" smtClean="0"/>
              <a:t>)</a:t>
            </a:r>
          </a:p>
          <a:p>
            <a:pPr lvl="1"/>
            <a:r>
              <a:rPr lang="it-IT" dirty="0" err="1" smtClean="0"/>
              <a:t>Allows</a:t>
            </a:r>
            <a:r>
              <a:rPr lang="it-IT" dirty="0" smtClean="0"/>
              <a:t> to </a:t>
            </a:r>
            <a:r>
              <a:rPr lang="it-IT" dirty="0" err="1" smtClean="0"/>
              <a:t>configure</a:t>
            </a:r>
            <a:r>
              <a:rPr lang="it-IT" dirty="0" smtClean="0"/>
              <a:t> </a:t>
            </a:r>
            <a:r>
              <a:rPr lang="it-IT" dirty="0" err="1" smtClean="0"/>
              <a:t>external</a:t>
            </a:r>
            <a:r>
              <a:rPr lang="it-IT" dirty="0" smtClean="0"/>
              <a:t> </a:t>
            </a:r>
            <a:r>
              <a:rPr lang="it-IT" dirty="0" err="1" smtClean="0"/>
              <a:t>identity</a:t>
            </a:r>
            <a:r>
              <a:rPr lang="it-IT" dirty="0" smtClean="0"/>
              <a:t> providers</a:t>
            </a:r>
          </a:p>
          <a:p>
            <a:pPr lvl="2"/>
            <a:r>
              <a:rPr lang="it-IT" dirty="0"/>
              <a:t>U</a:t>
            </a:r>
            <a:r>
              <a:rPr lang="it-IT" dirty="0" smtClean="0"/>
              <a:t>sing </a:t>
            </a:r>
            <a:r>
              <a:rPr lang="it-IT" dirty="0" err="1" smtClean="0"/>
              <a:t>federated</a:t>
            </a:r>
            <a:r>
              <a:rPr lang="it-IT" dirty="0" smtClean="0"/>
              <a:t> </a:t>
            </a:r>
            <a:r>
              <a:rPr lang="it-IT" dirty="0" err="1" smtClean="0"/>
              <a:t>identity</a:t>
            </a:r>
            <a:r>
              <a:rPr lang="it-IT" dirty="0" smtClean="0"/>
              <a:t> </a:t>
            </a:r>
            <a:r>
              <a:rPr lang="it-IT" dirty="0" err="1" smtClean="0"/>
              <a:t>technology</a:t>
            </a:r>
            <a:endParaRPr lang="it-IT" dirty="0" smtClean="0"/>
          </a:p>
          <a:p>
            <a:pPr lvl="2"/>
            <a:r>
              <a:rPr lang="it-IT" dirty="0" err="1" smtClean="0"/>
              <a:t>Relying</a:t>
            </a:r>
            <a:r>
              <a:rPr lang="it-IT" dirty="0" smtClean="0"/>
              <a:t> on Apache </a:t>
            </a:r>
            <a:r>
              <a:rPr lang="it-IT" dirty="0" err="1" smtClean="0"/>
              <a:t>modules</a:t>
            </a:r>
            <a:endParaRPr lang="en-GB" dirty="0" smtClean="0"/>
          </a:p>
          <a:p>
            <a:pPr lvl="1"/>
            <a:r>
              <a:rPr lang="en-GB" dirty="0" smtClean="0"/>
              <a:t>OpenID Connect supported</a:t>
            </a:r>
          </a:p>
          <a:p>
            <a:pPr lvl="1"/>
            <a:endParaRPr lang="en-GB" dirty="0"/>
          </a:p>
          <a:p>
            <a:r>
              <a:rPr lang="it-IT" dirty="0" err="1" smtClean="0"/>
              <a:t>Pilot</a:t>
            </a:r>
            <a:r>
              <a:rPr lang="it-IT" dirty="0" smtClean="0"/>
              <a:t> </a:t>
            </a:r>
            <a:r>
              <a:rPr lang="it-IT" dirty="0" err="1" smtClean="0"/>
              <a:t>experience</a:t>
            </a:r>
            <a:r>
              <a:rPr lang="it-IT" dirty="0" smtClean="0"/>
              <a:t> </a:t>
            </a:r>
            <a:r>
              <a:rPr lang="it-IT" dirty="0" err="1" smtClean="0"/>
              <a:t>already</a:t>
            </a:r>
            <a:r>
              <a:rPr lang="it-IT" dirty="0" smtClean="0"/>
              <a:t> </a:t>
            </a:r>
            <a:r>
              <a:rPr lang="it-IT" dirty="0" err="1" smtClean="0"/>
              <a:t>working</a:t>
            </a:r>
            <a:endParaRPr lang="it-IT" dirty="0" smtClean="0"/>
          </a:p>
          <a:p>
            <a:pPr lvl="1"/>
            <a:r>
              <a:rPr lang="it-IT" dirty="0" err="1" smtClean="0"/>
              <a:t>Docs</a:t>
            </a:r>
            <a:r>
              <a:rPr lang="it-IT" dirty="0"/>
              <a:t>: </a:t>
            </a:r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wiki.egi.eu/wiki/AAI_guide_for_OpenStack</a:t>
            </a:r>
            <a:endParaRPr lang="it-IT" dirty="0" smtClean="0"/>
          </a:p>
          <a:p>
            <a:pPr lvl="1"/>
            <a:r>
              <a:rPr lang="it-IT" dirty="0" err="1" smtClean="0"/>
              <a:t>Working</a:t>
            </a:r>
            <a:r>
              <a:rPr lang="it-IT" dirty="0" smtClean="0"/>
              <a:t> on </a:t>
            </a:r>
            <a:r>
              <a:rPr lang="it-IT" dirty="0" err="1" smtClean="0"/>
              <a:t>completing</a:t>
            </a:r>
            <a:r>
              <a:rPr lang="it-IT" dirty="0" smtClean="0"/>
              <a:t> </a:t>
            </a:r>
            <a:r>
              <a:rPr lang="it-IT" dirty="0" err="1" smtClean="0"/>
              <a:t>monitoring</a:t>
            </a:r>
            <a:r>
              <a:rPr lang="it-IT" dirty="0" smtClean="0"/>
              <a:t> to be production ready</a:t>
            </a:r>
            <a:endParaRPr lang="it-IT" dirty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936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OpenStack</a:t>
            </a:r>
            <a:r>
              <a:rPr lang="en-US" dirty="0" smtClean="0"/>
              <a:t> </a:t>
            </a:r>
            <a:r>
              <a:rPr lang="en-US" dirty="0" err="1" smtClean="0"/>
              <a:t>FedCloud</a:t>
            </a:r>
            <a:r>
              <a:rPr lang="en-US" dirty="0" smtClean="0"/>
              <a:t> Appliance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single VM with all the components using the public </a:t>
            </a:r>
            <a:r>
              <a:rPr lang="en-US" dirty="0" err="1" smtClean="0"/>
              <a:t>OpenStack</a:t>
            </a:r>
            <a:r>
              <a:rPr lang="en-US" dirty="0" smtClean="0"/>
              <a:t> interfaces</a:t>
            </a:r>
          </a:p>
          <a:p>
            <a:pPr lvl="1"/>
            <a:r>
              <a:rPr lang="en-US" dirty="0" smtClean="0"/>
              <a:t>Accounting, Information discovery, VMI replication</a:t>
            </a:r>
          </a:p>
          <a:p>
            <a:pPr lvl="1"/>
            <a:r>
              <a:rPr lang="en-US" dirty="0" smtClean="0"/>
              <a:t>Packaged as </a:t>
            </a:r>
            <a:r>
              <a:rPr lang="en-US" dirty="0" err="1" smtClean="0"/>
              <a:t>Docker</a:t>
            </a:r>
            <a:r>
              <a:rPr lang="en-US" dirty="0" smtClean="0"/>
              <a:t> containers, available at </a:t>
            </a:r>
            <a:r>
              <a:rPr lang="en-US" dirty="0" err="1" smtClean="0"/>
              <a:t>docker</a:t>
            </a:r>
            <a:r>
              <a:rPr lang="en-US" dirty="0"/>
              <a:t> hub </a:t>
            </a:r>
            <a:r>
              <a:rPr lang="en-US" dirty="0">
                <a:hlinkClick r:id="rId2"/>
              </a:rPr>
              <a:t>https://hub.docker.com/u/egifedcloud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Documentation:</a:t>
            </a:r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wiki.egi.eu/wiki/MAN10#Integration_with_EGI_FedCloud_Appliance</a:t>
            </a:r>
            <a:endParaRPr lang="en-US" dirty="0" smtClean="0"/>
          </a:p>
          <a:p>
            <a:r>
              <a:rPr lang="en-US" dirty="0" smtClean="0"/>
              <a:t>Appliance at </a:t>
            </a:r>
            <a:r>
              <a:rPr lang="en-US" dirty="0" err="1" smtClean="0"/>
              <a:t>AppDB</a:t>
            </a:r>
            <a:r>
              <a:rPr lang="en-US" dirty="0" smtClean="0"/>
              <a:t>: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appdb.egi.eu/store/vappliance/fedcloud.integration.appliance.openstack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7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3"/>
          <p:cNvSpPr/>
          <p:nvPr/>
        </p:nvSpPr>
        <p:spPr>
          <a:xfrm>
            <a:off x="2616081" y="2060849"/>
            <a:ext cx="4079862" cy="3600401"/>
          </a:xfrm>
          <a:prstGeom prst="roundRect">
            <a:avLst>
              <a:gd name="adj" fmla="val 7943"/>
            </a:avLst>
          </a:prstGeom>
          <a:solidFill>
            <a:srgbClr val="F9F9F9"/>
          </a:solidFill>
          <a:ln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5503560" y="2924944"/>
            <a:ext cx="1106912" cy="25805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</a:t>
            </a:r>
            <a:r>
              <a:rPr lang="mr-IN" dirty="0" smtClean="0"/>
              <a:t>–</a:t>
            </a:r>
            <a:r>
              <a:rPr lang="en-US" dirty="0" smtClean="0"/>
              <a:t> OpenStack </a:t>
            </a:r>
            <a:r>
              <a:rPr lang="en-US" dirty="0" smtClean="0"/>
              <a:t>integration with Appliance</a:t>
            </a:r>
            <a:endParaRPr lang="en-US" dirty="0"/>
          </a:p>
        </p:txBody>
      </p:sp>
      <p:grpSp>
        <p:nvGrpSpPr>
          <p:cNvPr id="4" name="Agrupar 4"/>
          <p:cNvGrpSpPr/>
          <p:nvPr/>
        </p:nvGrpSpPr>
        <p:grpSpPr>
          <a:xfrm>
            <a:off x="2936386" y="2251818"/>
            <a:ext cx="975619" cy="1263185"/>
            <a:chOff x="3168327" y="273259"/>
            <a:chExt cx="2048799" cy="1614280"/>
          </a:xfrm>
        </p:grpSpPr>
        <p:sp>
          <p:nvSpPr>
            <p:cNvPr id="5" name="Rectángulo redondeado 5"/>
            <p:cNvSpPr/>
            <p:nvPr/>
          </p:nvSpPr>
          <p:spPr>
            <a:xfrm>
              <a:off x="3168327" y="273259"/>
              <a:ext cx="2048799" cy="161428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GB" sz="900" dirty="0" err="1" smtClean="0"/>
                <a:t>Apache+mod_auth_oidc</a:t>
              </a:r>
              <a:endParaRPr lang="en-GB" sz="900" dirty="0"/>
            </a:p>
          </p:txBody>
        </p:sp>
        <p:sp>
          <p:nvSpPr>
            <p:cNvPr id="6" name="Rectángulo 6"/>
            <p:cNvSpPr/>
            <p:nvPr/>
          </p:nvSpPr>
          <p:spPr>
            <a:xfrm>
              <a:off x="3370962" y="387280"/>
              <a:ext cx="1643530" cy="5215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50" dirty="0"/>
                <a:t>Keystone</a:t>
              </a:r>
            </a:p>
          </p:txBody>
        </p:sp>
        <p:sp>
          <p:nvSpPr>
            <p:cNvPr id="7" name="Rectángulo 7"/>
            <p:cNvSpPr/>
            <p:nvPr/>
          </p:nvSpPr>
          <p:spPr>
            <a:xfrm>
              <a:off x="3370962" y="949435"/>
              <a:ext cx="1643529" cy="43329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OS-FEDERATION</a:t>
              </a:r>
              <a:endParaRPr lang="en-GB" sz="900" dirty="0"/>
            </a:p>
          </p:txBody>
        </p:sp>
      </p:grpSp>
      <p:sp>
        <p:nvSpPr>
          <p:cNvPr id="8" name="Rectángulo 10"/>
          <p:cNvSpPr/>
          <p:nvPr/>
        </p:nvSpPr>
        <p:spPr>
          <a:xfrm>
            <a:off x="3032879" y="3789040"/>
            <a:ext cx="782633" cy="364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nova-</a:t>
            </a:r>
            <a:r>
              <a:rPr lang="en-GB" sz="1050" dirty="0" err="1"/>
              <a:t>api</a:t>
            </a:r>
            <a:endParaRPr lang="en-GB" sz="1050" dirty="0"/>
          </a:p>
        </p:txBody>
      </p:sp>
      <p:sp>
        <p:nvSpPr>
          <p:cNvPr id="9" name="Rectángulo 11"/>
          <p:cNvSpPr/>
          <p:nvPr/>
        </p:nvSpPr>
        <p:spPr>
          <a:xfrm>
            <a:off x="3032879" y="4400175"/>
            <a:ext cx="782633" cy="3249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ooi</a:t>
            </a:r>
            <a:endParaRPr lang="en-GB" sz="1050" dirty="0"/>
          </a:p>
        </p:txBody>
      </p:sp>
      <p:sp>
        <p:nvSpPr>
          <p:cNvPr id="10" name="Rectángulo 12"/>
          <p:cNvSpPr/>
          <p:nvPr/>
        </p:nvSpPr>
        <p:spPr>
          <a:xfrm>
            <a:off x="3032879" y="5046092"/>
            <a:ext cx="782633" cy="5165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glance</a:t>
            </a:r>
          </a:p>
        </p:txBody>
      </p:sp>
      <p:sp>
        <p:nvSpPr>
          <p:cNvPr id="11" name="Rectángulo 13"/>
          <p:cNvSpPr/>
          <p:nvPr/>
        </p:nvSpPr>
        <p:spPr>
          <a:xfrm>
            <a:off x="4490856" y="2336124"/>
            <a:ext cx="782633" cy="5165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ceilometer</a:t>
            </a:r>
          </a:p>
        </p:txBody>
      </p:sp>
      <p:sp>
        <p:nvSpPr>
          <p:cNvPr id="12" name="Rectángulo 14"/>
          <p:cNvSpPr/>
          <p:nvPr/>
        </p:nvSpPr>
        <p:spPr>
          <a:xfrm>
            <a:off x="5665700" y="4797153"/>
            <a:ext cx="782633" cy="5165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Cloud Keeper</a:t>
            </a:r>
            <a:endParaRPr lang="en-GB" sz="1050" dirty="0"/>
          </a:p>
        </p:txBody>
      </p:sp>
      <p:sp>
        <p:nvSpPr>
          <p:cNvPr id="13" name="Rectángulo 15"/>
          <p:cNvSpPr/>
          <p:nvPr/>
        </p:nvSpPr>
        <p:spPr>
          <a:xfrm>
            <a:off x="5665700" y="3140969"/>
            <a:ext cx="782633" cy="5165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cASO</a:t>
            </a:r>
            <a:r>
              <a:rPr lang="en-GB" sz="1050" dirty="0"/>
              <a:t> + SSM</a:t>
            </a:r>
          </a:p>
        </p:txBody>
      </p:sp>
      <p:sp>
        <p:nvSpPr>
          <p:cNvPr id="17" name="CuadroTexto 33"/>
          <p:cNvSpPr txBox="1"/>
          <p:nvPr/>
        </p:nvSpPr>
        <p:spPr>
          <a:xfrm>
            <a:off x="5005361" y="2071366"/>
            <a:ext cx="16722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OpenStack resource </a:t>
            </a:r>
            <a:r>
              <a:rPr lang="en-GB" sz="1050" dirty="0" err="1"/>
              <a:t>center</a:t>
            </a:r>
            <a:endParaRPr lang="en-GB" sz="1050" dirty="0"/>
          </a:p>
        </p:txBody>
      </p:sp>
      <p:sp>
        <p:nvSpPr>
          <p:cNvPr id="18" name="Rectángulo 34"/>
          <p:cNvSpPr/>
          <p:nvPr/>
        </p:nvSpPr>
        <p:spPr>
          <a:xfrm>
            <a:off x="7821818" y="3129326"/>
            <a:ext cx="782633" cy="5165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EGI accounting repository</a:t>
            </a:r>
          </a:p>
        </p:txBody>
      </p:sp>
      <p:sp>
        <p:nvSpPr>
          <p:cNvPr id="19" name="Rectángulo 35"/>
          <p:cNvSpPr/>
          <p:nvPr/>
        </p:nvSpPr>
        <p:spPr>
          <a:xfrm>
            <a:off x="5665700" y="3969060"/>
            <a:ext cx="782633" cy="5165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cloud-</a:t>
            </a:r>
            <a:r>
              <a:rPr lang="en-GB" sz="1050" dirty="0" err="1"/>
              <a:t>bdii</a:t>
            </a:r>
            <a:r>
              <a:rPr lang="en-GB" sz="1050" dirty="0"/>
              <a:t>-provider</a:t>
            </a:r>
          </a:p>
        </p:txBody>
      </p:sp>
      <p:cxnSp>
        <p:nvCxnSpPr>
          <p:cNvPr id="20" name="Conector recto de flecha 48"/>
          <p:cNvCxnSpPr>
            <a:stCxn id="19" idx="1"/>
            <a:endCxn id="10" idx="3"/>
          </p:cNvCxnSpPr>
          <p:nvPr/>
        </p:nvCxnSpPr>
        <p:spPr>
          <a:xfrm flipH="1">
            <a:off x="3815512" y="4227356"/>
            <a:ext cx="1850188" cy="10770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48"/>
          <p:cNvCxnSpPr>
            <a:stCxn id="19" idx="1"/>
            <a:endCxn id="8" idx="3"/>
          </p:cNvCxnSpPr>
          <p:nvPr/>
        </p:nvCxnSpPr>
        <p:spPr>
          <a:xfrm flipH="1" flipV="1">
            <a:off x="3815512" y="3971072"/>
            <a:ext cx="1850188" cy="2562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ángulo 39"/>
          <p:cNvSpPr/>
          <p:nvPr/>
        </p:nvSpPr>
        <p:spPr>
          <a:xfrm>
            <a:off x="7821818" y="4797153"/>
            <a:ext cx="782633" cy="5165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AppDB</a:t>
            </a:r>
            <a:r>
              <a:rPr lang="en-GB" sz="1050" dirty="0"/>
              <a:t> (</a:t>
            </a:r>
            <a:r>
              <a:rPr lang="en-GB" sz="1050" dirty="0" err="1"/>
              <a:t>vmcaster</a:t>
            </a:r>
            <a:r>
              <a:rPr lang="en-GB" sz="1050" dirty="0"/>
              <a:t>)</a:t>
            </a:r>
          </a:p>
        </p:txBody>
      </p:sp>
      <p:cxnSp>
        <p:nvCxnSpPr>
          <p:cNvPr id="25" name="Conector recto de flecha 48"/>
          <p:cNvCxnSpPr>
            <a:stCxn id="19" idx="3"/>
            <a:endCxn id="537" idx="1"/>
          </p:cNvCxnSpPr>
          <p:nvPr/>
        </p:nvCxnSpPr>
        <p:spPr>
          <a:xfrm>
            <a:off x="6448333" y="4227356"/>
            <a:ext cx="1373485" cy="117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48"/>
          <p:cNvCxnSpPr>
            <a:stCxn id="12" idx="3"/>
            <a:endCxn id="23" idx="1"/>
          </p:cNvCxnSpPr>
          <p:nvPr/>
        </p:nvCxnSpPr>
        <p:spPr>
          <a:xfrm>
            <a:off x="6448333" y="5055449"/>
            <a:ext cx="1373485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CuadroTexto 47"/>
          <p:cNvSpPr txBox="1"/>
          <p:nvPr/>
        </p:nvSpPr>
        <p:spPr>
          <a:xfrm>
            <a:off x="4473418" y="3183223"/>
            <a:ext cx="885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Extract usage information</a:t>
            </a:r>
          </a:p>
        </p:txBody>
      </p:sp>
      <p:sp>
        <p:nvSpPr>
          <p:cNvPr id="28" name="CuadroTexto 48"/>
          <p:cNvSpPr txBox="1"/>
          <p:nvPr/>
        </p:nvSpPr>
        <p:spPr>
          <a:xfrm>
            <a:off x="4320740" y="4176349"/>
            <a:ext cx="82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Extract </a:t>
            </a:r>
            <a:r>
              <a:rPr lang="en-GB" sz="900" dirty="0"/>
              <a:t>information</a:t>
            </a:r>
            <a:endParaRPr lang="en-GB" sz="900" dirty="0"/>
          </a:p>
        </p:txBody>
      </p:sp>
      <p:sp>
        <p:nvSpPr>
          <p:cNvPr id="29" name="CuadroTexto 49"/>
          <p:cNvSpPr txBox="1"/>
          <p:nvPr/>
        </p:nvSpPr>
        <p:spPr>
          <a:xfrm>
            <a:off x="4338561" y="5179003"/>
            <a:ext cx="103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Register/update images</a:t>
            </a:r>
          </a:p>
        </p:txBody>
      </p:sp>
      <p:sp>
        <p:nvSpPr>
          <p:cNvPr id="30" name="CuadroTexto 52"/>
          <p:cNvSpPr txBox="1"/>
          <p:nvPr/>
        </p:nvSpPr>
        <p:spPr>
          <a:xfrm>
            <a:off x="6784606" y="2852938"/>
            <a:ext cx="7469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Publish accounting records</a:t>
            </a:r>
          </a:p>
        </p:txBody>
      </p:sp>
      <p:sp>
        <p:nvSpPr>
          <p:cNvPr id="31" name="CuadroTexto 53"/>
          <p:cNvSpPr txBox="1"/>
          <p:nvPr/>
        </p:nvSpPr>
        <p:spPr>
          <a:xfrm>
            <a:off x="6784606" y="3861048"/>
            <a:ext cx="746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/>
              <a:t>Publish </a:t>
            </a:r>
            <a:r>
              <a:rPr lang="en-GB" sz="900"/>
              <a:t>information</a:t>
            </a:r>
            <a:endParaRPr lang="en-GB" sz="900" dirty="0"/>
          </a:p>
        </p:txBody>
      </p:sp>
      <p:sp>
        <p:nvSpPr>
          <p:cNvPr id="32" name="CuadroTexto 54"/>
          <p:cNvSpPr txBox="1"/>
          <p:nvPr/>
        </p:nvSpPr>
        <p:spPr>
          <a:xfrm>
            <a:off x="6744765" y="4715852"/>
            <a:ext cx="82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Subscribe to </a:t>
            </a:r>
          </a:p>
          <a:p>
            <a:pPr algn="ctr"/>
            <a:r>
              <a:rPr lang="en-GB" sz="900" dirty="0"/>
              <a:t>image lists</a:t>
            </a:r>
          </a:p>
        </p:txBody>
      </p:sp>
      <p:cxnSp>
        <p:nvCxnSpPr>
          <p:cNvPr id="33" name="Conector recto de flecha 48"/>
          <p:cNvCxnSpPr>
            <a:stCxn id="9" idx="0"/>
            <a:endCxn id="8" idx="2"/>
          </p:cNvCxnSpPr>
          <p:nvPr/>
        </p:nvCxnSpPr>
        <p:spPr>
          <a:xfrm flipV="1">
            <a:off x="3424194" y="4153106"/>
            <a:ext cx="0" cy="2470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0" name="Conector recto de flecha 48"/>
          <p:cNvCxnSpPr>
            <a:stCxn id="13" idx="1"/>
            <a:endCxn id="11" idx="2"/>
          </p:cNvCxnSpPr>
          <p:nvPr/>
        </p:nvCxnSpPr>
        <p:spPr>
          <a:xfrm flipH="1" flipV="1">
            <a:off x="4882173" y="2852716"/>
            <a:ext cx="783527" cy="54654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3" name="Conector recto de flecha 48"/>
          <p:cNvCxnSpPr>
            <a:stCxn id="13" idx="1"/>
            <a:endCxn id="8" idx="3"/>
          </p:cNvCxnSpPr>
          <p:nvPr/>
        </p:nvCxnSpPr>
        <p:spPr>
          <a:xfrm flipH="1">
            <a:off x="3815512" y="3399265"/>
            <a:ext cx="1850188" cy="57180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1" name="Conector recto de flecha 48"/>
          <p:cNvCxnSpPr>
            <a:stCxn id="12" idx="1"/>
            <a:endCxn id="10" idx="3"/>
          </p:cNvCxnSpPr>
          <p:nvPr/>
        </p:nvCxnSpPr>
        <p:spPr>
          <a:xfrm flipH="1">
            <a:off x="3815512" y="5055449"/>
            <a:ext cx="1850188" cy="24893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4" name="Conector recto de flecha 48"/>
          <p:cNvCxnSpPr>
            <a:stCxn id="13" idx="3"/>
            <a:endCxn id="18" idx="1"/>
          </p:cNvCxnSpPr>
          <p:nvPr/>
        </p:nvCxnSpPr>
        <p:spPr>
          <a:xfrm flipV="1">
            <a:off x="6448333" y="3387622"/>
            <a:ext cx="1373485" cy="1164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7" name="Rectángulo 34"/>
          <p:cNvSpPr/>
          <p:nvPr/>
        </p:nvSpPr>
        <p:spPr>
          <a:xfrm>
            <a:off x="7821818" y="3980792"/>
            <a:ext cx="782633" cy="5165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EGI BDII</a:t>
            </a:r>
            <a:endParaRPr lang="en-GB" sz="1050" dirty="0"/>
          </a:p>
        </p:txBody>
      </p:sp>
      <p:pic>
        <p:nvPicPr>
          <p:cNvPr id="550" name="Picture 10" descr="ANd9GcS7zJ2w-ZzGaB2UapJRE_MdKtL4zzmWnrXQWfKiZ6wOQ4B-3VmmotrishAncg"/>
          <p:cNvPicPr>
            <a:picLocks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620" y="2678435"/>
            <a:ext cx="529590" cy="53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2" name="Conector recto de flecha 48"/>
          <p:cNvCxnSpPr>
            <a:stCxn id="550" idx="2"/>
            <a:endCxn id="9" idx="1"/>
          </p:cNvCxnSpPr>
          <p:nvPr/>
        </p:nvCxnSpPr>
        <p:spPr>
          <a:xfrm rot="16200000" flipH="1">
            <a:off x="1531308" y="3061086"/>
            <a:ext cx="1349683" cy="1653462"/>
          </a:xfrm>
          <a:prstGeom prst="bentConnector2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" name="CuadroTexto 50"/>
          <p:cNvSpPr txBox="1"/>
          <p:nvPr/>
        </p:nvSpPr>
        <p:spPr>
          <a:xfrm>
            <a:off x="1618144" y="2982144"/>
            <a:ext cx="9764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/>
              <a:t>Get access token</a:t>
            </a:r>
          </a:p>
        </p:txBody>
      </p:sp>
      <p:sp>
        <p:nvSpPr>
          <p:cNvPr id="554" name="CuadroTexto 51"/>
          <p:cNvSpPr txBox="1"/>
          <p:nvPr/>
        </p:nvSpPr>
        <p:spPr>
          <a:xfrm>
            <a:off x="1080486" y="3749810"/>
            <a:ext cx="323165" cy="83131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GB" sz="900" dirty="0" err="1"/>
              <a:t>IaaS</a:t>
            </a:r>
            <a:r>
              <a:rPr lang="en-GB" sz="900" dirty="0"/>
              <a:t> Operations</a:t>
            </a:r>
          </a:p>
        </p:txBody>
      </p:sp>
      <p:cxnSp>
        <p:nvCxnSpPr>
          <p:cNvPr id="555" name="Conector recto de flecha 48"/>
          <p:cNvCxnSpPr>
            <a:stCxn id="550" idx="2"/>
            <a:endCxn id="8" idx="1"/>
          </p:cNvCxnSpPr>
          <p:nvPr/>
        </p:nvCxnSpPr>
        <p:spPr>
          <a:xfrm rot="16200000" flipH="1">
            <a:off x="1827099" y="2765293"/>
            <a:ext cx="758096" cy="1653462"/>
          </a:xfrm>
          <a:prstGeom prst="bentConnector2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6" name="CuadroTexto 79"/>
          <p:cNvSpPr txBox="1"/>
          <p:nvPr/>
        </p:nvSpPr>
        <p:spPr>
          <a:xfrm>
            <a:off x="1411597" y="4339122"/>
            <a:ext cx="7429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/>
              <a:t>OCCI clients</a:t>
            </a:r>
          </a:p>
        </p:txBody>
      </p:sp>
      <p:sp>
        <p:nvSpPr>
          <p:cNvPr id="560" name="CuadroTexto 79"/>
          <p:cNvSpPr txBox="1"/>
          <p:nvPr/>
        </p:nvSpPr>
        <p:spPr>
          <a:xfrm>
            <a:off x="1416516" y="3715840"/>
            <a:ext cx="10177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/>
              <a:t>OpenStack clients</a:t>
            </a:r>
            <a:endParaRPr lang="en-GB" sz="900" dirty="0"/>
          </a:p>
        </p:txBody>
      </p:sp>
      <p:cxnSp>
        <p:nvCxnSpPr>
          <p:cNvPr id="561" name="Conector recto de flecha 17"/>
          <p:cNvCxnSpPr>
            <a:stCxn id="550" idx="3"/>
            <a:endCxn id="47" idx="2"/>
          </p:cNvCxnSpPr>
          <p:nvPr/>
        </p:nvCxnSpPr>
        <p:spPr>
          <a:xfrm flipV="1">
            <a:off x="1644210" y="2499077"/>
            <a:ext cx="342672" cy="446628"/>
          </a:xfrm>
          <a:prstGeom prst="bentConnector2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0" name="Rectángulo 46"/>
          <p:cNvSpPr/>
          <p:nvPr/>
        </p:nvSpPr>
        <p:spPr>
          <a:xfrm>
            <a:off x="765295" y="4949178"/>
            <a:ext cx="811484" cy="5165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EGI monitoring</a:t>
            </a:r>
          </a:p>
        </p:txBody>
      </p:sp>
      <p:cxnSp>
        <p:nvCxnSpPr>
          <p:cNvPr id="571" name="Conector recto de flecha 48"/>
          <p:cNvCxnSpPr>
            <a:stCxn id="570" idx="3"/>
            <a:endCxn id="9" idx="1"/>
          </p:cNvCxnSpPr>
          <p:nvPr/>
        </p:nvCxnSpPr>
        <p:spPr>
          <a:xfrm flipV="1">
            <a:off x="1576779" y="4562661"/>
            <a:ext cx="1456098" cy="644815"/>
          </a:xfrm>
          <a:prstGeom prst="straightConnector1">
            <a:avLst/>
          </a:prstGeom>
          <a:ln>
            <a:solidFill>
              <a:srgbClr val="40315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2" name="Conector recto de flecha 48"/>
          <p:cNvCxnSpPr>
            <a:stCxn id="570" idx="3"/>
            <a:endCxn id="8" idx="1"/>
          </p:cNvCxnSpPr>
          <p:nvPr/>
        </p:nvCxnSpPr>
        <p:spPr>
          <a:xfrm flipV="1">
            <a:off x="1576779" y="3971072"/>
            <a:ext cx="1456098" cy="1236402"/>
          </a:xfrm>
          <a:prstGeom prst="straightConnector1">
            <a:avLst/>
          </a:prstGeom>
          <a:ln>
            <a:solidFill>
              <a:srgbClr val="40315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489996" y="1556793"/>
            <a:ext cx="993772" cy="942285"/>
            <a:chOff x="3515288" y="3441189"/>
            <a:chExt cx="1292718" cy="1458230"/>
          </a:xfrm>
        </p:grpSpPr>
        <p:sp>
          <p:nvSpPr>
            <p:cNvPr id="47" name="Rounded Rectangle 46"/>
            <p:cNvSpPr/>
            <p:nvPr/>
          </p:nvSpPr>
          <p:spPr>
            <a:xfrm>
              <a:off x="3515288" y="3441189"/>
              <a:ext cx="1292718" cy="145823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1100" dirty="0"/>
                <a:t>EGI </a:t>
              </a:r>
              <a:r>
                <a:rPr lang="en-US" sz="1100" dirty="0" err="1"/>
                <a:t>CheckIn</a:t>
              </a:r>
              <a:endParaRPr lang="en-US" sz="1100" dirty="0"/>
            </a:p>
          </p:txBody>
        </p:sp>
        <p:pic>
          <p:nvPicPr>
            <p:cNvPr id="48" name="Picture 47" descr="4361018b05117b92dc1a71d9622efbbf.png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7400" y="3497448"/>
              <a:ext cx="849172" cy="823177"/>
            </a:xfrm>
            <a:prstGeom prst="rect">
              <a:avLst/>
            </a:prstGeom>
          </p:spPr>
        </p:pic>
      </p:grpSp>
      <p:cxnSp>
        <p:nvCxnSpPr>
          <p:cNvPr id="50" name="Conector recto de flecha 17"/>
          <p:cNvCxnSpPr>
            <a:stCxn id="550" idx="3"/>
            <a:endCxn id="7" idx="1"/>
          </p:cNvCxnSpPr>
          <p:nvPr/>
        </p:nvCxnSpPr>
        <p:spPr>
          <a:xfrm>
            <a:off x="1644213" y="2945707"/>
            <a:ext cx="1388667" cy="475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96794" y="2924944"/>
            <a:ext cx="9204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FC Appliance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6981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OpenStack OCCI interface (</a:t>
            </a:r>
            <a:r>
              <a:rPr lang="en-GB" dirty="0" err="1" smtClean="0"/>
              <a:t>ooi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OCCI </a:t>
            </a:r>
            <a:r>
              <a:rPr lang="en-GB" sz="3200" dirty="0"/>
              <a:t>(Open Cloud Computing Interface, OGF) </a:t>
            </a:r>
          </a:p>
          <a:p>
            <a:pPr lvl="1"/>
            <a:r>
              <a:rPr lang="en-GB" dirty="0" err="1" smtClean="0"/>
              <a:t>RESTFul</a:t>
            </a:r>
            <a:r>
              <a:rPr lang="en-GB" dirty="0" smtClean="0"/>
              <a:t> protocol and API focusing on cloud interoperability</a:t>
            </a:r>
          </a:p>
          <a:p>
            <a:pPr lvl="1"/>
            <a:r>
              <a:rPr lang="en-GB" dirty="0" smtClean="0"/>
              <a:t>Primarily for </a:t>
            </a:r>
            <a:r>
              <a:rPr lang="en-GB" dirty="0" err="1" smtClean="0"/>
              <a:t>IaaS</a:t>
            </a:r>
            <a:r>
              <a:rPr lang="en-GB" dirty="0" smtClean="0"/>
              <a:t> (manage VMs and Block Storage), extensible to other areas</a:t>
            </a:r>
          </a:p>
          <a:p>
            <a:r>
              <a:rPr lang="en-GB" dirty="0" err="1" smtClean="0"/>
              <a:t>ooi</a:t>
            </a:r>
            <a:r>
              <a:rPr lang="en-GB" dirty="0" smtClean="0"/>
              <a:t> (</a:t>
            </a:r>
            <a:r>
              <a:rPr lang="en-GB" dirty="0" err="1" smtClean="0"/>
              <a:t>OpenStack</a:t>
            </a:r>
            <a:r>
              <a:rPr lang="en-GB" dirty="0" smtClean="0"/>
              <a:t> OCCI interface)</a:t>
            </a:r>
          </a:p>
          <a:p>
            <a:pPr lvl="1"/>
            <a:r>
              <a:rPr lang="en-US" dirty="0" smtClean="0"/>
              <a:t>Completely </a:t>
            </a:r>
            <a:r>
              <a:rPr lang="en-US" dirty="0"/>
              <a:t>written from scratch OCCI implementation</a:t>
            </a:r>
          </a:p>
          <a:p>
            <a:pPr lvl="1"/>
            <a:r>
              <a:rPr lang="en-US" dirty="0"/>
              <a:t>Uses only public </a:t>
            </a:r>
            <a:r>
              <a:rPr lang="en-US" dirty="0" smtClean="0"/>
              <a:t>OpenStack APIs</a:t>
            </a:r>
            <a:endParaRPr lang="en-US" dirty="0"/>
          </a:p>
          <a:p>
            <a:pPr lvl="1"/>
            <a:r>
              <a:rPr lang="en-US" dirty="0"/>
              <a:t>Support for VM, volumes and network operations</a:t>
            </a:r>
          </a:p>
          <a:p>
            <a:pPr lvl="1"/>
            <a:r>
              <a:rPr lang="en-US" dirty="0"/>
              <a:t>Can be installed along an existing nova-</a:t>
            </a:r>
            <a:r>
              <a:rPr lang="en-US" dirty="0" err="1"/>
              <a:t>api</a:t>
            </a:r>
            <a:r>
              <a:rPr lang="en-US" dirty="0"/>
              <a:t> endpoint or as a separate WSGI </a:t>
            </a:r>
            <a:r>
              <a:rPr lang="en-US" dirty="0" smtClean="0"/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868144" y="3212976"/>
            <a:ext cx="3168352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dirty="0">
                <a:hlinkClick r:id="rId3"/>
              </a:rPr>
              <a:t>https://launchpad.net/ooi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48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AppDB</a:t>
            </a:r>
            <a:r>
              <a:rPr lang="en-GB" dirty="0" smtClean="0"/>
              <a:t>: VM Image Marketplace</a:t>
            </a:r>
            <a:endParaRPr lang="en-GB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xfrm>
            <a:off x="129218" y="1340768"/>
            <a:ext cx="3240241" cy="4784725"/>
          </a:xfrm>
        </p:spPr>
        <p:txBody>
          <a:bodyPr anchor="ctr">
            <a:noAutofit/>
          </a:bodyPr>
          <a:lstStyle/>
          <a:p>
            <a:pPr marL="257175" lvl="1" indent="-257175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66B0"/>
                </a:solidFill>
                <a:ea typeface="ＭＳ Ｐゴシック" charset="0"/>
              </a:rPr>
              <a:t>Open Library of Virtual Appliances</a:t>
            </a:r>
            <a:r>
              <a:rPr lang="en-GB" dirty="0">
                <a:ea typeface="ＭＳ Ｐゴシック" charset="0"/>
              </a:rPr>
              <a:t> </a:t>
            </a:r>
          </a:p>
          <a:p>
            <a:pPr marL="657225" lvl="2" indent="-257175"/>
            <a:r>
              <a:rPr lang="en-GB" dirty="0">
                <a:ea typeface="ＭＳ Ｐゴシック" charset="0"/>
              </a:rPr>
              <a:t>Use on providers or for personal </a:t>
            </a:r>
            <a:r>
              <a:rPr lang="en-GB" dirty="0" smtClean="0">
                <a:ea typeface="ＭＳ Ｐゴシック" charset="0"/>
              </a:rPr>
              <a:t>download</a:t>
            </a:r>
            <a:endParaRPr lang="en-GB" dirty="0">
              <a:ea typeface="ＭＳ Ｐゴシック" charset="0"/>
            </a:endParaRPr>
          </a:p>
          <a:p>
            <a:pPr marL="257175" lvl="1" indent="-257175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charset="0"/>
              </a:rPr>
              <a:t>EGI VM images, securely configured and </a:t>
            </a:r>
            <a:r>
              <a:rPr lang="en-GB" dirty="0" smtClean="0">
                <a:ea typeface="ＭＳ Ｐゴシック" charset="0"/>
              </a:rPr>
              <a:t>tested</a:t>
            </a:r>
            <a:endParaRPr lang="en-GB" dirty="0">
              <a:ea typeface="ＭＳ Ｐゴシック" charset="0"/>
            </a:endParaRPr>
          </a:p>
          <a:p>
            <a:pPr marL="257175" lvl="1" indent="-257175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charset="0"/>
              </a:rPr>
              <a:t>Community curated sets of images</a:t>
            </a:r>
          </a:p>
          <a:p>
            <a:pPr marL="657225" lvl="2" indent="-257175"/>
            <a:r>
              <a:rPr lang="en-GB" dirty="0">
                <a:ea typeface="ＭＳ Ｐゴシック" charset="0"/>
              </a:rPr>
              <a:t>Automatic distribution to cloud </a:t>
            </a:r>
            <a:r>
              <a:rPr lang="en-GB" dirty="0" smtClean="0">
                <a:ea typeface="ＭＳ Ｐゴシック" charset="0"/>
              </a:rPr>
              <a:t>providers</a:t>
            </a:r>
            <a:endParaRPr lang="en-GB" dirty="0">
              <a:ea typeface="ＭＳ Ｐゴシック" charset="0"/>
            </a:endParaRPr>
          </a:p>
          <a:p>
            <a:endParaRPr lang="en-GB" sz="2400" dirty="0"/>
          </a:p>
        </p:txBody>
      </p:sp>
      <p:pic>
        <p:nvPicPr>
          <p:cNvPr id="21" name="Imagen 8" descr="image.pn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459" y="1340768"/>
            <a:ext cx="55211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4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AppDB</a:t>
            </a:r>
            <a:r>
              <a:rPr lang="en-US" dirty="0" smtClean="0"/>
              <a:t>: </a:t>
            </a:r>
            <a:r>
              <a:rPr lang="en-US" dirty="0" err="1" smtClean="0"/>
              <a:t>VMOps</a:t>
            </a:r>
            <a:r>
              <a:rPr lang="en-US" dirty="0" smtClean="0"/>
              <a:t> 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2717724"/>
          </a:xfrm>
        </p:spPr>
        <p:txBody>
          <a:bodyPr>
            <a:normAutofit lnSpcReduction="10000"/>
          </a:bodyPr>
          <a:lstStyle/>
          <a:p>
            <a:r>
              <a:rPr lang="en-US" kern="0" dirty="0" smtClean="0"/>
              <a:t>Unified resource management on the Federated Cloud</a:t>
            </a:r>
          </a:p>
          <a:p>
            <a:r>
              <a:rPr lang="en-US" kern="0" dirty="0" smtClean="0"/>
              <a:t>Complete EGI </a:t>
            </a:r>
            <a:r>
              <a:rPr lang="en-US" kern="0" dirty="0" err="1" smtClean="0"/>
              <a:t>CheckIn</a:t>
            </a:r>
            <a:r>
              <a:rPr lang="en-US" kern="0" dirty="0" smtClean="0"/>
              <a:t> integration (</a:t>
            </a:r>
            <a:r>
              <a:rPr lang="en-US" b="1" kern="0" dirty="0" smtClean="0">
                <a:solidFill>
                  <a:srgbClr val="0066B0"/>
                </a:solidFill>
              </a:rPr>
              <a:t>Federated AAI</a:t>
            </a:r>
            <a:r>
              <a:rPr lang="en-US" kern="0" dirty="0" smtClean="0"/>
              <a:t>)</a:t>
            </a:r>
          </a:p>
          <a:p>
            <a:r>
              <a:rPr lang="en-US" kern="0" dirty="0" smtClean="0"/>
              <a:t>Personalized</a:t>
            </a:r>
            <a:r>
              <a:rPr lang="en-US" kern="0" dirty="0"/>
              <a:t>, wizard-like, topology </a:t>
            </a:r>
            <a:r>
              <a:rPr lang="en-US" kern="0" dirty="0" smtClean="0"/>
              <a:t>builder:</a:t>
            </a:r>
          </a:p>
          <a:p>
            <a:pPr lvl="1"/>
            <a:r>
              <a:rPr lang="en-US" kern="0" dirty="0" smtClean="0"/>
              <a:t>Manage multiple-VM topologies with associated storage and contextualization</a:t>
            </a:r>
          </a:p>
          <a:p>
            <a:pPr lvl="1"/>
            <a:r>
              <a:rPr lang="en-US" kern="0" dirty="0" smtClean="0"/>
              <a:t>Fine grained control of VMs within topologies</a:t>
            </a:r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4077072"/>
            <a:ext cx="3122975" cy="233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59162"/>
            <a:ext cx="3544754" cy="232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783663" y="854080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1155CC"/>
                </a:solidFill>
                <a:latin typeface="Arial" charset="0"/>
                <a:hlinkClick r:id="rId5"/>
              </a:rPr>
              <a:t>https://dashboard.appdb.egi.eu/vmops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a typeface="ＭＳ Ｐゴシック" charset="0"/>
              </a:rPr>
              <a:t>Collect, aggregate and display</a:t>
            </a:r>
            <a:r>
              <a:rPr lang="en-GB" dirty="0">
                <a:solidFill>
                  <a:schemeClr val="accent1"/>
                </a:solidFill>
                <a:ea typeface="ＭＳ Ｐゴシック" charset="0"/>
              </a:rPr>
              <a:t> usage information </a:t>
            </a:r>
            <a:r>
              <a:rPr lang="en-GB" dirty="0">
                <a:solidFill>
                  <a:srgbClr val="000000"/>
                </a:solidFill>
                <a:ea typeface="ＭＳ Ｐゴシック" charset="0"/>
              </a:rPr>
              <a:t>across the whole federation.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ea typeface="ＭＳ Ｐゴシック" charset="0"/>
              </a:rPr>
              <a:t>OGF Usage Record </a:t>
            </a:r>
            <a:r>
              <a:rPr lang="en-GB" dirty="0">
                <a:ea typeface="ＭＳ Ｐゴシック" charset="0"/>
              </a:rPr>
              <a:t>extended for </a:t>
            </a:r>
            <a:r>
              <a:rPr lang="en-GB" dirty="0">
                <a:ea typeface="ＭＳ Ｐゴシック" charset="0"/>
              </a:rPr>
              <a:t>Cloud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 err="1"/>
              <a:t>cASO</a:t>
            </a:r>
            <a:r>
              <a:rPr lang="en-GB" dirty="0"/>
              <a:t> </a:t>
            </a:r>
            <a:r>
              <a:rPr lang="en-GB" dirty="0"/>
              <a:t>produces </a:t>
            </a:r>
            <a:r>
              <a:rPr lang="en-GB" dirty="0"/>
              <a:t>accounting records using nova (and optionally ceilometer) </a:t>
            </a:r>
            <a:r>
              <a:rPr lang="en-GB" dirty="0"/>
              <a:t>APIs</a:t>
            </a:r>
          </a:p>
          <a:p>
            <a:pPr marL="742950" lvl="2" indent="-342900"/>
            <a:r>
              <a:rPr lang="en-GB" sz="1800" dirty="0">
                <a:hlinkClick r:id="rId2"/>
              </a:rPr>
              <a:t>https://github.com/IFCA/caso</a:t>
            </a: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412776"/>
            <a:ext cx="4320480" cy="173354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645024"/>
            <a:ext cx="4716016" cy="190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6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Federated Cloud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58209" y="1341438"/>
            <a:ext cx="4434272" cy="4784400"/>
          </a:xfrm>
        </p:spPr>
        <p:txBody>
          <a:bodyPr/>
          <a:lstStyle/>
          <a:p>
            <a:r>
              <a:rPr lang="en-GB" sz="2314" i="1" dirty="0"/>
              <a:t>Grid </a:t>
            </a:r>
            <a:r>
              <a:rPr lang="en-GB" sz="2314" dirty="0"/>
              <a:t>of </a:t>
            </a:r>
            <a:r>
              <a:rPr lang="en-GB" sz="2314" dirty="0" smtClean="0"/>
              <a:t>clouds</a:t>
            </a:r>
            <a:endParaRPr lang="en-GB" sz="2314" dirty="0"/>
          </a:p>
          <a:p>
            <a:r>
              <a:rPr lang="en-GB" sz="2314" dirty="0"/>
              <a:t>Harmonised operational behaviour</a:t>
            </a:r>
          </a:p>
          <a:p>
            <a:r>
              <a:rPr lang="en-GB" sz="2314" dirty="0"/>
              <a:t>Clouds and their interconnections are based on open standards, open technologies</a:t>
            </a:r>
          </a:p>
          <a:p>
            <a:endParaRPr lang="en-GB" sz="2314" dirty="0"/>
          </a:p>
          <a:p>
            <a:r>
              <a:rPr lang="en-GB" sz="2314" b="1" dirty="0" smtClean="0">
                <a:solidFill>
                  <a:srgbClr val="FF0000"/>
                </a:solidFill>
              </a:rPr>
              <a:t>EGI Service </a:t>
            </a:r>
            <a:r>
              <a:rPr lang="en-GB" sz="2314" b="1" dirty="0" smtClean="0">
                <a:sym typeface="Wingdings" panose="05000000000000000000" pitchFamily="2" charset="2"/>
              </a:rPr>
              <a:t></a:t>
            </a:r>
            <a:r>
              <a:rPr lang="en-GB" sz="2314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GB" sz="2314" b="1" dirty="0">
                <a:sym typeface="Wingdings" panose="05000000000000000000" pitchFamily="2" charset="2"/>
              </a:rPr>
              <a:t>Access online</a:t>
            </a:r>
            <a:r>
              <a:rPr lang="en-GB" sz="2314" b="1" dirty="0"/>
              <a:t/>
            </a:r>
            <a:br>
              <a:rPr lang="en-GB" sz="2314" b="1" dirty="0"/>
            </a:br>
            <a:r>
              <a:rPr lang="en-GB" sz="2314" b="1" dirty="0"/>
              <a:t>AND </a:t>
            </a:r>
            <a:br>
              <a:rPr lang="en-GB" sz="2314" b="1" dirty="0"/>
            </a:br>
            <a:r>
              <a:rPr lang="en-GB" sz="2314" b="1" dirty="0" smtClean="0">
                <a:solidFill>
                  <a:srgbClr val="FF0000"/>
                </a:solidFill>
              </a:rPr>
              <a:t>Technology </a:t>
            </a:r>
            <a:r>
              <a:rPr lang="en-GB" sz="2314" b="1" dirty="0">
                <a:sym typeface="Wingdings" panose="05000000000000000000" pitchFamily="2" charset="2"/>
              </a:rPr>
              <a:t> </a:t>
            </a:r>
            <a:r>
              <a:rPr lang="en-GB" sz="2314" b="1" dirty="0" smtClean="0">
                <a:sym typeface="Wingdings" panose="05000000000000000000" pitchFamily="2" charset="2"/>
              </a:rPr>
              <a:t>Build your own federation</a:t>
            </a:r>
            <a:endParaRPr lang="en-GB" sz="2314" b="1" dirty="0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899591" y="1878992"/>
            <a:ext cx="1561224" cy="98977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89319" tIns="44660" rIns="89319" bIns="44660" numCol="1" anchor="t" anchorCtr="0" compatLnSpc="1">
            <a:prstTxWarp prst="textNoShape">
              <a:avLst/>
            </a:prstTxWarp>
          </a:bodyPr>
          <a:lstStyle/>
          <a:p>
            <a:endParaRPr lang="en-GB" sz="1543"/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107503" y="3377672"/>
            <a:ext cx="1152128" cy="73041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89319" tIns="44660" rIns="89319" bIns="44660" numCol="1" anchor="t" anchorCtr="0" compatLnSpc="1">
            <a:prstTxWarp prst="textNoShape">
              <a:avLst/>
            </a:prstTxWarp>
          </a:bodyPr>
          <a:lstStyle/>
          <a:p>
            <a:endParaRPr lang="en-GB" sz="1543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2339752" y="3019686"/>
            <a:ext cx="1368152" cy="86737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89319" tIns="44660" rIns="89319" bIns="44660" numCol="1" anchor="t" anchorCtr="0" compatLnSpc="1">
            <a:prstTxWarp prst="textNoShape">
              <a:avLst/>
            </a:prstTxWarp>
          </a:bodyPr>
          <a:lstStyle/>
          <a:p>
            <a:endParaRPr lang="en-GB" sz="1543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3131839" y="1823915"/>
            <a:ext cx="1152128" cy="73041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89319" tIns="44660" rIns="89319" bIns="44660" numCol="1" anchor="t" anchorCtr="0" compatLnSpc="1">
            <a:prstTxWarp prst="textNoShape">
              <a:avLst/>
            </a:prstTxWarp>
          </a:bodyPr>
          <a:lstStyle/>
          <a:p>
            <a:endParaRPr lang="en-GB" sz="1543"/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2627784" y="4535744"/>
            <a:ext cx="1800200" cy="114127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89319" tIns="44660" rIns="89319" bIns="44660" numCol="1" anchor="t" anchorCtr="0" compatLnSpc="1">
            <a:prstTxWarp prst="textNoShape">
              <a:avLst/>
            </a:prstTxWarp>
          </a:bodyPr>
          <a:lstStyle/>
          <a:p>
            <a:endParaRPr lang="en-GB" sz="1543"/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755575" y="4675354"/>
            <a:ext cx="1359768" cy="86205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89319" tIns="44660" rIns="89319" bIns="44660" numCol="1" anchor="t" anchorCtr="0" compatLnSpc="1">
            <a:prstTxWarp prst="textNoShape">
              <a:avLst/>
            </a:prstTxWarp>
          </a:bodyPr>
          <a:lstStyle/>
          <a:p>
            <a:endParaRPr lang="en-GB" sz="1543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259633" y="2868764"/>
            <a:ext cx="319844" cy="584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1"/>
          </p:cNvCxnSpPr>
          <p:nvPr/>
        </p:nvCxnSpPr>
        <p:spPr>
          <a:xfrm>
            <a:off x="1680203" y="2867712"/>
            <a:ext cx="83484" cy="1807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0"/>
            <a:endCxn id="5" idx="2"/>
          </p:cNvCxnSpPr>
          <p:nvPr/>
        </p:nvCxnSpPr>
        <p:spPr>
          <a:xfrm flipH="1">
            <a:off x="1258671" y="3453371"/>
            <a:ext cx="1085325" cy="289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2"/>
            <a:endCxn id="7" idx="0"/>
          </p:cNvCxnSpPr>
          <p:nvPr/>
        </p:nvCxnSpPr>
        <p:spPr>
          <a:xfrm flipV="1">
            <a:off x="2459514" y="2189124"/>
            <a:ext cx="675899" cy="184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1"/>
          </p:cNvCxnSpPr>
          <p:nvPr/>
        </p:nvCxnSpPr>
        <p:spPr>
          <a:xfrm>
            <a:off x="3023827" y="3886133"/>
            <a:ext cx="293813" cy="718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67944" y="2554333"/>
            <a:ext cx="0" cy="1981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1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7544" y="1956643"/>
            <a:ext cx="3815655" cy="3128541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ea typeface="ＭＳ Ｐゴシック" charset="0"/>
              </a:rPr>
              <a:t>Health </a:t>
            </a:r>
            <a:r>
              <a:rPr lang="en-GB" sz="2800" dirty="0">
                <a:ea typeface="ＭＳ Ｐゴシック" charset="0"/>
              </a:rPr>
              <a:t>monitoring of </a:t>
            </a:r>
            <a:r>
              <a:rPr lang="en-GB" sz="2800" dirty="0" smtClean="0">
                <a:ea typeface="ＭＳ Ｐゴシック" charset="0"/>
              </a:rPr>
              <a:t>services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ea typeface="ＭＳ Ｐゴシック" charset="0"/>
              </a:rPr>
              <a:t>A/R </a:t>
            </a:r>
            <a:r>
              <a:rPr lang="en-GB" sz="2800" dirty="0">
                <a:ea typeface="ＭＳ Ｐゴシック" charset="0"/>
              </a:rPr>
              <a:t>metrics for SLA/OLAs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ea typeface="ＭＳ Ｐゴシック" charset="0"/>
              </a:rPr>
              <a:t>Powered by </a:t>
            </a:r>
            <a:r>
              <a:rPr lang="en-GB" sz="2800" dirty="0">
                <a:ea typeface="ＭＳ Ｐゴシック" charset="0"/>
              </a:rPr>
              <a:t>EGI </a:t>
            </a:r>
            <a:r>
              <a:rPr lang="en-GB" sz="2800" dirty="0" smtClean="0">
                <a:ea typeface="ＭＳ Ｐゴシック" charset="0"/>
              </a:rPr>
              <a:t>ARGO</a:t>
            </a:r>
          </a:p>
          <a:p>
            <a:pPr marL="742950" lvl="2" indent="-342900"/>
            <a:r>
              <a:rPr lang="en-GB" sz="1800" dirty="0" smtClean="0">
                <a:ea typeface="ＭＳ Ｐゴシック" charset="0"/>
                <a:hlinkClick r:id="rId2"/>
              </a:rPr>
              <a:t>https</a:t>
            </a:r>
            <a:r>
              <a:rPr lang="en-GB" sz="1800" dirty="0">
                <a:ea typeface="ＭＳ Ｐゴシック" charset="0"/>
                <a:hlinkClick r:id="rId2"/>
              </a:rPr>
              <a:t>://argoeu.github.io</a:t>
            </a:r>
            <a:r>
              <a:rPr lang="en-GB" sz="1800" dirty="0" smtClean="0">
                <a:ea typeface="ＭＳ Ｐゴシック" charset="0"/>
                <a:hlinkClick r:id="rId2"/>
              </a:rPr>
              <a:t>/</a:t>
            </a:r>
            <a:endParaRPr lang="en-GB" sz="1800" dirty="0" smtClean="0">
              <a:ea typeface="ＭＳ Ｐゴシック" charset="0"/>
            </a:endParaRPr>
          </a:p>
          <a:p>
            <a:pPr marL="742950" lvl="2" indent="-342900"/>
            <a:endParaRPr lang="en-GB" dirty="0">
              <a:ea typeface="ＭＳ Ｐゴシック" charset="0"/>
            </a:endParaRP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347918"/>
            <a:ext cx="4321175" cy="2345990"/>
          </a:xfrm>
        </p:spPr>
      </p:pic>
    </p:spTree>
    <p:extLst>
      <p:ext uri="{BB962C8B-B14F-4D97-AF65-F5344CB8AC3E}">
        <p14:creationId xmlns:p14="http://schemas.microsoft.com/office/powerpoint/2010/main" val="17436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/>
          <a:lstStyle/>
          <a:p>
            <a:r>
              <a:rPr lang="en-US" dirty="0" smtClean="0"/>
              <a:t>User Support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51" y="1341438"/>
            <a:ext cx="7195585" cy="47847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444257" y="972106"/>
            <a:ext cx="5448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https://wiki.egi.eu/wiki/Federated_Cloud_user_support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EGI Federated Cloud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wiki.egi.eu/wiki/EGI_Federated_Cloud</a:t>
            </a:r>
            <a:endParaRPr lang="en-US" dirty="0" smtClean="0"/>
          </a:p>
          <a:p>
            <a:r>
              <a:rPr lang="en-US" dirty="0" smtClean="0"/>
              <a:t>Resource providers documentation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wiki.egi.eu/wiki/Federated_Cloud_resource_providers_support</a:t>
            </a:r>
            <a:r>
              <a:rPr lang="en-US" dirty="0" smtClean="0"/>
              <a:t> </a:t>
            </a:r>
          </a:p>
          <a:p>
            <a:r>
              <a:rPr lang="en-US" dirty="0" smtClean="0"/>
              <a:t>OpenStack integration (</a:t>
            </a:r>
            <a:r>
              <a:rPr lang="en-US" dirty="0" err="1" smtClean="0"/>
              <a:t>Mitaka</a:t>
            </a:r>
            <a:r>
              <a:rPr lang="en-US" dirty="0" smtClean="0"/>
              <a:t>):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wiki.egi.eu/wiki/Federated_Cloud_Mitaka_guide</a:t>
            </a:r>
            <a:endParaRPr lang="en-US" dirty="0" smtClean="0"/>
          </a:p>
          <a:p>
            <a:r>
              <a:rPr lang="en-US" dirty="0" smtClean="0"/>
              <a:t>Federated Cloud User Support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https://wiki.egi.eu/wiki/Federated_Cloud_user_support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AppDB</a:t>
            </a:r>
            <a:r>
              <a:rPr lang="en-US" dirty="0" smtClean="0"/>
              <a:t> </a:t>
            </a:r>
            <a:r>
              <a:rPr lang="en-US" dirty="0" smtClean="0"/>
              <a:t>Cloud Marketplace FAQ:</a:t>
            </a:r>
          </a:p>
          <a:p>
            <a:pPr lvl="1"/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wiki.appdb.egi.eu/main:faq#cloud_marketplace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5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EGI Federated Cloud </a:t>
            </a:r>
            <a:r>
              <a:rPr lang="en-US" dirty="0"/>
              <a:t>I</a:t>
            </a:r>
            <a:r>
              <a:rPr lang="en-US" dirty="0" smtClean="0"/>
              <a:t>nfrastructure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3" y="1341438"/>
            <a:ext cx="1092055" cy="759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4877202"/>
            <a:ext cx="2059169" cy="552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2405" y="3951665"/>
            <a:ext cx="1589595" cy="6904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33" y="3266172"/>
            <a:ext cx="1203441" cy="563829"/>
          </a:xfrm>
          <a:prstGeom prst="rect">
            <a:avLst/>
          </a:prstGeom>
        </p:spPr>
      </p:pic>
      <p:pic>
        <p:nvPicPr>
          <p:cNvPr id="25" name="Picture 24" descr="cloud-provider-CETA-CIEMAT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901" y="5612981"/>
            <a:ext cx="2099363" cy="5523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33" y="4101965"/>
            <a:ext cx="1352663" cy="690403"/>
          </a:xfrm>
          <a:prstGeom prst="rect">
            <a:avLst/>
          </a:prstGeom>
        </p:spPr>
      </p:pic>
      <p:pic>
        <p:nvPicPr>
          <p:cNvPr id="30" name="Picture 29" descr="cloud-provider-GRNET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19" y="1341438"/>
            <a:ext cx="1270981" cy="621363"/>
          </a:xfrm>
          <a:prstGeom prst="rect">
            <a:avLst/>
          </a:prstGeom>
        </p:spPr>
      </p:pic>
      <p:pic>
        <p:nvPicPr>
          <p:cNvPr id="31" name="Picture 30" descr="cloud-provider-FZ-Julich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58" y="2391039"/>
            <a:ext cx="1470293" cy="552323"/>
          </a:xfrm>
          <a:prstGeom prst="rect">
            <a:avLst/>
          </a:prstGeom>
        </p:spPr>
      </p:pic>
      <p:pic>
        <p:nvPicPr>
          <p:cNvPr id="32" name="Picture 31" descr="cloud-provider-Fraunhofer-SCAI.jp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0" b="15350"/>
          <a:stretch/>
        </p:blipFill>
        <p:spPr>
          <a:xfrm>
            <a:off x="3237072" y="5739912"/>
            <a:ext cx="1334928" cy="631233"/>
          </a:xfrm>
          <a:prstGeom prst="rect">
            <a:avLst/>
          </a:prstGeom>
        </p:spPr>
      </p:pic>
      <p:pic>
        <p:nvPicPr>
          <p:cNvPr id="34" name="Picture 33" descr="cloud-provider-ULAKBIM-157x100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45" y="3352855"/>
            <a:ext cx="1034718" cy="696653"/>
          </a:xfrm>
          <a:prstGeom prst="rect">
            <a:avLst/>
          </a:prstGeom>
        </p:spPr>
      </p:pic>
      <p:pic>
        <p:nvPicPr>
          <p:cNvPr id="35" name="Picture 34" descr="cloud-provider-UKIM-85x100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22" y="5518325"/>
            <a:ext cx="693964" cy="863003"/>
          </a:xfrm>
          <a:prstGeom prst="rect">
            <a:avLst/>
          </a:prstGeom>
        </p:spPr>
      </p:pic>
      <p:pic>
        <p:nvPicPr>
          <p:cNvPr id="36" name="Picture 35" descr="cloud-provider-LIP-151x100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04" y="1341438"/>
            <a:ext cx="914400" cy="640108"/>
          </a:xfrm>
          <a:prstGeom prst="rect">
            <a:avLst/>
          </a:prstGeom>
        </p:spPr>
      </p:pic>
      <p:pic>
        <p:nvPicPr>
          <p:cNvPr id="37" name="Picture 36" descr="cloud-provider-IPHC-147x100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72621"/>
            <a:ext cx="768096" cy="552323"/>
          </a:xfrm>
          <a:prstGeom prst="rect">
            <a:avLst/>
          </a:prstGeom>
        </p:spPr>
      </p:pic>
      <p:pic>
        <p:nvPicPr>
          <p:cNvPr id="38" name="Picture 37" descr="cloud-provider-IISAS-700x134.gif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125" y="5701123"/>
            <a:ext cx="1858371" cy="376039"/>
          </a:xfrm>
          <a:prstGeom prst="rect">
            <a:avLst/>
          </a:prstGeom>
        </p:spPr>
      </p:pic>
      <p:pic>
        <p:nvPicPr>
          <p:cNvPr id="39" name="Picture 38" descr="cloud-provider-IFCA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82" y="3059272"/>
            <a:ext cx="1401118" cy="620319"/>
          </a:xfrm>
          <a:prstGeom prst="rect">
            <a:avLst/>
          </a:prstGeom>
        </p:spPr>
      </p:pic>
      <p:pic>
        <p:nvPicPr>
          <p:cNvPr id="40" name="Picture 39" descr="cloud-provider-I3M-UPV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98" y="4945470"/>
            <a:ext cx="1194809" cy="563877"/>
          </a:xfrm>
          <a:prstGeom prst="rect">
            <a:avLst/>
          </a:prstGeom>
        </p:spPr>
      </p:pic>
      <p:pic>
        <p:nvPicPr>
          <p:cNvPr id="41" name="Picture 40" descr="cloud-provider-GWDG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" y="5064332"/>
            <a:ext cx="1258302" cy="393431"/>
          </a:xfrm>
          <a:prstGeom prst="rect">
            <a:avLst/>
          </a:prstGeom>
        </p:spPr>
      </p:pic>
      <p:pic>
        <p:nvPicPr>
          <p:cNvPr id="42" name="Picture 41" descr="cloud-provider-INFN-Padova-177x120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" y="5729728"/>
            <a:ext cx="909240" cy="651600"/>
          </a:xfrm>
          <a:prstGeom prst="rect">
            <a:avLst/>
          </a:prstGeom>
        </p:spPr>
      </p:pic>
      <p:pic>
        <p:nvPicPr>
          <p:cNvPr id="43" name="Picture 42" descr="cloud-provider-INFN-Catania-177x120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3" y="2372845"/>
            <a:ext cx="867047" cy="621363"/>
          </a:xfrm>
          <a:prstGeom prst="rect">
            <a:avLst/>
          </a:prstGeom>
        </p:spPr>
      </p:pic>
      <p:pic>
        <p:nvPicPr>
          <p:cNvPr id="44" name="Picture 43" descr="cloud-provider-INFN-Bari-177x120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19" y="4459001"/>
            <a:ext cx="906771" cy="649831"/>
          </a:xfrm>
          <a:prstGeom prst="rect">
            <a:avLst/>
          </a:prstGeom>
        </p:spPr>
      </p:pic>
      <p:pic>
        <p:nvPicPr>
          <p:cNvPr id="29" name="Picture 28" descr="Screen Shot 2016-04-14 at 17.28.08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96" y="4725144"/>
            <a:ext cx="1080000" cy="8564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59" y="4815469"/>
            <a:ext cx="826635" cy="675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8" t="14715" r="21082" b="3903"/>
          <a:stretch/>
        </p:blipFill>
        <p:spPr>
          <a:xfrm>
            <a:off x="4788024" y="1341438"/>
            <a:ext cx="4104456" cy="313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5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Platforms on top of </a:t>
            </a:r>
            <a:r>
              <a:rPr lang="en-US" dirty="0" err="1" smtClean="0"/>
              <a:t>fedcloud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8313" y="1341438"/>
          <a:ext cx="8424865" cy="44856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11399"/>
                <a:gridCol w="1584176"/>
                <a:gridCol w="1944216"/>
                <a:gridCol w="1700101"/>
                <a:gridCol w="16849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PeachNote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NBIS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GeoHazards</a:t>
                      </a:r>
                      <a:r>
                        <a:rPr lang="en-US" dirty="0" smtClean="0"/>
                        <a:t> 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D4Science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7K</a:t>
                      </a:r>
                      <a:r>
                        <a:rPr lang="en-US" baseline="0" dirty="0" smtClean="0"/>
                        <a:t> registered users</a:t>
                      </a:r>
                    </a:p>
                    <a:p>
                      <a:r>
                        <a:rPr lang="en-US" baseline="0" dirty="0" smtClean="0"/>
                        <a:t>+64M page views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different services</a:t>
                      </a:r>
                    </a:p>
                    <a:p>
                      <a:r>
                        <a:rPr lang="en-US" dirty="0" smtClean="0"/>
                        <a:t>8K</a:t>
                      </a:r>
                      <a:r>
                        <a:rPr lang="en-US" baseline="0" dirty="0" smtClean="0"/>
                        <a:t> users from 73 </a:t>
                      </a:r>
                      <a:r>
                        <a:rPr lang="en-US" baseline="0" dirty="0" err="1" smtClean="0"/>
                        <a:t>countrues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+500 registered users</a:t>
                      </a:r>
                    </a:p>
                    <a:p>
                      <a:r>
                        <a:rPr lang="en-US" dirty="0" smtClean="0"/>
                        <a:t>50% resources on EGI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Beta </a:t>
                      </a:r>
                      <a:r>
                        <a:rPr lang="en-US" baseline="0" dirty="0" smtClean="0"/>
                        <a:t>open for NILs</a:t>
                      </a:r>
                    </a:p>
                    <a:p>
                      <a:r>
                        <a:rPr lang="en-US" dirty="0" smtClean="0"/>
                        <a:t>Easy</a:t>
                      </a:r>
                      <a:r>
                        <a:rPr lang="en-US" baseline="0" dirty="0" smtClean="0"/>
                        <a:t> to access applications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VREs</a:t>
                      </a:r>
                      <a:r>
                        <a:rPr lang="en-US" baseline="0" dirty="0" smtClean="0"/>
                        <a:t> on a 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Hybrid Data Infrastructure</a:t>
                      </a:r>
                    </a:p>
                    <a:p>
                      <a:r>
                        <a:rPr lang="en-US" dirty="0" smtClean="0"/>
                        <a:t>Entering</a:t>
                      </a:r>
                      <a:r>
                        <a:rPr lang="en-US" baseline="0" dirty="0" smtClean="0"/>
                        <a:t> production this month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104 vCPUs</a:t>
                      </a:r>
                    </a:p>
                    <a:p>
                      <a:r>
                        <a:rPr lang="en-US" dirty="0" smtClean="0"/>
                        <a:t>162</a:t>
                      </a:r>
                      <a:r>
                        <a:rPr lang="en-US" baseline="0" dirty="0" smtClean="0"/>
                        <a:t> GB RAM</a:t>
                      </a:r>
                    </a:p>
                    <a:p>
                      <a:r>
                        <a:rPr lang="en-US" baseline="0" dirty="0" smtClean="0"/>
                        <a:t>8TiB Storage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172 vCPUs</a:t>
                      </a:r>
                    </a:p>
                    <a:p>
                      <a:r>
                        <a:rPr lang="en-US" dirty="0" smtClean="0"/>
                        <a:t>400</a:t>
                      </a:r>
                      <a:r>
                        <a:rPr lang="en-US" baseline="0" dirty="0" smtClean="0"/>
                        <a:t> GB RAM</a:t>
                      </a:r>
                    </a:p>
                    <a:p>
                      <a:r>
                        <a:rPr lang="en-US" baseline="0" dirty="0" smtClean="0"/>
                        <a:t>9TiB Storage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360 vCPUs</a:t>
                      </a:r>
                    </a:p>
                    <a:p>
                      <a:r>
                        <a:rPr lang="en-US" dirty="0" smtClean="0"/>
                        <a:t>800 GB RAM</a:t>
                      </a:r>
                    </a:p>
                    <a:p>
                      <a:r>
                        <a:rPr lang="en-US" dirty="0" smtClean="0"/>
                        <a:t>10TiB</a:t>
                      </a:r>
                      <a:r>
                        <a:rPr lang="en-US" baseline="0" dirty="0" smtClean="0"/>
                        <a:t> Storage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167</a:t>
                      </a:r>
                      <a:r>
                        <a:rPr lang="en-US" baseline="0" dirty="0" smtClean="0"/>
                        <a:t> vCPUs</a:t>
                      </a:r>
                    </a:p>
                    <a:p>
                      <a:r>
                        <a:rPr lang="en-US" baseline="0" dirty="0" smtClean="0"/>
                        <a:t>244 GB RAM</a:t>
                      </a:r>
                    </a:p>
                    <a:p>
                      <a:r>
                        <a:rPr lang="en-US" baseline="0" dirty="0" smtClean="0"/>
                        <a:t>4TiB Storage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 </a:t>
                      </a:r>
                      <a:r>
                        <a:rPr lang="nb-NO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vCPUs</a:t>
                      </a:r>
                      <a:endParaRPr lang="nb-NO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b-NO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584 GB RAM</a:t>
                      </a:r>
                    </a:p>
                    <a:p>
                      <a:r>
                        <a:rPr lang="nb-NO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 </a:t>
                      </a:r>
                      <a:r>
                        <a:rPr lang="nb-NO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TiB</a:t>
                      </a:r>
                      <a:endParaRPr lang="nb-NO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CESNET, FZJ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RECAS-BARI, IN2P3, ULAKBIM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RECAS-BARI, 100IT,  GRNET, GWDG,</a:t>
                      </a:r>
                      <a:r>
                        <a:rPr lang="en-US" baseline="0" dirty="0" smtClean="0"/>
                        <a:t> CYFRONET, BELSPO, CESGA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CESGA,</a:t>
                      </a:r>
                    </a:p>
                    <a:p>
                      <a:r>
                        <a:rPr lang="en-US" baseline="0" dirty="0" smtClean="0"/>
                        <a:t>BIFI, RECAS-BARI, </a:t>
                      </a:r>
                    </a:p>
                    <a:p>
                      <a:r>
                        <a:rPr lang="en-US" baseline="0" dirty="0" smtClean="0"/>
                        <a:t>INFN-CATANIA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IISAS, CESGA,</a:t>
                      </a:r>
                    </a:p>
                    <a:p>
                      <a:r>
                        <a:rPr lang="en-US" dirty="0" smtClean="0"/>
                        <a:t>UPV-GRYCAP, </a:t>
                      </a:r>
                      <a:r>
                        <a:rPr lang="en-US" baseline="0" dirty="0" smtClean="0"/>
                        <a:t> RECAS-BARI, </a:t>
                      </a:r>
                    </a:p>
                    <a:p>
                      <a:r>
                        <a:rPr lang="en-US" dirty="0" smtClean="0"/>
                        <a:t>GWDG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79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Architecture: IaaS Federation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1875550" y="4904755"/>
            <a:ext cx="6639051" cy="5875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EGI Federation services: </a:t>
            </a:r>
          </a:p>
          <a:p>
            <a:pPr algn="ctr"/>
            <a:r>
              <a:rPr lang="en-US" sz="1400" dirty="0" smtClean="0"/>
              <a:t>Accounting, Monitoring, Configuration Database, Information Discovery, VM Marketplace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629400" y="1365721"/>
            <a:ext cx="976747" cy="41265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EGI AAI</a:t>
            </a:r>
            <a:endParaRPr lang="en-US" sz="1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1922537" y="3345421"/>
            <a:ext cx="4119128" cy="1151093"/>
            <a:chOff x="1699783" y="4116933"/>
            <a:chExt cx="4119128" cy="1151093"/>
          </a:xfrm>
        </p:grpSpPr>
        <p:sp>
          <p:nvSpPr>
            <p:cNvPr id="34" name="Rounded Rectangle 33"/>
            <p:cNvSpPr/>
            <p:nvPr/>
          </p:nvSpPr>
          <p:spPr>
            <a:xfrm>
              <a:off x="1699783" y="4116933"/>
              <a:ext cx="4119128" cy="11510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endParaRPr lang="en-US" sz="1400" dirty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905437" y="4290697"/>
              <a:ext cx="3707820" cy="803564"/>
              <a:chOff x="1371599" y="4430900"/>
              <a:chExt cx="3707820" cy="803564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371599" y="4430900"/>
                <a:ext cx="1698913" cy="803564"/>
                <a:chOff x="2673927" y="2507672"/>
                <a:chExt cx="2396837" cy="803564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673927" y="2757055"/>
                  <a:ext cx="2396837" cy="55418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Cloud Management Framework</a:t>
                  </a:r>
                  <a:endParaRPr lang="en-US" sz="1400" dirty="0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673927" y="2507672"/>
                  <a:ext cx="2396837" cy="24938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IaaS API</a:t>
                  </a:r>
                  <a:endParaRPr lang="en-US" sz="1400" dirty="0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3380506" y="4430900"/>
                <a:ext cx="1698913" cy="803564"/>
                <a:chOff x="2673927" y="2507672"/>
                <a:chExt cx="2396837" cy="803564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2673927" y="2757055"/>
                  <a:ext cx="2396837" cy="55418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Cloud Management Framework</a:t>
                  </a:r>
                  <a:endParaRPr lang="en-US" sz="1400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673927" y="2507672"/>
                  <a:ext cx="2396837" cy="24938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IaaS API</a:t>
                  </a:r>
                  <a:endParaRPr lang="en-US" sz="1400" dirty="0"/>
                </a:p>
              </p:txBody>
            </p:sp>
          </p:grpSp>
        </p:grpSp>
      </p:grpSp>
      <p:grpSp>
        <p:nvGrpSpPr>
          <p:cNvPr id="42" name="Group 41"/>
          <p:cNvGrpSpPr/>
          <p:nvPr/>
        </p:nvGrpSpPr>
        <p:grpSpPr>
          <a:xfrm>
            <a:off x="6358055" y="3345421"/>
            <a:ext cx="2156546" cy="1151093"/>
            <a:chOff x="6128905" y="4089983"/>
            <a:chExt cx="2156546" cy="1151093"/>
          </a:xfrm>
        </p:grpSpPr>
        <p:sp>
          <p:nvSpPr>
            <p:cNvPr id="43" name="Rounded Rectangle 42"/>
            <p:cNvSpPr/>
            <p:nvPr/>
          </p:nvSpPr>
          <p:spPr>
            <a:xfrm>
              <a:off x="6128905" y="4089983"/>
              <a:ext cx="2156546" cy="11510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endParaRPr lang="en-US" sz="1400" dirty="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357722" y="4263747"/>
              <a:ext cx="1698913" cy="803564"/>
              <a:chOff x="2673927" y="2507672"/>
              <a:chExt cx="2396837" cy="803564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2673927" y="2757055"/>
                <a:ext cx="2396837" cy="55418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Cloud Management Framework</a:t>
                </a:r>
                <a:endParaRPr lang="en-US" sz="1400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673927" y="2507672"/>
                <a:ext cx="2396837" cy="24938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IaaS API</a:t>
                </a:r>
                <a:endParaRPr lang="en-US" sz="1400" dirty="0"/>
              </a:p>
            </p:txBody>
          </p:sp>
        </p:grpSp>
      </p:grpSp>
      <p:cxnSp>
        <p:nvCxnSpPr>
          <p:cNvPr id="47" name="Straight Arrow Connector 46"/>
          <p:cNvCxnSpPr>
            <a:stCxn id="32" idx="2"/>
          </p:cNvCxnSpPr>
          <p:nvPr/>
        </p:nvCxnSpPr>
        <p:spPr>
          <a:xfrm>
            <a:off x="3982101" y="4496514"/>
            <a:ext cx="0" cy="408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436328" y="4496514"/>
            <a:ext cx="0" cy="3807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1597946" y="1662486"/>
            <a:ext cx="27760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2" idx="1"/>
          </p:cNvCxnSpPr>
          <p:nvPr/>
        </p:nvCxnSpPr>
        <p:spPr>
          <a:xfrm flipH="1">
            <a:off x="1606146" y="3920968"/>
            <a:ext cx="316391" cy="106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1606148" y="5198518"/>
            <a:ext cx="26940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982831" y="1955886"/>
            <a:ext cx="1" cy="39449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7436328" y="2937182"/>
            <a:ext cx="0" cy="40823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875551" y="2350381"/>
            <a:ext cx="6639050" cy="58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IaaS Federated Access Tools</a:t>
            </a:r>
            <a:endParaRPr lang="en-US" sz="1400" dirty="0"/>
          </a:p>
        </p:txBody>
      </p:sp>
      <p:sp>
        <p:nvSpPr>
          <p:cNvPr id="55" name="Rectangle 54"/>
          <p:cNvSpPr/>
          <p:nvPr/>
        </p:nvSpPr>
        <p:spPr>
          <a:xfrm>
            <a:off x="4359516" y="1369086"/>
            <a:ext cx="4155085" cy="58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Community Platforms</a:t>
            </a:r>
            <a:endParaRPr lang="en-US" sz="14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1875550" y="1369086"/>
            <a:ext cx="2214563" cy="586800"/>
            <a:chOff x="1740370" y="1872635"/>
            <a:chExt cx="2214563" cy="586800"/>
          </a:xfrm>
        </p:grpSpPr>
        <p:sp>
          <p:nvSpPr>
            <p:cNvPr id="57" name="Rectangle 56"/>
            <p:cNvSpPr/>
            <p:nvPr/>
          </p:nvSpPr>
          <p:spPr>
            <a:xfrm>
              <a:off x="1740370" y="1872635"/>
              <a:ext cx="2214563" cy="586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993371" y="1950035"/>
              <a:ext cx="1708561" cy="432000"/>
              <a:chOff x="2339532" y="644470"/>
              <a:chExt cx="1708561" cy="432000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9532" y="644470"/>
                <a:ext cx="455950" cy="432000"/>
              </a:xfrm>
              <a:prstGeom prst="rect">
                <a:avLst/>
              </a:prstGeom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2782105" y="706582"/>
                <a:ext cx="12659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AppDB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VMOps</a:t>
                </a:r>
                <a:endParaRPr lang="en-US" sz="1400" dirty="0"/>
              </a:p>
            </p:txBody>
          </p:sp>
        </p:grpSp>
      </p:grpSp>
      <p:cxnSp>
        <p:nvCxnSpPr>
          <p:cNvPr id="61" name="Straight Arrow Connector 60"/>
          <p:cNvCxnSpPr/>
          <p:nvPr/>
        </p:nvCxnSpPr>
        <p:spPr>
          <a:xfrm flipV="1">
            <a:off x="6437058" y="1955886"/>
            <a:ext cx="1" cy="421985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1597946" y="2656940"/>
            <a:ext cx="27760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2" idx="0"/>
          </p:cNvCxnSpPr>
          <p:nvPr/>
        </p:nvCxnSpPr>
        <p:spPr>
          <a:xfrm flipV="1">
            <a:off x="3982101" y="2964671"/>
            <a:ext cx="0" cy="38075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5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-1" y="2529735"/>
            <a:ext cx="9110364" cy="2677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  <a:prstDash val="sys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9" descr="cloud-icon-png-CloudIcon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0" y="2838882"/>
            <a:ext cx="3124550" cy="164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75" y="3879557"/>
            <a:ext cx="437100" cy="437100"/>
          </a:xfrm>
          <a:prstGeom prst="rect">
            <a:avLst/>
          </a:prstGeom>
        </p:spPr>
      </p:pic>
      <p:cxnSp>
        <p:nvCxnSpPr>
          <p:cNvPr id="5" name="Straight Connector 4"/>
          <p:cNvCxnSpPr>
            <a:stCxn id="12" idx="2"/>
            <a:endCxn id="4" idx="3"/>
          </p:cNvCxnSpPr>
          <p:nvPr/>
        </p:nvCxnSpPr>
        <p:spPr>
          <a:xfrm flipH="1">
            <a:off x="875075" y="3968855"/>
            <a:ext cx="1001596" cy="12925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Agrupar 25"/>
          <p:cNvGrpSpPr>
            <a:grpSpLocks noChangeAspect="1"/>
          </p:cNvGrpSpPr>
          <p:nvPr/>
        </p:nvGrpSpPr>
        <p:grpSpPr>
          <a:xfrm>
            <a:off x="1876671" y="3541884"/>
            <a:ext cx="878244" cy="828000"/>
            <a:chOff x="1658409" y="2047852"/>
            <a:chExt cx="1019137" cy="960833"/>
          </a:xfrm>
        </p:grpSpPr>
        <p:sp>
          <p:nvSpPr>
            <p:cNvPr id="11" name="Rectángulo 26"/>
            <p:cNvSpPr/>
            <p:nvPr/>
          </p:nvSpPr>
          <p:spPr>
            <a:xfrm>
              <a:off x="1727146" y="2144589"/>
              <a:ext cx="950400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ubo 27"/>
            <p:cNvSpPr/>
            <p:nvPr/>
          </p:nvSpPr>
          <p:spPr bwMode="auto">
            <a:xfrm>
              <a:off x="1658409" y="2047852"/>
              <a:ext cx="949325" cy="863600"/>
            </a:xfrm>
            <a:prstGeom prst="cube">
              <a:avLst>
                <a:gd name="adj" fmla="val 1474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dirty="0" smtClean="0"/>
                <a:t>VM</a:t>
              </a:r>
              <a:endParaRPr lang="es-ES" sz="1600" dirty="0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679396" y="2744963"/>
            <a:ext cx="1690279" cy="3463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IaaS API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73" y="3210886"/>
            <a:ext cx="488174" cy="488174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12" idx="2"/>
            <a:endCxn id="9" idx="3"/>
          </p:cNvCxnSpPr>
          <p:nvPr/>
        </p:nvCxnSpPr>
        <p:spPr>
          <a:xfrm flipH="1" flipV="1">
            <a:off x="1552647" y="3454973"/>
            <a:ext cx="324024" cy="51388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CuadroTexto 39"/>
          <p:cNvSpPr txBox="1"/>
          <p:nvPr/>
        </p:nvSpPr>
        <p:spPr>
          <a:xfrm>
            <a:off x="6683314" y="4907648"/>
            <a:ext cx="2373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EGI  Cloud Providers</a:t>
            </a:r>
            <a:endParaRPr lang="en-GB" sz="1600" dirty="0"/>
          </a:p>
        </p:txBody>
      </p:sp>
      <p:pic>
        <p:nvPicPr>
          <p:cNvPr id="24" name="Imagen 9" descr="cloud-icon-png-CloudIcon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052" y="2995847"/>
            <a:ext cx="1517481" cy="80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3480966" y="2944420"/>
            <a:ext cx="900798" cy="1857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33" y="1319087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Conector recto de flecha 52"/>
          <p:cNvCxnSpPr>
            <a:stCxn id="26" idx="2"/>
            <a:endCxn id="7" idx="0"/>
          </p:cNvCxnSpPr>
          <p:nvPr/>
        </p:nvCxnSpPr>
        <p:spPr>
          <a:xfrm flipH="1">
            <a:off x="1524536" y="2157287"/>
            <a:ext cx="1416897" cy="58767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de flecha 52"/>
          <p:cNvCxnSpPr>
            <a:stCxn id="26" idx="2"/>
            <a:endCxn id="18" idx="1"/>
          </p:cNvCxnSpPr>
          <p:nvPr/>
        </p:nvCxnSpPr>
        <p:spPr>
          <a:xfrm>
            <a:off x="2941433" y="2157287"/>
            <a:ext cx="3533838" cy="78783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ector recto de flecha 52"/>
          <p:cNvCxnSpPr>
            <a:stCxn id="26" idx="2"/>
            <a:endCxn id="25" idx="0"/>
          </p:cNvCxnSpPr>
          <p:nvPr/>
        </p:nvCxnSpPr>
        <p:spPr>
          <a:xfrm>
            <a:off x="2941433" y="2157287"/>
            <a:ext cx="989932" cy="7871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5" name="Picture 10" descr="ANd9GcS7zJ2w-ZzGaB2UapJRE_MdKtL4zzmWnrXQWfKiZ6wOQ4B-3VmmotrishAncg"/>
          <p:cNvPicPr>
            <a:picLocks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63" y="5377836"/>
            <a:ext cx="706120" cy="71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CuadroTexto 70"/>
          <p:cNvSpPr txBox="1"/>
          <p:nvPr/>
        </p:nvSpPr>
        <p:spPr>
          <a:xfrm>
            <a:off x="4065659" y="6067540"/>
            <a:ext cx="2066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Platform/Service User</a:t>
            </a:r>
            <a:endParaRPr lang="en-GB" sz="1600" b="1" dirty="0"/>
          </a:p>
        </p:txBody>
      </p:sp>
      <p:cxnSp>
        <p:nvCxnSpPr>
          <p:cNvPr id="47" name="Conector recto de flecha 52"/>
          <p:cNvCxnSpPr>
            <a:stCxn id="45" idx="0"/>
            <a:endCxn id="12" idx="3"/>
          </p:cNvCxnSpPr>
          <p:nvPr/>
        </p:nvCxnSpPr>
        <p:spPr>
          <a:xfrm flipH="1" flipV="1">
            <a:off x="2230846" y="4286093"/>
            <a:ext cx="2868077" cy="109174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4271253" y="1269444"/>
            <a:ext cx="2084389" cy="937486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23"/>
          <p:cNvGrpSpPr/>
          <p:nvPr/>
        </p:nvGrpSpPr>
        <p:grpSpPr>
          <a:xfrm>
            <a:off x="4379520" y="1378187"/>
            <a:ext cx="1867854" cy="720000"/>
            <a:chOff x="5259982" y="785222"/>
            <a:chExt cx="1867854" cy="720000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982" y="785222"/>
              <a:ext cx="759916" cy="720000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6044526" y="975945"/>
              <a:ext cx="10833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EGI </a:t>
              </a:r>
              <a:r>
                <a:rPr lang="en-US" sz="1600" dirty="0" err="1" smtClean="0"/>
                <a:t>AppDB</a:t>
              </a:r>
              <a:endParaRPr lang="en-US" sz="1600" dirty="0"/>
            </a:p>
          </p:txBody>
        </p:sp>
      </p:grpSp>
      <p:pic>
        <p:nvPicPr>
          <p:cNvPr id="60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216" y="1319087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CuadroTexto 70"/>
          <p:cNvSpPr txBox="1"/>
          <p:nvPr/>
        </p:nvSpPr>
        <p:spPr>
          <a:xfrm>
            <a:off x="1062907" y="1445800"/>
            <a:ext cx="1515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IaaS Cloud User</a:t>
            </a:r>
          </a:p>
          <a:p>
            <a:pPr algn="ctr"/>
            <a:r>
              <a:rPr lang="en-GB" sz="1600" b="1" dirty="0" smtClean="0"/>
              <a:t>or Gateway</a:t>
            </a:r>
            <a:endParaRPr lang="en-GB" sz="1600" b="1" dirty="0"/>
          </a:p>
        </p:txBody>
      </p:sp>
      <p:sp>
        <p:nvSpPr>
          <p:cNvPr id="62" name="Rectangle 61"/>
          <p:cNvSpPr/>
          <p:nvPr/>
        </p:nvSpPr>
        <p:spPr>
          <a:xfrm>
            <a:off x="2439684" y="2527426"/>
            <a:ext cx="25536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smtClean="0"/>
              <a:t>Manage IaaS       resources</a:t>
            </a:r>
            <a:endParaRPr lang="en-GB" sz="1400" i="1" dirty="0"/>
          </a:p>
        </p:txBody>
      </p:sp>
      <p:cxnSp>
        <p:nvCxnSpPr>
          <p:cNvPr id="111" name="Conector recto de flecha 52"/>
          <p:cNvCxnSpPr>
            <a:stCxn id="26" idx="3"/>
            <a:endCxn id="57" idx="1"/>
          </p:cNvCxnSpPr>
          <p:nvPr/>
        </p:nvCxnSpPr>
        <p:spPr>
          <a:xfrm>
            <a:off x="3360533" y="1738187"/>
            <a:ext cx="910720" cy="0"/>
          </a:xfrm>
          <a:prstGeom prst="straightConnector1">
            <a:avLst/>
          </a:prstGeom>
          <a:ln>
            <a:prstDash val="sysDot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Conector recto de flecha 52"/>
          <p:cNvCxnSpPr>
            <a:stCxn id="60" idx="1"/>
            <a:endCxn id="57" idx="3"/>
          </p:cNvCxnSpPr>
          <p:nvPr/>
        </p:nvCxnSpPr>
        <p:spPr>
          <a:xfrm flipH="1">
            <a:off x="6355642" y="1738187"/>
            <a:ext cx="1157574" cy="0"/>
          </a:xfrm>
          <a:prstGeom prst="straightConnector1">
            <a:avLst/>
          </a:prstGeom>
          <a:ln>
            <a:prstDash val="sysDot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1" name="CuadroTexto 70"/>
          <p:cNvSpPr txBox="1"/>
          <p:nvPr/>
        </p:nvSpPr>
        <p:spPr>
          <a:xfrm>
            <a:off x="7132803" y="2219815"/>
            <a:ext cx="1599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Cloud Developer</a:t>
            </a:r>
            <a:endParaRPr lang="en-GB" sz="1600" b="1" dirty="0"/>
          </a:p>
        </p:txBody>
      </p:sp>
      <p:sp>
        <p:nvSpPr>
          <p:cNvPr id="122" name="CuadroTexto 60"/>
          <p:cNvSpPr txBox="1"/>
          <p:nvPr/>
        </p:nvSpPr>
        <p:spPr>
          <a:xfrm>
            <a:off x="3261004" y="1481972"/>
            <a:ext cx="757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Browse </a:t>
            </a:r>
          </a:p>
          <a:p>
            <a:r>
              <a:rPr lang="en-GB" sz="1400" i="1" dirty="0" smtClean="0"/>
              <a:t>VAs</a:t>
            </a:r>
            <a:endParaRPr lang="en-GB" sz="1400" i="1" dirty="0"/>
          </a:p>
        </p:txBody>
      </p:sp>
      <p:sp>
        <p:nvSpPr>
          <p:cNvPr id="123" name="CuadroTexto 60"/>
          <p:cNvSpPr txBox="1"/>
          <p:nvPr/>
        </p:nvSpPr>
        <p:spPr>
          <a:xfrm>
            <a:off x="6683314" y="1479607"/>
            <a:ext cx="843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i="1" dirty="0" smtClean="0"/>
              <a:t>Registers</a:t>
            </a:r>
          </a:p>
          <a:p>
            <a:pPr algn="r"/>
            <a:r>
              <a:rPr lang="en-GB" sz="1400" i="1" dirty="0" smtClean="0"/>
              <a:t>VAs</a:t>
            </a:r>
            <a:endParaRPr lang="en-GB" sz="1400" i="1" dirty="0"/>
          </a:p>
        </p:txBody>
      </p:sp>
      <p:pic>
        <p:nvPicPr>
          <p:cNvPr id="54" name="Imagen 9" descr="cloud-icon-png-CloudIcon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813" y="2855373"/>
            <a:ext cx="3124550" cy="164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6475271" y="2771940"/>
            <a:ext cx="1692000" cy="3463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IaaS API</a:t>
            </a:r>
            <a:endParaRPr lang="en-US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02" y="3879557"/>
            <a:ext cx="486000" cy="486000"/>
          </a:xfrm>
          <a:prstGeom prst="rect">
            <a:avLst/>
          </a:prstGeom>
        </p:spPr>
      </p:pic>
      <p:cxnSp>
        <p:nvCxnSpPr>
          <p:cNvPr id="16" name="Straight Connector 15"/>
          <p:cNvCxnSpPr>
            <a:stCxn id="23" idx="2"/>
            <a:endCxn id="15" idx="3"/>
          </p:cNvCxnSpPr>
          <p:nvPr/>
        </p:nvCxnSpPr>
        <p:spPr>
          <a:xfrm flipH="1">
            <a:off x="6775702" y="4072182"/>
            <a:ext cx="1063502" cy="5037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7" name="Agrupar 25"/>
          <p:cNvGrpSpPr>
            <a:grpSpLocks noChangeAspect="1"/>
          </p:cNvGrpSpPr>
          <p:nvPr/>
        </p:nvGrpSpPr>
        <p:grpSpPr>
          <a:xfrm>
            <a:off x="7839204" y="3645211"/>
            <a:ext cx="878244" cy="828000"/>
            <a:chOff x="1658409" y="2047852"/>
            <a:chExt cx="1019137" cy="960833"/>
          </a:xfrm>
        </p:grpSpPr>
        <p:sp>
          <p:nvSpPr>
            <p:cNvPr id="22" name="Rectángulo 26"/>
            <p:cNvSpPr/>
            <p:nvPr/>
          </p:nvSpPr>
          <p:spPr>
            <a:xfrm>
              <a:off x="1727146" y="2144589"/>
              <a:ext cx="950400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Cubo 27"/>
            <p:cNvSpPr/>
            <p:nvPr/>
          </p:nvSpPr>
          <p:spPr bwMode="auto">
            <a:xfrm>
              <a:off x="1658409" y="2047852"/>
              <a:ext cx="949325" cy="863600"/>
            </a:xfrm>
            <a:prstGeom prst="cube">
              <a:avLst>
                <a:gd name="adj" fmla="val 1474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dirty="0" smtClean="0"/>
                <a:t>VM</a:t>
              </a:r>
              <a:endParaRPr lang="es-ES" sz="1600" dirty="0"/>
            </a:p>
          </p:txBody>
        </p:sp>
      </p:grpSp>
      <p:grpSp>
        <p:nvGrpSpPr>
          <p:cNvPr id="33" name="Agrupar 25"/>
          <p:cNvGrpSpPr>
            <a:grpSpLocks noChangeAspect="1"/>
          </p:cNvGrpSpPr>
          <p:nvPr/>
        </p:nvGrpSpPr>
        <p:grpSpPr>
          <a:xfrm>
            <a:off x="6961887" y="3176054"/>
            <a:ext cx="878244" cy="828000"/>
            <a:chOff x="1658409" y="2047852"/>
            <a:chExt cx="1019137" cy="960833"/>
          </a:xfrm>
        </p:grpSpPr>
        <p:sp>
          <p:nvSpPr>
            <p:cNvPr id="34" name="Rectángulo 26"/>
            <p:cNvSpPr/>
            <p:nvPr/>
          </p:nvSpPr>
          <p:spPr>
            <a:xfrm>
              <a:off x="1727146" y="2144589"/>
              <a:ext cx="950400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Cubo 27"/>
            <p:cNvSpPr/>
            <p:nvPr/>
          </p:nvSpPr>
          <p:spPr bwMode="auto">
            <a:xfrm>
              <a:off x="1658409" y="2047852"/>
              <a:ext cx="949325" cy="863600"/>
            </a:xfrm>
            <a:prstGeom prst="cube">
              <a:avLst>
                <a:gd name="adj" fmla="val 1474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dirty="0" smtClean="0"/>
                <a:t>VM</a:t>
              </a:r>
              <a:endParaRPr lang="es-ES" sz="1600" dirty="0"/>
            </a:p>
          </p:txBody>
        </p:sp>
      </p:grpSp>
      <p:cxnSp>
        <p:nvCxnSpPr>
          <p:cNvPr id="36" name="Straight Connector 35"/>
          <p:cNvCxnSpPr>
            <a:stCxn id="35" idx="3"/>
            <a:endCxn id="15" idx="3"/>
          </p:cNvCxnSpPr>
          <p:nvPr/>
        </p:nvCxnSpPr>
        <p:spPr>
          <a:xfrm flipH="1">
            <a:off x="6775702" y="3920263"/>
            <a:ext cx="540360" cy="20229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Conector recto de flecha 52"/>
          <p:cNvCxnSpPr>
            <a:stCxn id="45" idx="0"/>
            <a:endCxn id="23" idx="3"/>
          </p:cNvCxnSpPr>
          <p:nvPr/>
        </p:nvCxnSpPr>
        <p:spPr>
          <a:xfrm flipV="1">
            <a:off x="5098923" y="4389420"/>
            <a:ext cx="3094456" cy="9884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onector recto de flecha 52"/>
          <p:cNvCxnSpPr>
            <a:stCxn id="57" idx="2"/>
            <a:endCxn id="54" idx="1"/>
          </p:cNvCxnSpPr>
          <p:nvPr/>
        </p:nvCxnSpPr>
        <p:spPr>
          <a:xfrm>
            <a:off x="5313448" y="2206930"/>
            <a:ext cx="672365" cy="1472945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Conector recto de flecha 52"/>
          <p:cNvCxnSpPr>
            <a:stCxn id="57" idx="2"/>
          </p:cNvCxnSpPr>
          <p:nvPr/>
        </p:nvCxnSpPr>
        <p:spPr>
          <a:xfrm flipH="1">
            <a:off x="4745863" y="2206930"/>
            <a:ext cx="567585" cy="1334954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de flecha 52"/>
          <p:cNvCxnSpPr>
            <a:stCxn id="57" idx="2"/>
          </p:cNvCxnSpPr>
          <p:nvPr/>
        </p:nvCxnSpPr>
        <p:spPr>
          <a:xfrm flipH="1">
            <a:off x="3254340" y="2206930"/>
            <a:ext cx="2059108" cy="1915627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736917" y="3464274"/>
            <a:ext cx="2553601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GB" sz="1400" i="1" dirty="0" smtClean="0">
                <a:ln w="0"/>
                <a:solidFill>
                  <a:schemeClr val="accent1"/>
                </a:solidFill>
              </a:rPr>
              <a:t>Automatic distribution of VAs</a:t>
            </a:r>
            <a:endParaRPr lang="en-GB" sz="1400" i="1" dirty="0">
              <a:ln w="0"/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76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with resource providers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/>
              <a:t>Providers keep complete control on their resources</a:t>
            </a:r>
          </a:p>
          <a:p>
            <a:pPr lvl="1"/>
            <a:r>
              <a:rPr lang="en-GB" dirty="0" smtClean="0"/>
              <a:t>Enable access to a Virtual Organisation into local tenants with EGI credentials, SLA based</a:t>
            </a:r>
          </a:p>
          <a:p>
            <a:pPr lvl="1"/>
            <a:r>
              <a:rPr lang="en-GB" dirty="0" smtClean="0"/>
              <a:t>Set of components using OpenStack APIs to retrieve provider information and make it available to EGI services</a:t>
            </a:r>
          </a:p>
          <a:p>
            <a:pPr lvl="1"/>
            <a:endParaRPr lang="en-GB" dirty="0" smtClean="0"/>
          </a:p>
          <a:p>
            <a:r>
              <a:rPr lang="en-GB" b="1" dirty="0" smtClean="0"/>
              <a:t>No (major) changes in operational </a:t>
            </a:r>
            <a:r>
              <a:rPr lang="en-GB" b="1" dirty="0"/>
              <a:t>activities </a:t>
            </a:r>
            <a:endParaRPr lang="en-GB" b="1" dirty="0" smtClean="0"/>
          </a:p>
          <a:p>
            <a:pPr lvl="1"/>
            <a:r>
              <a:rPr lang="en-GB" dirty="0" smtClean="0"/>
              <a:t>Provide support through EGI channels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omply </a:t>
            </a:r>
            <a:r>
              <a:rPr lang="en-GB" dirty="0"/>
              <a:t>with the operational and security requirements. </a:t>
            </a:r>
            <a:r>
              <a:rPr lang="en-GB" dirty="0" smtClean="0"/>
              <a:t>These are based on best practices and common requirements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ost well-operated providers already have these activities in place, so the </a:t>
            </a:r>
            <a:r>
              <a:rPr lang="en-GB" dirty="0"/>
              <a:t>additional task for a site manager is to acknowledge to EGI that the task has been performed</a:t>
            </a:r>
            <a:r>
              <a:rPr lang="en-GB" dirty="0" smtClean="0"/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36511" y="2609575"/>
            <a:ext cx="2232248" cy="1316547"/>
            <a:chOff x="-396552" y="3530274"/>
            <a:chExt cx="2232248" cy="1391653"/>
          </a:xfrm>
        </p:grpSpPr>
        <p:sp>
          <p:nvSpPr>
            <p:cNvPr id="9" name="pole tekstowe 5"/>
            <p:cNvSpPr txBox="1"/>
            <p:nvPr/>
          </p:nvSpPr>
          <p:spPr>
            <a:xfrm>
              <a:off x="-396552" y="4322362"/>
              <a:ext cx="2232248" cy="599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43" b="1" dirty="0"/>
                <a:t>Project/Community representing the VO</a:t>
              </a:r>
            </a:p>
          </p:txBody>
        </p:sp>
        <p:pic>
          <p:nvPicPr>
            <p:cNvPr id="10" name="Picture 2" descr="C:\Users\Krakowian\Google Drive\EGI\Images - icons\women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477" y="3530274"/>
              <a:ext cx="878548" cy="804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3646431" y="2345881"/>
            <a:ext cx="1152130" cy="1325355"/>
            <a:chOff x="3779912" y="3296603"/>
            <a:chExt cx="1152130" cy="1400962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150" y="3296603"/>
              <a:ext cx="1078892" cy="1197080"/>
            </a:xfrm>
            <a:prstGeom prst="rect">
              <a:avLst/>
            </a:prstGeom>
          </p:spPr>
        </p:pic>
        <p:sp>
          <p:nvSpPr>
            <p:cNvPr id="14" name="pole tekstowe 14"/>
            <p:cNvSpPr txBox="1"/>
            <p:nvPr/>
          </p:nvSpPr>
          <p:spPr>
            <a:xfrm>
              <a:off x="3779912" y="4348983"/>
              <a:ext cx="1068947" cy="34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43" b="1" dirty="0"/>
                <a:t>Negotiator</a:t>
              </a:r>
              <a:endParaRPr lang="pl-PL" sz="1543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297244" y="2958973"/>
            <a:ext cx="880819" cy="899022"/>
            <a:chOff x="7329652" y="3952019"/>
            <a:chExt cx="1132398" cy="1221735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</p:spPr>
        </p:pic>
        <p:sp>
          <p:nvSpPr>
            <p:cNvPr id="15" name="pole tekstowe 18"/>
            <p:cNvSpPr txBox="1"/>
            <p:nvPr/>
          </p:nvSpPr>
          <p:spPr>
            <a:xfrm>
              <a:off x="7329652" y="4402942"/>
              <a:ext cx="1132398" cy="770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543" b="1" dirty="0" err="1">
                  <a:solidFill>
                    <a:srgbClr val="1F497D"/>
                  </a:solidFill>
                </a:rPr>
                <a:t>Grid</a:t>
              </a:r>
              <a:r>
                <a:rPr lang="pl-PL" sz="1543" b="1" dirty="0"/>
                <a:t/>
              </a:r>
              <a:br>
                <a:rPr lang="pl-PL" sz="1543" b="1" dirty="0"/>
              </a:br>
              <a:r>
                <a:rPr lang="pl-PL" sz="1543" b="1" dirty="0" err="1">
                  <a:solidFill>
                    <a:srgbClr val="1F497D"/>
                  </a:solidFill>
                </a:rPr>
                <a:t>provider</a:t>
              </a:r>
              <a:endParaRPr lang="pl-PL" sz="1543" b="1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094732" y="2415647"/>
            <a:ext cx="880819" cy="975937"/>
            <a:chOff x="7694097" y="2852936"/>
            <a:chExt cx="975937" cy="1143015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945" y="2852936"/>
              <a:ext cx="580788" cy="561667"/>
            </a:xfrm>
            <a:prstGeom prst="rect">
              <a:avLst/>
            </a:prstGeom>
          </p:spPr>
        </p:pic>
        <p:sp>
          <p:nvSpPr>
            <p:cNvPr id="16" name="pole tekstowe 15"/>
            <p:cNvSpPr txBox="1"/>
            <p:nvPr/>
          </p:nvSpPr>
          <p:spPr>
            <a:xfrm>
              <a:off x="7694097" y="3331640"/>
              <a:ext cx="975937" cy="664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543" b="1" dirty="0" err="1">
                  <a:solidFill>
                    <a:srgbClr val="1F497D"/>
                  </a:solidFill>
                </a:rPr>
                <a:t>Cloud</a:t>
              </a:r>
              <a:r>
                <a:rPr lang="pl-PL" sz="1543" b="1" dirty="0">
                  <a:solidFill>
                    <a:srgbClr val="1F497D"/>
                  </a:solidFill>
                </a:rPr>
                <a:t/>
              </a:r>
              <a:br>
                <a:rPr lang="pl-PL" sz="1543" b="1" dirty="0">
                  <a:solidFill>
                    <a:srgbClr val="1F497D"/>
                  </a:solidFill>
                </a:rPr>
              </a:br>
              <a:r>
                <a:rPr lang="pl-PL" sz="1543" b="1" dirty="0" err="1">
                  <a:solidFill>
                    <a:srgbClr val="1F497D"/>
                  </a:solidFill>
                </a:rPr>
                <a:t>provider</a:t>
              </a:r>
              <a:endParaRPr lang="pl-PL" sz="1543" b="1" dirty="0">
                <a:solidFill>
                  <a:srgbClr val="1F497D"/>
                </a:solidFill>
              </a:endParaRPr>
            </a:p>
          </p:txBody>
        </p:sp>
      </p:grpSp>
      <p:sp>
        <p:nvSpPr>
          <p:cNvPr id="17" name="Multidocument 16"/>
          <p:cNvSpPr/>
          <p:nvPr/>
        </p:nvSpPr>
        <p:spPr>
          <a:xfrm>
            <a:off x="4427985" y="3861673"/>
            <a:ext cx="1368152" cy="1252068"/>
          </a:xfrm>
          <a:prstGeom prst="flowChartMultidocumen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19" tIns="44660" rIns="89319" bIns="44660" rtlCol="0" anchor="ctr"/>
          <a:lstStyle/>
          <a:p>
            <a:pPr algn="ctr"/>
            <a:r>
              <a:rPr lang="en-US" sz="1543" dirty="0">
                <a:solidFill>
                  <a:srgbClr val="4F6228"/>
                </a:solidFill>
              </a:rPr>
              <a:t>Operation Level Agreement</a:t>
            </a:r>
          </a:p>
        </p:txBody>
      </p:sp>
      <p:sp>
        <p:nvSpPr>
          <p:cNvPr id="5" name="Flowchart: Document 4"/>
          <p:cNvSpPr/>
          <p:nvPr/>
        </p:nvSpPr>
        <p:spPr>
          <a:xfrm>
            <a:off x="3024337" y="3959218"/>
            <a:ext cx="1145719" cy="962878"/>
          </a:xfrm>
          <a:prstGeom prst="flowChartDocumen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19" tIns="44660" rIns="89319" bIns="44660" rtlCol="0" anchor="ctr"/>
          <a:lstStyle/>
          <a:p>
            <a:pPr algn="ctr"/>
            <a:r>
              <a:rPr lang="en-GB" sz="1543" dirty="0">
                <a:solidFill>
                  <a:srgbClr val="4F6228"/>
                </a:solidFill>
              </a:rPr>
              <a:t>Service Level Agreement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1944217" y="5361568"/>
            <a:ext cx="2123728" cy="731888"/>
          </a:xfrm>
          <a:prstGeom prst="wedgeRoundRectCallout">
            <a:avLst>
              <a:gd name="adj1" fmla="val 21674"/>
              <a:gd name="adj2" fmla="val -128583"/>
              <a:gd name="adj3" fmla="val 16667"/>
            </a:avLst>
          </a:prstGeom>
          <a:solidFill>
            <a:srgbClr val="F7F7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19" tIns="44660" rIns="89319" bIns="44660" rtlCol="0" anchor="ctr"/>
          <a:lstStyle/>
          <a:p>
            <a:pPr algn="ctr"/>
            <a:r>
              <a:rPr lang="en-US" sz="1543" dirty="0">
                <a:solidFill>
                  <a:schemeClr val="tx1"/>
                </a:solidFill>
              </a:rPr>
              <a:t>Satisfaction review (every 3/6/12 months)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588224" y="2414000"/>
            <a:ext cx="880819" cy="907816"/>
            <a:chOff x="7357255" y="3952019"/>
            <a:chExt cx="1132397" cy="1233686"/>
          </a:xfrm>
        </p:grpSpPr>
        <p:pic>
          <p:nvPicPr>
            <p:cNvPr id="25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</p:spPr>
        </p:pic>
        <p:sp>
          <p:nvSpPr>
            <p:cNvPr id="26" name="pole tekstowe 18"/>
            <p:cNvSpPr txBox="1"/>
            <p:nvPr/>
          </p:nvSpPr>
          <p:spPr>
            <a:xfrm>
              <a:off x="7357255" y="4414893"/>
              <a:ext cx="1132397" cy="770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543" b="1" dirty="0">
                  <a:solidFill>
                    <a:schemeClr val="tx2"/>
                  </a:solidFill>
                </a:rPr>
                <a:t>Storage</a:t>
              </a:r>
              <a:br>
                <a:rPr lang="pl-PL" sz="1543" b="1" dirty="0">
                  <a:solidFill>
                    <a:schemeClr val="tx2"/>
                  </a:solidFill>
                </a:rPr>
              </a:br>
              <a:r>
                <a:rPr lang="pl-PL" sz="1543" b="1" dirty="0" err="1">
                  <a:solidFill>
                    <a:schemeClr val="tx2"/>
                  </a:solidFill>
                </a:rPr>
                <a:t>provider</a:t>
              </a:r>
              <a:endParaRPr lang="pl-PL" sz="1543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" name="Right Arrow 2"/>
          <p:cNvSpPr/>
          <p:nvPr/>
        </p:nvSpPr>
        <p:spPr>
          <a:xfrm>
            <a:off x="1763688" y="2618368"/>
            <a:ext cx="1800200" cy="9537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19" tIns="44660" rIns="89319" bIns="44660" rtlCol="0" anchor="ctr"/>
          <a:lstStyle/>
          <a:p>
            <a:pPr algn="ctr"/>
            <a:r>
              <a:rPr lang="en-US" sz="1543" b="1" dirty="0"/>
              <a:t>Service requirements</a:t>
            </a:r>
          </a:p>
        </p:txBody>
      </p:sp>
      <p:sp>
        <p:nvSpPr>
          <p:cNvPr id="4" name="Left Arrow 3"/>
          <p:cNvSpPr/>
          <p:nvPr/>
        </p:nvSpPr>
        <p:spPr>
          <a:xfrm>
            <a:off x="4932041" y="2686489"/>
            <a:ext cx="1584176" cy="88558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19" tIns="44660" rIns="89319" bIns="44660" rtlCol="0" anchor="ctr"/>
          <a:lstStyle/>
          <a:p>
            <a:pPr algn="ctr"/>
            <a:r>
              <a:rPr lang="en-US" sz="1543" b="1" dirty="0"/>
              <a:t>Conditions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369257" y="1937148"/>
            <a:ext cx="880819" cy="909463"/>
            <a:chOff x="7435617" y="3952019"/>
            <a:chExt cx="1132397" cy="1235923"/>
          </a:xfrm>
        </p:grpSpPr>
        <p:pic>
          <p:nvPicPr>
            <p:cNvPr id="29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</p:spPr>
        </p:pic>
        <p:sp>
          <p:nvSpPr>
            <p:cNvPr id="30" name="pole tekstowe 18"/>
            <p:cNvSpPr txBox="1"/>
            <p:nvPr/>
          </p:nvSpPr>
          <p:spPr>
            <a:xfrm>
              <a:off x="7435617" y="4417131"/>
              <a:ext cx="1132397" cy="770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543" b="1" dirty="0" err="1">
                  <a:solidFill>
                    <a:srgbClr val="1F497D"/>
                  </a:solidFill>
                </a:rPr>
                <a:t>Applic</a:t>
              </a:r>
              <a:r>
                <a:rPr lang="pl-PL" sz="1543" b="1" dirty="0">
                  <a:solidFill>
                    <a:srgbClr val="1F497D"/>
                  </a:solidFill>
                </a:rPr>
                <a:t>.</a:t>
              </a:r>
              <a:br>
                <a:rPr lang="pl-PL" sz="1543" b="1" dirty="0">
                  <a:solidFill>
                    <a:srgbClr val="1F497D"/>
                  </a:solidFill>
                </a:rPr>
              </a:br>
              <a:r>
                <a:rPr lang="pl-PL" sz="1543" b="1" dirty="0" err="1">
                  <a:solidFill>
                    <a:srgbClr val="1F497D"/>
                  </a:solidFill>
                </a:rPr>
                <a:t>provider</a:t>
              </a:r>
              <a:endParaRPr lang="pl-PL" sz="1543" b="1" dirty="0">
                <a:solidFill>
                  <a:srgbClr val="1F497D"/>
                </a:solidFill>
              </a:endParaRPr>
            </a:p>
          </p:txBody>
        </p:sp>
      </p:grpSp>
      <p:sp>
        <p:nvSpPr>
          <p:cNvPr id="34" name="Rounded Rectangular Callout 33"/>
          <p:cNvSpPr/>
          <p:nvPr/>
        </p:nvSpPr>
        <p:spPr>
          <a:xfrm>
            <a:off x="4310743" y="5374998"/>
            <a:ext cx="2232248" cy="731888"/>
          </a:xfrm>
          <a:prstGeom prst="wedgeRoundRectCallout">
            <a:avLst>
              <a:gd name="adj1" fmla="val -22502"/>
              <a:gd name="adj2" fmla="val -101185"/>
              <a:gd name="adj3" fmla="val 16667"/>
            </a:avLst>
          </a:prstGeom>
          <a:solidFill>
            <a:srgbClr val="F7F7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19" tIns="44660" rIns="89319" bIns="44660" rtlCol="0" anchor="ctr"/>
          <a:lstStyle/>
          <a:p>
            <a:pPr algn="ctr"/>
            <a:r>
              <a:rPr lang="en-US" sz="1543" dirty="0">
                <a:solidFill>
                  <a:schemeClr val="tx1"/>
                </a:solidFill>
              </a:rPr>
              <a:t>Performance reports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4409" y="3493510"/>
            <a:ext cx="576064" cy="5449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28384" y="3961573"/>
            <a:ext cx="954360" cy="327630"/>
          </a:xfrm>
          <a:prstGeom prst="rect">
            <a:avLst/>
          </a:prstGeom>
        </p:spPr>
        <p:txBody>
          <a:bodyPr wrap="square" lIns="89319" tIns="44660" rIns="89319" bIns="44660">
            <a:spAutoFit/>
          </a:bodyPr>
          <a:lstStyle/>
          <a:p>
            <a:r>
              <a:rPr lang="pl-PL" sz="1543" b="1" dirty="0" err="1">
                <a:solidFill>
                  <a:srgbClr val="1F497D"/>
                </a:solidFill>
              </a:rPr>
              <a:t>Support</a:t>
            </a:r>
            <a:endParaRPr lang="en-US" sz="1543" dirty="0">
              <a:solidFill>
                <a:srgbClr val="1F497D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4248" y="3425388"/>
            <a:ext cx="576064" cy="544975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6588224" y="3893451"/>
            <a:ext cx="954360" cy="327630"/>
          </a:xfrm>
          <a:prstGeom prst="rect">
            <a:avLst/>
          </a:prstGeom>
        </p:spPr>
        <p:txBody>
          <a:bodyPr wrap="square" lIns="89319" tIns="44660" rIns="89319" bIns="44660">
            <a:spAutoFit/>
          </a:bodyPr>
          <a:lstStyle/>
          <a:p>
            <a:r>
              <a:rPr lang="pl-PL" sz="1543" b="1" dirty="0">
                <a:solidFill>
                  <a:srgbClr val="1F497D"/>
                </a:solidFill>
              </a:rPr>
              <a:t>Training</a:t>
            </a:r>
            <a:endParaRPr lang="en-US" sz="1543" dirty="0">
              <a:solidFill>
                <a:srgbClr val="1F497D"/>
              </a:solidFill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326572" y="1534886"/>
            <a:ext cx="2123728" cy="731888"/>
          </a:xfrm>
          <a:prstGeom prst="wedgeRoundRectCallout">
            <a:avLst>
              <a:gd name="adj1" fmla="val 45169"/>
              <a:gd name="adj2" fmla="val 129634"/>
              <a:gd name="adj3" fmla="val 16667"/>
            </a:avLst>
          </a:prstGeom>
          <a:solidFill>
            <a:srgbClr val="F7F7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19" tIns="44660" rIns="89319" bIns="44660" rtlCol="0" anchor="ctr"/>
          <a:lstStyle/>
          <a:p>
            <a:pPr algn="ctr"/>
            <a:r>
              <a:rPr lang="en-US" sz="1543" dirty="0">
                <a:solidFill>
                  <a:schemeClr val="tx1"/>
                </a:solidFill>
              </a:rPr>
              <a:t>Type, number, size, cost, availability, etc.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 allocation to</a:t>
            </a:r>
            <a:br>
              <a:rPr lang="en-US" dirty="0"/>
            </a:br>
            <a:r>
              <a:rPr lang="en-US" dirty="0"/>
              <a:t>Virtual </a:t>
            </a:r>
            <a:r>
              <a:rPr lang="en-US" dirty="0" err="1"/>
              <a:t>Organisations</a:t>
            </a:r>
            <a:r>
              <a:rPr lang="en-US" dirty="0"/>
              <a:t> (VOs)</a:t>
            </a:r>
          </a:p>
        </p:txBody>
      </p:sp>
    </p:spTree>
    <p:extLst>
      <p:ext uri="{BB962C8B-B14F-4D97-AF65-F5344CB8AC3E}">
        <p14:creationId xmlns:p14="http://schemas.microsoft.com/office/powerpoint/2010/main" val="214178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2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</a:t>
            </a:r>
            <a:r>
              <a:rPr lang="mr-IN" dirty="0" smtClean="0"/>
              <a:t>–</a:t>
            </a:r>
            <a:r>
              <a:rPr lang="en-US" dirty="0" smtClean="0"/>
              <a:t> OpenStack </a:t>
            </a:r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3" name="Rectángulo redondeado 3"/>
          <p:cNvSpPr/>
          <p:nvPr/>
        </p:nvSpPr>
        <p:spPr>
          <a:xfrm>
            <a:off x="2616081" y="2060849"/>
            <a:ext cx="4079862" cy="3600401"/>
          </a:xfrm>
          <a:prstGeom prst="roundRect">
            <a:avLst>
              <a:gd name="adj" fmla="val 7943"/>
            </a:avLst>
          </a:prstGeom>
          <a:solidFill>
            <a:srgbClr val="F9F9F9"/>
          </a:solidFill>
          <a:ln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grpSp>
        <p:nvGrpSpPr>
          <p:cNvPr id="4" name="Agrupar 4"/>
          <p:cNvGrpSpPr/>
          <p:nvPr/>
        </p:nvGrpSpPr>
        <p:grpSpPr>
          <a:xfrm>
            <a:off x="2936386" y="2251818"/>
            <a:ext cx="975619" cy="1263185"/>
            <a:chOff x="3168327" y="273259"/>
            <a:chExt cx="2048799" cy="1614280"/>
          </a:xfrm>
        </p:grpSpPr>
        <p:sp>
          <p:nvSpPr>
            <p:cNvPr id="5" name="Rectángulo redondeado 5"/>
            <p:cNvSpPr/>
            <p:nvPr/>
          </p:nvSpPr>
          <p:spPr>
            <a:xfrm>
              <a:off x="3168327" y="273259"/>
              <a:ext cx="2048799" cy="161428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GB" sz="900" dirty="0" err="1" smtClean="0"/>
                <a:t>Apache+mod_auth_oidc</a:t>
              </a:r>
              <a:endParaRPr lang="en-GB" sz="900" dirty="0"/>
            </a:p>
          </p:txBody>
        </p:sp>
        <p:sp>
          <p:nvSpPr>
            <p:cNvPr id="6" name="Rectángulo 6"/>
            <p:cNvSpPr/>
            <p:nvPr/>
          </p:nvSpPr>
          <p:spPr>
            <a:xfrm>
              <a:off x="3370962" y="387280"/>
              <a:ext cx="1643530" cy="5215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50" dirty="0"/>
                <a:t>Keystone</a:t>
              </a:r>
            </a:p>
          </p:txBody>
        </p:sp>
        <p:sp>
          <p:nvSpPr>
            <p:cNvPr id="7" name="Rectángulo 7"/>
            <p:cNvSpPr/>
            <p:nvPr/>
          </p:nvSpPr>
          <p:spPr>
            <a:xfrm>
              <a:off x="3370962" y="949435"/>
              <a:ext cx="1643529" cy="43329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Keystone-VOMS</a:t>
              </a:r>
              <a:endParaRPr lang="en-GB" sz="900" dirty="0"/>
            </a:p>
          </p:txBody>
        </p:sp>
      </p:grpSp>
      <p:sp>
        <p:nvSpPr>
          <p:cNvPr id="8" name="Rectángulo 10"/>
          <p:cNvSpPr/>
          <p:nvPr/>
        </p:nvSpPr>
        <p:spPr>
          <a:xfrm>
            <a:off x="3032879" y="3789040"/>
            <a:ext cx="782633" cy="364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nova-</a:t>
            </a:r>
            <a:r>
              <a:rPr lang="en-GB" sz="1050" dirty="0" err="1"/>
              <a:t>api</a:t>
            </a:r>
            <a:endParaRPr lang="en-GB" sz="1050" dirty="0"/>
          </a:p>
        </p:txBody>
      </p:sp>
      <p:sp>
        <p:nvSpPr>
          <p:cNvPr id="9" name="Rectángulo 11"/>
          <p:cNvSpPr/>
          <p:nvPr/>
        </p:nvSpPr>
        <p:spPr>
          <a:xfrm>
            <a:off x="3032879" y="4400175"/>
            <a:ext cx="782633" cy="3249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ooi</a:t>
            </a:r>
            <a:endParaRPr lang="en-GB" sz="1050" dirty="0"/>
          </a:p>
        </p:txBody>
      </p:sp>
      <p:sp>
        <p:nvSpPr>
          <p:cNvPr id="10" name="Rectángulo 12"/>
          <p:cNvSpPr/>
          <p:nvPr/>
        </p:nvSpPr>
        <p:spPr>
          <a:xfrm>
            <a:off x="3032879" y="5046092"/>
            <a:ext cx="782633" cy="5165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glance</a:t>
            </a:r>
          </a:p>
        </p:txBody>
      </p:sp>
      <p:sp>
        <p:nvSpPr>
          <p:cNvPr id="11" name="Rectángulo 13"/>
          <p:cNvSpPr/>
          <p:nvPr/>
        </p:nvSpPr>
        <p:spPr>
          <a:xfrm>
            <a:off x="4490856" y="2336124"/>
            <a:ext cx="782633" cy="5165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ceilometer</a:t>
            </a:r>
          </a:p>
        </p:txBody>
      </p:sp>
      <p:sp>
        <p:nvSpPr>
          <p:cNvPr id="12" name="Rectángulo 14"/>
          <p:cNvSpPr/>
          <p:nvPr/>
        </p:nvSpPr>
        <p:spPr>
          <a:xfrm>
            <a:off x="5662888" y="4797153"/>
            <a:ext cx="782633" cy="5165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Cloud Keeper</a:t>
            </a:r>
            <a:endParaRPr lang="en-GB" sz="1050" dirty="0"/>
          </a:p>
        </p:txBody>
      </p:sp>
      <p:sp>
        <p:nvSpPr>
          <p:cNvPr id="13" name="Rectángulo 15"/>
          <p:cNvSpPr/>
          <p:nvPr/>
        </p:nvSpPr>
        <p:spPr>
          <a:xfrm>
            <a:off x="5662888" y="3140969"/>
            <a:ext cx="782633" cy="5165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cASO</a:t>
            </a:r>
            <a:r>
              <a:rPr lang="en-GB" sz="1050" dirty="0"/>
              <a:t> + SSM</a:t>
            </a:r>
          </a:p>
        </p:txBody>
      </p:sp>
      <p:sp>
        <p:nvSpPr>
          <p:cNvPr id="17" name="CuadroTexto 33"/>
          <p:cNvSpPr txBox="1"/>
          <p:nvPr/>
        </p:nvSpPr>
        <p:spPr>
          <a:xfrm>
            <a:off x="5005361" y="2071366"/>
            <a:ext cx="16722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OpenStack resource </a:t>
            </a:r>
            <a:r>
              <a:rPr lang="en-GB" sz="1050" dirty="0" err="1"/>
              <a:t>center</a:t>
            </a:r>
            <a:endParaRPr lang="en-GB" sz="1050" dirty="0"/>
          </a:p>
        </p:txBody>
      </p:sp>
      <p:sp>
        <p:nvSpPr>
          <p:cNvPr id="18" name="Rectángulo 34"/>
          <p:cNvSpPr/>
          <p:nvPr/>
        </p:nvSpPr>
        <p:spPr>
          <a:xfrm>
            <a:off x="7821818" y="3129326"/>
            <a:ext cx="782633" cy="5165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EGI accounting repository</a:t>
            </a:r>
          </a:p>
        </p:txBody>
      </p:sp>
      <p:sp>
        <p:nvSpPr>
          <p:cNvPr id="19" name="Rectángulo 35"/>
          <p:cNvSpPr/>
          <p:nvPr/>
        </p:nvSpPr>
        <p:spPr>
          <a:xfrm>
            <a:off x="5662888" y="3969060"/>
            <a:ext cx="782633" cy="5165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cloud-</a:t>
            </a:r>
            <a:r>
              <a:rPr lang="en-GB" sz="1050" dirty="0" err="1"/>
              <a:t>bdii</a:t>
            </a:r>
            <a:r>
              <a:rPr lang="en-GB" sz="1050" dirty="0"/>
              <a:t>-provider</a:t>
            </a:r>
          </a:p>
        </p:txBody>
      </p:sp>
      <p:cxnSp>
        <p:nvCxnSpPr>
          <p:cNvPr id="20" name="Conector recto de flecha 48"/>
          <p:cNvCxnSpPr>
            <a:stCxn id="19" idx="1"/>
            <a:endCxn id="10" idx="3"/>
          </p:cNvCxnSpPr>
          <p:nvPr/>
        </p:nvCxnSpPr>
        <p:spPr>
          <a:xfrm flipH="1">
            <a:off x="3815510" y="4227358"/>
            <a:ext cx="1847377" cy="1077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48"/>
          <p:cNvCxnSpPr>
            <a:stCxn id="19" idx="1"/>
            <a:endCxn id="8" idx="3"/>
          </p:cNvCxnSpPr>
          <p:nvPr/>
        </p:nvCxnSpPr>
        <p:spPr>
          <a:xfrm flipH="1" flipV="1">
            <a:off x="3815510" y="3971072"/>
            <a:ext cx="1847376" cy="2562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ángulo 39"/>
          <p:cNvSpPr/>
          <p:nvPr/>
        </p:nvSpPr>
        <p:spPr>
          <a:xfrm>
            <a:off x="7821818" y="4797153"/>
            <a:ext cx="782633" cy="5165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AppDB</a:t>
            </a:r>
            <a:r>
              <a:rPr lang="en-GB" sz="1050" dirty="0"/>
              <a:t> (</a:t>
            </a:r>
            <a:r>
              <a:rPr lang="en-GB" sz="1050" dirty="0" err="1"/>
              <a:t>vmcaster</a:t>
            </a:r>
            <a:r>
              <a:rPr lang="en-GB" sz="1050" dirty="0"/>
              <a:t>)</a:t>
            </a:r>
          </a:p>
        </p:txBody>
      </p:sp>
      <p:cxnSp>
        <p:nvCxnSpPr>
          <p:cNvPr id="25" name="Conector recto de flecha 48"/>
          <p:cNvCxnSpPr>
            <a:stCxn id="19" idx="3"/>
            <a:endCxn id="537" idx="1"/>
          </p:cNvCxnSpPr>
          <p:nvPr/>
        </p:nvCxnSpPr>
        <p:spPr>
          <a:xfrm>
            <a:off x="6445519" y="4227358"/>
            <a:ext cx="1376296" cy="117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48"/>
          <p:cNvCxnSpPr>
            <a:stCxn id="12" idx="3"/>
            <a:endCxn id="23" idx="1"/>
          </p:cNvCxnSpPr>
          <p:nvPr/>
        </p:nvCxnSpPr>
        <p:spPr>
          <a:xfrm>
            <a:off x="6445519" y="5055448"/>
            <a:ext cx="1376296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CuadroTexto 47"/>
          <p:cNvSpPr txBox="1"/>
          <p:nvPr/>
        </p:nvSpPr>
        <p:spPr>
          <a:xfrm>
            <a:off x="4473418" y="3183223"/>
            <a:ext cx="885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Extract usage information</a:t>
            </a:r>
          </a:p>
        </p:txBody>
      </p:sp>
      <p:sp>
        <p:nvSpPr>
          <p:cNvPr id="28" name="CuadroTexto 48"/>
          <p:cNvSpPr txBox="1"/>
          <p:nvPr/>
        </p:nvSpPr>
        <p:spPr>
          <a:xfrm>
            <a:off x="4320740" y="4176349"/>
            <a:ext cx="82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Extract </a:t>
            </a:r>
            <a:r>
              <a:rPr lang="en-GB" sz="900" dirty="0"/>
              <a:t>information</a:t>
            </a:r>
            <a:endParaRPr lang="en-GB" sz="900" dirty="0"/>
          </a:p>
        </p:txBody>
      </p:sp>
      <p:sp>
        <p:nvSpPr>
          <p:cNvPr id="29" name="CuadroTexto 49"/>
          <p:cNvSpPr txBox="1"/>
          <p:nvPr/>
        </p:nvSpPr>
        <p:spPr>
          <a:xfrm>
            <a:off x="4338561" y="5179003"/>
            <a:ext cx="103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Register/update images</a:t>
            </a:r>
          </a:p>
        </p:txBody>
      </p:sp>
      <p:sp>
        <p:nvSpPr>
          <p:cNvPr id="30" name="CuadroTexto 52"/>
          <p:cNvSpPr txBox="1"/>
          <p:nvPr/>
        </p:nvSpPr>
        <p:spPr>
          <a:xfrm>
            <a:off x="6784606" y="2852938"/>
            <a:ext cx="7469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Publish accounting records</a:t>
            </a:r>
          </a:p>
        </p:txBody>
      </p:sp>
      <p:sp>
        <p:nvSpPr>
          <p:cNvPr id="31" name="CuadroTexto 53"/>
          <p:cNvSpPr txBox="1"/>
          <p:nvPr/>
        </p:nvSpPr>
        <p:spPr>
          <a:xfrm>
            <a:off x="6784606" y="3861048"/>
            <a:ext cx="746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/>
              <a:t>Publish </a:t>
            </a:r>
            <a:r>
              <a:rPr lang="en-GB" sz="900"/>
              <a:t>information</a:t>
            </a:r>
            <a:endParaRPr lang="en-GB" sz="900" dirty="0"/>
          </a:p>
        </p:txBody>
      </p:sp>
      <p:sp>
        <p:nvSpPr>
          <p:cNvPr id="32" name="CuadroTexto 54"/>
          <p:cNvSpPr txBox="1"/>
          <p:nvPr/>
        </p:nvSpPr>
        <p:spPr>
          <a:xfrm>
            <a:off x="6744765" y="4715852"/>
            <a:ext cx="82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Subscribe to </a:t>
            </a:r>
          </a:p>
          <a:p>
            <a:pPr algn="ctr"/>
            <a:r>
              <a:rPr lang="en-GB" sz="900" dirty="0"/>
              <a:t>image lists</a:t>
            </a:r>
          </a:p>
        </p:txBody>
      </p:sp>
      <p:cxnSp>
        <p:nvCxnSpPr>
          <p:cNvPr id="33" name="Conector recto de flecha 48"/>
          <p:cNvCxnSpPr>
            <a:stCxn id="9" idx="0"/>
            <a:endCxn id="8" idx="2"/>
          </p:cNvCxnSpPr>
          <p:nvPr/>
        </p:nvCxnSpPr>
        <p:spPr>
          <a:xfrm flipV="1">
            <a:off x="3424194" y="4153106"/>
            <a:ext cx="0" cy="2470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0" name="Conector recto de flecha 48"/>
          <p:cNvCxnSpPr>
            <a:stCxn id="13" idx="1"/>
            <a:endCxn id="11" idx="2"/>
          </p:cNvCxnSpPr>
          <p:nvPr/>
        </p:nvCxnSpPr>
        <p:spPr>
          <a:xfrm flipH="1" flipV="1">
            <a:off x="4882170" y="2852716"/>
            <a:ext cx="780716" cy="54654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3" name="Conector recto de flecha 48"/>
          <p:cNvCxnSpPr>
            <a:stCxn id="13" idx="1"/>
            <a:endCxn id="8" idx="3"/>
          </p:cNvCxnSpPr>
          <p:nvPr/>
        </p:nvCxnSpPr>
        <p:spPr>
          <a:xfrm flipH="1">
            <a:off x="3815510" y="3399265"/>
            <a:ext cx="1847376" cy="57180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1" name="Conector recto de flecha 48"/>
          <p:cNvCxnSpPr>
            <a:stCxn id="12" idx="1"/>
            <a:endCxn id="10" idx="3"/>
          </p:cNvCxnSpPr>
          <p:nvPr/>
        </p:nvCxnSpPr>
        <p:spPr>
          <a:xfrm flipH="1">
            <a:off x="3815510" y="5055450"/>
            <a:ext cx="1847377" cy="24893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4" name="Conector recto de flecha 48"/>
          <p:cNvCxnSpPr>
            <a:stCxn id="13" idx="3"/>
            <a:endCxn id="18" idx="1"/>
          </p:cNvCxnSpPr>
          <p:nvPr/>
        </p:nvCxnSpPr>
        <p:spPr>
          <a:xfrm flipV="1">
            <a:off x="6445519" y="3387623"/>
            <a:ext cx="1376296" cy="1164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7" name="Rectángulo 34"/>
          <p:cNvSpPr/>
          <p:nvPr/>
        </p:nvSpPr>
        <p:spPr>
          <a:xfrm>
            <a:off x="7821818" y="3980792"/>
            <a:ext cx="782633" cy="5165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EGI BDII</a:t>
            </a:r>
            <a:endParaRPr lang="en-GB" sz="1050" dirty="0"/>
          </a:p>
        </p:txBody>
      </p:sp>
      <p:pic>
        <p:nvPicPr>
          <p:cNvPr id="550" name="Picture 10" descr="ANd9GcS7zJ2w-ZzGaB2UapJRE_MdKtL4zzmWnrXQWfKiZ6wOQ4B-3VmmotrishAncg"/>
          <p:cNvPicPr>
            <a:picLocks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620" y="2678435"/>
            <a:ext cx="529590" cy="53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2" name="Conector recto de flecha 48"/>
          <p:cNvCxnSpPr>
            <a:stCxn id="550" idx="2"/>
            <a:endCxn id="9" idx="1"/>
          </p:cNvCxnSpPr>
          <p:nvPr/>
        </p:nvCxnSpPr>
        <p:spPr>
          <a:xfrm rot="16200000" flipH="1">
            <a:off x="1531308" y="3061086"/>
            <a:ext cx="1349683" cy="1653462"/>
          </a:xfrm>
          <a:prstGeom prst="bentConnector2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" name="CuadroTexto 50"/>
          <p:cNvSpPr txBox="1"/>
          <p:nvPr/>
        </p:nvSpPr>
        <p:spPr>
          <a:xfrm>
            <a:off x="1618144" y="2982144"/>
            <a:ext cx="9764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/>
              <a:t>Get access token</a:t>
            </a:r>
          </a:p>
        </p:txBody>
      </p:sp>
      <p:sp>
        <p:nvSpPr>
          <p:cNvPr id="554" name="CuadroTexto 51"/>
          <p:cNvSpPr txBox="1"/>
          <p:nvPr/>
        </p:nvSpPr>
        <p:spPr>
          <a:xfrm>
            <a:off x="1080486" y="3749810"/>
            <a:ext cx="323165" cy="83131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GB" sz="900" dirty="0" err="1"/>
              <a:t>IaaS</a:t>
            </a:r>
            <a:r>
              <a:rPr lang="en-GB" sz="900" dirty="0"/>
              <a:t> Operations</a:t>
            </a:r>
          </a:p>
        </p:txBody>
      </p:sp>
      <p:cxnSp>
        <p:nvCxnSpPr>
          <p:cNvPr id="555" name="Conector recto de flecha 48"/>
          <p:cNvCxnSpPr>
            <a:stCxn id="550" idx="2"/>
            <a:endCxn id="8" idx="1"/>
          </p:cNvCxnSpPr>
          <p:nvPr/>
        </p:nvCxnSpPr>
        <p:spPr>
          <a:xfrm rot="16200000" flipH="1">
            <a:off x="1827099" y="2765293"/>
            <a:ext cx="758096" cy="1653462"/>
          </a:xfrm>
          <a:prstGeom prst="bentConnector2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6" name="CuadroTexto 79"/>
          <p:cNvSpPr txBox="1"/>
          <p:nvPr/>
        </p:nvSpPr>
        <p:spPr>
          <a:xfrm>
            <a:off x="1411597" y="4339122"/>
            <a:ext cx="7429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/>
              <a:t>OCCI clients</a:t>
            </a:r>
          </a:p>
        </p:txBody>
      </p:sp>
      <p:sp>
        <p:nvSpPr>
          <p:cNvPr id="560" name="CuadroTexto 79"/>
          <p:cNvSpPr txBox="1"/>
          <p:nvPr/>
        </p:nvSpPr>
        <p:spPr>
          <a:xfrm>
            <a:off x="1416516" y="3715840"/>
            <a:ext cx="10177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/>
              <a:t>OpenStack clients</a:t>
            </a:r>
            <a:endParaRPr lang="en-GB" sz="900" dirty="0"/>
          </a:p>
        </p:txBody>
      </p:sp>
      <p:sp>
        <p:nvSpPr>
          <p:cNvPr id="570" name="Rectángulo 46"/>
          <p:cNvSpPr/>
          <p:nvPr/>
        </p:nvSpPr>
        <p:spPr>
          <a:xfrm>
            <a:off x="765295" y="4949178"/>
            <a:ext cx="811484" cy="5165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EGI monitoring</a:t>
            </a:r>
          </a:p>
        </p:txBody>
      </p:sp>
      <p:cxnSp>
        <p:nvCxnSpPr>
          <p:cNvPr id="571" name="Conector recto de flecha 48"/>
          <p:cNvCxnSpPr>
            <a:stCxn id="570" idx="3"/>
            <a:endCxn id="9" idx="1"/>
          </p:cNvCxnSpPr>
          <p:nvPr/>
        </p:nvCxnSpPr>
        <p:spPr>
          <a:xfrm flipV="1">
            <a:off x="1576779" y="4562661"/>
            <a:ext cx="1456098" cy="644815"/>
          </a:xfrm>
          <a:prstGeom prst="straightConnector1">
            <a:avLst/>
          </a:prstGeom>
          <a:ln>
            <a:solidFill>
              <a:srgbClr val="40315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2" name="Conector recto de flecha 48"/>
          <p:cNvCxnSpPr>
            <a:stCxn id="570" idx="3"/>
            <a:endCxn id="8" idx="1"/>
          </p:cNvCxnSpPr>
          <p:nvPr/>
        </p:nvCxnSpPr>
        <p:spPr>
          <a:xfrm flipV="1">
            <a:off x="1576779" y="3971072"/>
            <a:ext cx="1456098" cy="1236402"/>
          </a:xfrm>
          <a:prstGeom prst="straightConnector1">
            <a:avLst/>
          </a:prstGeom>
          <a:ln>
            <a:solidFill>
              <a:srgbClr val="40315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17"/>
          <p:cNvCxnSpPr>
            <a:stCxn id="550" idx="3"/>
            <a:endCxn id="7" idx="1"/>
          </p:cNvCxnSpPr>
          <p:nvPr/>
        </p:nvCxnSpPr>
        <p:spPr>
          <a:xfrm>
            <a:off x="1644213" y="2945707"/>
            <a:ext cx="1388667" cy="475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 powerpoint presentation v3.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5A5EBF1-5279-354D-A469-6094589D58E0}" vid="{967984A0-1878-2D49-AE42-FD8B5A8F62A3}"/>
    </a:ext>
  </a:extLst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5A5EBF1-5279-354D-A469-6094589D58E0}" vid="{9ADB732E-4283-2C4E-AC9A-3DC4BA36776D}"/>
    </a:ext>
  </a:extLst>
</a:theme>
</file>

<file path=ppt/theme/theme3.xml><?xml version="1.0" encoding="utf-8"?>
<a:theme xmlns:a="http://schemas.openxmlformats.org/drawingml/2006/main" name="1_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5A5EBF1-5279-354D-A469-6094589D58E0}" vid="{9ADB732E-4283-2C4E-AC9A-3DC4BA36776D}"/>
    </a:ext>
  </a:extLst>
</a:theme>
</file>

<file path=ppt/theme/theme4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5A5EBF1-5279-354D-A469-6094589D58E0}" vid="{01683D55-E42A-9C4A-A737-81C1AB8E29AE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EGI-3.2</Template>
  <TotalTime>1640</TotalTime>
  <Words>1220</Words>
  <Application>Microsoft Macintosh PowerPoint</Application>
  <PresentationFormat>On-screen Show (4:3)</PresentationFormat>
  <Paragraphs>292</Paragraphs>
  <Slides>23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Calibri</vt:lpstr>
      <vt:lpstr>ＭＳ Ｐゴシック</vt:lpstr>
      <vt:lpstr>Segoe UI</vt:lpstr>
      <vt:lpstr>Verdana</vt:lpstr>
      <vt:lpstr>Wingdings</vt:lpstr>
      <vt:lpstr>Arial</vt:lpstr>
      <vt:lpstr>EGI powerpoint presentation v3.2</vt:lpstr>
      <vt:lpstr>EGI Powerpoint Presentation (body)</vt:lpstr>
      <vt:lpstr>1_EGI Powerpoint Presentation (body)</vt:lpstr>
      <vt:lpstr>EGI Powerpoint Presentation (closing)</vt:lpstr>
      <vt:lpstr>Integrating EODC into the EGI Federated Cloud</vt:lpstr>
      <vt:lpstr>EGI Federated Cloud</vt:lpstr>
      <vt:lpstr>EGI Federated Cloud Infrastructure</vt:lpstr>
      <vt:lpstr>Platforms on top of fedcloud</vt:lpstr>
      <vt:lpstr>Architecture: IaaS Federation</vt:lpstr>
      <vt:lpstr>PowerPoint Presentation</vt:lpstr>
      <vt:lpstr>Integration with resource providers</vt:lpstr>
      <vt:lpstr>Resource allocation to Virtual Organisations (VOs)</vt:lpstr>
      <vt:lpstr>EGI – OpenStack integration</vt:lpstr>
      <vt:lpstr>EGI AAI</vt:lpstr>
      <vt:lpstr>Keystone-VOMS</vt:lpstr>
      <vt:lpstr>EGI – OpenStack integration</vt:lpstr>
      <vt:lpstr>EGI AAI - CheckIn</vt:lpstr>
      <vt:lpstr>OpenStack FedCloud Appliance</vt:lpstr>
      <vt:lpstr>EGI – OpenStack integration with Appliance</vt:lpstr>
      <vt:lpstr>OpenStack OCCI interface (ooi)</vt:lpstr>
      <vt:lpstr>AppDB: VM Image Marketplace</vt:lpstr>
      <vt:lpstr>AppDB: VMOps Dashboard</vt:lpstr>
      <vt:lpstr>Accounting</vt:lpstr>
      <vt:lpstr>Monitoring</vt:lpstr>
      <vt:lpstr>User Support</vt:lpstr>
      <vt:lpstr>Documentation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 Federated Cloud</dc:title>
  <dc:creator>Enol Fernández</dc:creator>
  <cp:lastModifiedBy>Enol Fernández</cp:lastModifiedBy>
  <cp:revision>95</cp:revision>
  <dcterms:created xsi:type="dcterms:W3CDTF">2017-05-05T21:41:26Z</dcterms:created>
  <dcterms:modified xsi:type="dcterms:W3CDTF">2017-07-19T09:20:50Z</dcterms:modified>
</cp:coreProperties>
</file>