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15.jpg" ContentType="image/jpeg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6"/>
  </p:notesMasterIdLst>
  <p:sldIdLst>
    <p:sldId id="256" r:id="rId3"/>
    <p:sldId id="279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26" autoAdjust="0"/>
  </p:normalViewPr>
  <p:slideViewPr>
    <p:cSldViewPr snapToGrid="0" snapToObjects="1">
      <p:cViewPr>
        <p:scale>
          <a:sx n="65" d="100"/>
          <a:sy n="65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0FABD-9C50-C341-AA97-A56ABEC4B77C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EEFD-885E-AF49-9ACA-D7CAD5EC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8EEFD-885E-AF49-9ACA-D7CAD5ECE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1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18" Type="http://schemas.openxmlformats.org/officeDocument/2006/relationships/image" Target="../media/image27.jpeg"/><Relationship Id="rId26" Type="http://schemas.openxmlformats.org/officeDocument/2006/relationships/image" Target="../media/image35.gif"/><Relationship Id="rId3" Type="http://schemas.openxmlformats.org/officeDocument/2006/relationships/image" Target="../media/image12.jp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38" Type="http://schemas.openxmlformats.org/officeDocument/2006/relationships/image" Target="../media/image47.gif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gif"/><Relationship Id="rId35" Type="http://schemas.openxmlformats.org/officeDocument/2006/relationships/image" Target="../media/image4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7.png"/><Relationship Id="rId18" Type="http://schemas.openxmlformats.org/officeDocument/2006/relationships/image" Target="../media/image13.png"/><Relationship Id="rId26" Type="http://schemas.openxmlformats.org/officeDocument/2006/relationships/image" Target="../media/image24.jpeg"/><Relationship Id="rId3" Type="http://schemas.openxmlformats.org/officeDocument/2006/relationships/image" Target="../media/image49.png"/><Relationship Id="rId21" Type="http://schemas.openxmlformats.org/officeDocument/2006/relationships/image" Target="../media/image50.png"/><Relationship Id="rId34" Type="http://schemas.openxmlformats.org/officeDocument/2006/relationships/image" Target="../media/image53.png"/><Relationship Id="rId7" Type="http://schemas.openxmlformats.org/officeDocument/2006/relationships/image" Target="../media/image25.png"/><Relationship Id="rId12" Type="http://schemas.openxmlformats.org/officeDocument/2006/relationships/image" Target="../media/image35.gif"/><Relationship Id="rId17" Type="http://schemas.openxmlformats.org/officeDocument/2006/relationships/image" Target="../media/image43.png"/><Relationship Id="rId25" Type="http://schemas.openxmlformats.org/officeDocument/2006/relationships/image" Target="../media/image23.jpeg"/><Relationship Id="rId33" Type="http://schemas.openxmlformats.org/officeDocument/2006/relationships/image" Target="../media/image39.gif"/><Relationship Id="rId2" Type="http://schemas.openxmlformats.org/officeDocument/2006/relationships/image" Target="../media/image1.png"/><Relationship Id="rId16" Type="http://schemas.openxmlformats.org/officeDocument/2006/relationships/image" Target="../media/image42.jpeg"/><Relationship Id="rId20" Type="http://schemas.openxmlformats.org/officeDocument/2006/relationships/image" Target="../media/image15.jp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34.jpeg"/><Relationship Id="rId24" Type="http://schemas.openxmlformats.org/officeDocument/2006/relationships/image" Target="../media/image22.gif"/><Relationship Id="rId32" Type="http://schemas.openxmlformats.org/officeDocument/2006/relationships/image" Target="../media/image38.png"/><Relationship Id="rId37" Type="http://schemas.openxmlformats.org/officeDocument/2006/relationships/image" Target="../media/image47.gif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23" Type="http://schemas.openxmlformats.org/officeDocument/2006/relationships/image" Target="../media/image21.png"/><Relationship Id="rId28" Type="http://schemas.openxmlformats.org/officeDocument/2006/relationships/image" Target="../media/image28.png"/><Relationship Id="rId36" Type="http://schemas.openxmlformats.org/officeDocument/2006/relationships/image" Target="../media/image46.png"/><Relationship Id="rId10" Type="http://schemas.openxmlformats.org/officeDocument/2006/relationships/image" Target="../media/image32.png"/><Relationship Id="rId19" Type="http://schemas.openxmlformats.org/officeDocument/2006/relationships/image" Target="../media/image14.jpeg"/><Relationship Id="rId31" Type="http://schemas.openxmlformats.org/officeDocument/2006/relationships/image" Target="../media/image36.jpe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Relationship Id="rId22" Type="http://schemas.openxmlformats.org/officeDocument/2006/relationships/image" Target="../media/image51.jpeg"/><Relationship Id="rId27" Type="http://schemas.openxmlformats.org/officeDocument/2006/relationships/image" Target="../media/image27.jpeg"/><Relationship Id="rId30" Type="http://schemas.openxmlformats.org/officeDocument/2006/relationships/image" Target="../media/image52.png"/><Relationship Id="rId35" Type="http://schemas.openxmlformats.org/officeDocument/2006/relationships/image" Target="../media/image4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27.jpeg"/><Relationship Id="rId18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7" Type="http://schemas.openxmlformats.org/officeDocument/2006/relationships/image" Target="../media/image50.png"/><Relationship Id="rId12" Type="http://schemas.openxmlformats.org/officeDocument/2006/relationships/image" Target="../media/image24.jpeg"/><Relationship Id="rId17" Type="http://schemas.openxmlformats.org/officeDocument/2006/relationships/image" Target="../media/image36.jpeg"/><Relationship Id="rId2" Type="http://schemas.openxmlformats.org/officeDocument/2006/relationships/image" Target="../media/image54.png"/><Relationship Id="rId16" Type="http://schemas.openxmlformats.org/officeDocument/2006/relationships/image" Target="../media/image52.png"/><Relationship Id="rId20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3.jpeg"/><Relationship Id="rId5" Type="http://schemas.openxmlformats.org/officeDocument/2006/relationships/image" Target="../media/image14.jpeg"/><Relationship Id="rId15" Type="http://schemas.openxmlformats.org/officeDocument/2006/relationships/image" Target="../media/image30.png"/><Relationship Id="rId23" Type="http://schemas.openxmlformats.org/officeDocument/2006/relationships/image" Target="../media/image47.gif"/><Relationship Id="rId10" Type="http://schemas.openxmlformats.org/officeDocument/2006/relationships/image" Target="../media/image22.gif"/><Relationship Id="rId19" Type="http://schemas.openxmlformats.org/officeDocument/2006/relationships/image" Target="../media/image39.gif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8.png"/><Relationship Id="rId22" Type="http://schemas.openxmlformats.org/officeDocument/2006/relationships/image" Target="../media/image4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5.gif"/><Relationship Id="rId17" Type="http://schemas.openxmlformats.org/officeDocument/2006/relationships/image" Target="../media/image43.png"/><Relationship Id="rId2" Type="http://schemas.openxmlformats.org/officeDocument/2006/relationships/image" Target="../media/image55.png"/><Relationship Id="rId16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34.jpeg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/>
        </p:nvSpPr>
        <p:spPr>
          <a:xfrm>
            <a:off x="6238333" y="6021288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/>
        </p:nvSpPr>
        <p:spPr>
          <a:xfrm>
            <a:off x="0" y="6479758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sz="1800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latin typeface="Century Gothic" pitchFamily="34" charset="0"/>
              </a:rPr>
              <a:t>centres</a:t>
            </a:r>
            <a:r>
              <a:rPr lang="en-US" sz="2400" dirty="0" smtClean="0"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99144" cy="38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1844824"/>
            <a:ext cx="1072851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2241360"/>
            <a:ext cx="35349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" y="2733887"/>
            <a:ext cx="423588" cy="45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789040"/>
            <a:ext cx="701694" cy="2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103706"/>
            <a:ext cx="1076258" cy="22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" y="5157192"/>
            <a:ext cx="320268" cy="40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" y="5733256"/>
            <a:ext cx="571264" cy="184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" y="6021288"/>
            <a:ext cx="646720" cy="24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" y="6381328"/>
            <a:ext cx="639570" cy="28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2" y="1556792"/>
            <a:ext cx="699349" cy="258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6" y="1903558"/>
            <a:ext cx="916707" cy="37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3" y="2428890"/>
            <a:ext cx="631019" cy="186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6" y="2788930"/>
            <a:ext cx="934467" cy="204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7681"/>
            <a:ext cx="544263" cy="257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495066"/>
            <a:ext cx="395536" cy="19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845992"/>
            <a:ext cx="358025" cy="349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639"/>
            <a:ext cx="644394" cy="1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7162"/>
            <a:ext cx="423490" cy="4234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3948" y="464633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e-Science Data Factory</a:t>
            </a:r>
            <a:endParaRPr lang="it-IT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" y="5410875"/>
            <a:ext cx="1439820" cy="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0866"/>
            <a:ext cx="753216" cy="11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1" y="4238379"/>
            <a:ext cx="683568" cy="294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2" y="3836630"/>
            <a:ext cx="867544" cy="346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3275618"/>
            <a:ext cx="413714" cy="404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4" y="2733887"/>
            <a:ext cx="403105" cy="407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2411029"/>
            <a:ext cx="405011" cy="224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56155" cy="44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6131198"/>
            <a:ext cx="1121603" cy="790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0" y="5841632"/>
            <a:ext cx="415943" cy="359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7809"/>
            <a:ext cx="446067" cy="1287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9" y="4392960"/>
            <a:ext cx="806202" cy="310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" y="3267525"/>
            <a:ext cx="592460" cy="4176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6" y="4956004"/>
            <a:ext cx="454871" cy="454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416917" cy="277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5877272"/>
            <a:ext cx="1074794" cy="2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3" y="464408"/>
            <a:ext cx="8534399" cy="640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RZG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36.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&amp; 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556828"/>
            <a:ext cx="8414399" cy="63108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28989" y="1444397"/>
            <a:ext cx="3190883" cy="4000827"/>
            <a:chOff x="47873" y="1209421"/>
            <a:chExt cx="3190883" cy="4000827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735504"/>
              <a:ext cx="2768760" cy="1474744"/>
              <a:chOff x="47873" y="3735504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766431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779655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045582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024435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053269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044512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437112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822124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516634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803167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294501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256257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099506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735504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2399" y="1488796"/>
              <a:ext cx="3176357" cy="1724180"/>
              <a:chOff x="62399" y="1488796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8796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515671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488796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507250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1867681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1829367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1907519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072544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075121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261158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231962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392161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588526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541604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423284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429730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766179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674807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700337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2946268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Data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8412426" cy="630932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43515" y="1785485"/>
            <a:ext cx="3176357" cy="2215567"/>
            <a:chOff x="62399" y="1209421"/>
            <a:chExt cx="3176357" cy="2215567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2399" y="1700808"/>
              <a:ext cx="3176357" cy="1724180"/>
              <a:chOff x="62399" y="1700808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700808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727683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700808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719262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2079693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2041379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2119531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284556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287133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473170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443974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604173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800538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753616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635296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641742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978191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886819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912349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3158280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7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556828"/>
            <a:ext cx="8414399" cy="631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98572" y="1731343"/>
            <a:ext cx="2805276" cy="1913681"/>
            <a:chOff x="47873" y="3440583"/>
            <a:chExt cx="2805276" cy="1913681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879520"/>
              <a:ext cx="2768760" cy="1474744"/>
              <a:chOff x="47873" y="3879520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910447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923671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189598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168451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197285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188528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581128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966140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660650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947183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438517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400273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243522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879520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0686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249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7358063" y="6389688"/>
            <a:ext cx="181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Century Gothic" charset="0"/>
                <a:hlinkClick r:id="rId3"/>
              </a:rPr>
              <a:t>www.eudat.eu</a:t>
            </a:r>
            <a:endParaRPr lang="en-GB" sz="1600" b="1">
              <a:latin typeface="Century Gothic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-65088" y="6510338"/>
            <a:ext cx="7516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900" smtClean="0">
                <a:latin typeface="Century Gothic" charset="0"/>
                <a:cs typeface="Century Gothic" charset="0"/>
              </a:rPr>
              <a:t>EUDAT receives funding from the European Union's Horizon 2020 programme - DG CONNECT e-Infrastructures. Contract No. 654065</a:t>
            </a:r>
          </a:p>
        </p:txBody>
      </p:sp>
      <p:pic>
        <p:nvPicPr>
          <p:cNvPr id="7" name="Immagine 7" descr="euda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860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0"/>
          <p:cNvSpPr/>
          <p:nvPr/>
        </p:nvSpPr>
        <p:spPr>
          <a:xfrm>
            <a:off x="0" y="6783388"/>
            <a:ext cx="2387600" cy="84137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600" y="6783388"/>
            <a:ext cx="2344738" cy="84137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6"/>
          <p:cNvSpPr/>
          <p:nvPr/>
        </p:nvSpPr>
        <p:spPr>
          <a:xfrm>
            <a:off x="4732338" y="6783388"/>
            <a:ext cx="2306637" cy="84137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7"/>
          <p:cNvSpPr/>
          <p:nvPr/>
        </p:nvSpPr>
        <p:spPr>
          <a:xfrm>
            <a:off x="7038975" y="6783388"/>
            <a:ext cx="2105025" cy="84137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3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3" y="6137094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B236-23DD-2E40-B477-2E4CAAF9F8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13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03C0-CE58-DB46-A447-AE9986E20A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EUDAT </a:t>
            </a:r>
            <a:br>
              <a:rPr lang="en-US" dirty="0" smtClean="0"/>
            </a:b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199"/>
            <a:ext cx="6400800" cy="155985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DI4R Conference – Brussels</a:t>
            </a:r>
          </a:p>
          <a:p>
            <a:pPr algn="r"/>
            <a:r>
              <a:rPr lang="en-US" sz="2600" dirty="0" smtClean="0"/>
              <a:t>Dec 1, 2017</a:t>
            </a:r>
          </a:p>
          <a:p>
            <a:pPr algn="r"/>
            <a:r>
              <a:rPr lang="en-US" sz="1800" dirty="0" smtClean="0"/>
              <a:t>Daan Broeder- Meertens Institute/CLARIN ERIC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217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74638"/>
            <a:ext cx="7741653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EUDAT Community engagement &amp;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Communities as partners in the EUDAT Projects</a:t>
            </a:r>
          </a:p>
          <a:p>
            <a:pPr lvl="1"/>
            <a:r>
              <a:rPr lang="en-US" dirty="0" smtClean="0"/>
              <a:t>CLARIN, ELIXIR, ENES, EPOS, ICOS, LTER, VPH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orking on the uptake of EUDAT services.</a:t>
            </a:r>
          </a:p>
          <a:p>
            <a:r>
              <a:rPr lang="en-US" dirty="0" smtClean="0"/>
              <a:t>EUDAT Data Pilots</a:t>
            </a:r>
          </a:p>
          <a:p>
            <a:pPr lvl="1"/>
            <a:r>
              <a:rPr lang="en-US" dirty="0" smtClean="0"/>
              <a:t>20 collaborations with very varied larger and smaller community projects</a:t>
            </a:r>
          </a:p>
          <a:p>
            <a:r>
              <a:rPr lang="en-US" dirty="0" smtClean="0"/>
              <a:t>EUDAT Participation in Community Projects</a:t>
            </a:r>
          </a:p>
          <a:p>
            <a:pPr lvl="1"/>
            <a:r>
              <a:rPr lang="en-US" dirty="0" smtClean="0"/>
              <a:t>Together working on service building and integration</a:t>
            </a:r>
          </a:p>
          <a:p>
            <a:pPr lvl="1"/>
            <a:r>
              <a:rPr lang="en-US" dirty="0" err="1" smtClean="0"/>
              <a:t>ENVRIplus</a:t>
            </a:r>
            <a:r>
              <a:rPr lang="en-US" dirty="0" smtClean="0"/>
              <a:t> and </a:t>
            </a:r>
            <a:r>
              <a:rPr lang="en-US" dirty="0" err="1" smtClean="0"/>
              <a:t>SeaDataCloud</a:t>
            </a:r>
            <a:endParaRPr lang="en-US" dirty="0" smtClean="0"/>
          </a:p>
          <a:p>
            <a:r>
              <a:rPr lang="en-US" dirty="0" smtClean="0"/>
              <a:t>EUDAT Working Groups</a:t>
            </a:r>
          </a:p>
          <a:p>
            <a:pPr lvl="1"/>
            <a:r>
              <a:rPr lang="en-US" dirty="0" smtClean="0"/>
              <a:t>Discussing and tackling challenging DM topics</a:t>
            </a:r>
          </a:p>
          <a:p>
            <a:pPr lvl="1"/>
            <a:r>
              <a:rPr lang="en-US" dirty="0" smtClean="0"/>
              <a:t>Semantics, Array DB, Sensitive Data</a:t>
            </a:r>
          </a:p>
          <a:p>
            <a:r>
              <a:rPr lang="en-US" dirty="0" smtClean="0"/>
              <a:t>Data &amp; Compute Landscape description taskforce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 &amp; Desktop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32" y="1451790"/>
            <a:ext cx="8229600" cy="503189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Data &amp; Compute landscape analysis task</a:t>
            </a:r>
            <a:r>
              <a:rPr lang="en-US" dirty="0"/>
              <a:t>, to study research communities and inform them about EUDAT </a:t>
            </a:r>
          </a:p>
          <a:p>
            <a:pPr lvl="1"/>
            <a:r>
              <a:rPr lang="en-US" b="1" dirty="0"/>
              <a:t>F2F interviews </a:t>
            </a:r>
            <a:r>
              <a:rPr lang="en-US" dirty="0"/>
              <a:t>(90-120m), to </a:t>
            </a:r>
            <a:r>
              <a:rPr lang="en-US" dirty="0" err="1"/>
              <a:t>maximise</a:t>
            </a:r>
            <a:r>
              <a:rPr lang="en-US" dirty="0"/>
              <a:t> information exchange and build </a:t>
            </a:r>
            <a:r>
              <a:rPr lang="en-US" dirty="0" smtClean="0"/>
              <a:t>relationships</a:t>
            </a:r>
            <a:endParaRPr lang="en-US" dirty="0"/>
          </a:p>
          <a:p>
            <a:pPr lvl="1"/>
            <a:r>
              <a:rPr lang="en-US" dirty="0"/>
              <a:t>Desktop studies, to get an overview using readily available information</a:t>
            </a:r>
          </a:p>
          <a:p>
            <a:r>
              <a:rPr lang="nl-NL" dirty="0" err="1"/>
              <a:t>Prefer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en-US" dirty="0"/>
              <a:t>invest in </a:t>
            </a:r>
            <a:r>
              <a:rPr lang="en-US" b="1" dirty="0"/>
              <a:t>personal contact instead of using surveys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17 interviews, 19 desktop studies </a:t>
            </a:r>
            <a:r>
              <a:rPr lang="en-US" dirty="0" smtClean="0"/>
              <a:t>of research community RI</a:t>
            </a:r>
          </a:p>
          <a:p>
            <a:r>
              <a:rPr lang="en-US" sz="2000" dirty="0" smtClean="0"/>
              <a:t>Social Sciences and Humanities: ARIADNE, CESSDA, DARIAH, EHRI, EUROPEANA, </a:t>
            </a:r>
            <a:r>
              <a:rPr lang="en-US" sz="2000" i="1" dirty="0" err="1" smtClean="0"/>
              <a:t>Herbadrop</a:t>
            </a:r>
            <a:r>
              <a:rPr lang="en-US" sz="2000" dirty="0" smtClean="0"/>
              <a:t>, </a:t>
            </a:r>
            <a:r>
              <a:rPr lang="en-US" sz="2000" i="1" dirty="0" smtClean="0"/>
              <a:t>Open Philology</a:t>
            </a:r>
            <a:r>
              <a:rPr lang="en-US" sz="2000" dirty="0" smtClean="0"/>
              <a:t>, PARTHENOS, SERISS</a:t>
            </a:r>
          </a:p>
          <a:p>
            <a:r>
              <a:rPr lang="en-US" sz="2000" dirty="0" smtClean="0"/>
              <a:t>Physical Sciences and Engineering: ASTERICS, ELI, ESO, </a:t>
            </a:r>
            <a:r>
              <a:rPr lang="en-US" sz="2000" dirty="0" err="1" smtClean="0"/>
              <a:t>NoMaD</a:t>
            </a:r>
            <a:r>
              <a:rPr lang="en-US" sz="2000" dirty="0" smtClean="0"/>
              <a:t>, KM3NET, </a:t>
            </a:r>
            <a:r>
              <a:rPr lang="en-US" sz="2000" dirty="0" err="1" smtClean="0"/>
              <a:t>PanData</a:t>
            </a:r>
            <a:r>
              <a:rPr lang="en-US" sz="2000" dirty="0" smtClean="0"/>
              <a:t>, SKA</a:t>
            </a:r>
            <a:r>
              <a:rPr lang="en-US" sz="2000" i="1" dirty="0" smtClean="0"/>
              <a:t>, SIMCODE-DS</a:t>
            </a:r>
            <a:r>
              <a:rPr lang="en-US" sz="2000" dirty="0" smtClean="0"/>
              <a:t>, VIRGO, WLCG, XFEL</a:t>
            </a:r>
          </a:p>
          <a:p>
            <a:r>
              <a:rPr lang="en-US" sz="2000" dirty="0" smtClean="0"/>
              <a:t>Earth, Energy, Environmental Sciences: EISCAT, EURO-ARGO, EURO-VO, IAGOS, </a:t>
            </a:r>
            <a:r>
              <a:rPr lang="en-US" sz="2000" dirty="0" err="1" smtClean="0"/>
              <a:t>SeaDataNet</a:t>
            </a:r>
            <a:endParaRPr lang="en-US" sz="2000" dirty="0" smtClean="0"/>
          </a:p>
          <a:p>
            <a:r>
              <a:rPr lang="en-US" sz="2000" dirty="0" err="1" smtClean="0"/>
              <a:t>BioMed</a:t>
            </a:r>
            <a:r>
              <a:rPr lang="en-US" sz="2000" dirty="0" smtClean="0"/>
              <a:t> &amp; Life Sciences: BBMRI, GBIF, HBP, ELIXIR,</a:t>
            </a:r>
          </a:p>
          <a:p>
            <a:r>
              <a:rPr lang="en-US" sz="2000" dirty="0" err="1" smtClean="0"/>
              <a:t>Misc</a:t>
            </a:r>
            <a:r>
              <a:rPr lang="en-US" sz="2000" dirty="0" smtClean="0"/>
              <a:t>: Aalto Data Pilot, LEARN, 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300" dirty="0"/>
              <a:t>V</a:t>
            </a:r>
            <a:r>
              <a:rPr lang="en-US" sz="2300" dirty="0" smtClean="0"/>
              <a:t>ery useful resource also for extracting use cases, requirements etc.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086976"/>
      </p:ext>
    </p:extLst>
  </p:cSld>
  <p:clrMapOvr>
    <a:masterClrMapping/>
  </p:clrMapOvr>
</p:sld>
</file>

<file path=ppt/theme/theme1.xml><?xml version="1.0" encoding="utf-8"?>
<a:theme xmlns:a="http://schemas.openxmlformats.org/drawingml/2006/main" name="EUDAT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EUDAT2020.thmx</Template>
  <TotalTime>2083</TotalTime>
  <Words>260</Words>
  <Application>Microsoft Office PowerPoint</Application>
  <PresentationFormat>On-screen Show (4:3)</PresentationFormat>
  <Paragraphs>32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EUDAT2020</vt:lpstr>
      <vt:lpstr>Presentation1</vt:lpstr>
      <vt:lpstr>EUDAT  Community Engagement</vt:lpstr>
      <vt:lpstr>EUDAT Community engagement &amp; involvement</vt:lpstr>
      <vt:lpstr>Interviews &amp; Desktop studies</vt:lpstr>
    </vt:vector>
  </TitlesOfParts>
  <Company>Meertens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User Engagement</dc:title>
  <dc:creator>Daan Broeder</dc:creator>
  <cp:lastModifiedBy>Timea Biro</cp:lastModifiedBy>
  <cp:revision>52</cp:revision>
  <dcterms:created xsi:type="dcterms:W3CDTF">2016-09-21T12:11:56Z</dcterms:created>
  <dcterms:modified xsi:type="dcterms:W3CDTF">2017-12-01T12:21:48Z</dcterms:modified>
</cp:coreProperties>
</file>