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2"/>
  </p:notesMasterIdLst>
  <p:sldIdLst>
    <p:sldId id="435" r:id="rId5"/>
    <p:sldId id="437" r:id="rId6"/>
    <p:sldId id="438" r:id="rId7"/>
    <p:sldId id="436" r:id="rId8"/>
    <p:sldId id="440" r:id="rId9"/>
    <p:sldId id="429" r:id="rId10"/>
    <p:sldId id="414" r:id="rId11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99" userDrawn="1">
          <p15:clr>
            <a:srgbClr val="A4A3A4"/>
          </p15:clr>
        </p15:guide>
        <p15:guide id="2" pos="13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61"/>
    <a:srgbClr val="AFBEC9"/>
    <a:srgbClr val="F57A1E"/>
    <a:srgbClr val="FFFFFF"/>
    <a:srgbClr val="00ADF5"/>
    <a:srgbClr val="0C3959"/>
    <a:srgbClr val="FABD90"/>
    <a:srgbClr val="FEEEE2"/>
    <a:srgbClr val="5B9BD5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3" autoAdjust="0"/>
    <p:restoredTop sz="77679"/>
  </p:normalViewPr>
  <p:slideViewPr>
    <p:cSldViewPr snapToGrid="0">
      <p:cViewPr>
        <p:scale>
          <a:sx n="105" d="100"/>
          <a:sy n="105" d="100"/>
        </p:scale>
        <p:origin x="144" y="-168"/>
      </p:cViewPr>
      <p:guideLst>
        <p:guide orient="horz" pos="2999"/>
        <p:guide pos="1345"/>
      </p:guideLst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9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03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18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422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New GÉANT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Subtitle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178045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042660" y="6296425"/>
            <a:ext cx="5886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GEANT  on behalf of the AARC project.</a:t>
            </a:r>
          </a:p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research leading to these results has received funding from the European Union’s Horizon 2020 research and innovation programme under Grant Agreement No. 653965 (AARC).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7067" y="4837092"/>
            <a:ext cx="1385319" cy="11292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095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339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50201" y="1153134"/>
            <a:ext cx="11891599" cy="524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121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48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07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50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5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114"/>
          <a:stretch/>
        </p:blipFill>
        <p:spPr>
          <a:xfrm>
            <a:off x="2667000" y="3625516"/>
            <a:ext cx="9525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114"/>
          <a:stretch/>
        </p:blipFill>
        <p:spPr>
          <a:xfrm>
            <a:off x="0" y="3625516"/>
            <a:ext cx="298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2" r:id="rId3"/>
    <p:sldLayoutId id="2147483653" r:id="rId4"/>
    <p:sldLayoutId id="2147483660" r:id="rId5"/>
    <p:sldLayoutId id="2147483654" r:id="rId6"/>
    <p:sldLayoutId id="2147483655" r:id="rId7"/>
    <p:sldLayoutId id="2147483659" r:id="rId8"/>
    <p:sldLayoutId id="2147483665" r:id="rId9"/>
    <p:sldLayoutId id="2147483656" r:id="rId10"/>
    <p:sldLayoutId id="2147483657" r:id="rId11"/>
    <p:sldLayoutId id="2147483663" r:id="rId12"/>
    <p:sldLayoutId id="2147483662" r:id="rId13"/>
    <p:sldLayoutId id="2147483666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hyperlink" Target="https://www.youtube.com/watch?v=Xpwb6BNxNW4" TargetMode="External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7" Type="http://schemas.openxmlformats.org/officeDocument/2006/relationships/image" Target="../media/image27.tiff"/><Relationship Id="rId8" Type="http://schemas.openxmlformats.org/officeDocument/2006/relationships/image" Target="../media/image28.tiff"/><Relationship Id="rId9" Type="http://schemas.openxmlformats.org/officeDocument/2006/relationships/image" Target="../media/image29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Christos Kanellopoulos, GÉANT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40256" y="2398309"/>
            <a:ext cx="7547483" cy="473242"/>
          </a:xfrm>
        </p:spPr>
        <p:txBody>
          <a:bodyPr/>
          <a:lstStyle/>
          <a:p>
            <a:pPr marL="1292225" indent="-1281113"/>
            <a:r>
              <a:rPr lang="en-GB" dirty="0" smtClean="0"/>
              <a:t>AARC Engagement Group for </a:t>
            </a:r>
            <a:r>
              <a:rPr lang="en-GB" dirty="0" err="1" smtClean="0"/>
              <a:t>InfrastructureS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240256" y="5785332"/>
            <a:ext cx="6671027" cy="809778"/>
          </a:xfrm>
        </p:spPr>
        <p:txBody>
          <a:bodyPr>
            <a:normAutofit/>
          </a:bodyPr>
          <a:lstStyle/>
          <a:p>
            <a:r>
              <a:rPr lang="en-US" b="1" dirty="0" smtClean="0"/>
              <a:t>DI4R17</a:t>
            </a:r>
            <a:r>
              <a:rPr lang="en-US" b="1" dirty="0" smtClean="0"/>
              <a:t>, Brussels, Belgium</a:t>
            </a:r>
            <a:endParaRPr lang="en-US" b="1" dirty="0" smtClean="0"/>
          </a:p>
          <a:p>
            <a:r>
              <a:rPr lang="en-US" b="1" dirty="0" smtClean="0"/>
              <a:t>December 1</a:t>
            </a:r>
            <a:r>
              <a:rPr lang="en-US" b="1" baseline="30000" dirty="0" smtClean="0"/>
              <a:t>st</a:t>
            </a:r>
            <a:r>
              <a:rPr lang="en-US" b="1" dirty="0" smtClean="0"/>
              <a:t> </a:t>
            </a:r>
            <a:r>
              <a:rPr lang="en-US" b="1" dirty="0" smtClean="0"/>
              <a:t>, 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99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10882914" cy="1004851"/>
          </a:xfrm>
        </p:spPr>
        <p:txBody>
          <a:bodyPr/>
          <a:lstStyle/>
          <a:p>
            <a:r>
              <a:rPr lang="en-US" dirty="0" smtClean="0"/>
              <a:t>Authentication and </a:t>
            </a:r>
            <a:r>
              <a:rPr lang="en-US" dirty="0" err="1" smtClean="0"/>
              <a:t>Authorisation</a:t>
            </a:r>
            <a:r>
              <a:rPr lang="en-US" dirty="0" smtClean="0"/>
              <a:t> for Research Collaboration </a:t>
            </a:r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76E6A-F32A-4612-884C-86870357C6B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533424" y="1567186"/>
            <a:ext cx="5083918" cy="3397005"/>
          </a:xfrm>
          <a:prstGeom prst="rect">
            <a:avLst/>
          </a:prstGeom>
          <a:ln w="28575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6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EC-funded project 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AARC (2015-2017), 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AARC2 started in 2017 and will end in 2019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6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25 Partners: NRENs, research and e-Infrastructure providers as equal partners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Focus on enabling FIM for </a:t>
            </a:r>
            <a:r>
              <a:rPr lang="en-GB" dirty="0" err="1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eScience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6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https://</a:t>
            </a:r>
            <a:r>
              <a:rPr lang="en-GB" sz="2600" dirty="0" err="1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aarc-project.eu</a:t>
            </a:r>
            <a:r>
              <a:rPr lang="en-GB" sz="26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/</a:t>
            </a:r>
          </a:p>
          <a:p>
            <a:endParaRPr lang="en-GB" dirty="0"/>
          </a:p>
        </p:txBody>
      </p:sp>
      <p:sp>
        <p:nvSpPr>
          <p:cNvPr id="10" name="Chevron 9"/>
          <p:cNvSpPr/>
          <p:nvPr/>
        </p:nvSpPr>
        <p:spPr>
          <a:xfrm>
            <a:off x="5795532" y="2999861"/>
            <a:ext cx="856443" cy="265828"/>
          </a:xfrm>
          <a:prstGeom prst="chevron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64" y="1659632"/>
            <a:ext cx="4602158" cy="1264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65" y="3136037"/>
            <a:ext cx="4602158" cy="1579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788" y="2803165"/>
            <a:ext cx="725189" cy="329610"/>
          </a:xfrm>
          <a:prstGeom prst="rect">
            <a:avLst/>
          </a:prstGeom>
        </p:spPr>
      </p:pic>
      <p:pic>
        <p:nvPicPr>
          <p:cNvPr id="12" name="Picture 11">
            <a:hlinkClick r:id="rId6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6" y="5086959"/>
            <a:ext cx="1193649" cy="11936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73135" y="5578398"/>
            <a:ext cx="6207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3F5D"/>
                </a:solidFill>
              </a:rPr>
              <a:t>Watch the AARC video to find out more </a:t>
            </a:r>
            <a:r>
              <a:rPr lang="en-GB" sz="2400" dirty="0">
                <a:solidFill>
                  <a:srgbClr val="003F5D"/>
                </a:solidFill>
              </a:rPr>
              <a:t>about: https://</a:t>
            </a:r>
            <a:r>
              <a:rPr lang="en-GB" sz="2400" dirty="0" err="1">
                <a:solidFill>
                  <a:srgbClr val="003F5D"/>
                </a:solidFill>
              </a:rPr>
              <a:t>tinyurl.com</a:t>
            </a:r>
            <a:r>
              <a:rPr lang="en-GB" sz="2400" dirty="0">
                <a:solidFill>
                  <a:srgbClr val="003F5D"/>
                </a:solidFill>
              </a:rPr>
              <a:t>/What-is-AARC</a:t>
            </a:r>
            <a:endParaRPr lang="en-GB" sz="2400" dirty="0">
              <a:solidFill>
                <a:srgbClr val="003F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AARC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74" y="1984093"/>
            <a:ext cx="2382774" cy="2382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258" y="3140805"/>
            <a:ext cx="2278950" cy="1290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719" y="1953609"/>
            <a:ext cx="1620028" cy="1187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1" y="1438656"/>
            <a:ext cx="3630745" cy="2859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328" y="4654335"/>
            <a:ext cx="2503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4361"/>
                </a:solidFill>
              </a:rPr>
              <a:t>Blueprint</a:t>
            </a:r>
          </a:p>
          <a:p>
            <a:pPr algn="ctr"/>
            <a:r>
              <a:rPr lang="en-US" sz="3600" dirty="0" smtClean="0">
                <a:solidFill>
                  <a:srgbClr val="004361"/>
                </a:solidFill>
              </a:rPr>
              <a:t>Architecture</a:t>
            </a:r>
            <a:endParaRPr lang="en-US" sz="3600" dirty="0">
              <a:solidFill>
                <a:srgbClr val="00436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2641" y="4654334"/>
            <a:ext cx="3685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4361"/>
                </a:solidFill>
              </a:rPr>
              <a:t>Guidelines &amp;</a:t>
            </a:r>
          </a:p>
          <a:p>
            <a:pPr algn="ctr"/>
            <a:r>
              <a:rPr lang="en-US" sz="3600" dirty="0" smtClean="0">
                <a:solidFill>
                  <a:srgbClr val="004361"/>
                </a:solidFill>
              </a:rPr>
              <a:t>Recommendations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26945" y="4675457"/>
            <a:ext cx="2481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4361"/>
                </a:solidFill>
              </a:rPr>
              <a:t>Policy</a:t>
            </a:r>
            <a:endParaRPr lang="en-US" sz="4000" dirty="0" smtClean="0">
              <a:solidFill>
                <a:srgbClr val="004361"/>
              </a:solidFill>
            </a:endParaRPr>
          </a:p>
          <a:p>
            <a:pPr algn="ctr"/>
            <a:r>
              <a:rPr lang="en-US" sz="3600" dirty="0" smtClean="0">
                <a:solidFill>
                  <a:srgbClr val="004361"/>
                </a:solidFill>
              </a:rPr>
              <a:t>Frameworks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63399" y="2545729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sz="6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1111" y="254572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AARC BPA Implementations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39527" y="6523901"/>
            <a:ext cx="569600" cy="321399"/>
          </a:xfrm>
          <a:prstGeom prst="rect">
            <a:avLst/>
          </a:prstGeom>
        </p:spPr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4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39" y="1298846"/>
            <a:ext cx="8442335" cy="522505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49555" y="4496390"/>
            <a:ext cx="890016" cy="71932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" r="47334"/>
          <a:stretch/>
        </p:blipFill>
        <p:spPr>
          <a:xfrm>
            <a:off x="2970391" y="5176696"/>
            <a:ext cx="1380022" cy="41925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23760" y="2444496"/>
            <a:ext cx="890016" cy="71932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966" y="2046903"/>
            <a:ext cx="807955" cy="607986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</p:pic>
      <p:sp>
        <p:nvSpPr>
          <p:cNvPr id="9" name="Oval 8"/>
          <p:cNvSpPr/>
          <p:nvPr/>
        </p:nvSpPr>
        <p:spPr>
          <a:xfrm>
            <a:off x="4033842" y="2350896"/>
            <a:ext cx="890016" cy="71932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74319" y="4444157"/>
            <a:ext cx="890016" cy="71932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195841" y="1693557"/>
            <a:ext cx="3673581" cy="3193043"/>
          </a:xfrm>
          <a:prstGeom prst="ellipse">
            <a:avLst/>
          </a:prstGeom>
          <a:solidFill>
            <a:srgbClr val="003F5D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1722" y="1517145"/>
            <a:ext cx="6155527" cy="652723"/>
          </a:xfrm>
          <a:prstGeom prst="rect">
            <a:avLst/>
          </a:prstGeom>
          <a:solidFill>
            <a:srgbClr val="F57A1E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NA1 – Project Management &amp; Sustainability 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234633" y="2222792"/>
            <a:ext cx="1446283" cy="2687820"/>
          </a:xfrm>
          <a:prstGeom prst="rect">
            <a:avLst/>
          </a:prstGeom>
          <a:solidFill>
            <a:srgbClr val="F57A1E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 smtClean="0">
                <a:solidFill>
                  <a:srgbClr val="003F5D"/>
                </a:solidFill>
              </a:rPr>
              <a:t>NA2 – Training and Outreach </a:t>
            </a:r>
            <a:endParaRPr lang="en-US" sz="2200" dirty="0">
              <a:solidFill>
                <a:srgbClr val="003F5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69104" y="2222792"/>
            <a:ext cx="1446283" cy="2687820"/>
          </a:xfrm>
          <a:prstGeom prst="rect">
            <a:avLst/>
          </a:prstGeom>
          <a:solidFill>
            <a:srgbClr val="F57A1E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 smtClean="0">
                <a:solidFill>
                  <a:srgbClr val="003F5D"/>
                </a:solidFill>
              </a:rPr>
              <a:t>NA3 – Policy &amp; Best Practice </a:t>
            </a:r>
            <a:r>
              <a:rPr lang="en-US" sz="2200" dirty="0" err="1" smtClean="0">
                <a:solidFill>
                  <a:srgbClr val="003F5D"/>
                </a:solidFill>
              </a:rPr>
              <a:t>Harmonisation</a:t>
            </a:r>
            <a:r>
              <a:rPr lang="en-US" sz="2200" dirty="0" smtClean="0">
                <a:solidFill>
                  <a:srgbClr val="003F5D"/>
                </a:solidFill>
              </a:rPr>
              <a:t> </a:t>
            </a:r>
            <a:endParaRPr lang="en-US" sz="2200" dirty="0">
              <a:solidFill>
                <a:srgbClr val="003F5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99359" y="5609896"/>
            <a:ext cx="6190801" cy="529234"/>
          </a:xfrm>
          <a:prstGeom prst="rect">
            <a:avLst/>
          </a:prstGeom>
          <a:solidFill>
            <a:srgbClr val="003F5D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2060"/>
                </a:solidFill>
              </a:rPr>
              <a:t>Engagement </a:t>
            </a:r>
            <a:r>
              <a:rPr lang="en-US" sz="2200" dirty="0">
                <a:solidFill>
                  <a:srgbClr val="002060"/>
                </a:solidFill>
              </a:rPr>
              <a:t>Group for Infrastructures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1721" y="4968448"/>
            <a:ext cx="6190802" cy="529234"/>
          </a:xfrm>
          <a:prstGeom prst="rect">
            <a:avLst/>
          </a:prstGeom>
          <a:solidFill>
            <a:srgbClr val="003F5D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2060"/>
                </a:solidFill>
              </a:rPr>
              <a:t>Community Engagement Forum  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14873" y="2216422"/>
            <a:ext cx="1446283" cy="2687820"/>
          </a:xfrm>
          <a:prstGeom prst="rect">
            <a:avLst/>
          </a:prstGeom>
          <a:solidFill>
            <a:srgbClr val="F57A1E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 smtClean="0">
                <a:solidFill>
                  <a:srgbClr val="003F5D"/>
                </a:solidFill>
              </a:rPr>
              <a:t>JRA1 – Integrated AAI development</a:t>
            </a:r>
            <a:endParaRPr lang="en-US" sz="2200" dirty="0">
              <a:solidFill>
                <a:srgbClr val="003F5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1711" y="2216422"/>
            <a:ext cx="1446283" cy="2687820"/>
          </a:xfrm>
          <a:prstGeom prst="rect">
            <a:avLst/>
          </a:prstGeom>
          <a:solidFill>
            <a:srgbClr val="F57A1E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 smtClean="0">
                <a:solidFill>
                  <a:srgbClr val="003F5D"/>
                </a:solidFill>
              </a:rPr>
              <a:t>SA1 – Use Cases, Pilots &amp; AAI Integration Support</a:t>
            </a:r>
            <a:endParaRPr lang="en-US" sz="2000" dirty="0">
              <a:solidFill>
                <a:srgbClr val="003F5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540" y="1517145"/>
            <a:ext cx="798655" cy="3369455"/>
          </a:xfrm>
          <a:prstGeom prst="rect">
            <a:avLst/>
          </a:prstGeom>
          <a:solidFill>
            <a:srgbClr val="F57A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 err="1" smtClean="0"/>
              <a:t>Workpackages</a:t>
            </a:r>
            <a:endParaRPr lang="en-US" sz="2200" dirty="0"/>
          </a:p>
        </p:txBody>
      </p:sp>
      <p:sp>
        <p:nvSpPr>
          <p:cNvPr id="13" name="Oval 12"/>
          <p:cNvSpPr/>
          <p:nvPr/>
        </p:nvSpPr>
        <p:spPr>
          <a:xfrm>
            <a:off x="8195839" y="1923805"/>
            <a:ext cx="3023488" cy="2776034"/>
          </a:xfrm>
          <a:prstGeom prst="ellipse">
            <a:avLst/>
          </a:prstGeom>
          <a:solidFill>
            <a:srgbClr val="003F5D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8195839" y="2592956"/>
            <a:ext cx="2472161" cy="1507989"/>
          </a:xfrm>
          <a:prstGeom prst="ellipse">
            <a:avLst/>
          </a:prstGeom>
          <a:solidFill>
            <a:srgbClr val="003F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Research Communities Use Cases</a:t>
            </a:r>
            <a:endParaRPr lang="en-US" sz="2200" dirty="0"/>
          </a:p>
        </p:txBody>
      </p:sp>
      <p:sp>
        <p:nvSpPr>
          <p:cNvPr id="15" name="Left Arrow 14"/>
          <p:cNvSpPr/>
          <p:nvPr/>
        </p:nvSpPr>
        <p:spPr>
          <a:xfrm>
            <a:off x="7286447" y="3051922"/>
            <a:ext cx="864243" cy="599799"/>
          </a:xfrm>
          <a:prstGeom prst="leftArrow">
            <a:avLst/>
          </a:prstGeom>
          <a:solidFill>
            <a:srgbClr val="003F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9839" y="4957165"/>
            <a:ext cx="798655" cy="1199600"/>
          </a:xfrm>
          <a:prstGeom prst="rect">
            <a:avLst/>
          </a:prstGeom>
          <a:solidFill>
            <a:srgbClr val="003F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 smtClean="0"/>
              <a:t>Delivery Platforms</a:t>
            </a:r>
            <a:endParaRPr lang="en-US" sz="2200" dirty="0"/>
          </a:p>
        </p:txBody>
      </p:sp>
      <p:sp>
        <p:nvSpPr>
          <p:cNvPr id="17" name="Rectangle 16"/>
          <p:cNvSpPr/>
          <p:nvPr/>
        </p:nvSpPr>
        <p:spPr>
          <a:xfrm>
            <a:off x="8571879" y="4957165"/>
            <a:ext cx="3024377" cy="652731"/>
          </a:xfrm>
          <a:prstGeom prst="rect">
            <a:avLst/>
          </a:prstGeom>
          <a:solidFill>
            <a:srgbClr val="003F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Research Communities</a:t>
            </a:r>
            <a:endParaRPr lang="en-US" sz="2200" dirty="0"/>
          </a:p>
        </p:txBody>
      </p:sp>
      <p:sp>
        <p:nvSpPr>
          <p:cNvPr id="18" name="Rectangle 17"/>
          <p:cNvSpPr/>
          <p:nvPr/>
        </p:nvSpPr>
        <p:spPr>
          <a:xfrm>
            <a:off x="8565540" y="5674081"/>
            <a:ext cx="3030716" cy="699010"/>
          </a:xfrm>
          <a:prstGeom prst="rect">
            <a:avLst/>
          </a:prstGeom>
          <a:solidFill>
            <a:srgbClr val="003F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Research/e-Infrastructures</a:t>
            </a:r>
            <a:endParaRPr lang="en-US" sz="2200" dirty="0"/>
          </a:p>
        </p:txBody>
      </p:sp>
      <p:sp>
        <p:nvSpPr>
          <p:cNvPr id="19" name="Left-Right Arrow 18"/>
          <p:cNvSpPr/>
          <p:nvPr/>
        </p:nvSpPr>
        <p:spPr>
          <a:xfrm>
            <a:off x="7489647" y="5550594"/>
            <a:ext cx="952431" cy="564517"/>
          </a:xfrm>
          <a:prstGeom prst="leftRightArrow">
            <a:avLst/>
          </a:prstGeom>
          <a:solidFill>
            <a:srgbClr val="003F5D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0800000">
            <a:off x="7577837" y="4933156"/>
            <a:ext cx="864243" cy="599799"/>
          </a:xfrm>
          <a:prstGeom prst="leftArrow">
            <a:avLst/>
          </a:prstGeom>
          <a:solidFill>
            <a:srgbClr val="003F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403736" y="2943835"/>
            <a:ext cx="1840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2060"/>
                </a:solidFill>
              </a:rPr>
              <a:t>Integration Use-cases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</p:spPr>
        <p:txBody>
          <a:bodyPr/>
          <a:lstStyle/>
          <a:p>
            <a:r>
              <a:rPr lang="en-GB" dirty="0" smtClean="0"/>
              <a:t>The AARC project 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235524" y="4824936"/>
            <a:ext cx="11493180" cy="16889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55" y="271317"/>
            <a:ext cx="10972800" cy="1143200"/>
          </a:xfrm>
        </p:spPr>
        <p:txBody>
          <a:bodyPr/>
          <a:lstStyle/>
          <a:p>
            <a:r>
              <a:rPr lang="en-US" dirty="0" smtClean="0"/>
              <a:t>AARC Engagement Group for Infrastructures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461004" y="1414517"/>
            <a:ext cx="5313850" cy="4918616"/>
          </a:xfrm>
          <a:prstGeom prst="rect">
            <a:avLst/>
          </a:prstGeom>
          <a:solidFill>
            <a:srgbClr val="D6DCE5"/>
          </a:solidFill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608" y="1573387"/>
            <a:ext cx="1208611" cy="998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377" y="1736246"/>
            <a:ext cx="1486583" cy="748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377" y="2759237"/>
            <a:ext cx="1592073" cy="98933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173" y="4130539"/>
            <a:ext cx="1546479" cy="27161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310" y="5035300"/>
            <a:ext cx="2531353" cy="908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4720" t="18477" r="16912" b="22282"/>
          <a:stretch/>
        </p:blipFill>
        <p:spPr>
          <a:xfrm>
            <a:off x="6461004" y="51302"/>
            <a:ext cx="1545432" cy="1072341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150318" y="1414517"/>
            <a:ext cx="5543346" cy="4918615"/>
          </a:xfrm>
          <a:prstGeom prst="rect">
            <a:avLst/>
          </a:prstGeom>
          <a:solidFill>
            <a:srgbClr val="124E6A"/>
          </a:solidFill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Representatives from </a:t>
            </a:r>
            <a:r>
              <a:rPr lang="en-GB" sz="2400" dirty="0" smtClean="0">
                <a:solidFill>
                  <a:srgbClr val="FFC000"/>
                </a:solidFill>
              </a:rPr>
              <a:t>research and e-Infrastructures</a:t>
            </a:r>
            <a:r>
              <a:rPr lang="en-GB" sz="2400" dirty="0" smtClean="0">
                <a:solidFill>
                  <a:schemeClr val="bg1"/>
                </a:solidFill>
              </a:rPr>
              <a:t> who operate AAI services for the communities they support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A </a:t>
            </a:r>
            <a:r>
              <a:rPr lang="en-GB" sz="2400" dirty="0" smtClean="0">
                <a:solidFill>
                  <a:srgbClr val="FFC000"/>
                </a:solidFill>
              </a:rPr>
              <a:t>communication channel </a:t>
            </a:r>
            <a:r>
              <a:rPr lang="en-GB" sz="2400" dirty="0" smtClean="0">
                <a:solidFill>
                  <a:schemeClr val="bg1"/>
                </a:solidFill>
              </a:rPr>
              <a:t>with and across the infrastructure providers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Promote </a:t>
            </a:r>
            <a:r>
              <a:rPr lang="en-GB" sz="2400" dirty="0" smtClean="0">
                <a:solidFill>
                  <a:srgbClr val="FFC000"/>
                </a:solidFill>
              </a:rPr>
              <a:t>a consistent vision </a:t>
            </a:r>
            <a:r>
              <a:rPr lang="en-GB" sz="2400" dirty="0" smtClean="0">
                <a:solidFill>
                  <a:schemeClr val="bg1"/>
                </a:solidFill>
              </a:rPr>
              <a:t>for federated access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Facilitate activities so that </a:t>
            </a:r>
            <a:r>
              <a:rPr lang="en-GB" sz="2400" dirty="0" smtClean="0">
                <a:solidFill>
                  <a:schemeClr val="bg1"/>
                </a:solidFill>
              </a:rPr>
              <a:t>infrastructures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r>
              <a:rPr lang="en-GB" sz="2400" dirty="0" smtClean="0">
                <a:solidFill>
                  <a:srgbClr val="FFC000"/>
                </a:solidFill>
              </a:rPr>
              <a:t>adopt and implement </a:t>
            </a:r>
            <a:r>
              <a:rPr lang="en-GB" sz="2400" dirty="0" smtClean="0">
                <a:solidFill>
                  <a:srgbClr val="FFC000"/>
                </a:solidFill>
              </a:rPr>
              <a:t>harmonised solutions </a:t>
            </a:r>
            <a:r>
              <a:rPr lang="en-GB" sz="2400" dirty="0" smtClean="0">
                <a:solidFill>
                  <a:schemeClr val="bg1"/>
                </a:solidFill>
              </a:rPr>
              <a:t>and avoid ’re-inventing the wheel”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987" y="3536017"/>
            <a:ext cx="1905000" cy="1384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2838" y="2702361"/>
            <a:ext cx="2084149" cy="6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Christos.Kanellopoulos@geant.org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D342B61AA90142A8D5A114AFFAD389" ma:contentTypeVersion="1" ma:contentTypeDescription="Create a new document." ma:contentTypeScope="" ma:versionID="138dd77d572eb9aa87051d9216bdb4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AA3960-760A-4B61-8C8B-DBF90F37C8C8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microsoft.com/sharepoint/v3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F8F0BB2-8848-4E68-80B0-B0624BDBD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33238</TotalTime>
  <Words>202</Words>
  <Application>Microsoft Macintosh PowerPoint</Application>
  <PresentationFormat>Widescreen</PresentationFormat>
  <Paragraphs>50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Gill Sans</vt:lpstr>
      <vt:lpstr>Verdana</vt:lpstr>
      <vt:lpstr>Arial</vt:lpstr>
      <vt:lpstr>GEANT Association</vt:lpstr>
      <vt:lpstr>PowerPoint Presentation</vt:lpstr>
      <vt:lpstr>Authentication and Authorisation for Research Collaboration </vt:lpstr>
      <vt:lpstr>AARC Results</vt:lpstr>
      <vt:lpstr>AARC BPA Implementations</vt:lpstr>
      <vt:lpstr>The AARC project </vt:lpstr>
      <vt:lpstr>AARC Engagement Group for Infrastructures</vt:lpstr>
      <vt:lpstr>PowerPoint Presentation</vt:lpstr>
    </vt:vector>
  </TitlesOfParts>
  <Company>DANTE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lastModifiedBy>Christos Kanellopoulos</cp:lastModifiedBy>
  <cp:revision>806</cp:revision>
  <cp:lastPrinted>2017-06-26T09:18:52Z</cp:lastPrinted>
  <dcterms:created xsi:type="dcterms:W3CDTF">2015-04-29T14:13:57Z</dcterms:created>
  <dcterms:modified xsi:type="dcterms:W3CDTF">2017-12-01T08:32:51Z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0x01010015D342B61AA90142A8D5A114AFFAD389</vt:lpwstr>
  </property>
</Properties>
</file>