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 showSpecialPlsOnTitleSld="0">
  <p:sldMasterIdLst>
    <p:sldMasterId id="2147483667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0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fi-FI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59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Shape 460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61" name="Shape 46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65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Shape 46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67" name="Shape 467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1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8" name="Shape 468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fi-FI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82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Shape 483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4" name="Shape 48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7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Shape 52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9" name="Shape 529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30" name="Shape 530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</p:spPr>
        <p:txBody>
          <a:bodyPr anchorCtr="0" anchor="b" bIns="45700" lIns="91425" rIns="91425" wrap="square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i-FI"/>
              <a:t>‹#›</a:t>
            </a:fld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37" name="Shape 5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" name="Shape 538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39" name="Shape 53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8" name="Shape 5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" name="Shape 58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0" name="Shape 590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91" name="Shape 591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</p:spPr>
        <p:txBody>
          <a:bodyPr anchorCtr="0" anchor="b" bIns="45700" lIns="91425" rIns="91425" wrap="square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i-FI"/>
              <a:t>‹#›</a:t>
            </a:fld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7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7.png"/><Relationship Id="rId4" Type="http://schemas.openxmlformats.org/officeDocument/2006/relationships/image" Target="../media/image23.png"/><Relationship Id="rId5" Type="http://schemas.openxmlformats.org/officeDocument/2006/relationships/image" Target="../media/image18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0.png"/><Relationship Id="rId3" Type="http://schemas.openxmlformats.org/officeDocument/2006/relationships/image" Target="../media/image19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0.png"/><Relationship Id="rId3" Type="http://schemas.openxmlformats.org/officeDocument/2006/relationships/image" Target="../media/image19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0.png"/><Relationship Id="rId3" Type="http://schemas.openxmlformats.org/officeDocument/2006/relationships/image" Target="../media/image19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7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7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5.xml.rels><?xml version="1.0" encoding="UTF-8" standalone="yes"?><Relationships xmlns="http://schemas.openxmlformats.org/package/2006/relationships"><Relationship Id="rId11" Type="http://schemas.openxmlformats.org/officeDocument/2006/relationships/image" Target="../media/image16.png"/><Relationship Id="rId10" Type="http://schemas.openxmlformats.org/officeDocument/2006/relationships/image" Target="../media/image11.png"/><Relationship Id="rId13" Type="http://schemas.openxmlformats.org/officeDocument/2006/relationships/image" Target="../media/image14.png"/><Relationship Id="rId12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4.png"/><Relationship Id="rId4" Type="http://schemas.openxmlformats.org/officeDocument/2006/relationships/image" Target="../media/image8.png"/><Relationship Id="rId9" Type="http://schemas.openxmlformats.org/officeDocument/2006/relationships/image" Target="../media/image12.png"/><Relationship Id="rId15" Type="http://schemas.openxmlformats.org/officeDocument/2006/relationships/image" Target="../media/image17.png"/><Relationship Id="rId14" Type="http://schemas.openxmlformats.org/officeDocument/2006/relationships/image" Target="../media/image13.png"/><Relationship Id="rId5" Type="http://schemas.openxmlformats.org/officeDocument/2006/relationships/image" Target="../media/image5.png"/><Relationship Id="rId6" Type="http://schemas.openxmlformats.org/officeDocument/2006/relationships/image" Target="../media/image9.png"/><Relationship Id="rId7" Type="http://schemas.openxmlformats.org/officeDocument/2006/relationships/image" Target="../media/image2.png"/><Relationship Id="rId8" Type="http://schemas.openxmlformats.org/officeDocument/2006/relationships/image" Target="../media/image10.png"/></Relationships>
</file>

<file path=ppt/slideLayouts/_rels/slideLayout6.xml.rels><?xml version="1.0" encoding="UTF-8" standalone="yes"?><Relationships xmlns="http://schemas.openxmlformats.org/package/2006/relationships"><Relationship Id="rId11" Type="http://schemas.openxmlformats.org/officeDocument/2006/relationships/image" Target="../media/image16.png"/><Relationship Id="rId10" Type="http://schemas.openxmlformats.org/officeDocument/2006/relationships/image" Target="../media/image11.png"/><Relationship Id="rId13" Type="http://schemas.openxmlformats.org/officeDocument/2006/relationships/image" Target="../media/image14.png"/><Relationship Id="rId12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4.png"/><Relationship Id="rId4" Type="http://schemas.openxmlformats.org/officeDocument/2006/relationships/image" Target="../media/image8.png"/><Relationship Id="rId9" Type="http://schemas.openxmlformats.org/officeDocument/2006/relationships/image" Target="../media/image12.png"/><Relationship Id="rId15" Type="http://schemas.openxmlformats.org/officeDocument/2006/relationships/image" Target="../media/image17.png"/><Relationship Id="rId14" Type="http://schemas.openxmlformats.org/officeDocument/2006/relationships/image" Target="../media/image13.png"/><Relationship Id="rId5" Type="http://schemas.openxmlformats.org/officeDocument/2006/relationships/image" Target="../media/image5.png"/><Relationship Id="rId6" Type="http://schemas.openxmlformats.org/officeDocument/2006/relationships/image" Target="../media/image9.png"/><Relationship Id="rId7" Type="http://schemas.openxmlformats.org/officeDocument/2006/relationships/image" Target="../media/image2.png"/><Relationship Id="rId8" Type="http://schemas.openxmlformats.org/officeDocument/2006/relationships/image" Target="../media/image10.png"/></Relationships>
</file>

<file path=ppt/slideLayouts/_rels/slideLayout7.xml.rels><?xml version="1.0" encoding="UTF-8" standalone="yes"?><Relationships xmlns="http://schemas.openxmlformats.org/package/2006/relationships"><Relationship Id="rId11" Type="http://schemas.openxmlformats.org/officeDocument/2006/relationships/image" Target="../media/image16.png"/><Relationship Id="rId10" Type="http://schemas.openxmlformats.org/officeDocument/2006/relationships/image" Target="../media/image11.png"/><Relationship Id="rId13" Type="http://schemas.openxmlformats.org/officeDocument/2006/relationships/image" Target="../media/image14.png"/><Relationship Id="rId12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4.png"/><Relationship Id="rId4" Type="http://schemas.openxmlformats.org/officeDocument/2006/relationships/image" Target="../media/image8.png"/><Relationship Id="rId9" Type="http://schemas.openxmlformats.org/officeDocument/2006/relationships/image" Target="../media/image12.png"/><Relationship Id="rId15" Type="http://schemas.openxmlformats.org/officeDocument/2006/relationships/image" Target="../media/image17.png"/><Relationship Id="rId14" Type="http://schemas.openxmlformats.org/officeDocument/2006/relationships/image" Target="../media/image13.png"/><Relationship Id="rId5" Type="http://schemas.openxmlformats.org/officeDocument/2006/relationships/image" Target="../media/image5.png"/><Relationship Id="rId6" Type="http://schemas.openxmlformats.org/officeDocument/2006/relationships/image" Target="../media/image9.png"/><Relationship Id="rId7" Type="http://schemas.openxmlformats.org/officeDocument/2006/relationships/image" Target="../media/image2.png"/><Relationship Id="rId8" Type="http://schemas.openxmlformats.org/officeDocument/2006/relationships/image" Target="../media/image10.png"/></Relationships>
</file>

<file path=ppt/slideLayouts/_rels/slideLayout8.xml.rels><?xml version="1.0" encoding="UTF-8" standalone="yes"?><Relationships xmlns="http://schemas.openxmlformats.org/package/2006/relationships"><Relationship Id="rId11" Type="http://schemas.openxmlformats.org/officeDocument/2006/relationships/image" Target="../media/image16.png"/><Relationship Id="rId10" Type="http://schemas.openxmlformats.org/officeDocument/2006/relationships/image" Target="../media/image11.png"/><Relationship Id="rId13" Type="http://schemas.openxmlformats.org/officeDocument/2006/relationships/image" Target="../media/image14.png"/><Relationship Id="rId12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4.png"/><Relationship Id="rId4" Type="http://schemas.openxmlformats.org/officeDocument/2006/relationships/image" Target="../media/image8.png"/><Relationship Id="rId9" Type="http://schemas.openxmlformats.org/officeDocument/2006/relationships/image" Target="../media/image12.png"/><Relationship Id="rId15" Type="http://schemas.openxmlformats.org/officeDocument/2006/relationships/image" Target="../media/image17.png"/><Relationship Id="rId14" Type="http://schemas.openxmlformats.org/officeDocument/2006/relationships/image" Target="../media/image13.png"/><Relationship Id="rId5" Type="http://schemas.openxmlformats.org/officeDocument/2006/relationships/image" Target="../media/image5.png"/><Relationship Id="rId6" Type="http://schemas.openxmlformats.org/officeDocument/2006/relationships/image" Target="../media/image9.png"/><Relationship Id="rId7" Type="http://schemas.openxmlformats.org/officeDocument/2006/relationships/image" Target="../media/image2.png"/><Relationship Id="rId8" Type="http://schemas.openxmlformats.org/officeDocument/2006/relationships/image" Target="../media/image10.png"/></Relationships>
</file>

<file path=ppt/slideLayouts/_rels/slideLayout9.xml.rels><?xml version="1.0" encoding="UTF-8" standalone="yes"?><Relationships xmlns="http://schemas.openxmlformats.org/package/2006/relationships"><Relationship Id="rId11" Type="http://schemas.openxmlformats.org/officeDocument/2006/relationships/image" Target="../media/image16.png"/><Relationship Id="rId10" Type="http://schemas.openxmlformats.org/officeDocument/2006/relationships/image" Target="../media/image11.png"/><Relationship Id="rId13" Type="http://schemas.openxmlformats.org/officeDocument/2006/relationships/image" Target="../media/image14.png"/><Relationship Id="rId12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4.png"/><Relationship Id="rId4" Type="http://schemas.openxmlformats.org/officeDocument/2006/relationships/image" Target="../media/image8.png"/><Relationship Id="rId9" Type="http://schemas.openxmlformats.org/officeDocument/2006/relationships/image" Target="../media/image12.png"/><Relationship Id="rId15" Type="http://schemas.openxmlformats.org/officeDocument/2006/relationships/image" Target="../media/image17.png"/><Relationship Id="rId14" Type="http://schemas.openxmlformats.org/officeDocument/2006/relationships/image" Target="../media/image13.png"/><Relationship Id="rId5" Type="http://schemas.openxmlformats.org/officeDocument/2006/relationships/image" Target="../media/image5.png"/><Relationship Id="rId6" Type="http://schemas.openxmlformats.org/officeDocument/2006/relationships/image" Target="../media/image9.png"/><Relationship Id="rId7" Type="http://schemas.openxmlformats.org/officeDocument/2006/relationships/image" Target="../media/image2.png"/><Relationship Id="rId8" Type="http://schemas.openxmlformats.org/officeDocument/2006/relationships/image" Target="../media/image10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Title slide ELIXIR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elixir_helix_200_2.eps" id="13" name="Shape 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-36513" y="-26988"/>
            <a:ext cx="9269400" cy="61866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elixir_1_RZ_mac.eps" id="14" name="Shape 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0825" y="5373688"/>
            <a:ext cx="1821000" cy="12384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Shape 15"/>
          <p:cNvSpPr txBox="1"/>
          <p:nvPr/>
        </p:nvSpPr>
        <p:spPr>
          <a:xfrm>
            <a:off x="5580063" y="6237288"/>
            <a:ext cx="2927400" cy="435000"/>
          </a:xfrm>
          <a:prstGeom prst="rect">
            <a:avLst/>
          </a:prstGeom>
          <a:noFill/>
          <a:ln>
            <a:noFill/>
          </a:ln>
        </p:spPr>
        <p:txBody>
          <a:bodyPr anchorCtr="0" anchor="t" bIns="32650" lIns="65300" rIns="65300" wrap="square" tIns="3265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fi-FI" sz="2400" u="none" cap="none" strike="noStrike">
                <a:solidFill>
                  <a:srgbClr val="003F41"/>
                </a:solidFill>
                <a:latin typeface="Calibri"/>
                <a:ea typeface="Calibri"/>
                <a:cs typeface="Calibri"/>
                <a:sym typeface="Calibri"/>
              </a:rPr>
              <a:t>www.elixir-europe.org</a:t>
            </a:r>
          </a:p>
        </p:txBody>
      </p:sp>
      <p:sp>
        <p:nvSpPr>
          <p:cNvPr id="16" name="Shape 16"/>
          <p:cNvSpPr txBox="1"/>
          <p:nvPr>
            <p:ph type="ctrTitle"/>
          </p:nvPr>
        </p:nvSpPr>
        <p:spPr>
          <a:xfrm>
            <a:off x="683568" y="3356993"/>
            <a:ext cx="7772400" cy="86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5000" u="none" cap="none" strike="noStrike">
                <a:solidFill>
                  <a:srgbClr val="003F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2627784" y="4293096"/>
            <a:ext cx="5816700" cy="89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spcBef>
                <a:spcPts val="560"/>
              </a:spcBef>
              <a:spcAft>
                <a:spcPts val="600"/>
              </a:spcAft>
              <a:buClr>
                <a:schemeClr val="accent1"/>
              </a:buClr>
              <a:buSzPts val="2400"/>
              <a:buFont typeface="Calibri"/>
              <a:buNone/>
              <a:defRPr b="0" i="1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2645" lvl="1" marL="457145" marR="0" rtl="0" algn="ctr">
              <a:spcBef>
                <a:spcPts val="400"/>
              </a:spcBef>
              <a:spcAft>
                <a:spcPts val="600"/>
              </a:spcAft>
              <a:buClr>
                <a:schemeClr val="accent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2590" lvl="2" marL="914290" marR="0" rtl="0" algn="ctr">
              <a:spcBef>
                <a:spcPts val="400"/>
              </a:spcBef>
              <a:spcAft>
                <a:spcPts val="600"/>
              </a:spcAft>
              <a:buClr>
                <a:schemeClr val="accent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534" lvl="3" marL="1371435" marR="0" rtl="0" algn="ctr">
              <a:spcBef>
                <a:spcPts val="400"/>
              </a:spcBef>
              <a:spcAft>
                <a:spcPts val="600"/>
              </a:spcAft>
              <a:buClr>
                <a:schemeClr val="accent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481" lvl="4" marL="1828581" marR="0" rtl="0" algn="ctr">
              <a:spcBef>
                <a:spcPts val="400"/>
              </a:spcBef>
              <a:spcAft>
                <a:spcPts val="600"/>
              </a:spcAft>
              <a:buClr>
                <a:schemeClr val="accent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425" lvl="5" marL="2285726" marR="0" rtl="0" algn="ctr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2370" lvl="6" marL="2742871" marR="0" rtl="0" algn="ctr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2315" lvl="7" marL="3200016" marR="0" rtl="0" algn="ctr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2260" lvl="8" marL="3657161" marR="0" rtl="0" algn="ctr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2" type="body"/>
          </p:nvPr>
        </p:nvSpPr>
        <p:spPr>
          <a:xfrm>
            <a:off x="5076056" y="5229201"/>
            <a:ext cx="33846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spcBef>
                <a:spcPts val="360"/>
              </a:spcBef>
              <a:spcAft>
                <a:spcPts val="600"/>
              </a:spcAft>
              <a:buClr>
                <a:schemeClr val="accent1"/>
              </a:buClr>
              <a:buSzPts val="2400"/>
              <a:buFont typeface="Calibri"/>
              <a:buNone/>
              <a:defRPr b="0" i="0" sz="1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600"/>
              </a:spcAft>
              <a:buClr>
                <a:schemeClr val="accent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600"/>
              </a:spcAft>
              <a:buClr>
                <a:schemeClr val="accent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600"/>
              </a:spcAft>
              <a:buClr>
                <a:schemeClr val="accent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600"/>
              </a:spcAft>
              <a:buClr>
                <a:schemeClr val="accent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3" type="body"/>
          </p:nvPr>
        </p:nvSpPr>
        <p:spPr>
          <a:xfrm>
            <a:off x="4427984" y="5661248"/>
            <a:ext cx="40323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spcBef>
                <a:spcPts val="360"/>
              </a:spcBef>
              <a:spcAft>
                <a:spcPts val="600"/>
              </a:spcAft>
              <a:buClr>
                <a:schemeClr val="accent1"/>
              </a:buClr>
              <a:buSzPts val="2400"/>
              <a:buFont typeface="Calibri"/>
              <a:buNone/>
              <a:defRPr b="0" i="0" sz="1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600"/>
              </a:spcAft>
              <a:buClr>
                <a:schemeClr val="accent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600"/>
              </a:spcAft>
              <a:buClr>
                <a:schemeClr val="accent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600"/>
              </a:spcAft>
              <a:buClr>
                <a:schemeClr val="accent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600"/>
              </a:spcAft>
              <a:buClr>
                <a:schemeClr val="accent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Title slide EXCELERATE">
    <p:spTree>
      <p:nvGrpSpPr>
        <p:cNvPr id="402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elixir_helix_200_2.eps" id="403" name="Shape 40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-36513" y="-26988"/>
            <a:ext cx="9269400" cy="6186600"/>
          </a:xfrm>
          <a:prstGeom prst="rect">
            <a:avLst/>
          </a:prstGeom>
          <a:noFill/>
          <a:ln>
            <a:noFill/>
          </a:ln>
        </p:spPr>
      </p:pic>
      <p:sp>
        <p:nvSpPr>
          <p:cNvPr id="404" name="Shape 404"/>
          <p:cNvSpPr txBox="1"/>
          <p:nvPr/>
        </p:nvSpPr>
        <p:spPr>
          <a:xfrm>
            <a:off x="3851275" y="6092825"/>
            <a:ext cx="4799100" cy="435000"/>
          </a:xfrm>
          <a:prstGeom prst="rect">
            <a:avLst/>
          </a:prstGeom>
          <a:noFill/>
          <a:ln>
            <a:noFill/>
          </a:ln>
        </p:spPr>
        <p:txBody>
          <a:bodyPr anchorCtr="0" anchor="t" bIns="32650" lIns="65300" rIns="65300" wrap="square" tIns="3265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i="1" lang="fi-FI" sz="2400">
                <a:solidFill>
                  <a:srgbClr val="003F41"/>
                </a:solidFill>
                <a:latin typeface="Calibri"/>
                <a:ea typeface="Calibri"/>
                <a:cs typeface="Calibri"/>
                <a:sym typeface="Calibri"/>
              </a:rPr>
              <a:t>www.elixir-europe.org/excelerate</a:t>
            </a:r>
          </a:p>
        </p:txBody>
      </p:sp>
      <p:pic>
        <p:nvPicPr>
          <p:cNvPr descr="Excelerate_whitebackground.png" id="405" name="Shape 40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63713" y="5157788"/>
            <a:ext cx="1962000" cy="773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6" name="Shape 40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23850" y="5157788"/>
            <a:ext cx="1214400" cy="825600"/>
          </a:xfrm>
          <a:prstGeom prst="rect">
            <a:avLst/>
          </a:prstGeom>
          <a:noFill/>
          <a:ln>
            <a:noFill/>
          </a:ln>
        </p:spPr>
      </p:pic>
      <p:sp>
        <p:nvSpPr>
          <p:cNvPr id="407" name="Shape 407"/>
          <p:cNvSpPr/>
          <p:nvPr/>
        </p:nvSpPr>
        <p:spPr>
          <a:xfrm>
            <a:off x="323850" y="6092825"/>
            <a:ext cx="36006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ELIXIR-EXCELERATE is funded by the European Commission within the Research Infrastructures programme of Horizon 2020, grant agreement number 676559.</a:t>
            </a:r>
          </a:p>
        </p:txBody>
      </p:sp>
      <p:sp>
        <p:nvSpPr>
          <p:cNvPr id="408" name="Shape 408"/>
          <p:cNvSpPr txBox="1"/>
          <p:nvPr>
            <p:ph type="ctrTitle"/>
          </p:nvPr>
        </p:nvSpPr>
        <p:spPr>
          <a:xfrm>
            <a:off x="683568" y="3356993"/>
            <a:ext cx="7772400" cy="86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5000" u="none" cap="none" strike="noStrike">
                <a:solidFill>
                  <a:srgbClr val="003F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ELIXIR-thank-you">
    <p:spTree>
      <p:nvGrpSpPr>
        <p:cNvPr id="409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elixir_helix_200_2.eps" id="410" name="Shape 4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-36513" y="-26988"/>
            <a:ext cx="9269400" cy="61866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elixir_1_RZ_mac.eps" id="411" name="Shape 4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0825" y="5373688"/>
            <a:ext cx="1821000" cy="123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2" name="Shape 41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771775" y="6237288"/>
            <a:ext cx="495300" cy="403200"/>
          </a:xfrm>
          <a:prstGeom prst="rect">
            <a:avLst/>
          </a:prstGeom>
          <a:noFill/>
          <a:ln>
            <a:noFill/>
          </a:ln>
        </p:spPr>
      </p:pic>
      <p:sp>
        <p:nvSpPr>
          <p:cNvPr id="413" name="Shape 413"/>
          <p:cNvSpPr txBox="1"/>
          <p:nvPr/>
        </p:nvSpPr>
        <p:spPr>
          <a:xfrm>
            <a:off x="5580063" y="5445125"/>
            <a:ext cx="2927400" cy="435000"/>
          </a:xfrm>
          <a:prstGeom prst="rect">
            <a:avLst/>
          </a:prstGeom>
          <a:noFill/>
          <a:ln>
            <a:noFill/>
          </a:ln>
        </p:spPr>
        <p:txBody>
          <a:bodyPr anchorCtr="0" anchor="t" bIns="32650" lIns="65300" rIns="65300" wrap="square" tIns="3265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i="1" lang="fi-FI" sz="2400">
                <a:solidFill>
                  <a:srgbClr val="003F41"/>
                </a:solidFill>
                <a:latin typeface="Calibri"/>
                <a:ea typeface="Calibri"/>
                <a:cs typeface="Calibri"/>
                <a:sym typeface="Calibri"/>
              </a:rPr>
              <a:t>www.elixir-europe.org</a:t>
            </a:r>
          </a:p>
        </p:txBody>
      </p:sp>
      <p:sp>
        <p:nvSpPr>
          <p:cNvPr id="414" name="Shape 414"/>
          <p:cNvSpPr txBox="1"/>
          <p:nvPr/>
        </p:nvSpPr>
        <p:spPr>
          <a:xfrm>
            <a:off x="3203575" y="6237288"/>
            <a:ext cx="2711400" cy="373200"/>
          </a:xfrm>
          <a:prstGeom prst="rect">
            <a:avLst/>
          </a:prstGeom>
          <a:noFill/>
          <a:ln>
            <a:noFill/>
          </a:ln>
        </p:spPr>
        <p:txBody>
          <a:bodyPr anchorCtr="0" anchor="t" bIns="32650" lIns="65300" rIns="65300" wrap="square" tIns="3265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i-FI" sz="2000">
                <a:solidFill>
                  <a:srgbClr val="003F41"/>
                </a:solidFill>
                <a:latin typeface="Calibri"/>
                <a:ea typeface="Calibri"/>
                <a:cs typeface="Calibri"/>
                <a:sym typeface="Calibri"/>
              </a:rPr>
              <a:t>@ELIXIREurope</a:t>
            </a:r>
          </a:p>
        </p:txBody>
      </p:sp>
      <p:pic>
        <p:nvPicPr>
          <p:cNvPr id="415" name="Shape 41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651500" y="6237288"/>
            <a:ext cx="414300" cy="414300"/>
          </a:xfrm>
          <a:prstGeom prst="rect">
            <a:avLst/>
          </a:prstGeom>
          <a:noFill/>
          <a:ln>
            <a:noFill/>
          </a:ln>
        </p:spPr>
      </p:pic>
      <p:sp>
        <p:nvSpPr>
          <p:cNvPr id="416" name="Shape 416"/>
          <p:cNvSpPr txBox="1"/>
          <p:nvPr/>
        </p:nvSpPr>
        <p:spPr>
          <a:xfrm>
            <a:off x="6056313" y="6237288"/>
            <a:ext cx="3087600" cy="373200"/>
          </a:xfrm>
          <a:prstGeom prst="rect">
            <a:avLst/>
          </a:prstGeom>
          <a:noFill/>
          <a:ln>
            <a:noFill/>
          </a:ln>
        </p:spPr>
        <p:txBody>
          <a:bodyPr anchorCtr="0" anchor="t" bIns="32650" lIns="65300" rIns="65300" wrap="square" tIns="3265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i-FI" sz="2000">
                <a:solidFill>
                  <a:srgbClr val="003F41"/>
                </a:solidFill>
                <a:latin typeface="Calibri"/>
                <a:ea typeface="Calibri"/>
                <a:cs typeface="Calibri"/>
                <a:sym typeface="Calibri"/>
              </a:rPr>
              <a:t>/company/elixir-europe</a:t>
            </a:r>
          </a:p>
        </p:txBody>
      </p:sp>
      <p:sp>
        <p:nvSpPr>
          <p:cNvPr id="417" name="Shape 417"/>
          <p:cNvSpPr txBox="1"/>
          <p:nvPr>
            <p:ph type="ctrTitle"/>
          </p:nvPr>
        </p:nvSpPr>
        <p:spPr>
          <a:xfrm>
            <a:off x="683568" y="3645024"/>
            <a:ext cx="7772400" cy="122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72C4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18" name="Shape 418"/>
          <p:cNvSpPr txBox="1"/>
          <p:nvPr>
            <p:ph idx="1" type="body"/>
          </p:nvPr>
        </p:nvSpPr>
        <p:spPr>
          <a:xfrm>
            <a:off x="5076056" y="4869160"/>
            <a:ext cx="33846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spcBef>
                <a:spcPts val="360"/>
              </a:spcBef>
              <a:spcAft>
                <a:spcPts val="600"/>
              </a:spcAft>
              <a:buClr>
                <a:schemeClr val="accent1"/>
              </a:buClr>
              <a:buSzPts val="2400"/>
              <a:buFont typeface="Calibri"/>
              <a:buNone/>
              <a:defRPr b="0" i="0" sz="1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600"/>
              </a:spcAft>
              <a:buClr>
                <a:schemeClr val="accent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600"/>
              </a:spcAft>
              <a:buClr>
                <a:schemeClr val="accent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600"/>
              </a:spcAft>
              <a:buClr>
                <a:schemeClr val="accent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600"/>
              </a:spcAft>
              <a:buClr>
                <a:schemeClr val="accent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EXCELERATE slide content"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Excelerate_whitebackground.png" id="420" name="Shape 4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867400" y="5949950"/>
            <a:ext cx="1596900" cy="62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Shape 4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740650" y="5949950"/>
            <a:ext cx="1001700" cy="681000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Shape 422"/>
          <p:cNvSpPr txBox="1"/>
          <p:nvPr>
            <p:ph type="title"/>
          </p:nvPr>
        </p:nvSpPr>
        <p:spPr>
          <a:xfrm>
            <a:off x="539750" y="333375"/>
            <a:ext cx="8153400" cy="50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23" name="Shape 423"/>
          <p:cNvSpPr txBox="1"/>
          <p:nvPr>
            <p:ph idx="1" type="body"/>
          </p:nvPr>
        </p:nvSpPr>
        <p:spPr>
          <a:xfrm>
            <a:off x="533400" y="1525588"/>
            <a:ext cx="81534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90500" lvl="0" marL="342900" marR="0" rtl="0" algn="l">
              <a:spcBef>
                <a:spcPts val="480"/>
              </a:spcBef>
              <a:spcAft>
                <a:spcPts val="600"/>
              </a:spcAft>
              <a:buClr>
                <a:schemeClr val="accent1"/>
              </a:buClr>
              <a:buSzPts val="2400"/>
              <a:buFont typeface="Calibri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600"/>
              </a:spcAft>
              <a:buClr>
                <a:schemeClr val="accent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600"/>
              </a:spcAft>
              <a:buClr>
                <a:schemeClr val="accent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600"/>
              </a:spcAft>
              <a:buClr>
                <a:schemeClr val="accent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600"/>
              </a:spcAft>
              <a:buClr>
                <a:schemeClr val="accent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EXCELERATE_title_only">
    <p:spTree>
      <p:nvGrpSpPr>
        <p:cNvPr id="424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Excelerate_whitebackground.png" id="425" name="Shape 4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867400" y="5949950"/>
            <a:ext cx="1596900" cy="62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6" name="Shape 4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740650" y="5949950"/>
            <a:ext cx="1001700" cy="681000"/>
          </a:xfrm>
          <a:prstGeom prst="rect">
            <a:avLst/>
          </a:prstGeom>
          <a:noFill/>
          <a:ln>
            <a:noFill/>
          </a:ln>
        </p:spPr>
      </p:pic>
      <p:sp>
        <p:nvSpPr>
          <p:cNvPr id="427" name="Shape 427"/>
          <p:cNvSpPr txBox="1"/>
          <p:nvPr>
            <p:ph type="title"/>
          </p:nvPr>
        </p:nvSpPr>
        <p:spPr>
          <a:xfrm>
            <a:off x="539750" y="333375"/>
            <a:ext cx="8153400" cy="50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EXCELERATE_blank">
    <p:spTree>
      <p:nvGrpSpPr>
        <p:cNvPr id="428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Excelerate_whitebackground.png" id="429" name="Shape 4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867400" y="5949950"/>
            <a:ext cx="1596900" cy="62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0" name="Shape 4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740650" y="5949950"/>
            <a:ext cx="1001700" cy="681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Obj">
  <p:cSld name="Two Content">
    <p:spTree>
      <p:nvGrpSpPr>
        <p:cNvPr id="43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ELIXIR_logo.jpg" id="432" name="Shape 4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885113" y="5949950"/>
            <a:ext cx="990600" cy="7461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ELIXIR_logo.jpg" id="433" name="Shape 4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885113" y="5949950"/>
            <a:ext cx="990600" cy="746100"/>
          </a:xfrm>
          <a:prstGeom prst="rect">
            <a:avLst/>
          </a:prstGeom>
          <a:noFill/>
          <a:ln>
            <a:noFill/>
          </a:ln>
        </p:spPr>
      </p:pic>
      <p:sp>
        <p:nvSpPr>
          <p:cNvPr id="434" name="Shape 434"/>
          <p:cNvSpPr txBox="1"/>
          <p:nvPr>
            <p:ph type="title"/>
          </p:nvPr>
        </p:nvSpPr>
        <p:spPr>
          <a:xfrm>
            <a:off x="539552" y="332656"/>
            <a:ext cx="8153400" cy="57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35" name="Shape 435"/>
          <p:cNvSpPr txBox="1"/>
          <p:nvPr>
            <p:ph idx="1" type="body"/>
          </p:nvPr>
        </p:nvSpPr>
        <p:spPr>
          <a:xfrm>
            <a:off x="533400" y="1219200"/>
            <a:ext cx="40005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65100" lvl="0" marL="342900" marR="0" rtl="0" algn="l">
              <a:spcBef>
                <a:spcPts val="560"/>
              </a:spcBef>
              <a:spcAft>
                <a:spcPts val="600"/>
              </a:spcAft>
              <a:buClr>
                <a:schemeClr val="accent1"/>
              </a:buClr>
              <a:buSzPts val="2800"/>
              <a:buFont typeface="Calibri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600"/>
              </a:spcAft>
              <a:buClr>
                <a:schemeClr val="accent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600"/>
              </a:spcAft>
              <a:buClr>
                <a:schemeClr val="accent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600"/>
              </a:spcAft>
              <a:buClr>
                <a:schemeClr val="accent1"/>
              </a:buClr>
              <a:buSzPts val="18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600"/>
              </a:spcAft>
              <a:buClr>
                <a:schemeClr val="accent1"/>
              </a:buClr>
              <a:buSzPts val="18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36" name="Shape 436"/>
          <p:cNvSpPr txBox="1"/>
          <p:nvPr>
            <p:ph idx="2" type="body"/>
          </p:nvPr>
        </p:nvSpPr>
        <p:spPr>
          <a:xfrm>
            <a:off x="4686300" y="1219200"/>
            <a:ext cx="40005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65100" lvl="0" marL="342900" marR="0" rtl="0" algn="l">
              <a:spcBef>
                <a:spcPts val="560"/>
              </a:spcBef>
              <a:spcAft>
                <a:spcPts val="600"/>
              </a:spcAft>
              <a:buClr>
                <a:schemeClr val="accent1"/>
              </a:buClr>
              <a:buSzPts val="2800"/>
              <a:buFont typeface="Calibri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600"/>
              </a:spcAft>
              <a:buClr>
                <a:schemeClr val="accent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600"/>
              </a:spcAft>
              <a:buClr>
                <a:schemeClr val="accent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600"/>
              </a:spcAft>
              <a:buClr>
                <a:schemeClr val="accent1"/>
              </a:buClr>
              <a:buSzPts val="18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600"/>
              </a:spcAft>
              <a:buClr>
                <a:schemeClr val="accent1"/>
              </a:buClr>
              <a:buSzPts val="18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437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ELIXIR_logo.jpg" id="438" name="Shape 43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885113" y="5949950"/>
            <a:ext cx="990600" cy="7461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ELIXIR_logo.jpg" id="439" name="Shape 4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885113" y="5949950"/>
            <a:ext cx="990600" cy="746100"/>
          </a:xfrm>
          <a:prstGeom prst="rect">
            <a:avLst/>
          </a:prstGeom>
          <a:noFill/>
          <a:ln>
            <a:noFill/>
          </a:ln>
        </p:spPr>
      </p:pic>
      <p:sp>
        <p:nvSpPr>
          <p:cNvPr id="440" name="Shape 440"/>
          <p:cNvSpPr txBox="1"/>
          <p:nvPr>
            <p:ph type="title"/>
          </p:nvPr>
        </p:nvSpPr>
        <p:spPr>
          <a:xfrm>
            <a:off x="539552" y="332656"/>
            <a:ext cx="8153400" cy="57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1_Section Header">
    <p:spTree>
      <p:nvGrpSpPr>
        <p:cNvPr id="44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ELIXIR logo_mac icon.png" id="442" name="Shape 4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69225" y="5834063"/>
            <a:ext cx="1222500" cy="925500"/>
          </a:xfrm>
          <a:prstGeom prst="rect">
            <a:avLst/>
          </a:prstGeom>
          <a:noFill/>
          <a:ln>
            <a:noFill/>
          </a:ln>
        </p:spPr>
      </p:pic>
      <p:sp>
        <p:nvSpPr>
          <p:cNvPr id="443" name="Shape 443"/>
          <p:cNvSpPr txBox="1"/>
          <p:nvPr>
            <p:ph type="title"/>
          </p:nvPr>
        </p:nvSpPr>
        <p:spPr>
          <a:xfrm>
            <a:off x="457252" y="134938"/>
            <a:ext cx="82296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44" name="Shape 444"/>
          <p:cNvSpPr txBox="1"/>
          <p:nvPr>
            <p:ph idx="12" type="sldNum"/>
          </p:nvPr>
        </p:nvSpPr>
        <p:spPr>
          <a:xfrm>
            <a:off x="173038" y="6451600"/>
            <a:ext cx="685800" cy="1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i="1" lang="fi-FI" sz="1800">
                <a:solidFill>
                  <a:srgbClr val="F47D2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Header">
    <p:spTree>
      <p:nvGrpSpPr>
        <p:cNvPr id="445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ELIXIR logo_mac icon.png" id="446" name="Shape 44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69225" y="5834063"/>
            <a:ext cx="1222500" cy="9255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ELIXIR logo_mac icon.png" id="447" name="Shape 44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69225" y="5834063"/>
            <a:ext cx="1222500" cy="925500"/>
          </a:xfrm>
          <a:prstGeom prst="rect">
            <a:avLst/>
          </a:prstGeom>
          <a:noFill/>
          <a:ln>
            <a:noFill/>
          </a:ln>
        </p:spPr>
      </p:pic>
      <p:sp>
        <p:nvSpPr>
          <p:cNvPr id="448" name="Shape 448"/>
          <p:cNvSpPr txBox="1"/>
          <p:nvPr>
            <p:ph type="title"/>
          </p:nvPr>
        </p:nvSpPr>
        <p:spPr>
          <a:xfrm>
            <a:off x="457252" y="134938"/>
            <a:ext cx="82296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49" name="Shape 449"/>
          <p:cNvSpPr txBox="1"/>
          <p:nvPr>
            <p:ph idx="12" type="sldNum"/>
          </p:nvPr>
        </p:nvSpPr>
        <p:spPr>
          <a:xfrm>
            <a:off x="173038" y="6451600"/>
            <a:ext cx="685800" cy="1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i="1" lang="fi-FI" sz="1800">
                <a:solidFill>
                  <a:srgbClr val="F47D2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450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ELIXIR_powerpoint title_standard.jpg" id="451" name="Shape 45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52" name="Shape 45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3" name="Shape 453"/>
          <p:cNvSpPr txBox="1"/>
          <p:nvPr/>
        </p:nvSpPr>
        <p:spPr>
          <a:xfrm>
            <a:off x="1930400" y="5935663"/>
            <a:ext cx="6527700" cy="619200"/>
          </a:xfrm>
          <a:prstGeom prst="rect">
            <a:avLst/>
          </a:prstGeom>
          <a:noFill/>
          <a:ln>
            <a:noFill/>
          </a:ln>
        </p:spPr>
        <p:txBody>
          <a:bodyPr anchorCtr="0" anchor="t" bIns="32650" lIns="65300" rIns="65300" wrap="square" tIns="3265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i="1" lang="fi-FI" sz="1800">
                <a:solidFill>
                  <a:srgbClr val="DD5E21"/>
                </a:solidFill>
                <a:latin typeface="Calibri"/>
                <a:ea typeface="Calibri"/>
                <a:cs typeface="Calibri"/>
                <a:sym typeface="Calibri"/>
              </a:rPr>
              <a:t>European Life Sciences Infrastructure for Biological Information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i="1" lang="fi-FI" sz="1800">
                <a:solidFill>
                  <a:srgbClr val="DD5E21"/>
                </a:solidFill>
                <a:latin typeface="Calibri"/>
                <a:ea typeface="Calibri"/>
                <a:cs typeface="Calibri"/>
                <a:sym typeface="Calibri"/>
              </a:rPr>
              <a:t>www.elixir-europe.org</a:t>
            </a:r>
          </a:p>
        </p:txBody>
      </p:sp>
      <p:pic>
        <p:nvPicPr>
          <p:cNvPr descr="ELIXIR_powerpoint title_standard.jpg" id="454" name="Shape 45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55" name="Shape 45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6" name="Shape 456"/>
          <p:cNvSpPr txBox="1"/>
          <p:nvPr/>
        </p:nvSpPr>
        <p:spPr>
          <a:xfrm>
            <a:off x="1930400" y="5935663"/>
            <a:ext cx="6527700" cy="619200"/>
          </a:xfrm>
          <a:prstGeom prst="rect">
            <a:avLst/>
          </a:prstGeom>
          <a:noFill/>
          <a:ln>
            <a:noFill/>
          </a:ln>
        </p:spPr>
        <p:txBody>
          <a:bodyPr anchorCtr="0" anchor="t" bIns="32650" lIns="65300" rIns="65300" wrap="square" tIns="3265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i="1" lang="fi-FI" sz="1800">
                <a:solidFill>
                  <a:srgbClr val="DD5E21"/>
                </a:solidFill>
                <a:latin typeface="Calibri"/>
                <a:ea typeface="Calibri"/>
                <a:cs typeface="Calibri"/>
                <a:sym typeface="Calibri"/>
              </a:rPr>
              <a:t>European Life Sciences Infrastructure for Biological Information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i="1" lang="fi-FI" sz="1800">
                <a:solidFill>
                  <a:srgbClr val="DD5E21"/>
                </a:solidFill>
                <a:latin typeface="Calibri"/>
                <a:ea typeface="Calibri"/>
                <a:cs typeface="Calibri"/>
                <a:sym typeface="Calibri"/>
              </a:rPr>
              <a:t>www.elixir-europe.org</a:t>
            </a:r>
          </a:p>
        </p:txBody>
      </p:sp>
      <p:sp>
        <p:nvSpPr>
          <p:cNvPr id="457" name="Shape 457"/>
          <p:cNvSpPr txBox="1"/>
          <p:nvPr>
            <p:ph type="ctrTitle"/>
          </p:nvPr>
        </p:nvSpPr>
        <p:spPr>
          <a:xfrm>
            <a:off x="685801" y="3197228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5000" u="none" cap="none" strike="noStrik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58" name="Shape 458"/>
          <p:cNvSpPr txBox="1"/>
          <p:nvPr>
            <p:ph idx="1" type="subTitle"/>
          </p:nvPr>
        </p:nvSpPr>
        <p:spPr>
          <a:xfrm>
            <a:off x="2641603" y="4749800"/>
            <a:ext cx="5816700" cy="10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spcBef>
                <a:spcPts val="580"/>
              </a:spcBef>
              <a:spcAft>
                <a:spcPts val="600"/>
              </a:spcAft>
              <a:buClr>
                <a:schemeClr val="accent1"/>
              </a:buClr>
              <a:buSzPts val="2400"/>
              <a:buFont typeface="Calibri"/>
              <a:buNone/>
              <a:defRPr b="0" i="0" sz="2900" u="none" cap="none" strike="noStrik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2645" lvl="1" marL="457145" marR="0" rtl="0" algn="ctr">
              <a:spcBef>
                <a:spcPts val="400"/>
              </a:spcBef>
              <a:spcAft>
                <a:spcPts val="600"/>
              </a:spcAft>
              <a:buClr>
                <a:schemeClr val="accent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2590" lvl="2" marL="914290" marR="0" rtl="0" algn="ctr">
              <a:spcBef>
                <a:spcPts val="400"/>
              </a:spcBef>
              <a:spcAft>
                <a:spcPts val="600"/>
              </a:spcAft>
              <a:buClr>
                <a:schemeClr val="accent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534" lvl="3" marL="1371435" marR="0" rtl="0" algn="ctr">
              <a:spcBef>
                <a:spcPts val="400"/>
              </a:spcBef>
              <a:spcAft>
                <a:spcPts val="600"/>
              </a:spcAft>
              <a:buClr>
                <a:schemeClr val="accent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481" lvl="4" marL="1828581" marR="0" rtl="0" algn="ctr">
              <a:spcBef>
                <a:spcPts val="400"/>
              </a:spcBef>
              <a:spcAft>
                <a:spcPts val="600"/>
              </a:spcAft>
              <a:buClr>
                <a:schemeClr val="accent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425" lvl="5" marL="2285726" marR="0" rtl="0" algn="ctr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2370" lvl="6" marL="2742871" marR="0" rtl="0" algn="ctr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2315" lvl="7" marL="3200016" marR="0" rtl="0" algn="ctr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2260" lvl="8" marL="3657161" marR="0" rtl="0" algn="ctr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">
  <p:cSld name="Title and Conten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ELIXIR_logo.jpg" id="21" name="Shape 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885113" y="5949950"/>
            <a:ext cx="990600" cy="7461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ELIXIR_logo.jpg" id="22" name="Shape 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885113" y="5949950"/>
            <a:ext cx="990600" cy="746100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Shape 23"/>
          <p:cNvSpPr txBox="1"/>
          <p:nvPr>
            <p:ph type="title"/>
          </p:nvPr>
        </p:nvSpPr>
        <p:spPr>
          <a:xfrm>
            <a:off x="539552" y="332656"/>
            <a:ext cx="8153400" cy="6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533400" y="1525588"/>
            <a:ext cx="81534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90500" lvl="0" marL="342900" marR="0" rtl="0" algn="l">
              <a:spcBef>
                <a:spcPts val="480"/>
              </a:spcBef>
              <a:spcAft>
                <a:spcPts val="600"/>
              </a:spcAft>
              <a:buClr>
                <a:schemeClr val="accent1"/>
              </a:buClr>
              <a:buSzPts val="2400"/>
              <a:buFont typeface="Calibri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600"/>
              </a:spcAft>
              <a:buClr>
                <a:schemeClr val="accent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600"/>
              </a:spcAft>
              <a:buClr>
                <a:schemeClr val="accent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600"/>
              </a:spcAft>
              <a:buClr>
                <a:schemeClr val="accent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600"/>
              </a:spcAft>
              <a:buClr>
                <a:schemeClr val="accent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Divider slide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elixir_helix_200_2.eps" id="26" name="Shape 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-36513" y="-26988"/>
            <a:ext cx="9269400" cy="61866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elixir_1_RZ_mac.eps" id="27" name="Shape 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0825" y="5373688"/>
            <a:ext cx="1821000" cy="1238400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Shape 28"/>
          <p:cNvSpPr txBox="1"/>
          <p:nvPr>
            <p:ph type="ctrTitle"/>
          </p:nvPr>
        </p:nvSpPr>
        <p:spPr>
          <a:xfrm>
            <a:off x="683568" y="3645024"/>
            <a:ext cx="7772400" cy="122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72C4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lank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ELIXIR_logo.jpg" id="30" name="Shape 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885113" y="5949950"/>
            <a:ext cx="990600" cy="7461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ELIXIR_logo.jpg" id="31" name="Shape 3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885113" y="5949950"/>
            <a:ext cx="990600" cy="746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1_Title and Conte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ELIXIR logo_mac icon.png" id="33" name="Shape 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69225" y="5834063"/>
            <a:ext cx="1222500" cy="925500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Shape 3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5A72B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Shape 35"/>
          <p:cNvSpPr/>
          <p:nvPr/>
        </p:nvSpPr>
        <p:spPr>
          <a:xfrm>
            <a:off x="3517900" y="2897188"/>
            <a:ext cx="639900" cy="5667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rgbClr val="5A72B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Shape 36"/>
          <p:cNvSpPr txBox="1"/>
          <p:nvPr/>
        </p:nvSpPr>
        <p:spPr>
          <a:xfrm>
            <a:off x="3219450" y="6300788"/>
            <a:ext cx="2603400" cy="3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Secure Compute Clouds</a:t>
            </a:r>
          </a:p>
        </p:txBody>
      </p:sp>
      <p:sp>
        <p:nvSpPr>
          <p:cNvPr id="37" name="Shape 37"/>
          <p:cNvSpPr txBox="1"/>
          <p:nvPr/>
        </p:nvSpPr>
        <p:spPr>
          <a:xfrm>
            <a:off x="133350" y="2244725"/>
            <a:ext cx="20511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Supporting sample logistics</a:t>
            </a:r>
          </a:p>
        </p:txBody>
      </p:sp>
      <p:pic>
        <p:nvPicPr>
          <p:cNvPr id="38" name="Shape 3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88925" y="620713"/>
            <a:ext cx="1063500" cy="69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Shape 3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236663" y="3378200"/>
            <a:ext cx="887400" cy="193800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Shape 40"/>
          <p:cNvSpPr/>
          <p:nvPr/>
        </p:nvSpPr>
        <p:spPr>
          <a:xfrm>
            <a:off x="2874963" y="2600325"/>
            <a:ext cx="3260700" cy="2187600"/>
          </a:xfrm>
          <a:prstGeom prst="rect">
            <a:avLst/>
          </a:prstGeom>
          <a:solidFill>
            <a:srgbClr val="C6CCCE"/>
          </a:solidFill>
          <a:ln cap="flat" cmpd="sng" w="9525">
            <a:solidFill>
              <a:srgbClr val="5A72B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Shape 41"/>
          <p:cNvSpPr txBox="1"/>
          <p:nvPr/>
        </p:nvSpPr>
        <p:spPr>
          <a:xfrm>
            <a:off x="3284538" y="3517900"/>
            <a:ext cx="2160600" cy="101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fi-FI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Federated Authentication</a:t>
            </a:r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fi-FI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Authorization</a:t>
            </a:r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fi-FI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Dataset registry</a:t>
            </a:r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fi-FI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 transfer hub</a:t>
            </a:r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fi-FI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Policy and Legal Framework</a:t>
            </a:r>
          </a:p>
        </p:txBody>
      </p:sp>
      <p:sp>
        <p:nvSpPr>
          <p:cNvPr id="42" name="Shape 42"/>
          <p:cNvSpPr txBox="1"/>
          <p:nvPr/>
        </p:nvSpPr>
        <p:spPr>
          <a:xfrm>
            <a:off x="4410075" y="2824163"/>
            <a:ext cx="1035000" cy="460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Services and Coordination</a:t>
            </a:r>
          </a:p>
        </p:txBody>
      </p:sp>
      <p:sp>
        <p:nvSpPr>
          <p:cNvPr id="43" name="Shape 43"/>
          <p:cNvSpPr txBox="1"/>
          <p:nvPr/>
        </p:nvSpPr>
        <p:spPr>
          <a:xfrm>
            <a:off x="7019925" y="800100"/>
            <a:ext cx="13302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High speed encrypted data transfer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GridFTP/Globus/Aspera</a:t>
            </a:r>
          </a:p>
        </p:txBody>
      </p:sp>
      <p:pic>
        <p:nvPicPr>
          <p:cNvPr id="44" name="Shape 4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992438" y="5797550"/>
            <a:ext cx="506400" cy="447600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Shape 45"/>
          <p:cNvSpPr txBox="1"/>
          <p:nvPr/>
        </p:nvSpPr>
        <p:spPr>
          <a:xfrm>
            <a:off x="6424613" y="188913"/>
            <a:ext cx="2149500" cy="43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Secure data access remote API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 GA4GH )</a:t>
            </a:r>
          </a:p>
        </p:txBody>
      </p:sp>
      <p:sp>
        <p:nvSpPr>
          <p:cNvPr id="46" name="Shape 46"/>
          <p:cNvSpPr txBox="1"/>
          <p:nvPr/>
        </p:nvSpPr>
        <p:spPr>
          <a:xfrm>
            <a:off x="420688" y="1303338"/>
            <a:ext cx="1511400" cy="5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Sequencing centers</a:t>
            </a:r>
          </a:p>
        </p:txBody>
      </p:sp>
      <p:pic>
        <p:nvPicPr>
          <p:cNvPr id="47" name="Shape 47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943350" y="5821363"/>
            <a:ext cx="796800" cy="51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Shape 4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011988" y="2781300"/>
            <a:ext cx="2024100" cy="15858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9" name="Shape 49"/>
          <p:cNvGrpSpPr/>
          <p:nvPr/>
        </p:nvGrpSpPr>
        <p:grpSpPr>
          <a:xfrm>
            <a:off x="7515058" y="3295566"/>
            <a:ext cx="1122335" cy="1122335"/>
            <a:chOff x="6596711" y="3324703"/>
            <a:chExt cx="1123683" cy="1123683"/>
          </a:xfrm>
        </p:grpSpPr>
        <p:pic>
          <p:nvPicPr>
            <p:cNvPr id="50" name="Shape 50"/>
            <p:cNvPicPr preferRelativeResize="0"/>
            <p:nvPr/>
          </p:nvPicPr>
          <p:blipFill rotWithShape="1">
            <a:blip r:embed="rId8">
              <a:alphaModFix/>
            </a:blip>
            <a:srcRect b="0" l="0" r="0" t="0"/>
            <a:stretch/>
          </p:blipFill>
          <p:spPr>
            <a:xfrm>
              <a:off x="6596711" y="3324703"/>
              <a:ext cx="1123683" cy="112368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1" name="Shape 51"/>
            <p:cNvSpPr txBox="1"/>
            <p:nvPr/>
          </p:nvSpPr>
          <p:spPr>
            <a:xfrm>
              <a:off x="6839885" y="3842837"/>
              <a:ext cx="815345" cy="584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i-FI" sz="1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Data Users</a:t>
              </a:r>
            </a:p>
          </p:txBody>
        </p:sp>
      </p:grpSp>
      <p:sp>
        <p:nvSpPr>
          <p:cNvPr id="52" name="Shape 52"/>
          <p:cNvSpPr/>
          <p:nvPr/>
        </p:nvSpPr>
        <p:spPr>
          <a:xfrm>
            <a:off x="2733675" y="187325"/>
            <a:ext cx="3318000" cy="1665300"/>
          </a:xfrm>
          <a:prstGeom prst="rect">
            <a:avLst/>
          </a:prstGeom>
          <a:noFill/>
          <a:ln cap="flat" cmpd="sng" w="9525">
            <a:solidFill>
              <a:srgbClr val="5A72B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Shape 53"/>
          <p:cNvSpPr/>
          <p:nvPr/>
        </p:nvSpPr>
        <p:spPr>
          <a:xfrm>
            <a:off x="3121025" y="558800"/>
            <a:ext cx="1054200" cy="1076400"/>
          </a:xfrm>
          <a:prstGeom prst="rect">
            <a:avLst/>
          </a:prstGeom>
          <a:solidFill>
            <a:srgbClr val="F0B579"/>
          </a:solidFill>
          <a:ln cap="flat" cmpd="sng" w="9525">
            <a:solidFill>
              <a:srgbClr val="5A72B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ega_Phenome_transparent.gif" id="54" name="Shape 54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3187700" y="965200"/>
            <a:ext cx="741300" cy="30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Shape 55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3121025" y="558800"/>
            <a:ext cx="1054200" cy="3366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6" name="Shape 56"/>
          <p:cNvGrpSpPr/>
          <p:nvPr/>
        </p:nvGrpSpPr>
        <p:grpSpPr>
          <a:xfrm>
            <a:off x="4444928" y="677894"/>
            <a:ext cx="1452538" cy="790597"/>
            <a:chOff x="4104009" y="1122708"/>
            <a:chExt cx="1452102" cy="791309"/>
          </a:xfrm>
        </p:grpSpPr>
        <p:pic>
          <p:nvPicPr>
            <p:cNvPr id="57" name="Shape 57"/>
            <p:cNvPicPr preferRelativeResize="0"/>
            <p:nvPr/>
          </p:nvPicPr>
          <p:blipFill rotWithShape="1">
            <a:blip r:embed="rId11">
              <a:alphaModFix/>
            </a:blip>
            <a:srcRect b="0" l="0" r="0" t="0"/>
            <a:stretch/>
          </p:blipFill>
          <p:spPr>
            <a:xfrm>
              <a:off x="4851413" y="1122708"/>
              <a:ext cx="704698" cy="79130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8" name="Shape 58"/>
            <p:cNvSpPr txBox="1"/>
            <p:nvPr/>
          </p:nvSpPr>
          <p:spPr>
            <a:xfrm>
              <a:off x="4104009" y="1143364"/>
              <a:ext cx="820478" cy="64671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0" rIns="0" wrap="square" tIns="45700">
              <a:noAutofit/>
            </a:bodyPr>
            <a:lstStyle/>
            <a:p>
              <a:pPr indent="0" lvl="0" marL="0" marR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i-FI"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EGA</a:t>
              </a:r>
            </a:p>
            <a:p>
              <a:pPr indent="0" lvl="0" marL="0" marR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i-FI"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at</a:t>
              </a:r>
            </a:p>
          </p:txBody>
        </p:sp>
      </p:grpSp>
      <p:pic>
        <p:nvPicPr>
          <p:cNvPr id="59" name="Shape 59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3121025" y="1309688"/>
            <a:ext cx="1054200" cy="322200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Shape 60"/>
          <p:cNvSpPr txBox="1"/>
          <p:nvPr/>
        </p:nvSpPr>
        <p:spPr>
          <a:xfrm>
            <a:off x="3663950" y="188913"/>
            <a:ext cx="3098700" cy="3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 Archiving</a:t>
            </a:r>
          </a:p>
        </p:txBody>
      </p:sp>
      <p:sp>
        <p:nvSpPr>
          <p:cNvPr id="61" name="Shape 61"/>
          <p:cNvSpPr txBox="1"/>
          <p:nvPr/>
        </p:nvSpPr>
        <p:spPr>
          <a:xfrm>
            <a:off x="6318250" y="4656138"/>
            <a:ext cx="24099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Bringing users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data</a:t>
            </a:r>
          </a:p>
        </p:txBody>
      </p:sp>
      <p:sp>
        <p:nvSpPr>
          <p:cNvPr id="62" name="Shape 62"/>
          <p:cNvSpPr/>
          <p:nvPr/>
        </p:nvSpPr>
        <p:spPr>
          <a:xfrm>
            <a:off x="2733675" y="5591175"/>
            <a:ext cx="3260700" cy="1079400"/>
          </a:xfrm>
          <a:prstGeom prst="rect">
            <a:avLst/>
          </a:prstGeom>
          <a:noFill/>
          <a:ln cap="flat" cmpd="sng" w="9525">
            <a:solidFill>
              <a:srgbClr val="5A72B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Shape 63"/>
          <p:cNvSpPr/>
          <p:nvPr/>
        </p:nvSpPr>
        <p:spPr>
          <a:xfrm>
            <a:off x="190500" y="2281238"/>
            <a:ext cx="2031900" cy="1547700"/>
          </a:xfrm>
          <a:prstGeom prst="rect">
            <a:avLst/>
          </a:prstGeom>
          <a:noFill/>
          <a:ln cap="flat" cmpd="sng" w="9525">
            <a:solidFill>
              <a:srgbClr val="5A72B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Shape 64"/>
          <p:cNvSpPr/>
          <p:nvPr/>
        </p:nvSpPr>
        <p:spPr>
          <a:xfrm>
            <a:off x="180975" y="4198938"/>
            <a:ext cx="2041500" cy="1600200"/>
          </a:xfrm>
          <a:prstGeom prst="rect">
            <a:avLst/>
          </a:prstGeom>
          <a:noFill/>
          <a:ln cap="flat" cmpd="sng" w="9525">
            <a:solidFill>
              <a:srgbClr val="5A72B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5" name="Shape 65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4843463" y="5873750"/>
            <a:ext cx="1054200" cy="3366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Shape 66"/>
          <p:cNvSpPr/>
          <p:nvPr/>
        </p:nvSpPr>
        <p:spPr>
          <a:xfrm flipH="1" rot="10800000">
            <a:off x="6224588" y="736525"/>
            <a:ext cx="642900" cy="2981400"/>
          </a:xfrm>
          <a:prstGeom prst="bentUpArrow">
            <a:avLst>
              <a:gd fmla="val 50000" name="adj1"/>
              <a:gd fmla="val 22294" name="adj2"/>
              <a:gd fmla="val 19707" name="adj3"/>
            </a:avLst>
          </a:prstGeom>
          <a:solidFill>
            <a:srgbClr val="ABB2B5"/>
          </a:solidFill>
          <a:ln cap="flat" cmpd="sng" w="9525">
            <a:solidFill>
              <a:srgbClr val="5A72B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Shape 67"/>
          <p:cNvSpPr/>
          <p:nvPr/>
        </p:nvSpPr>
        <p:spPr>
          <a:xfrm flipH="1" rot="-5400000">
            <a:off x="4793339" y="4480838"/>
            <a:ext cx="3416400" cy="731700"/>
          </a:xfrm>
          <a:prstGeom prst="bentUpArrow">
            <a:avLst>
              <a:gd fmla="val 40415" name="adj1"/>
              <a:gd fmla="val 46355" name="adj2"/>
              <a:gd fmla="val 19707" name="adj3"/>
            </a:avLst>
          </a:prstGeom>
          <a:solidFill>
            <a:srgbClr val="ABB2B5"/>
          </a:solidFill>
          <a:ln cap="flat" cmpd="sng" w="9525">
            <a:solidFill>
              <a:srgbClr val="5A72B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Shape 68"/>
          <p:cNvSpPr/>
          <p:nvPr/>
        </p:nvSpPr>
        <p:spPr>
          <a:xfrm>
            <a:off x="1657350" y="911225"/>
            <a:ext cx="1373100" cy="385800"/>
          </a:xfrm>
          <a:prstGeom prst="rightArrow">
            <a:avLst>
              <a:gd fmla="val 50000" name="adj1"/>
              <a:gd fmla="val 50000" name="adj2"/>
            </a:avLst>
          </a:prstGeom>
          <a:gradFill>
            <a:gsLst>
              <a:gs pos="0">
                <a:srgbClr val="5370C0"/>
              </a:gs>
              <a:gs pos="100000">
                <a:srgbClr val="A4B6FC"/>
              </a:gs>
            </a:gsLst>
            <a:lin ang="16200000" scaled="0"/>
          </a:gradFill>
          <a:ln cap="flat" cmpd="sng" w="9525">
            <a:solidFill>
              <a:srgbClr val="5A72B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Shape 69"/>
          <p:cNvSpPr/>
          <p:nvPr/>
        </p:nvSpPr>
        <p:spPr>
          <a:xfrm>
            <a:off x="4238625" y="965200"/>
            <a:ext cx="571500" cy="301500"/>
          </a:xfrm>
          <a:prstGeom prst="leftRightArrow">
            <a:avLst>
              <a:gd fmla="val 50000" name="adj1"/>
              <a:gd fmla="val 50000" name="adj2"/>
            </a:avLst>
          </a:prstGeom>
          <a:gradFill>
            <a:gsLst>
              <a:gs pos="0">
                <a:srgbClr val="5370C0"/>
              </a:gs>
              <a:gs pos="100000">
                <a:srgbClr val="A4B6FC"/>
              </a:gs>
            </a:gsLst>
            <a:lin ang="16200000" scaled="0"/>
          </a:gradFill>
          <a:ln cap="flat" cmpd="sng" w="9525">
            <a:solidFill>
              <a:srgbClr val="5A72B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0" name="Shape 70"/>
          <p:cNvCxnSpPr/>
          <p:nvPr/>
        </p:nvCxnSpPr>
        <p:spPr>
          <a:xfrm>
            <a:off x="3840163" y="1987550"/>
            <a:ext cx="1114500" cy="0"/>
          </a:xfrm>
          <a:prstGeom prst="straightConnector1">
            <a:avLst/>
          </a:prstGeom>
          <a:noFill/>
          <a:ln cap="flat" cmpd="sng" w="25400">
            <a:solidFill>
              <a:srgbClr val="57606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1" name="Shape 71"/>
          <p:cNvCxnSpPr/>
          <p:nvPr/>
        </p:nvCxnSpPr>
        <p:spPr>
          <a:xfrm flipH="1">
            <a:off x="2606588" y="1987550"/>
            <a:ext cx="684300" cy="836700"/>
          </a:xfrm>
          <a:prstGeom prst="straightConnector1">
            <a:avLst/>
          </a:prstGeom>
          <a:noFill/>
          <a:ln cap="flat" cmpd="sng" w="25400">
            <a:solidFill>
              <a:srgbClr val="57606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2" name="Shape 72"/>
          <p:cNvCxnSpPr/>
          <p:nvPr/>
        </p:nvCxnSpPr>
        <p:spPr>
          <a:xfrm>
            <a:off x="2411413" y="3228975"/>
            <a:ext cx="0" cy="1425600"/>
          </a:xfrm>
          <a:prstGeom prst="straightConnector1">
            <a:avLst/>
          </a:prstGeom>
          <a:noFill/>
          <a:ln cap="flat" cmpd="sng" w="25400">
            <a:solidFill>
              <a:srgbClr val="57606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3" name="Shape 73"/>
          <p:cNvCxnSpPr/>
          <p:nvPr/>
        </p:nvCxnSpPr>
        <p:spPr>
          <a:xfrm>
            <a:off x="2605088" y="5059363"/>
            <a:ext cx="385800" cy="435000"/>
          </a:xfrm>
          <a:prstGeom prst="straightConnector1">
            <a:avLst/>
          </a:prstGeom>
          <a:noFill/>
          <a:ln cap="flat" cmpd="sng" w="25400">
            <a:solidFill>
              <a:srgbClr val="57606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4" name="Shape 74"/>
          <p:cNvCxnSpPr/>
          <p:nvPr/>
        </p:nvCxnSpPr>
        <p:spPr>
          <a:xfrm>
            <a:off x="3540125" y="5494338"/>
            <a:ext cx="466800" cy="0"/>
          </a:xfrm>
          <a:prstGeom prst="straightConnector1">
            <a:avLst/>
          </a:prstGeom>
          <a:noFill/>
          <a:ln cap="flat" cmpd="sng" w="25400">
            <a:solidFill>
              <a:srgbClr val="57606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5" name="Shape 75"/>
          <p:cNvCxnSpPr/>
          <p:nvPr/>
        </p:nvCxnSpPr>
        <p:spPr>
          <a:xfrm flipH="1" rot="10800000">
            <a:off x="4556125" y="5484738"/>
            <a:ext cx="482700" cy="9600"/>
          </a:xfrm>
          <a:prstGeom prst="straightConnector1">
            <a:avLst/>
          </a:prstGeom>
          <a:noFill/>
          <a:ln cap="flat" cmpd="sng" w="25400">
            <a:solidFill>
              <a:srgbClr val="576063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6" name="Shape 76"/>
          <p:cNvSpPr txBox="1"/>
          <p:nvPr/>
        </p:nvSpPr>
        <p:spPr>
          <a:xfrm>
            <a:off x="168275" y="193675"/>
            <a:ext cx="1859100" cy="3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 Generation</a:t>
            </a:r>
          </a:p>
        </p:txBody>
      </p:sp>
      <p:pic>
        <p:nvPicPr>
          <p:cNvPr id="77" name="Shape 77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1236663" y="3094038"/>
            <a:ext cx="887400" cy="284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Shape 78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290513" y="3052763"/>
            <a:ext cx="885900" cy="520800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Shape 79"/>
          <p:cNvSpPr txBox="1"/>
          <p:nvPr/>
        </p:nvSpPr>
        <p:spPr>
          <a:xfrm>
            <a:off x="133350" y="4195763"/>
            <a:ext cx="20511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Managing Access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Shape 80"/>
          <p:cNvSpPr txBox="1"/>
          <p:nvPr/>
        </p:nvSpPr>
        <p:spPr>
          <a:xfrm>
            <a:off x="133350" y="4597400"/>
            <a:ext cx="2105100" cy="147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 Owner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 Access Agreement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 Access Committee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 Request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Authorization Management Tools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( EGA and CSC REMS )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Shape 81"/>
          <p:cNvSpPr/>
          <p:nvPr/>
        </p:nvSpPr>
        <p:spPr>
          <a:xfrm>
            <a:off x="685800" y="1879600"/>
            <a:ext cx="311100" cy="279300"/>
          </a:xfrm>
          <a:prstGeom prst="upArrow">
            <a:avLst>
              <a:gd fmla="val 50000" name="adj1"/>
              <a:gd fmla="val 50000" name="adj2"/>
            </a:avLst>
          </a:prstGeom>
          <a:gradFill>
            <a:gsLst>
              <a:gs pos="0">
                <a:srgbClr val="5370C0"/>
              </a:gs>
              <a:gs pos="100000">
                <a:srgbClr val="A4B6FC"/>
              </a:gs>
            </a:gsLst>
            <a:lin ang="16200000" scaled="0"/>
          </a:gradFill>
          <a:ln cap="flat" cmpd="sng" w="9525">
            <a:solidFill>
              <a:srgbClr val="5A72B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2" name="Shape 82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1525588" y="4519613"/>
            <a:ext cx="609600" cy="300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ELIXIR logo_2013_low.png" id="83" name="Shape 83"/>
          <p:cNvPicPr preferRelativeResize="0"/>
          <p:nvPr/>
        </p:nvPicPr>
        <p:blipFill rotWithShape="1">
          <a:blip r:embed="rId15">
            <a:alphaModFix/>
          </a:blip>
          <a:srcRect b="0" l="0" r="0" t="0"/>
          <a:stretch/>
        </p:blipFill>
        <p:spPr>
          <a:xfrm>
            <a:off x="3325813" y="2755900"/>
            <a:ext cx="924000" cy="6969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84" name="Shape 84"/>
          <p:cNvGrpSpPr/>
          <p:nvPr/>
        </p:nvGrpSpPr>
        <p:grpSpPr>
          <a:xfrm>
            <a:off x="4954532" y="1751043"/>
            <a:ext cx="549269" cy="473082"/>
            <a:chOff x="5409001" y="2007531"/>
            <a:chExt cx="549599" cy="472704"/>
          </a:xfrm>
        </p:grpSpPr>
        <p:sp>
          <p:nvSpPr>
            <p:cNvPr id="85" name="Shape 85"/>
            <p:cNvSpPr/>
            <p:nvPr/>
          </p:nvSpPr>
          <p:spPr>
            <a:xfrm>
              <a:off x="5409001" y="2007531"/>
              <a:ext cx="549599" cy="472704"/>
            </a:xfrm>
            <a:prstGeom prst="ellipse">
              <a:avLst/>
            </a:prstGeom>
            <a:solidFill>
              <a:schemeClr val="lt1"/>
            </a:solidFill>
            <a:ln cap="flat" cmpd="sng" w="9525">
              <a:solidFill>
                <a:srgbClr val="5A72B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ELIXIR logo_2013_low.png" id="86" name="Shape 86"/>
            <p:cNvPicPr preferRelativeResize="0"/>
            <p:nvPr/>
          </p:nvPicPr>
          <p:blipFill rotWithShape="1">
            <a:blip r:embed="rId15">
              <a:alphaModFix/>
            </a:blip>
            <a:srcRect b="0" l="0" r="0" t="0"/>
            <a:stretch/>
          </p:blipFill>
          <p:spPr>
            <a:xfrm>
              <a:off x="5506448" y="2098162"/>
              <a:ext cx="387733" cy="292207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87" name="Shape 87"/>
          <p:cNvGrpSpPr/>
          <p:nvPr/>
        </p:nvGrpSpPr>
        <p:grpSpPr>
          <a:xfrm>
            <a:off x="3290832" y="1751043"/>
            <a:ext cx="549269" cy="473082"/>
            <a:chOff x="5409001" y="2007531"/>
            <a:chExt cx="549599" cy="472704"/>
          </a:xfrm>
        </p:grpSpPr>
        <p:sp>
          <p:nvSpPr>
            <p:cNvPr id="88" name="Shape 88"/>
            <p:cNvSpPr/>
            <p:nvPr/>
          </p:nvSpPr>
          <p:spPr>
            <a:xfrm>
              <a:off x="5409001" y="2007531"/>
              <a:ext cx="549599" cy="472704"/>
            </a:xfrm>
            <a:prstGeom prst="ellipse">
              <a:avLst/>
            </a:prstGeom>
            <a:solidFill>
              <a:schemeClr val="lt1"/>
            </a:solidFill>
            <a:ln cap="flat" cmpd="sng" w="9525">
              <a:solidFill>
                <a:srgbClr val="5A72B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ELIXIR logo_2013_low.png" id="89" name="Shape 89"/>
            <p:cNvPicPr preferRelativeResize="0"/>
            <p:nvPr/>
          </p:nvPicPr>
          <p:blipFill rotWithShape="1">
            <a:blip r:embed="rId15">
              <a:alphaModFix/>
            </a:blip>
            <a:srcRect b="0" l="0" r="0" t="0"/>
            <a:stretch/>
          </p:blipFill>
          <p:spPr>
            <a:xfrm>
              <a:off x="5506448" y="2098162"/>
              <a:ext cx="387733" cy="292207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90" name="Shape 90"/>
          <p:cNvGrpSpPr/>
          <p:nvPr/>
        </p:nvGrpSpPr>
        <p:grpSpPr>
          <a:xfrm>
            <a:off x="2136718" y="2755930"/>
            <a:ext cx="549269" cy="473082"/>
            <a:chOff x="5409001" y="2007531"/>
            <a:chExt cx="549599" cy="472704"/>
          </a:xfrm>
        </p:grpSpPr>
        <p:sp>
          <p:nvSpPr>
            <p:cNvPr id="91" name="Shape 91"/>
            <p:cNvSpPr/>
            <p:nvPr/>
          </p:nvSpPr>
          <p:spPr>
            <a:xfrm>
              <a:off x="5409001" y="2007531"/>
              <a:ext cx="549599" cy="472704"/>
            </a:xfrm>
            <a:prstGeom prst="ellipse">
              <a:avLst/>
            </a:prstGeom>
            <a:solidFill>
              <a:schemeClr val="lt1"/>
            </a:solidFill>
            <a:ln cap="flat" cmpd="sng" w="9525">
              <a:solidFill>
                <a:srgbClr val="5A72B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ELIXIR logo_2013_low.png" id="92" name="Shape 92"/>
            <p:cNvPicPr preferRelativeResize="0"/>
            <p:nvPr/>
          </p:nvPicPr>
          <p:blipFill rotWithShape="1">
            <a:blip r:embed="rId15">
              <a:alphaModFix/>
            </a:blip>
            <a:srcRect b="0" l="0" r="0" t="0"/>
            <a:stretch/>
          </p:blipFill>
          <p:spPr>
            <a:xfrm>
              <a:off x="5506448" y="2098162"/>
              <a:ext cx="387733" cy="292207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93" name="Shape 93"/>
          <p:cNvGrpSpPr/>
          <p:nvPr/>
        </p:nvGrpSpPr>
        <p:grpSpPr>
          <a:xfrm>
            <a:off x="2135132" y="4656169"/>
            <a:ext cx="549269" cy="473082"/>
            <a:chOff x="5409001" y="2007531"/>
            <a:chExt cx="549599" cy="472704"/>
          </a:xfrm>
        </p:grpSpPr>
        <p:sp>
          <p:nvSpPr>
            <p:cNvPr id="94" name="Shape 94"/>
            <p:cNvSpPr/>
            <p:nvPr/>
          </p:nvSpPr>
          <p:spPr>
            <a:xfrm>
              <a:off x="5409001" y="2007531"/>
              <a:ext cx="549599" cy="472704"/>
            </a:xfrm>
            <a:prstGeom prst="ellipse">
              <a:avLst/>
            </a:prstGeom>
            <a:solidFill>
              <a:schemeClr val="lt1"/>
            </a:solidFill>
            <a:ln cap="flat" cmpd="sng" w="9525">
              <a:solidFill>
                <a:srgbClr val="5A72B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ELIXIR logo_2013_low.png" id="95" name="Shape 95"/>
            <p:cNvPicPr preferRelativeResize="0"/>
            <p:nvPr/>
          </p:nvPicPr>
          <p:blipFill rotWithShape="1">
            <a:blip r:embed="rId15">
              <a:alphaModFix/>
            </a:blip>
            <a:srcRect b="0" l="0" r="0" t="0"/>
            <a:stretch/>
          </p:blipFill>
          <p:spPr>
            <a:xfrm>
              <a:off x="5506448" y="2098162"/>
              <a:ext cx="387733" cy="292207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96" name="Shape 96"/>
          <p:cNvGrpSpPr/>
          <p:nvPr/>
        </p:nvGrpSpPr>
        <p:grpSpPr>
          <a:xfrm>
            <a:off x="2990793" y="5257745"/>
            <a:ext cx="549269" cy="471475"/>
            <a:chOff x="5409001" y="2007531"/>
            <a:chExt cx="549599" cy="472704"/>
          </a:xfrm>
        </p:grpSpPr>
        <p:sp>
          <p:nvSpPr>
            <p:cNvPr id="97" name="Shape 97"/>
            <p:cNvSpPr/>
            <p:nvPr/>
          </p:nvSpPr>
          <p:spPr>
            <a:xfrm>
              <a:off x="5409001" y="2007531"/>
              <a:ext cx="549599" cy="472704"/>
            </a:xfrm>
            <a:prstGeom prst="ellipse">
              <a:avLst/>
            </a:prstGeom>
            <a:solidFill>
              <a:schemeClr val="lt1"/>
            </a:solidFill>
            <a:ln cap="flat" cmpd="sng" w="9525">
              <a:solidFill>
                <a:srgbClr val="5A72B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ELIXIR logo_2013_low.png" id="98" name="Shape 98"/>
            <p:cNvPicPr preferRelativeResize="0"/>
            <p:nvPr/>
          </p:nvPicPr>
          <p:blipFill rotWithShape="1">
            <a:blip r:embed="rId15">
              <a:alphaModFix/>
            </a:blip>
            <a:srcRect b="0" l="0" r="0" t="0"/>
            <a:stretch/>
          </p:blipFill>
          <p:spPr>
            <a:xfrm>
              <a:off x="5506448" y="2098162"/>
              <a:ext cx="387733" cy="292207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99" name="Shape 99"/>
          <p:cNvGrpSpPr/>
          <p:nvPr/>
        </p:nvGrpSpPr>
        <p:grpSpPr>
          <a:xfrm>
            <a:off x="4006793" y="5257745"/>
            <a:ext cx="549269" cy="471475"/>
            <a:chOff x="5409001" y="2007531"/>
            <a:chExt cx="549599" cy="472704"/>
          </a:xfrm>
        </p:grpSpPr>
        <p:sp>
          <p:nvSpPr>
            <p:cNvPr id="100" name="Shape 100"/>
            <p:cNvSpPr/>
            <p:nvPr/>
          </p:nvSpPr>
          <p:spPr>
            <a:xfrm>
              <a:off x="5409001" y="2007531"/>
              <a:ext cx="549599" cy="472704"/>
            </a:xfrm>
            <a:prstGeom prst="ellipse">
              <a:avLst/>
            </a:prstGeom>
            <a:solidFill>
              <a:schemeClr val="lt1"/>
            </a:solidFill>
            <a:ln cap="flat" cmpd="sng" w="9525">
              <a:solidFill>
                <a:srgbClr val="5A72B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ELIXIR logo_2013_low.png" id="101" name="Shape 101"/>
            <p:cNvPicPr preferRelativeResize="0"/>
            <p:nvPr/>
          </p:nvPicPr>
          <p:blipFill rotWithShape="1">
            <a:blip r:embed="rId15">
              <a:alphaModFix/>
            </a:blip>
            <a:srcRect b="0" l="0" r="0" t="0"/>
            <a:stretch/>
          </p:blipFill>
          <p:spPr>
            <a:xfrm>
              <a:off x="5506448" y="2098162"/>
              <a:ext cx="387733" cy="292207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02" name="Shape 102"/>
          <p:cNvGrpSpPr/>
          <p:nvPr/>
        </p:nvGrpSpPr>
        <p:grpSpPr>
          <a:xfrm>
            <a:off x="5038668" y="5248305"/>
            <a:ext cx="549269" cy="473082"/>
            <a:chOff x="5409001" y="2007531"/>
            <a:chExt cx="549599" cy="472704"/>
          </a:xfrm>
        </p:grpSpPr>
        <p:sp>
          <p:nvSpPr>
            <p:cNvPr id="103" name="Shape 103"/>
            <p:cNvSpPr/>
            <p:nvPr/>
          </p:nvSpPr>
          <p:spPr>
            <a:xfrm>
              <a:off x="5409001" y="2007531"/>
              <a:ext cx="549599" cy="472704"/>
            </a:xfrm>
            <a:prstGeom prst="ellipse">
              <a:avLst/>
            </a:prstGeom>
            <a:solidFill>
              <a:schemeClr val="lt1"/>
            </a:solidFill>
            <a:ln cap="flat" cmpd="sng" w="9525">
              <a:solidFill>
                <a:srgbClr val="5A72B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ELIXIR logo_2013_low.png" id="104" name="Shape 104"/>
            <p:cNvPicPr preferRelativeResize="0"/>
            <p:nvPr/>
          </p:nvPicPr>
          <p:blipFill rotWithShape="1">
            <a:blip r:embed="rId15">
              <a:alphaModFix/>
            </a:blip>
            <a:srcRect b="0" l="0" r="0" t="0"/>
            <a:stretch/>
          </p:blipFill>
          <p:spPr>
            <a:xfrm>
              <a:off x="5506448" y="2098162"/>
              <a:ext cx="387733" cy="29220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5" name="Shape 105"/>
          <p:cNvSpPr txBox="1"/>
          <p:nvPr>
            <p:ph idx="12" type="sldNum"/>
          </p:nvPr>
        </p:nvSpPr>
        <p:spPr>
          <a:xfrm>
            <a:off x="173038" y="6451600"/>
            <a:ext cx="685800" cy="1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i="1" lang="fi-FI" sz="1800">
                <a:solidFill>
                  <a:srgbClr val="F47D2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2_Title and Content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ELIXIR logo_mac icon.png" id="107" name="Shape 10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69225" y="5834063"/>
            <a:ext cx="1222500" cy="925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Shape 10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5A72B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Shape 109"/>
          <p:cNvSpPr/>
          <p:nvPr/>
        </p:nvSpPr>
        <p:spPr>
          <a:xfrm>
            <a:off x="3517900" y="2897188"/>
            <a:ext cx="639900" cy="5667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rgbClr val="5A72B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Shape 110"/>
          <p:cNvSpPr txBox="1"/>
          <p:nvPr/>
        </p:nvSpPr>
        <p:spPr>
          <a:xfrm>
            <a:off x="3219450" y="6300788"/>
            <a:ext cx="2603400" cy="3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Secure Compute Clouds</a:t>
            </a:r>
          </a:p>
        </p:txBody>
      </p:sp>
      <p:sp>
        <p:nvSpPr>
          <p:cNvPr id="111" name="Shape 111"/>
          <p:cNvSpPr txBox="1"/>
          <p:nvPr/>
        </p:nvSpPr>
        <p:spPr>
          <a:xfrm>
            <a:off x="133350" y="2244725"/>
            <a:ext cx="20511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Supporting sample logistics</a:t>
            </a:r>
          </a:p>
        </p:txBody>
      </p:sp>
      <p:pic>
        <p:nvPicPr>
          <p:cNvPr id="112" name="Shape 1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88925" y="620713"/>
            <a:ext cx="1063500" cy="69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Shape 1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236663" y="3378200"/>
            <a:ext cx="887400" cy="193800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Shape 114"/>
          <p:cNvSpPr/>
          <p:nvPr/>
        </p:nvSpPr>
        <p:spPr>
          <a:xfrm>
            <a:off x="2874963" y="2600325"/>
            <a:ext cx="3260700" cy="2187600"/>
          </a:xfrm>
          <a:prstGeom prst="rect">
            <a:avLst/>
          </a:prstGeom>
          <a:solidFill>
            <a:srgbClr val="C6CCCE"/>
          </a:solidFill>
          <a:ln cap="flat" cmpd="sng" w="9525">
            <a:solidFill>
              <a:srgbClr val="5A72B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Shape 115"/>
          <p:cNvSpPr txBox="1"/>
          <p:nvPr/>
        </p:nvSpPr>
        <p:spPr>
          <a:xfrm>
            <a:off x="3284538" y="3517900"/>
            <a:ext cx="2160600" cy="101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fi-FI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Federated Authentication</a:t>
            </a:r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fi-FI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Authorization</a:t>
            </a:r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fi-FI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Dataset registry</a:t>
            </a:r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fi-FI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 transfer hub</a:t>
            </a:r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fi-FI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Policy and Legal Framework</a:t>
            </a:r>
          </a:p>
        </p:txBody>
      </p:sp>
      <p:sp>
        <p:nvSpPr>
          <p:cNvPr id="116" name="Shape 116"/>
          <p:cNvSpPr txBox="1"/>
          <p:nvPr/>
        </p:nvSpPr>
        <p:spPr>
          <a:xfrm>
            <a:off x="4410075" y="2824163"/>
            <a:ext cx="1035000" cy="460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Services and Coordination</a:t>
            </a:r>
          </a:p>
        </p:txBody>
      </p:sp>
      <p:sp>
        <p:nvSpPr>
          <p:cNvPr id="117" name="Shape 117"/>
          <p:cNvSpPr txBox="1"/>
          <p:nvPr/>
        </p:nvSpPr>
        <p:spPr>
          <a:xfrm>
            <a:off x="7019925" y="800100"/>
            <a:ext cx="13302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High speed encrypted data transfer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GridFTP/Globus/Aspera</a:t>
            </a:r>
          </a:p>
        </p:txBody>
      </p:sp>
      <p:pic>
        <p:nvPicPr>
          <p:cNvPr id="118" name="Shape 11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992438" y="5797550"/>
            <a:ext cx="506400" cy="447600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Shape 119"/>
          <p:cNvSpPr txBox="1"/>
          <p:nvPr/>
        </p:nvSpPr>
        <p:spPr>
          <a:xfrm>
            <a:off x="6424613" y="188913"/>
            <a:ext cx="2149500" cy="43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Secure data access remote API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 GA4GH )</a:t>
            </a:r>
          </a:p>
        </p:txBody>
      </p:sp>
      <p:sp>
        <p:nvSpPr>
          <p:cNvPr id="120" name="Shape 120"/>
          <p:cNvSpPr txBox="1"/>
          <p:nvPr/>
        </p:nvSpPr>
        <p:spPr>
          <a:xfrm>
            <a:off x="420688" y="1303338"/>
            <a:ext cx="1511400" cy="5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Sequencing centers</a:t>
            </a:r>
          </a:p>
        </p:txBody>
      </p:sp>
      <p:pic>
        <p:nvPicPr>
          <p:cNvPr id="121" name="Shape 12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943350" y="5821363"/>
            <a:ext cx="796800" cy="51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Shape 12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011988" y="2781300"/>
            <a:ext cx="2024100" cy="15858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23" name="Shape 123"/>
          <p:cNvGrpSpPr/>
          <p:nvPr/>
        </p:nvGrpSpPr>
        <p:grpSpPr>
          <a:xfrm>
            <a:off x="7515058" y="3295566"/>
            <a:ext cx="1122335" cy="1122335"/>
            <a:chOff x="6596711" y="3324703"/>
            <a:chExt cx="1123683" cy="1123683"/>
          </a:xfrm>
        </p:grpSpPr>
        <p:pic>
          <p:nvPicPr>
            <p:cNvPr id="124" name="Shape 124"/>
            <p:cNvPicPr preferRelativeResize="0"/>
            <p:nvPr/>
          </p:nvPicPr>
          <p:blipFill rotWithShape="1">
            <a:blip r:embed="rId8">
              <a:alphaModFix/>
            </a:blip>
            <a:srcRect b="0" l="0" r="0" t="0"/>
            <a:stretch/>
          </p:blipFill>
          <p:spPr>
            <a:xfrm>
              <a:off x="6596711" y="3324703"/>
              <a:ext cx="1123683" cy="112368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5" name="Shape 125"/>
            <p:cNvSpPr txBox="1"/>
            <p:nvPr/>
          </p:nvSpPr>
          <p:spPr>
            <a:xfrm>
              <a:off x="6839885" y="3842837"/>
              <a:ext cx="815345" cy="584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i-FI" sz="1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Data Users</a:t>
              </a:r>
            </a:p>
          </p:txBody>
        </p:sp>
      </p:grpSp>
      <p:sp>
        <p:nvSpPr>
          <p:cNvPr id="126" name="Shape 126"/>
          <p:cNvSpPr/>
          <p:nvPr/>
        </p:nvSpPr>
        <p:spPr>
          <a:xfrm>
            <a:off x="2733675" y="187325"/>
            <a:ext cx="3318000" cy="1665300"/>
          </a:xfrm>
          <a:prstGeom prst="rect">
            <a:avLst/>
          </a:prstGeom>
          <a:noFill/>
          <a:ln cap="flat" cmpd="sng" w="9525">
            <a:solidFill>
              <a:srgbClr val="5A72B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Shape 127"/>
          <p:cNvSpPr/>
          <p:nvPr/>
        </p:nvSpPr>
        <p:spPr>
          <a:xfrm>
            <a:off x="3121025" y="558800"/>
            <a:ext cx="1054200" cy="1076400"/>
          </a:xfrm>
          <a:prstGeom prst="rect">
            <a:avLst/>
          </a:prstGeom>
          <a:solidFill>
            <a:srgbClr val="F0B579"/>
          </a:solidFill>
          <a:ln cap="flat" cmpd="sng" w="9525">
            <a:solidFill>
              <a:srgbClr val="5A72B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ega_Phenome_transparent.gif" id="128" name="Shape 128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3187700" y="965200"/>
            <a:ext cx="741300" cy="30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Shape 129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3121025" y="558800"/>
            <a:ext cx="1054200" cy="3366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30" name="Shape 130"/>
          <p:cNvGrpSpPr/>
          <p:nvPr/>
        </p:nvGrpSpPr>
        <p:grpSpPr>
          <a:xfrm>
            <a:off x="4444928" y="677894"/>
            <a:ext cx="1452538" cy="790597"/>
            <a:chOff x="4104009" y="1122708"/>
            <a:chExt cx="1452102" cy="791309"/>
          </a:xfrm>
        </p:grpSpPr>
        <p:pic>
          <p:nvPicPr>
            <p:cNvPr id="131" name="Shape 131"/>
            <p:cNvPicPr preferRelativeResize="0"/>
            <p:nvPr/>
          </p:nvPicPr>
          <p:blipFill rotWithShape="1">
            <a:blip r:embed="rId11">
              <a:alphaModFix/>
            </a:blip>
            <a:srcRect b="0" l="0" r="0" t="0"/>
            <a:stretch/>
          </p:blipFill>
          <p:spPr>
            <a:xfrm>
              <a:off x="4851413" y="1122708"/>
              <a:ext cx="704698" cy="79130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2" name="Shape 132"/>
            <p:cNvSpPr txBox="1"/>
            <p:nvPr/>
          </p:nvSpPr>
          <p:spPr>
            <a:xfrm>
              <a:off x="4104009" y="1143364"/>
              <a:ext cx="820478" cy="64671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0" rIns="0" wrap="square" tIns="45700">
              <a:noAutofit/>
            </a:bodyPr>
            <a:lstStyle/>
            <a:p>
              <a:pPr indent="0" lvl="0" marL="0" marR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i-FI"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EGA</a:t>
              </a:r>
            </a:p>
            <a:p>
              <a:pPr indent="0" lvl="0" marL="0" marR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i-FI"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at</a:t>
              </a:r>
            </a:p>
          </p:txBody>
        </p:sp>
      </p:grpSp>
      <p:pic>
        <p:nvPicPr>
          <p:cNvPr id="133" name="Shape 133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3121025" y="1309688"/>
            <a:ext cx="1054200" cy="322200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Shape 134"/>
          <p:cNvSpPr txBox="1"/>
          <p:nvPr/>
        </p:nvSpPr>
        <p:spPr>
          <a:xfrm>
            <a:off x="3663950" y="188913"/>
            <a:ext cx="3098700" cy="3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 Archiving</a:t>
            </a:r>
          </a:p>
        </p:txBody>
      </p:sp>
      <p:sp>
        <p:nvSpPr>
          <p:cNvPr id="135" name="Shape 135"/>
          <p:cNvSpPr txBox="1"/>
          <p:nvPr/>
        </p:nvSpPr>
        <p:spPr>
          <a:xfrm>
            <a:off x="6318250" y="4656138"/>
            <a:ext cx="24099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Bringing users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data</a:t>
            </a:r>
          </a:p>
        </p:txBody>
      </p:sp>
      <p:sp>
        <p:nvSpPr>
          <p:cNvPr id="136" name="Shape 136"/>
          <p:cNvSpPr/>
          <p:nvPr/>
        </p:nvSpPr>
        <p:spPr>
          <a:xfrm>
            <a:off x="2733675" y="5591175"/>
            <a:ext cx="3260700" cy="1079400"/>
          </a:xfrm>
          <a:prstGeom prst="rect">
            <a:avLst/>
          </a:prstGeom>
          <a:noFill/>
          <a:ln cap="flat" cmpd="sng" w="9525">
            <a:solidFill>
              <a:srgbClr val="5A72B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Shape 137"/>
          <p:cNvSpPr/>
          <p:nvPr/>
        </p:nvSpPr>
        <p:spPr>
          <a:xfrm>
            <a:off x="190500" y="2281238"/>
            <a:ext cx="2031900" cy="1547700"/>
          </a:xfrm>
          <a:prstGeom prst="rect">
            <a:avLst/>
          </a:prstGeom>
          <a:noFill/>
          <a:ln cap="flat" cmpd="sng" w="9525">
            <a:solidFill>
              <a:srgbClr val="5A72B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Shape 138"/>
          <p:cNvSpPr/>
          <p:nvPr/>
        </p:nvSpPr>
        <p:spPr>
          <a:xfrm>
            <a:off x="180975" y="4198938"/>
            <a:ext cx="2041500" cy="1600200"/>
          </a:xfrm>
          <a:prstGeom prst="rect">
            <a:avLst/>
          </a:prstGeom>
          <a:noFill/>
          <a:ln cap="flat" cmpd="sng" w="9525">
            <a:solidFill>
              <a:srgbClr val="5A72B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" name="Shape 139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4843463" y="5873750"/>
            <a:ext cx="1054200" cy="336600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Shape 140"/>
          <p:cNvSpPr/>
          <p:nvPr/>
        </p:nvSpPr>
        <p:spPr>
          <a:xfrm flipH="1" rot="10800000">
            <a:off x="6224588" y="736525"/>
            <a:ext cx="642900" cy="2981400"/>
          </a:xfrm>
          <a:prstGeom prst="bentUpArrow">
            <a:avLst>
              <a:gd fmla="val 50000" name="adj1"/>
              <a:gd fmla="val 22294" name="adj2"/>
              <a:gd fmla="val 19707" name="adj3"/>
            </a:avLst>
          </a:prstGeom>
          <a:solidFill>
            <a:srgbClr val="ABB2B5"/>
          </a:solidFill>
          <a:ln cap="flat" cmpd="sng" w="9525">
            <a:solidFill>
              <a:srgbClr val="5A72B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Shape 141"/>
          <p:cNvSpPr/>
          <p:nvPr/>
        </p:nvSpPr>
        <p:spPr>
          <a:xfrm flipH="1" rot="-5400000">
            <a:off x="4793339" y="4480838"/>
            <a:ext cx="3416400" cy="731700"/>
          </a:xfrm>
          <a:prstGeom prst="bentUpArrow">
            <a:avLst>
              <a:gd fmla="val 40415" name="adj1"/>
              <a:gd fmla="val 46355" name="adj2"/>
              <a:gd fmla="val 19707" name="adj3"/>
            </a:avLst>
          </a:prstGeom>
          <a:solidFill>
            <a:srgbClr val="ABB2B5"/>
          </a:solidFill>
          <a:ln cap="flat" cmpd="sng" w="9525">
            <a:solidFill>
              <a:srgbClr val="5A72B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Shape 142"/>
          <p:cNvSpPr/>
          <p:nvPr/>
        </p:nvSpPr>
        <p:spPr>
          <a:xfrm>
            <a:off x="1657350" y="911225"/>
            <a:ext cx="1373100" cy="385800"/>
          </a:xfrm>
          <a:prstGeom prst="rightArrow">
            <a:avLst>
              <a:gd fmla="val 50000" name="adj1"/>
              <a:gd fmla="val 50000" name="adj2"/>
            </a:avLst>
          </a:prstGeom>
          <a:gradFill>
            <a:gsLst>
              <a:gs pos="0">
                <a:srgbClr val="5370C0"/>
              </a:gs>
              <a:gs pos="100000">
                <a:srgbClr val="A4B6FC"/>
              </a:gs>
            </a:gsLst>
            <a:lin ang="16200000" scaled="0"/>
          </a:gradFill>
          <a:ln cap="flat" cmpd="sng" w="9525">
            <a:solidFill>
              <a:srgbClr val="5A72B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Shape 143"/>
          <p:cNvSpPr/>
          <p:nvPr/>
        </p:nvSpPr>
        <p:spPr>
          <a:xfrm>
            <a:off x="4238625" y="965200"/>
            <a:ext cx="571500" cy="301500"/>
          </a:xfrm>
          <a:prstGeom prst="leftRightArrow">
            <a:avLst>
              <a:gd fmla="val 50000" name="adj1"/>
              <a:gd fmla="val 50000" name="adj2"/>
            </a:avLst>
          </a:prstGeom>
          <a:gradFill>
            <a:gsLst>
              <a:gs pos="0">
                <a:srgbClr val="5370C0"/>
              </a:gs>
              <a:gs pos="100000">
                <a:srgbClr val="A4B6FC"/>
              </a:gs>
            </a:gsLst>
            <a:lin ang="16200000" scaled="0"/>
          </a:gradFill>
          <a:ln cap="flat" cmpd="sng" w="9525">
            <a:solidFill>
              <a:srgbClr val="5A72B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4" name="Shape 144"/>
          <p:cNvCxnSpPr/>
          <p:nvPr/>
        </p:nvCxnSpPr>
        <p:spPr>
          <a:xfrm>
            <a:off x="3840163" y="1987550"/>
            <a:ext cx="1114500" cy="0"/>
          </a:xfrm>
          <a:prstGeom prst="straightConnector1">
            <a:avLst/>
          </a:prstGeom>
          <a:noFill/>
          <a:ln cap="flat" cmpd="sng" w="25400">
            <a:solidFill>
              <a:srgbClr val="57606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5" name="Shape 145"/>
          <p:cNvCxnSpPr/>
          <p:nvPr/>
        </p:nvCxnSpPr>
        <p:spPr>
          <a:xfrm flipH="1">
            <a:off x="2606588" y="1987550"/>
            <a:ext cx="684300" cy="836700"/>
          </a:xfrm>
          <a:prstGeom prst="straightConnector1">
            <a:avLst/>
          </a:prstGeom>
          <a:noFill/>
          <a:ln cap="flat" cmpd="sng" w="25400">
            <a:solidFill>
              <a:srgbClr val="57606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6" name="Shape 146"/>
          <p:cNvCxnSpPr/>
          <p:nvPr/>
        </p:nvCxnSpPr>
        <p:spPr>
          <a:xfrm>
            <a:off x="2411413" y="3228975"/>
            <a:ext cx="0" cy="1425600"/>
          </a:xfrm>
          <a:prstGeom prst="straightConnector1">
            <a:avLst/>
          </a:prstGeom>
          <a:noFill/>
          <a:ln cap="flat" cmpd="sng" w="25400">
            <a:solidFill>
              <a:srgbClr val="57606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7" name="Shape 147"/>
          <p:cNvCxnSpPr/>
          <p:nvPr/>
        </p:nvCxnSpPr>
        <p:spPr>
          <a:xfrm>
            <a:off x="2605088" y="5059363"/>
            <a:ext cx="385800" cy="435000"/>
          </a:xfrm>
          <a:prstGeom prst="straightConnector1">
            <a:avLst/>
          </a:prstGeom>
          <a:noFill/>
          <a:ln cap="flat" cmpd="sng" w="25400">
            <a:solidFill>
              <a:srgbClr val="57606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8" name="Shape 148"/>
          <p:cNvCxnSpPr/>
          <p:nvPr/>
        </p:nvCxnSpPr>
        <p:spPr>
          <a:xfrm>
            <a:off x="3540125" y="5494338"/>
            <a:ext cx="466800" cy="0"/>
          </a:xfrm>
          <a:prstGeom prst="straightConnector1">
            <a:avLst/>
          </a:prstGeom>
          <a:noFill/>
          <a:ln cap="flat" cmpd="sng" w="25400">
            <a:solidFill>
              <a:srgbClr val="57606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9" name="Shape 149"/>
          <p:cNvCxnSpPr/>
          <p:nvPr/>
        </p:nvCxnSpPr>
        <p:spPr>
          <a:xfrm flipH="1" rot="10800000">
            <a:off x="4556125" y="5484738"/>
            <a:ext cx="482700" cy="9600"/>
          </a:xfrm>
          <a:prstGeom prst="straightConnector1">
            <a:avLst/>
          </a:prstGeom>
          <a:noFill/>
          <a:ln cap="flat" cmpd="sng" w="25400">
            <a:solidFill>
              <a:srgbClr val="576063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50" name="Shape 150"/>
          <p:cNvSpPr txBox="1"/>
          <p:nvPr/>
        </p:nvSpPr>
        <p:spPr>
          <a:xfrm>
            <a:off x="168275" y="193675"/>
            <a:ext cx="1859100" cy="3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 Generation</a:t>
            </a:r>
          </a:p>
        </p:txBody>
      </p:sp>
      <p:pic>
        <p:nvPicPr>
          <p:cNvPr id="151" name="Shape 151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1236663" y="3094038"/>
            <a:ext cx="887400" cy="284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Shape 152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290513" y="3052763"/>
            <a:ext cx="885900" cy="520800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Shape 153"/>
          <p:cNvSpPr txBox="1"/>
          <p:nvPr/>
        </p:nvSpPr>
        <p:spPr>
          <a:xfrm>
            <a:off x="133350" y="4195763"/>
            <a:ext cx="20511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Managing Access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Shape 154"/>
          <p:cNvSpPr txBox="1"/>
          <p:nvPr/>
        </p:nvSpPr>
        <p:spPr>
          <a:xfrm>
            <a:off x="133350" y="4597400"/>
            <a:ext cx="2105100" cy="147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 Owner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 Access Agreement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 Access Committee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 Request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Authorization Management Tools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( EGA and CSC REMS )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Shape 155"/>
          <p:cNvSpPr/>
          <p:nvPr/>
        </p:nvSpPr>
        <p:spPr>
          <a:xfrm>
            <a:off x="685800" y="1879600"/>
            <a:ext cx="311100" cy="279300"/>
          </a:xfrm>
          <a:prstGeom prst="upArrow">
            <a:avLst>
              <a:gd fmla="val 50000" name="adj1"/>
              <a:gd fmla="val 50000" name="adj2"/>
            </a:avLst>
          </a:prstGeom>
          <a:gradFill>
            <a:gsLst>
              <a:gs pos="0">
                <a:srgbClr val="5370C0"/>
              </a:gs>
              <a:gs pos="100000">
                <a:srgbClr val="A4B6FC"/>
              </a:gs>
            </a:gsLst>
            <a:lin ang="16200000" scaled="0"/>
          </a:gradFill>
          <a:ln cap="flat" cmpd="sng" w="9525">
            <a:solidFill>
              <a:srgbClr val="5A72B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6" name="Shape 156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1525588" y="4519613"/>
            <a:ext cx="609600" cy="300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ELIXIR logo_2013_low.png" id="157" name="Shape 157"/>
          <p:cNvPicPr preferRelativeResize="0"/>
          <p:nvPr/>
        </p:nvPicPr>
        <p:blipFill rotWithShape="1">
          <a:blip r:embed="rId15">
            <a:alphaModFix/>
          </a:blip>
          <a:srcRect b="0" l="0" r="0" t="0"/>
          <a:stretch/>
        </p:blipFill>
        <p:spPr>
          <a:xfrm>
            <a:off x="3325813" y="2755900"/>
            <a:ext cx="924000" cy="6969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58" name="Shape 158"/>
          <p:cNvGrpSpPr/>
          <p:nvPr/>
        </p:nvGrpSpPr>
        <p:grpSpPr>
          <a:xfrm>
            <a:off x="4954532" y="1751043"/>
            <a:ext cx="549269" cy="473082"/>
            <a:chOff x="5409001" y="2007531"/>
            <a:chExt cx="549599" cy="472704"/>
          </a:xfrm>
        </p:grpSpPr>
        <p:sp>
          <p:nvSpPr>
            <p:cNvPr id="159" name="Shape 159"/>
            <p:cNvSpPr/>
            <p:nvPr/>
          </p:nvSpPr>
          <p:spPr>
            <a:xfrm>
              <a:off x="5409001" y="2007531"/>
              <a:ext cx="549599" cy="472704"/>
            </a:xfrm>
            <a:prstGeom prst="ellipse">
              <a:avLst/>
            </a:prstGeom>
            <a:solidFill>
              <a:schemeClr val="lt1"/>
            </a:solidFill>
            <a:ln cap="flat" cmpd="sng" w="9525">
              <a:solidFill>
                <a:srgbClr val="5A72B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ELIXIR logo_2013_low.png" id="160" name="Shape 160"/>
            <p:cNvPicPr preferRelativeResize="0"/>
            <p:nvPr/>
          </p:nvPicPr>
          <p:blipFill rotWithShape="1">
            <a:blip r:embed="rId15">
              <a:alphaModFix/>
            </a:blip>
            <a:srcRect b="0" l="0" r="0" t="0"/>
            <a:stretch/>
          </p:blipFill>
          <p:spPr>
            <a:xfrm>
              <a:off x="5506448" y="2098162"/>
              <a:ext cx="387733" cy="292207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61" name="Shape 161"/>
          <p:cNvGrpSpPr/>
          <p:nvPr/>
        </p:nvGrpSpPr>
        <p:grpSpPr>
          <a:xfrm>
            <a:off x="3290832" y="1751043"/>
            <a:ext cx="549269" cy="473082"/>
            <a:chOff x="5409001" y="2007531"/>
            <a:chExt cx="549599" cy="472704"/>
          </a:xfrm>
        </p:grpSpPr>
        <p:sp>
          <p:nvSpPr>
            <p:cNvPr id="162" name="Shape 162"/>
            <p:cNvSpPr/>
            <p:nvPr/>
          </p:nvSpPr>
          <p:spPr>
            <a:xfrm>
              <a:off x="5409001" y="2007531"/>
              <a:ext cx="549599" cy="472704"/>
            </a:xfrm>
            <a:prstGeom prst="ellipse">
              <a:avLst/>
            </a:prstGeom>
            <a:solidFill>
              <a:schemeClr val="lt1"/>
            </a:solidFill>
            <a:ln cap="flat" cmpd="sng" w="9525">
              <a:solidFill>
                <a:srgbClr val="5A72B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ELIXIR logo_2013_low.png" id="163" name="Shape 163"/>
            <p:cNvPicPr preferRelativeResize="0"/>
            <p:nvPr/>
          </p:nvPicPr>
          <p:blipFill rotWithShape="1">
            <a:blip r:embed="rId15">
              <a:alphaModFix/>
            </a:blip>
            <a:srcRect b="0" l="0" r="0" t="0"/>
            <a:stretch/>
          </p:blipFill>
          <p:spPr>
            <a:xfrm>
              <a:off x="5506448" y="2098162"/>
              <a:ext cx="387733" cy="292207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64" name="Shape 164"/>
          <p:cNvGrpSpPr/>
          <p:nvPr/>
        </p:nvGrpSpPr>
        <p:grpSpPr>
          <a:xfrm>
            <a:off x="2136718" y="2755930"/>
            <a:ext cx="549269" cy="473082"/>
            <a:chOff x="5409001" y="2007531"/>
            <a:chExt cx="549599" cy="472704"/>
          </a:xfrm>
        </p:grpSpPr>
        <p:sp>
          <p:nvSpPr>
            <p:cNvPr id="165" name="Shape 165"/>
            <p:cNvSpPr/>
            <p:nvPr/>
          </p:nvSpPr>
          <p:spPr>
            <a:xfrm>
              <a:off x="5409001" y="2007531"/>
              <a:ext cx="549599" cy="472704"/>
            </a:xfrm>
            <a:prstGeom prst="ellipse">
              <a:avLst/>
            </a:prstGeom>
            <a:solidFill>
              <a:schemeClr val="lt1"/>
            </a:solidFill>
            <a:ln cap="flat" cmpd="sng" w="9525">
              <a:solidFill>
                <a:srgbClr val="5A72B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ELIXIR logo_2013_low.png" id="166" name="Shape 166"/>
            <p:cNvPicPr preferRelativeResize="0"/>
            <p:nvPr/>
          </p:nvPicPr>
          <p:blipFill rotWithShape="1">
            <a:blip r:embed="rId15">
              <a:alphaModFix/>
            </a:blip>
            <a:srcRect b="0" l="0" r="0" t="0"/>
            <a:stretch/>
          </p:blipFill>
          <p:spPr>
            <a:xfrm>
              <a:off x="5506448" y="2098162"/>
              <a:ext cx="387733" cy="292207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67" name="Shape 167"/>
          <p:cNvGrpSpPr/>
          <p:nvPr/>
        </p:nvGrpSpPr>
        <p:grpSpPr>
          <a:xfrm>
            <a:off x="2135132" y="4656169"/>
            <a:ext cx="549269" cy="473082"/>
            <a:chOff x="5409001" y="2007531"/>
            <a:chExt cx="549599" cy="472704"/>
          </a:xfrm>
        </p:grpSpPr>
        <p:sp>
          <p:nvSpPr>
            <p:cNvPr id="168" name="Shape 168"/>
            <p:cNvSpPr/>
            <p:nvPr/>
          </p:nvSpPr>
          <p:spPr>
            <a:xfrm>
              <a:off x="5409001" y="2007531"/>
              <a:ext cx="549599" cy="472704"/>
            </a:xfrm>
            <a:prstGeom prst="ellipse">
              <a:avLst/>
            </a:prstGeom>
            <a:solidFill>
              <a:schemeClr val="lt1"/>
            </a:solidFill>
            <a:ln cap="flat" cmpd="sng" w="9525">
              <a:solidFill>
                <a:srgbClr val="5A72B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ELIXIR logo_2013_low.png" id="169" name="Shape 169"/>
            <p:cNvPicPr preferRelativeResize="0"/>
            <p:nvPr/>
          </p:nvPicPr>
          <p:blipFill rotWithShape="1">
            <a:blip r:embed="rId15">
              <a:alphaModFix/>
            </a:blip>
            <a:srcRect b="0" l="0" r="0" t="0"/>
            <a:stretch/>
          </p:blipFill>
          <p:spPr>
            <a:xfrm>
              <a:off x="5506448" y="2098162"/>
              <a:ext cx="387733" cy="292207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70" name="Shape 170"/>
          <p:cNvGrpSpPr/>
          <p:nvPr/>
        </p:nvGrpSpPr>
        <p:grpSpPr>
          <a:xfrm>
            <a:off x="2990793" y="5257745"/>
            <a:ext cx="549269" cy="471475"/>
            <a:chOff x="5409001" y="2007531"/>
            <a:chExt cx="549599" cy="472704"/>
          </a:xfrm>
        </p:grpSpPr>
        <p:sp>
          <p:nvSpPr>
            <p:cNvPr id="171" name="Shape 171"/>
            <p:cNvSpPr/>
            <p:nvPr/>
          </p:nvSpPr>
          <p:spPr>
            <a:xfrm>
              <a:off x="5409001" y="2007531"/>
              <a:ext cx="549599" cy="472704"/>
            </a:xfrm>
            <a:prstGeom prst="ellipse">
              <a:avLst/>
            </a:prstGeom>
            <a:solidFill>
              <a:schemeClr val="lt1"/>
            </a:solidFill>
            <a:ln cap="flat" cmpd="sng" w="9525">
              <a:solidFill>
                <a:srgbClr val="5A72B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ELIXIR logo_2013_low.png" id="172" name="Shape 172"/>
            <p:cNvPicPr preferRelativeResize="0"/>
            <p:nvPr/>
          </p:nvPicPr>
          <p:blipFill rotWithShape="1">
            <a:blip r:embed="rId15">
              <a:alphaModFix/>
            </a:blip>
            <a:srcRect b="0" l="0" r="0" t="0"/>
            <a:stretch/>
          </p:blipFill>
          <p:spPr>
            <a:xfrm>
              <a:off x="5506448" y="2098162"/>
              <a:ext cx="387733" cy="292207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73" name="Shape 173"/>
          <p:cNvGrpSpPr/>
          <p:nvPr/>
        </p:nvGrpSpPr>
        <p:grpSpPr>
          <a:xfrm>
            <a:off x="4006793" y="5257745"/>
            <a:ext cx="549269" cy="471475"/>
            <a:chOff x="5409001" y="2007531"/>
            <a:chExt cx="549599" cy="472704"/>
          </a:xfrm>
        </p:grpSpPr>
        <p:sp>
          <p:nvSpPr>
            <p:cNvPr id="174" name="Shape 174"/>
            <p:cNvSpPr/>
            <p:nvPr/>
          </p:nvSpPr>
          <p:spPr>
            <a:xfrm>
              <a:off x="5409001" y="2007531"/>
              <a:ext cx="549599" cy="472704"/>
            </a:xfrm>
            <a:prstGeom prst="ellipse">
              <a:avLst/>
            </a:prstGeom>
            <a:solidFill>
              <a:schemeClr val="lt1"/>
            </a:solidFill>
            <a:ln cap="flat" cmpd="sng" w="9525">
              <a:solidFill>
                <a:srgbClr val="5A72B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ELIXIR logo_2013_low.png" id="175" name="Shape 175"/>
            <p:cNvPicPr preferRelativeResize="0"/>
            <p:nvPr/>
          </p:nvPicPr>
          <p:blipFill rotWithShape="1">
            <a:blip r:embed="rId15">
              <a:alphaModFix/>
            </a:blip>
            <a:srcRect b="0" l="0" r="0" t="0"/>
            <a:stretch/>
          </p:blipFill>
          <p:spPr>
            <a:xfrm>
              <a:off x="5506448" y="2098162"/>
              <a:ext cx="387733" cy="292207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76" name="Shape 176"/>
          <p:cNvGrpSpPr/>
          <p:nvPr/>
        </p:nvGrpSpPr>
        <p:grpSpPr>
          <a:xfrm>
            <a:off x="5038668" y="5248305"/>
            <a:ext cx="549269" cy="473082"/>
            <a:chOff x="5409001" y="2007531"/>
            <a:chExt cx="549599" cy="472704"/>
          </a:xfrm>
        </p:grpSpPr>
        <p:sp>
          <p:nvSpPr>
            <p:cNvPr id="177" name="Shape 177"/>
            <p:cNvSpPr/>
            <p:nvPr/>
          </p:nvSpPr>
          <p:spPr>
            <a:xfrm>
              <a:off x="5409001" y="2007531"/>
              <a:ext cx="549599" cy="472704"/>
            </a:xfrm>
            <a:prstGeom prst="ellipse">
              <a:avLst/>
            </a:prstGeom>
            <a:solidFill>
              <a:schemeClr val="lt1"/>
            </a:solidFill>
            <a:ln cap="flat" cmpd="sng" w="9525">
              <a:solidFill>
                <a:srgbClr val="5A72B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ELIXIR logo_2013_low.png" id="178" name="Shape 178"/>
            <p:cNvPicPr preferRelativeResize="0"/>
            <p:nvPr/>
          </p:nvPicPr>
          <p:blipFill rotWithShape="1">
            <a:blip r:embed="rId15">
              <a:alphaModFix/>
            </a:blip>
            <a:srcRect b="0" l="0" r="0" t="0"/>
            <a:stretch/>
          </p:blipFill>
          <p:spPr>
            <a:xfrm>
              <a:off x="5506448" y="2098162"/>
              <a:ext cx="387733" cy="29220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9" name="Shape 179"/>
          <p:cNvSpPr txBox="1"/>
          <p:nvPr>
            <p:ph idx="12" type="sldNum"/>
          </p:nvPr>
        </p:nvSpPr>
        <p:spPr>
          <a:xfrm>
            <a:off x="173038" y="6451600"/>
            <a:ext cx="685800" cy="1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i="1" lang="fi-FI" sz="1800">
                <a:solidFill>
                  <a:srgbClr val="F47D2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3_Title and Content"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ELIXIR logo_mac icon.png" id="181" name="Shape 18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69225" y="5834063"/>
            <a:ext cx="1222500" cy="925500"/>
          </a:xfrm>
          <a:prstGeom prst="rect">
            <a:avLst/>
          </a:prstGeom>
          <a:noFill/>
          <a:ln>
            <a:noFill/>
          </a:ln>
        </p:spPr>
      </p:pic>
      <p:sp>
        <p:nvSpPr>
          <p:cNvPr id="182" name="Shape 18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5A72B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Shape 183"/>
          <p:cNvSpPr/>
          <p:nvPr/>
        </p:nvSpPr>
        <p:spPr>
          <a:xfrm>
            <a:off x="3517900" y="2897188"/>
            <a:ext cx="639900" cy="5667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rgbClr val="5A72B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Shape 184"/>
          <p:cNvSpPr txBox="1"/>
          <p:nvPr/>
        </p:nvSpPr>
        <p:spPr>
          <a:xfrm>
            <a:off x="3219450" y="6300788"/>
            <a:ext cx="2603400" cy="3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Secure Compute Clouds</a:t>
            </a:r>
          </a:p>
        </p:txBody>
      </p:sp>
      <p:sp>
        <p:nvSpPr>
          <p:cNvPr id="185" name="Shape 185"/>
          <p:cNvSpPr txBox="1"/>
          <p:nvPr/>
        </p:nvSpPr>
        <p:spPr>
          <a:xfrm>
            <a:off x="133350" y="2244725"/>
            <a:ext cx="20511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Supporting sample logistics</a:t>
            </a:r>
          </a:p>
        </p:txBody>
      </p:sp>
      <p:pic>
        <p:nvPicPr>
          <p:cNvPr id="186" name="Shape 18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88925" y="620713"/>
            <a:ext cx="1063500" cy="69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Shape 18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236663" y="3378200"/>
            <a:ext cx="887400" cy="193800"/>
          </a:xfrm>
          <a:prstGeom prst="rect">
            <a:avLst/>
          </a:prstGeom>
          <a:noFill/>
          <a:ln>
            <a:noFill/>
          </a:ln>
        </p:spPr>
      </p:pic>
      <p:sp>
        <p:nvSpPr>
          <p:cNvPr id="188" name="Shape 188"/>
          <p:cNvSpPr/>
          <p:nvPr/>
        </p:nvSpPr>
        <p:spPr>
          <a:xfrm>
            <a:off x="2874963" y="2600325"/>
            <a:ext cx="3260700" cy="2187600"/>
          </a:xfrm>
          <a:prstGeom prst="rect">
            <a:avLst/>
          </a:prstGeom>
          <a:solidFill>
            <a:srgbClr val="C6CCCE"/>
          </a:solidFill>
          <a:ln cap="flat" cmpd="sng" w="9525">
            <a:solidFill>
              <a:srgbClr val="5A72B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Shape 189"/>
          <p:cNvSpPr txBox="1"/>
          <p:nvPr/>
        </p:nvSpPr>
        <p:spPr>
          <a:xfrm>
            <a:off x="3284538" y="3517900"/>
            <a:ext cx="2160600" cy="101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fi-FI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Federated Authentication</a:t>
            </a:r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fi-FI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Authorization</a:t>
            </a:r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fi-FI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Dataset registry</a:t>
            </a:r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fi-FI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 transfer hub</a:t>
            </a:r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fi-FI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Policy and Legal Framework</a:t>
            </a:r>
          </a:p>
        </p:txBody>
      </p:sp>
      <p:sp>
        <p:nvSpPr>
          <p:cNvPr id="190" name="Shape 190"/>
          <p:cNvSpPr txBox="1"/>
          <p:nvPr/>
        </p:nvSpPr>
        <p:spPr>
          <a:xfrm>
            <a:off x="4410075" y="2824163"/>
            <a:ext cx="1035000" cy="460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Services and Coordination</a:t>
            </a:r>
          </a:p>
        </p:txBody>
      </p:sp>
      <p:sp>
        <p:nvSpPr>
          <p:cNvPr id="191" name="Shape 191"/>
          <p:cNvSpPr txBox="1"/>
          <p:nvPr/>
        </p:nvSpPr>
        <p:spPr>
          <a:xfrm>
            <a:off x="7019925" y="800100"/>
            <a:ext cx="13302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High speed encrypted data transfer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GridFTP/Globus/Aspera</a:t>
            </a:r>
          </a:p>
        </p:txBody>
      </p:sp>
      <p:pic>
        <p:nvPicPr>
          <p:cNvPr id="192" name="Shape 19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992438" y="5797550"/>
            <a:ext cx="506400" cy="447600"/>
          </a:xfrm>
          <a:prstGeom prst="rect">
            <a:avLst/>
          </a:prstGeom>
          <a:noFill/>
          <a:ln>
            <a:noFill/>
          </a:ln>
        </p:spPr>
      </p:pic>
      <p:sp>
        <p:nvSpPr>
          <p:cNvPr id="193" name="Shape 193"/>
          <p:cNvSpPr txBox="1"/>
          <p:nvPr/>
        </p:nvSpPr>
        <p:spPr>
          <a:xfrm>
            <a:off x="6424613" y="188913"/>
            <a:ext cx="2149500" cy="43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Secure data access remote API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 GA4GH )</a:t>
            </a:r>
          </a:p>
        </p:txBody>
      </p:sp>
      <p:sp>
        <p:nvSpPr>
          <p:cNvPr id="194" name="Shape 194"/>
          <p:cNvSpPr txBox="1"/>
          <p:nvPr/>
        </p:nvSpPr>
        <p:spPr>
          <a:xfrm>
            <a:off x="420688" y="1303338"/>
            <a:ext cx="1511400" cy="5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Sequencing centers</a:t>
            </a:r>
          </a:p>
        </p:txBody>
      </p:sp>
      <p:pic>
        <p:nvPicPr>
          <p:cNvPr id="195" name="Shape 19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943350" y="5821363"/>
            <a:ext cx="796800" cy="51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Shape 19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011988" y="2781300"/>
            <a:ext cx="2024100" cy="15858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97" name="Shape 197"/>
          <p:cNvGrpSpPr/>
          <p:nvPr/>
        </p:nvGrpSpPr>
        <p:grpSpPr>
          <a:xfrm>
            <a:off x="7515058" y="3295566"/>
            <a:ext cx="1122335" cy="1122335"/>
            <a:chOff x="6596711" y="3324703"/>
            <a:chExt cx="1123683" cy="1123683"/>
          </a:xfrm>
        </p:grpSpPr>
        <p:pic>
          <p:nvPicPr>
            <p:cNvPr id="198" name="Shape 198"/>
            <p:cNvPicPr preferRelativeResize="0"/>
            <p:nvPr/>
          </p:nvPicPr>
          <p:blipFill rotWithShape="1">
            <a:blip r:embed="rId8">
              <a:alphaModFix/>
            </a:blip>
            <a:srcRect b="0" l="0" r="0" t="0"/>
            <a:stretch/>
          </p:blipFill>
          <p:spPr>
            <a:xfrm>
              <a:off x="6596711" y="3324703"/>
              <a:ext cx="1123683" cy="112368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9" name="Shape 199"/>
            <p:cNvSpPr txBox="1"/>
            <p:nvPr/>
          </p:nvSpPr>
          <p:spPr>
            <a:xfrm>
              <a:off x="6839885" y="3842837"/>
              <a:ext cx="815345" cy="584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i-FI" sz="1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Data Users</a:t>
              </a:r>
            </a:p>
          </p:txBody>
        </p:sp>
      </p:grpSp>
      <p:sp>
        <p:nvSpPr>
          <p:cNvPr id="200" name="Shape 200"/>
          <p:cNvSpPr/>
          <p:nvPr/>
        </p:nvSpPr>
        <p:spPr>
          <a:xfrm>
            <a:off x="2733675" y="187325"/>
            <a:ext cx="3318000" cy="1665300"/>
          </a:xfrm>
          <a:prstGeom prst="rect">
            <a:avLst/>
          </a:prstGeom>
          <a:noFill/>
          <a:ln cap="flat" cmpd="sng" w="9525">
            <a:solidFill>
              <a:srgbClr val="5A72B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Shape 201"/>
          <p:cNvSpPr/>
          <p:nvPr/>
        </p:nvSpPr>
        <p:spPr>
          <a:xfrm>
            <a:off x="3121025" y="558800"/>
            <a:ext cx="1054200" cy="1076400"/>
          </a:xfrm>
          <a:prstGeom prst="rect">
            <a:avLst/>
          </a:prstGeom>
          <a:solidFill>
            <a:srgbClr val="F0B579"/>
          </a:solidFill>
          <a:ln cap="flat" cmpd="sng" w="9525">
            <a:solidFill>
              <a:srgbClr val="5A72B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ega_Phenome_transparent.gif" id="202" name="Shape 202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3187700" y="965200"/>
            <a:ext cx="741300" cy="30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Shape 203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3121025" y="558800"/>
            <a:ext cx="1054200" cy="3366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04" name="Shape 204"/>
          <p:cNvGrpSpPr/>
          <p:nvPr/>
        </p:nvGrpSpPr>
        <p:grpSpPr>
          <a:xfrm>
            <a:off x="4444928" y="677894"/>
            <a:ext cx="1452538" cy="790597"/>
            <a:chOff x="4104009" y="1122708"/>
            <a:chExt cx="1452102" cy="791309"/>
          </a:xfrm>
        </p:grpSpPr>
        <p:pic>
          <p:nvPicPr>
            <p:cNvPr id="205" name="Shape 205"/>
            <p:cNvPicPr preferRelativeResize="0"/>
            <p:nvPr/>
          </p:nvPicPr>
          <p:blipFill rotWithShape="1">
            <a:blip r:embed="rId11">
              <a:alphaModFix/>
            </a:blip>
            <a:srcRect b="0" l="0" r="0" t="0"/>
            <a:stretch/>
          </p:blipFill>
          <p:spPr>
            <a:xfrm>
              <a:off x="4851413" y="1122708"/>
              <a:ext cx="704698" cy="79130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6" name="Shape 206"/>
            <p:cNvSpPr txBox="1"/>
            <p:nvPr/>
          </p:nvSpPr>
          <p:spPr>
            <a:xfrm>
              <a:off x="4104009" y="1143364"/>
              <a:ext cx="820478" cy="64671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0" rIns="0" wrap="square" tIns="45700">
              <a:noAutofit/>
            </a:bodyPr>
            <a:lstStyle/>
            <a:p>
              <a:pPr indent="0" lvl="0" marL="0" marR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i-FI"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EGA</a:t>
              </a:r>
            </a:p>
            <a:p>
              <a:pPr indent="0" lvl="0" marL="0" marR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i-FI"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at</a:t>
              </a:r>
            </a:p>
          </p:txBody>
        </p:sp>
      </p:grpSp>
      <p:pic>
        <p:nvPicPr>
          <p:cNvPr id="207" name="Shape 207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3121025" y="1309688"/>
            <a:ext cx="1054200" cy="322200"/>
          </a:xfrm>
          <a:prstGeom prst="rect">
            <a:avLst/>
          </a:prstGeom>
          <a:noFill/>
          <a:ln>
            <a:noFill/>
          </a:ln>
        </p:spPr>
      </p:pic>
      <p:sp>
        <p:nvSpPr>
          <p:cNvPr id="208" name="Shape 208"/>
          <p:cNvSpPr txBox="1"/>
          <p:nvPr/>
        </p:nvSpPr>
        <p:spPr>
          <a:xfrm>
            <a:off x="3663950" y="188913"/>
            <a:ext cx="3098700" cy="3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 Archiving</a:t>
            </a:r>
          </a:p>
        </p:txBody>
      </p:sp>
      <p:sp>
        <p:nvSpPr>
          <p:cNvPr id="209" name="Shape 209"/>
          <p:cNvSpPr txBox="1"/>
          <p:nvPr/>
        </p:nvSpPr>
        <p:spPr>
          <a:xfrm>
            <a:off x="6318250" y="4656138"/>
            <a:ext cx="24099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Bringing users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data</a:t>
            </a:r>
          </a:p>
        </p:txBody>
      </p:sp>
      <p:sp>
        <p:nvSpPr>
          <p:cNvPr id="210" name="Shape 210"/>
          <p:cNvSpPr/>
          <p:nvPr/>
        </p:nvSpPr>
        <p:spPr>
          <a:xfrm>
            <a:off x="2733675" y="5591175"/>
            <a:ext cx="3260700" cy="1079400"/>
          </a:xfrm>
          <a:prstGeom prst="rect">
            <a:avLst/>
          </a:prstGeom>
          <a:noFill/>
          <a:ln cap="flat" cmpd="sng" w="9525">
            <a:solidFill>
              <a:srgbClr val="5A72B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" name="Shape 211"/>
          <p:cNvSpPr/>
          <p:nvPr/>
        </p:nvSpPr>
        <p:spPr>
          <a:xfrm>
            <a:off x="190500" y="2281238"/>
            <a:ext cx="2031900" cy="1547700"/>
          </a:xfrm>
          <a:prstGeom prst="rect">
            <a:avLst/>
          </a:prstGeom>
          <a:noFill/>
          <a:ln cap="flat" cmpd="sng" w="9525">
            <a:solidFill>
              <a:srgbClr val="5A72B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" name="Shape 212"/>
          <p:cNvSpPr/>
          <p:nvPr/>
        </p:nvSpPr>
        <p:spPr>
          <a:xfrm>
            <a:off x="180975" y="4198938"/>
            <a:ext cx="2041500" cy="1600200"/>
          </a:xfrm>
          <a:prstGeom prst="rect">
            <a:avLst/>
          </a:prstGeom>
          <a:noFill/>
          <a:ln cap="flat" cmpd="sng" w="9525">
            <a:solidFill>
              <a:srgbClr val="5A72B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3" name="Shape 213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4843463" y="5873750"/>
            <a:ext cx="1054200" cy="336600"/>
          </a:xfrm>
          <a:prstGeom prst="rect">
            <a:avLst/>
          </a:prstGeom>
          <a:noFill/>
          <a:ln>
            <a:noFill/>
          </a:ln>
        </p:spPr>
      </p:pic>
      <p:sp>
        <p:nvSpPr>
          <p:cNvPr id="214" name="Shape 214"/>
          <p:cNvSpPr/>
          <p:nvPr/>
        </p:nvSpPr>
        <p:spPr>
          <a:xfrm flipH="1" rot="10800000">
            <a:off x="6224588" y="736525"/>
            <a:ext cx="642900" cy="2981400"/>
          </a:xfrm>
          <a:prstGeom prst="bentUpArrow">
            <a:avLst>
              <a:gd fmla="val 50000" name="adj1"/>
              <a:gd fmla="val 22294" name="adj2"/>
              <a:gd fmla="val 19707" name="adj3"/>
            </a:avLst>
          </a:prstGeom>
          <a:solidFill>
            <a:srgbClr val="ABB2B5"/>
          </a:solidFill>
          <a:ln cap="flat" cmpd="sng" w="9525">
            <a:solidFill>
              <a:srgbClr val="5A72B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" name="Shape 215"/>
          <p:cNvSpPr/>
          <p:nvPr/>
        </p:nvSpPr>
        <p:spPr>
          <a:xfrm flipH="1" rot="-5400000">
            <a:off x="4793339" y="4480838"/>
            <a:ext cx="3416400" cy="731700"/>
          </a:xfrm>
          <a:prstGeom prst="bentUpArrow">
            <a:avLst>
              <a:gd fmla="val 40415" name="adj1"/>
              <a:gd fmla="val 46355" name="adj2"/>
              <a:gd fmla="val 19707" name="adj3"/>
            </a:avLst>
          </a:prstGeom>
          <a:solidFill>
            <a:srgbClr val="ABB2B5"/>
          </a:solidFill>
          <a:ln cap="flat" cmpd="sng" w="9525">
            <a:solidFill>
              <a:srgbClr val="5A72B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Shape 216"/>
          <p:cNvSpPr/>
          <p:nvPr/>
        </p:nvSpPr>
        <p:spPr>
          <a:xfrm>
            <a:off x="1657350" y="911225"/>
            <a:ext cx="1373100" cy="385800"/>
          </a:xfrm>
          <a:prstGeom prst="rightArrow">
            <a:avLst>
              <a:gd fmla="val 50000" name="adj1"/>
              <a:gd fmla="val 50000" name="adj2"/>
            </a:avLst>
          </a:prstGeom>
          <a:gradFill>
            <a:gsLst>
              <a:gs pos="0">
                <a:srgbClr val="5370C0"/>
              </a:gs>
              <a:gs pos="100000">
                <a:srgbClr val="A4B6FC"/>
              </a:gs>
            </a:gsLst>
            <a:lin ang="16200000" scaled="0"/>
          </a:gradFill>
          <a:ln cap="flat" cmpd="sng" w="9525">
            <a:solidFill>
              <a:srgbClr val="5A72B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" name="Shape 217"/>
          <p:cNvSpPr/>
          <p:nvPr/>
        </p:nvSpPr>
        <p:spPr>
          <a:xfrm>
            <a:off x="4238625" y="965200"/>
            <a:ext cx="571500" cy="301500"/>
          </a:xfrm>
          <a:prstGeom prst="leftRightArrow">
            <a:avLst>
              <a:gd fmla="val 50000" name="adj1"/>
              <a:gd fmla="val 50000" name="adj2"/>
            </a:avLst>
          </a:prstGeom>
          <a:gradFill>
            <a:gsLst>
              <a:gs pos="0">
                <a:srgbClr val="5370C0"/>
              </a:gs>
              <a:gs pos="100000">
                <a:srgbClr val="A4B6FC"/>
              </a:gs>
            </a:gsLst>
            <a:lin ang="16200000" scaled="0"/>
          </a:gradFill>
          <a:ln cap="flat" cmpd="sng" w="9525">
            <a:solidFill>
              <a:srgbClr val="5A72B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18" name="Shape 218"/>
          <p:cNvCxnSpPr/>
          <p:nvPr/>
        </p:nvCxnSpPr>
        <p:spPr>
          <a:xfrm>
            <a:off x="3840163" y="1987550"/>
            <a:ext cx="1114500" cy="0"/>
          </a:xfrm>
          <a:prstGeom prst="straightConnector1">
            <a:avLst/>
          </a:prstGeom>
          <a:noFill/>
          <a:ln cap="flat" cmpd="sng" w="25400">
            <a:solidFill>
              <a:srgbClr val="57606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19" name="Shape 219"/>
          <p:cNvCxnSpPr/>
          <p:nvPr/>
        </p:nvCxnSpPr>
        <p:spPr>
          <a:xfrm flipH="1">
            <a:off x="2606588" y="1987550"/>
            <a:ext cx="684300" cy="836700"/>
          </a:xfrm>
          <a:prstGeom prst="straightConnector1">
            <a:avLst/>
          </a:prstGeom>
          <a:noFill/>
          <a:ln cap="flat" cmpd="sng" w="25400">
            <a:solidFill>
              <a:srgbClr val="57606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20" name="Shape 220"/>
          <p:cNvCxnSpPr/>
          <p:nvPr/>
        </p:nvCxnSpPr>
        <p:spPr>
          <a:xfrm>
            <a:off x="2411413" y="3228975"/>
            <a:ext cx="0" cy="1425600"/>
          </a:xfrm>
          <a:prstGeom prst="straightConnector1">
            <a:avLst/>
          </a:prstGeom>
          <a:noFill/>
          <a:ln cap="flat" cmpd="sng" w="25400">
            <a:solidFill>
              <a:srgbClr val="57606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21" name="Shape 221"/>
          <p:cNvCxnSpPr/>
          <p:nvPr/>
        </p:nvCxnSpPr>
        <p:spPr>
          <a:xfrm>
            <a:off x="2605088" y="5059363"/>
            <a:ext cx="385800" cy="435000"/>
          </a:xfrm>
          <a:prstGeom prst="straightConnector1">
            <a:avLst/>
          </a:prstGeom>
          <a:noFill/>
          <a:ln cap="flat" cmpd="sng" w="25400">
            <a:solidFill>
              <a:srgbClr val="57606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22" name="Shape 222"/>
          <p:cNvCxnSpPr/>
          <p:nvPr/>
        </p:nvCxnSpPr>
        <p:spPr>
          <a:xfrm>
            <a:off x="3540125" y="5494338"/>
            <a:ext cx="466800" cy="0"/>
          </a:xfrm>
          <a:prstGeom prst="straightConnector1">
            <a:avLst/>
          </a:prstGeom>
          <a:noFill/>
          <a:ln cap="flat" cmpd="sng" w="25400">
            <a:solidFill>
              <a:srgbClr val="57606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23" name="Shape 223"/>
          <p:cNvCxnSpPr/>
          <p:nvPr/>
        </p:nvCxnSpPr>
        <p:spPr>
          <a:xfrm flipH="1" rot="10800000">
            <a:off x="4556125" y="5484738"/>
            <a:ext cx="482700" cy="9600"/>
          </a:xfrm>
          <a:prstGeom prst="straightConnector1">
            <a:avLst/>
          </a:prstGeom>
          <a:noFill/>
          <a:ln cap="flat" cmpd="sng" w="25400">
            <a:solidFill>
              <a:srgbClr val="576063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24" name="Shape 224"/>
          <p:cNvSpPr txBox="1"/>
          <p:nvPr/>
        </p:nvSpPr>
        <p:spPr>
          <a:xfrm>
            <a:off x="168275" y="193675"/>
            <a:ext cx="1859100" cy="3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 Generation</a:t>
            </a:r>
          </a:p>
        </p:txBody>
      </p:sp>
      <p:pic>
        <p:nvPicPr>
          <p:cNvPr id="225" name="Shape 225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1236663" y="3094038"/>
            <a:ext cx="887400" cy="284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6" name="Shape 226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290513" y="3052763"/>
            <a:ext cx="885900" cy="520800"/>
          </a:xfrm>
          <a:prstGeom prst="rect">
            <a:avLst/>
          </a:prstGeom>
          <a:noFill/>
          <a:ln>
            <a:noFill/>
          </a:ln>
        </p:spPr>
      </p:pic>
      <p:sp>
        <p:nvSpPr>
          <p:cNvPr id="227" name="Shape 227"/>
          <p:cNvSpPr txBox="1"/>
          <p:nvPr/>
        </p:nvSpPr>
        <p:spPr>
          <a:xfrm>
            <a:off x="133350" y="4195763"/>
            <a:ext cx="20511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Managing Access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Shape 228"/>
          <p:cNvSpPr txBox="1"/>
          <p:nvPr/>
        </p:nvSpPr>
        <p:spPr>
          <a:xfrm>
            <a:off x="133350" y="4597400"/>
            <a:ext cx="2105100" cy="147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 Owner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 Access Agreement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 Access Committee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 Request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Authorization Management Tools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( EGA and CSC REMS )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" name="Shape 229"/>
          <p:cNvSpPr/>
          <p:nvPr/>
        </p:nvSpPr>
        <p:spPr>
          <a:xfrm>
            <a:off x="685800" y="1879600"/>
            <a:ext cx="311100" cy="279300"/>
          </a:xfrm>
          <a:prstGeom prst="upArrow">
            <a:avLst>
              <a:gd fmla="val 50000" name="adj1"/>
              <a:gd fmla="val 50000" name="adj2"/>
            </a:avLst>
          </a:prstGeom>
          <a:gradFill>
            <a:gsLst>
              <a:gs pos="0">
                <a:srgbClr val="5370C0"/>
              </a:gs>
              <a:gs pos="100000">
                <a:srgbClr val="A4B6FC"/>
              </a:gs>
            </a:gsLst>
            <a:lin ang="16200000" scaled="0"/>
          </a:gradFill>
          <a:ln cap="flat" cmpd="sng" w="9525">
            <a:solidFill>
              <a:srgbClr val="5A72B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0" name="Shape 230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1525588" y="4519613"/>
            <a:ext cx="609600" cy="300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ELIXIR logo_2013_low.png" id="231" name="Shape 231"/>
          <p:cNvPicPr preferRelativeResize="0"/>
          <p:nvPr/>
        </p:nvPicPr>
        <p:blipFill rotWithShape="1">
          <a:blip r:embed="rId15">
            <a:alphaModFix/>
          </a:blip>
          <a:srcRect b="0" l="0" r="0" t="0"/>
          <a:stretch/>
        </p:blipFill>
        <p:spPr>
          <a:xfrm>
            <a:off x="3325813" y="2755900"/>
            <a:ext cx="924000" cy="6969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32" name="Shape 232"/>
          <p:cNvGrpSpPr/>
          <p:nvPr/>
        </p:nvGrpSpPr>
        <p:grpSpPr>
          <a:xfrm>
            <a:off x="4954532" y="1751043"/>
            <a:ext cx="549269" cy="473082"/>
            <a:chOff x="5409001" y="2007531"/>
            <a:chExt cx="549599" cy="472704"/>
          </a:xfrm>
        </p:grpSpPr>
        <p:sp>
          <p:nvSpPr>
            <p:cNvPr id="233" name="Shape 233"/>
            <p:cNvSpPr/>
            <p:nvPr/>
          </p:nvSpPr>
          <p:spPr>
            <a:xfrm>
              <a:off x="5409001" y="2007531"/>
              <a:ext cx="549599" cy="472704"/>
            </a:xfrm>
            <a:prstGeom prst="ellipse">
              <a:avLst/>
            </a:prstGeom>
            <a:solidFill>
              <a:schemeClr val="lt1"/>
            </a:solidFill>
            <a:ln cap="flat" cmpd="sng" w="9525">
              <a:solidFill>
                <a:srgbClr val="5A72B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ELIXIR logo_2013_low.png" id="234" name="Shape 234"/>
            <p:cNvPicPr preferRelativeResize="0"/>
            <p:nvPr/>
          </p:nvPicPr>
          <p:blipFill rotWithShape="1">
            <a:blip r:embed="rId15">
              <a:alphaModFix/>
            </a:blip>
            <a:srcRect b="0" l="0" r="0" t="0"/>
            <a:stretch/>
          </p:blipFill>
          <p:spPr>
            <a:xfrm>
              <a:off x="5506448" y="2098162"/>
              <a:ext cx="387733" cy="292207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35" name="Shape 235"/>
          <p:cNvGrpSpPr/>
          <p:nvPr/>
        </p:nvGrpSpPr>
        <p:grpSpPr>
          <a:xfrm>
            <a:off x="3290832" y="1751043"/>
            <a:ext cx="549269" cy="473082"/>
            <a:chOff x="5409001" y="2007531"/>
            <a:chExt cx="549599" cy="472704"/>
          </a:xfrm>
        </p:grpSpPr>
        <p:sp>
          <p:nvSpPr>
            <p:cNvPr id="236" name="Shape 236"/>
            <p:cNvSpPr/>
            <p:nvPr/>
          </p:nvSpPr>
          <p:spPr>
            <a:xfrm>
              <a:off x="5409001" y="2007531"/>
              <a:ext cx="549599" cy="472704"/>
            </a:xfrm>
            <a:prstGeom prst="ellipse">
              <a:avLst/>
            </a:prstGeom>
            <a:solidFill>
              <a:schemeClr val="lt1"/>
            </a:solidFill>
            <a:ln cap="flat" cmpd="sng" w="9525">
              <a:solidFill>
                <a:srgbClr val="5A72B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ELIXIR logo_2013_low.png" id="237" name="Shape 237"/>
            <p:cNvPicPr preferRelativeResize="0"/>
            <p:nvPr/>
          </p:nvPicPr>
          <p:blipFill rotWithShape="1">
            <a:blip r:embed="rId15">
              <a:alphaModFix/>
            </a:blip>
            <a:srcRect b="0" l="0" r="0" t="0"/>
            <a:stretch/>
          </p:blipFill>
          <p:spPr>
            <a:xfrm>
              <a:off x="5506448" y="2098162"/>
              <a:ext cx="387733" cy="292207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38" name="Shape 238"/>
          <p:cNvGrpSpPr/>
          <p:nvPr/>
        </p:nvGrpSpPr>
        <p:grpSpPr>
          <a:xfrm>
            <a:off x="2136718" y="2755930"/>
            <a:ext cx="549269" cy="473082"/>
            <a:chOff x="5409001" y="2007531"/>
            <a:chExt cx="549599" cy="472704"/>
          </a:xfrm>
        </p:grpSpPr>
        <p:sp>
          <p:nvSpPr>
            <p:cNvPr id="239" name="Shape 239"/>
            <p:cNvSpPr/>
            <p:nvPr/>
          </p:nvSpPr>
          <p:spPr>
            <a:xfrm>
              <a:off x="5409001" y="2007531"/>
              <a:ext cx="549599" cy="472704"/>
            </a:xfrm>
            <a:prstGeom prst="ellipse">
              <a:avLst/>
            </a:prstGeom>
            <a:solidFill>
              <a:schemeClr val="lt1"/>
            </a:solidFill>
            <a:ln cap="flat" cmpd="sng" w="9525">
              <a:solidFill>
                <a:srgbClr val="5A72B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ELIXIR logo_2013_low.png" id="240" name="Shape 240"/>
            <p:cNvPicPr preferRelativeResize="0"/>
            <p:nvPr/>
          </p:nvPicPr>
          <p:blipFill rotWithShape="1">
            <a:blip r:embed="rId15">
              <a:alphaModFix/>
            </a:blip>
            <a:srcRect b="0" l="0" r="0" t="0"/>
            <a:stretch/>
          </p:blipFill>
          <p:spPr>
            <a:xfrm>
              <a:off x="5506448" y="2098162"/>
              <a:ext cx="387733" cy="292207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41" name="Shape 241"/>
          <p:cNvGrpSpPr/>
          <p:nvPr/>
        </p:nvGrpSpPr>
        <p:grpSpPr>
          <a:xfrm>
            <a:off x="2135132" y="4656169"/>
            <a:ext cx="549269" cy="473082"/>
            <a:chOff x="5409001" y="2007531"/>
            <a:chExt cx="549599" cy="472704"/>
          </a:xfrm>
        </p:grpSpPr>
        <p:sp>
          <p:nvSpPr>
            <p:cNvPr id="242" name="Shape 242"/>
            <p:cNvSpPr/>
            <p:nvPr/>
          </p:nvSpPr>
          <p:spPr>
            <a:xfrm>
              <a:off x="5409001" y="2007531"/>
              <a:ext cx="549599" cy="472704"/>
            </a:xfrm>
            <a:prstGeom prst="ellipse">
              <a:avLst/>
            </a:prstGeom>
            <a:solidFill>
              <a:schemeClr val="lt1"/>
            </a:solidFill>
            <a:ln cap="flat" cmpd="sng" w="9525">
              <a:solidFill>
                <a:srgbClr val="5A72B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ELIXIR logo_2013_low.png" id="243" name="Shape 243"/>
            <p:cNvPicPr preferRelativeResize="0"/>
            <p:nvPr/>
          </p:nvPicPr>
          <p:blipFill rotWithShape="1">
            <a:blip r:embed="rId15">
              <a:alphaModFix/>
            </a:blip>
            <a:srcRect b="0" l="0" r="0" t="0"/>
            <a:stretch/>
          </p:blipFill>
          <p:spPr>
            <a:xfrm>
              <a:off x="5506448" y="2098162"/>
              <a:ext cx="387733" cy="292207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44" name="Shape 244"/>
          <p:cNvGrpSpPr/>
          <p:nvPr/>
        </p:nvGrpSpPr>
        <p:grpSpPr>
          <a:xfrm>
            <a:off x="2990793" y="5257745"/>
            <a:ext cx="549269" cy="471475"/>
            <a:chOff x="5409001" y="2007531"/>
            <a:chExt cx="549599" cy="472704"/>
          </a:xfrm>
        </p:grpSpPr>
        <p:sp>
          <p:nvSpPr>
            <p:cNvPr id="245" name="Shape 245"/>
            <p:cNvSpPr/>
            <p:nvPr/>
          </p:nvSpPr>
          <p:spPr>
            <a:xfrm>
              <a:off x="5409001" y="2007531"/>
              <a:ext cx="549599" cy="472704"/>
            </a:xfrm>
            <a:prstGeom prst="ellipse">
              <a:avLst/>
            </a:prstGeom>
            <a:solidFill>
              <a:schemeClr val="lt1"/>
            </a:solidFill>
            <a:ln cap="flat" cmpd="sng" w="9525">
              <a:solidFill>
                <a:srgbClr val="5A72B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ELIXIR logo_2013_low.png" id="246" name="Shape 246"/>
            <p:cNvPicPr preferRelativeResize="0"/>
            <p:nvPr/>
          </p:nvPicPr>
          <p:blipFill rotWithShape="1">
            <a:blip r:embed="rId15">
              <a:alphaModFix/>
            </a:blip>
            <a:srcRect b="0" l="0" r="0" t="0"/>
            <a:stretch/>
          </p:blipFill>
          <p:spPr>
            <a:xfrm>
              <a:off x="5506448" y="2098162"/>
              <a:ext cx="387733" cy="292207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47" name="Shape 247"/>
          <p:cNvGrpSpPr/>
          <p:nvPr/>
        </p:nvGrpSpPr>
        <p:grpSpPr>
          <a:xfrm>
            <a:off x="4006793" y="5257745"/>
            <a:ext cx="549269" cy="471475"/>
            <a:chOff x="5409001" y="2007531"/>
            <a:chExt cx="549599" cy="472704"/>
          </a:xfrm>
        </p:grpSpPr>
        <p:sp>
          <p:nvSpPr>
            <p:cNvPr id="248" name="Shape 248"/>
            <p:cNvSpPr/>
            <p:nvPr/>
          </p:nvSpPr>
          <p:spPr>
            <a:xfrm>
              <a:off x="5409001" y="2007531"/>
              <a:ext cx="549599" cy="472704"/>
            </a:xfrm>
            <a:prstGeom prst="ellipse">
              <a:avLst/>
            </a:prstGeom>
            <a:solidFill>
              <a:schemeClr val="lt1"/>
            </a:solidFill>
            <a:ln cap="flat" cmpd="sng" w="9525">
              <a:solidFill>
                <a:srgbClr val="5A72B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ELIXIR logo_2013_low.png" id="249" name="Shape 249"/>
            <p:cNvPicPr preferRelativeResize="0"/>
            <p:nvPr/>
          </p:nvPicPr>
          <p:blipFill rotWithShape="1">
            <a:blip r:embed="rId15">
              <a:alphaModFix/>
            </a:blip>
            <a:srcRect b="0" l="0" r="0" t="0"/>
            <a:stretch/>
          </p:blipFill>
          <p:spPr>
            <a:xfrm>
              <a:off x="5506448" y="2098162"/>
              <a:ext cx="387733" cy="292207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50" name="Shape 250"/>
          <p:cNvGrpSpPr/>
          <p:nvPr/>
        </p:nvGrpSpPr>
        <p:grpSpPr>
          <a:xfrm>
            <a:off x="5038668" y="5248305"/>
            <a:ext cx="549269" cy="473082"/>
            <a:chOff x="5409001" y="2007531"/>
            <a:chExt cx="549599" cy="472704"/>
          </a:xfrm>
        </p:grpSpPr>
        <p:sp>
          <p:nvSpPr>
            <p:cNvPr id="251" name="Shape 251"/>
            <p:cNvSpPr/>
            <p:nvPr/>
          </p:nvSpPr>
          <p:spPr>
            <a:xfrm>
              <a:off x="5409001" y="2007531"/>
              <a:ext cx="549599" cy="472704"/>
            </a:xfrm>
            <a:prstGeom prst="ellipse">
              <a:avLst/>
            </a:prstGeom>
            <a:solidFill>
              <a:schemeClr val="lt1"/>
            </a:solidFill>
            <a:ln cap="flat" cmpd="sng" w="9525">
              <a:solidFill>
                <a:srgbClr val="5A72B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ELIXIR logo_2013_low.png" id="252" name="Shape 252"/>
            <p:cNvPicPr preferRelativeResize="0"/>
            <p:nvPr/>
          </p:nvPicPr>
          <p:blipFill rotWithShape="1">
            <a:blip r:embed="rId15">
              <a:alphaModFix/>
            </a:blip>
            <a:srcRect b="0" l="0" r="0" t="0"/>
            <a:stretch/>
          </p:blipFill>
          <p:spPr>
            <a:xfrm>
              <a:off x="5506448" y="2098162"/>
              <a:ext cx="387733" cy="29220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53" name="Shape 253"/>
          <p:cNvSpPr txBox="1"/>
          <p:nvPr>
            <p:ph idx="12" type="sldNum"/>
          </p:nvPr>
        </p:nvSpPr>
        <p:spPr>
          <a:xfrm>
            <a:off x="173038" y="6451600"/>
            <a:ext cx="685800" cy="1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i="1" lang="fi-FI" sz="1800">
                <a:solidFill>
                  <a:srgbClr val="F47D2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4_Title and Content"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ELIXIR logo_mac icon.png" id="255" name="Shape 25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69225" y="5834063"/>
            <a:ext cx="1222500" cy="925500"/>
          </a:xfrm>
          <a:prstGeom prst="rect">
            <a:avLst/>
          </a:prstGeom>
          <a:noFill/>
          <a:ln>
            <a:noFill/>
          </a:ln>
        </p:spPr>
      </p:pic>
      <p:sp>
        <p:nvSpPr>
          <p:cNvPr id="256" name="Shape 25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5A72B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" name="Shape 257"/>
          <p:cNvSpPr/>
          <p:nvPr/>
        </p:nvSpPr>
        <p:spPr>
          <a:xfrm>
            <a:off x="3517900" y="2897188"/>
            <a:ext cx="639900" cy="5667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rgbClr val="5A72B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" name="Shape 258"/>
          <p:cNvSpPr txBox="1"/>
          <p:nvPr/>
        </p:nvSpPr>
        <p:spPr>
          <a:xfrm>
            <a:off x="3219450" y="6300788"/>
            <a:ext cx="2603400" cy="3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Secure Compute Clouds</a:t>
            </a:r>
          </a:p>
        </p:txBody>
      </p:sp>
      <p:sp>
        <p:nvSpPr>
          <p:cNvPr id="259" name="Shape 259"/>
          <p:cNvSpPr txBox="1"/>
          <p:nvPr/>
        </p:nvSpPr>
        <p:spPr>
          <a:xfrm>
            <a:off x="133350" y="2244725"/>
            <a:ext cx="20511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Supporting sample logistics</a:t>
            </a:r>
          </a:p>
        </p:txBody>
      </p:sp>
      <p:pic>
        <p:nvPicPr>
          <p:cNvPr id="260" name="Shape 26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88925" y="620713"/>
            <a:ext cx="1063500" cy="69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1" name="Shape 26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236663" y="3378200"/>
            <a:ext cx="887400" cy="193800"/>
          </a:xfrm>
          <a:prstGeom prst="rect">
            <a:avLst/>
          </a:prstGeom>
          <a:noFill/>
          <a:ln>
            <a:noFill/>
          </a:ln>
        </p:spPr>
      </p:pic>
      <p:sp>
        <p:nvSpPr>
          <p:cNvPr id="262" name="Shape 262"/>
          <p:cNvSpPr/>
          <p:nvPr/>
        </p:nvSpPr>
        <p:spPr>
          <a:xfrm>
            <a:off x="2874963" y="2600325"/>
            <a:ext cx="3260700" cy="2187600"/>
          </a:xfrm>
          <a:prstGeom prst="rect">
            <a:avLst/>
          </a:prstGeom>
          <a:solidFill>
            <a:srgbClr val="C6CCCE"/>
          </a:solidFill>
          <a:ln cap="flat" cmpd="sng" w="9525">
            <a:solidFill>
              <a:srgbClr val="5A72B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3" name="Shape 263"/>
          <p:cNvSpPr txBox="1"/>
          <p:nvPr/>
        </p:nvSpPr>
        <p:spPr>
          <a:xfrm>
            <a:off x="3284538" y="3517900"/>
            <a:ext cx="2160600" cy="101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fi-FI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Federated Authentication</a:t>
            </a:r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fi-FI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Authorization</a:t>
            </a:r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fi-FI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Dataset registry</a:t>
            </a:r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fi-FI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 transfer hub</a:t>
            </a:r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fi-FI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Policy and Legal Framework</a:t>
            </a:r>
          </a:p>
        </p:txBody>
      </p:sp>
      <p:sp>
        <p:nvSpPr>
          <p:cNvPr id="264" name="Shape 264"/>
          <p:cNvSpPr txBox="1"/>
          <p:nvPr/>
        </p:nvSpPr>
        <p:spPr>
          <a:xfrm>
            <a:off x="4410075" y="2824163"/>
            <a:ext cx="1035000" cy="460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Services and Coordination</a:t>
            </a:r>
          </a:p>
        </p:txBody>
      </p:sp>
      <p:sp>
        <p:nvSpPr>
          <p:cNvPr id="265" name="Shape 265"/>
          <p:cNvSpPr txBox="1"/>
          <p:nvPr/>
        </p:nvSpPr>
        <p:spPr>
          <a:xfrm>
            <a:off x="7019925" y="800100"/>
            <a:ext cx="13302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High speed encrypted data transfer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GridFTP/Globus/Aspera</a:t>
            </a:r>
          </a:p>
        </p:txBody>
      </p:sp>
      <p:pic>
        <p:nvPicPr>
          <p:cNvPr id="266" name="Shape 26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992438" y="5797550"/>
            <a:ext cx="506400" cy="447600"/>
          </a:xfrm>
          <a:prstGeom prst="rect">
            <a:avLst/>
          </a:prstGeom>
          <a:noFill/>
          <a:ln>
            <a:noFill/>
          </a:ln>
        </p:spPr>
      </p:pic>
      <p:sp>
        <p:nvSpPr>
          <p:cNvPr id="267" name="Shape 267"/>
          <p:cNvSpPr txBox="1"/>
          <p:nvPr/>
        </p:nvSpPr>
        <p:spPr>
          <a:xfrm>
            <a:off x="6424613" y="188913"/>
            <a:ext cx="2149500" cy="43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Secure data access remote API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 GA4GH )</a:t>
            </a:r>
          </a:p>
        </p:txBody>
      </p:sp>
      <p:sp>
        <p:nvSpPr>
          <p:cNvPr id="268" name="Shape 268"/>
          <p:cNvSpPr txBox="1"/>
          <p:nvPr/>
        </p:nvSpPr>
        <p:spPr>
          <a:xfrm>
            <a:off x="420688" y="1303338"/>
            <a:ext cx="1511400" cy="5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Sequencing centers</a:t>
            </a:r>
          </a:p>
        </p:txBody>
      </p:sp>
      <p:pic>
        <p:nvPicPr>
          <p:cNvPr id="269" name="Shape 26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943350" y="5821363"/>
            <a:ext cx="796800" cy="51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0" name="Shape 27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011988" y="2781300"/>
            <a:ext cx="2024100" cy="15858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71" name="Shape 271"/>
          <p:cNvGrpSpPr/>
          <p:nvPr/>
        </p:nvGrpSpPr>
        <p:grpSpPr>
          <a:xfrm>
            <a:off x="7515058" y="3295566"/>
            <a:ext cx="1122335" cy="1122335"/>
            <a:chOff x="6596711" y="3324703"/>
            <a:chExt cx="1123683" cy="1123683"/>
          </a:xfrm>
        </p:grpSpPr>
        <p:pic>
          <p:nvPicPr>
            <p:cNvPr id="272" name="Shape 272"/>
            <p:cNvPicPr preferRelativeResize="0"/>
            <p:nvPr/>
          </p:nvPicPr>
          <p:blipFill rotWithShape="1">
            <a:blip r:embed="rId8">
              <a:alphaModFix/>
            </a:blip>
            <a:srcRect b="0" l="0" r="0" t="0"/>
            <a:stretch/>
          </p:blipFill>
          <p:spPr>
            <a:xfrm>
              <a:off x="6596711" y="3324703"/>
              <a:ext cx="1123683" cy="112368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73" name="Shape 273"/>
            <p:cNvSpPr txBox="1"/>
            <p:nvPr/>
          </p:nvSpPr>
          <p:spPr>
            <a:xfrm>
              <a:off x="6839885" y="3842837"/>
              <a:ext cx="815345" cy="584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i-FI" sz="1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Data Users</a:t>
              </a:r>
            </a:p>
          </p:txBody>
        </p:sp>
      </p:grpSp>
      <p:sp>
        <p:nvSpPr>
          <p:cNvPr id="274" name="Shape 274"/>
          <p:cNvSpPr/>
          <p:nvPr/>
        </p:nvSpPr>
        <p:spPr>
          <a:xfrm>
            <a:off x="2733675" y="187325"/>
            <a:ext cx="3318000" cy="1665300"/>
          </a:xfrm>
          <a:prstGeom prst="rect">
            <a:avLst/>
          </a:prstGeom>
          <a:noFill/>
          <a:ln cap="flat" cmpd="sng" w="9525">
            <a:solidFill>
              <a:srgbClr val="5A72B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" name="Shape 275"/>
          <p:cNvSpPr/>
          <p:nvPr/>
        </p:nvSpPr>
        <p:spPr>
          <a:xfrm>
            <a:off x="3121025" y="558800"/>
            <a:ext cx="1054200" cy="1076400"/>
          </a:xfrm>
          <a:prstGeom prst="rect">
            <a:avLst/>
          </a:prstGeom>
          <a:solidFill>
            <a:srgbClr val="F0B579"/>
          </a:solidFill>
          <a:ln cap="flat" cmpd="sng" w="9525">
            <a:solidFill>
              <a:srgbClr val="5A72B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ega_Phenome_transparent.gif" id="276" name="Shape 276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3187700" y="965200"/>
            <a:ext cx="741300" cy="30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7" name="Shape 277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3121025" y="558800"/>
            <a:ext cx="1054200" cy="3366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78" name="Shape 278"/>
          <p:cNvGrpSpPr/>
          <p:nvPr/>
        </p:nvGrpSpPr>
        <p:grpSpPr>
          <a:xfrm>
            <a:off x="4444928" y="677894"/>
            <a:ext cx="1452538" cy="790597"/>
            <a:chOff x="4104009" y="1122708"/>
            <a:chExt cx="1452102" cy="791309"/>
          </a:xfrm>
        </p:grpSpPr>
        <p:pic>
          <p:nvPicPr>
            <p:cNvPr id="279" name="Shape 279"/>
            <p:cNvPicPr preferRelativeResize="0"/>
            <p:nvPr/>
          </p:nvPicPr>
          <p:blipFill rotWithShape="1">
            <a:blip r:embed="rId11">
              <a:alphaModFix/>
            </a:blip>
            <a:srcRect b="0" l="0" r="0" t="0"/>
            <a:stretch/>
          </p:blipFill>
          <p:spPr>
            <a:xfrm>
              <a:off x="4851413" y="1122708"/>
              <a:ext cx="704698" cy="79130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80" name="Shape 280"/>
            <p:cNvSpPr txBox="1"/>
            <p:nvPr/>
          </p:nvSpPr>
          <p:spPr>
            <a:xfrm>
              <a:off x="4104009" y="1143364"/>
              <a:ext cx="820478" cy="64671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0" rIns="0" wrap="square" tIns="45700">
              <a:noAutofit/>
            </a:bodyPr>
            <a:lstStyle/>
            <a:p>
              <a:pPr indent="0" lvl="0" marL="0" marR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i-FI"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EGA</a:t>
              </a:r>
            </a:p>
            <a:p>
              <a:pPr indent="0" lvl="0" marL="0" marR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i-FI"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at</a:t>
              </a:r>
            </a:p>
          </p:txBody>
        </p:sp>
      </p:grpSp>
      <p:pic>
        <p:nvPicPr>
          <p:cNvPr id="281" name="Shape 281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3121025" y="1309688"/>
            <a:ext cx="1054200" cy="322200"/>
          </a:xfrm>
          <a:prstGeom prst="rect">
            <a:avLst/>
          </a:prstGeom>
          <a:noFill/>
          <a:ln>
            <a:noFill/>
          </a:ln>
        </p:spPr>
      </p:pic>
      <p:sp>
        <p:nvSpPr>
          <p:cNvPr id="282" name="Shape 282"/>
          <p:cNvSpPr txBox="1"/>
          <p:nvPr/>
        </p:nvSpPr>
        <p:spPr>
          <a:xfrm>
            <a:off x="3663950" y="188913"/>
            <a:ext cx="3098700" cy="3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 Archiving</a:t>
            </a:r>
          </a:p>
        </p:txBody>
      </p:sp>
      <p:sp>
        <p:nvSpPr>
          <p:cNvPr id="283" name="Shape 283"/>
          <p:cNvSpPr txBox="1"/>
          <p:nvPr/>
        </p:nvSpPr>
        <p:spPr>
          <a:xfrm>
            <a:off x="6318250" y="4656138"/>
            <a:ext cx="24099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Bringing users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data</a:t>
            </a:r>
          </a:p>
        </p:txBody>
      </p:sp>
      <p:sp>
        <p:nvSpPr>
          <p:cNvPr id="284" name="Shape 284"/>
          <p:cNvSpPr/>
          <p:nvPr/>
        </p:nvSpPr>
        <p:spPr>
          <a:xfrm>
            <a:off x="2733675" y="5591175"/>
            <a:ext cx="3260700" cy="1079400"/>
          </a:xfrm>
          <a:prstGeom prst="rect">
            <a:avLst/>
          </a:prstGeom>
          <a:noFill/>
          <a:ln cap="flat" cmpd="sng" w="9525">
            <a:solidFill>
              <a:srgbClr val="5A72B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5" name="Shape 285"/>
          <p:cNvSpPr/>
          <p:nvPr/>
        </p:nvSpPr>
        <p:spPr>
          <a:xfrm>
            <a:off x="190500" y="2281238"/>
            <a:ext cx="2031900" cy="1547700"/>
          </a:xfrm>
          <a:prstGeom prst="rect">
            <a:avLst/>
          </a:prstGeom>
          <a:noFill/>
          <a:ln cap="flat" cmpd="sng" w="9525">
            <a:solidFill>
              <a:srgbClr val="5A72B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6" name="Shape 286"/>
          <p:cNvSpPr/>
          <p:nvPr/>
        </p:nvSpPr>
        <p:spPr>
          <a:xfrm>
            <a:off x="180975" y="4198938"/>
            <a:ext cx="2041500" cy="1600200"/>
          </a:xfrm>
          <a:prstGeom prst="rect">
            <a:avLst/>
          </a:prstGeom>
          <a:noFill/>
          <a:ln cap="flat" cmpd="sng" w="9525">
            <a:solidFill>
              <a:srgbClr val="5A72B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87" name="Shape 287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4843463" y="5873750"/>
            <a:ext cx="1054200" cy="336600"/>
          </a:xfrm>
          <a:prstGeom prst="rect">
            <a:avLst/>
          </a:prstGeom>
          <a:noFill/>
          <a:ln>
            <a:noFill/>
          </a:ln>
        </p:spPr>
      </p:pic>
      <p:sp>
        <p:nvSpPr>
          <p:cNvPr id="288" name="Shape 288"/>
          <p:cNvSpPr/>
          <p:nvPr/>
        </p:nvSpPr>
        <p:spPr>
          <a:xfrm flipH="1" rot="10800000">
            <a:off x="6224588" y="736525"/>
            <a:ext cx="642900" cy="2981400"/>
          </a:xfrm>
          <a:prstGeom prst="bentUpArrow">
            <a:avLst>
              <a:gd fmla="val 50000" name="adj1"/>
              <a:gd fmla="val 22294" name="adj2"/>
              <a:gd fmla="val 19707" name="adj3"/>
            </a:avLst>
          </a:prstGeom>
          <a:solidFill>
            <a:srgbClr val="ABB2B5"/>
          </a:solidFill>
          <a:ln cap="flat" cmpd="sng" w="9525">
            <a:solidFill>
              <a:srgbClr val="5A72B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9" name="Shape 289"/>
          <p:cNvSpPr/>
          <p:nvPr/>
        </p:nvSpPr>
        <p:spPr>
          <a:xfrm flipH="1" rot="-5400000">
            <a:off x="4793339" y="4480838"/>
            <a:ext cx="3416400" cy="731700"/>
          </a:xfrm>
          <a:prstGeom prst="bentUpArrow">
            <a:avLst>
              <a:gd fmla="val 40415" name="adj1"/>
              <a:gd fmla="val 46355" name="adj2"/>
              <a:gd fmla="val 19707" name="adj3"/>
            </a:avLst>
          </a:prstGeom>
          <a:solidFill>
            <a:srgbClr val="ABB2B5"/>
          </a:solidFill>
          <a:ln cap="flat" cmpd="sng" w="9525">
            <a:solidFill>
              <a:srgbClr val="5A72B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0" name="Shape 290"/>
          <p:cNvSpPr/>
          <p:nvPr/>
        </p:nvSpPr>
        <p:spPr>
          <a:xfrm>
            <a:off x="1657350" y="911225"/>
            <a:ext cx="1373100" cy="385800"/>
          </a:xfrm>
          <a:prstGeom prst="rightArrow">
            <a:avLst>
              <a:gd fmla="val 50000" name="adj1"/>
              <a:gd fmla="val 50000" name="adj2"/>
            </a:avLst>
          </a:prstGeom>
          <a:gradFill>
            <a:gsLst>
              <a:gs pos="0">
                <a:srgbClr val="5370C0"/>
              </a:gs>
              <a:gs pos="100000">
                <a:srgbClr val="A4B6FC"/>
              </a:gs>
            </a:gsLst>
            <a:lin ang="16200000" scaled="0"/>
          </a:gradFill>
          <a:ln cap="flat" cmpd="sng" w="9525">
            <a:solidFill>
              <a:srgbClr val="5A72B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Shape 291"/>
          <p:cNvSpPr/>
          <p:nvPr/>
        </p:nvSpPr>
        <p:spPr>
          <a:xfrm>
            <a:off x="4238625" y="965200"/>
            <a:ext cx="571500" cy="301500"/>
          </a:xfrm>
          <a:prstGeom prst="leftRightArrow">
            <a:avLst>
              <a:gd fmla="val 50000" name="adj1"/>
              <a:gd fmla="val 50000" name="adj2"/>
            </a:avLst>
          </a:prstGeom>
          <a:gradFill>
            <a:gsLst>
              <a:gs pos="0">
                <a:srgbClr val="5370C0"/>
              </a:gs>
              <a:gs pos="100000">
                <a:srgbClr val="A4B6FC"/>
              </a:gs>
            </a:gsLst>
            <a:lin ang="16200000" scaled="0"/>
          </a:gradFill>
          <a:ln cap="flat" cmpd="sng" w="9525">
            <a:solidFill>
              <a:srgbClr val="5A72B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92" name="Shape 292"/>
          <p:cNvCxnSpPr/>
          <p:nvPr/>
        </p:nvCxnSpPr>
        <p:spPr>
          <a:xfrm>
            <a:off x="3840163" y="1987550"/>
            <a:ext cx="1114500" cy="0"/>
          </a:xfrm>
          <a:prstGeom prst="straightConnector1">
            <a:avLst/>
          </a:prstGeom>
          <a:noFill/>
          <a:ln cap="flat" cmpd="sng" w="25400">
            <a:solidFill>
              <a:srgbClr val="57606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93" name="Shape 293"/>
          <p:cNvCxnSpPr/>
          <p:nvPr/>
        </p:nvCxnSpPr>
        <p:spPr>
          <a:xfrm flipH="1">
            <a:off x="2606588" y="1987550"/>
            <a:ext cx="684300" cy="836700"/>
          </a:xfrm>
          <a:prstGeom prst="straightConnector1">
            <a:avLst/>
          </a:prstGeom>
          <a:noFill/>
          <a:ln cap="flat" cmpd="sng" w="25400">
            <a:solidFill>
              <a:srgbClr val="57606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94" name="Shape 294"/>
          <p:cNvCxnSpPr/>
          <p:nvPr/>
        </p:nvCxnSpPr>
        <p:spPr>
          <a:xfrm>
            <a:off x="2411413" y="3228975"/>
            <a:ext cx="0" cy="1425600"/>
          </a:xfrm>
          <a:prstGeom prst="straightConnector1">
            <a:avLst/>
          </a:prstGeom>
          <a:noFill/>
          <a:ln cap="flat" cmpd="sng" w="25400">
            <a:solidFill>
              <a:srgbClr val="57606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95" name="Shape 295"/>
          <p:cNvCxnSpPr/>
          <p:nvPr/>
        </p:nvCxnSpPr>
        <p:spPr>
          <a:xfrm>
            <a:off x="2605088" y="5059363"/>
            <a:ext cx="385800" cy="435000"/>
          </a:xfrm>
          <a:prstGeom prst="straightConnector1">
            <a:avLst/>
          </a:prstGeom>
          <a:noFill/>
          <a:ln cap="flat" cmpd="sng" w="25400">
            <a:solidFill>
              <a:srgbClr val="57606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96" name="Shape 296"/>
          <p:cNvCxnSpPr/>
          <p:nvPr/>
        </p:nvCxnSpPr>
        <p:spPr>
          <a:xfrm>
            <a:off x="3540125" y="5494338"/>
            <a:ext cx="466800" cy="0"/>
          </a:xfrm>
          <a:prstGeom prst="straightConnector1">
            <a:avLst/>
          </a:prstGeom>
          <a:noFill/>
          <a:ln cap="flat" cmpd="sng" w="25400">
            <a:solidFill>
              <a:srgbClr val="57606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97" name="Shape 297"/>
          <p:cNvCxnSpPr/>
          <p:nvPr/>
        </p:nvCxnSpPr>
        <p:spPr>
          <a:xfrm flipH="1" rot="10800000">
            <a:off x="4556125" y="5484738"/>
            <a:ext cx="482700" cy="9600"/>
          </a:xfrm>
          <a:prstGeom prst="straightConnector1">
            <a:avLst/>
          </a:prstGeom>
          <a:noFill/>
          <a:ln cap="flat" cmpd="sng" w="25400">
            <a:solidFill>
              <a:srgbClr val="576063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98" name="Shape 298"/>
          <p:cNvSpPr txBox="1"/>
          <p:nvPr/>
        </p:nvSpPr>
        <p:spPr>
          <a:xfrm>
            <a:off x="168275" y="193675"/>
            <a:ext cx="1859100" cy="3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 Generation</a:t>
            </a:r>
          </a:p>
        </p:txBody>
      </p:sp>
      <p:pic>
        <p:nvPicPr>
          <p:cNvPr id="299" name="Shape 299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1236663" y="3094038"/>
            <a:ext cx="887400" cy="284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0" name="Shape 300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290513" y="3052763"/>
            <a:ext cx="885900" cy="520800"/>
          </a:xfrm>
          <a:prstGeom prst="rect">
            <a:avLst/>
          </a:prstGeom>
          <a:noFill/>
          <a:ln>
            <a:noFill/>
          </a:ln>
        </p:spPr>
      </p:pic>
      <p:sp>
        <p:nvSpPr>
          <p:cNvPr id="301" name="Shape 301"/>
          <p:cNvSpPr txBox="1"/>
          <p:nvPr/>
        </p:nvSpPr>
        <p:spPr>
          <a:xfrm>
            <a:off x="133350" y="4195763"/>
            <a:ext cx="20511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Managing Access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" name="Shape 302"/>
          <p:cNvSpPr txBox="1"/>
          <p:nvPr/>
        </p:nvSpPr>
        <p:spPr>
          <a:xfrm>
            <a:off x="133350" y="4597400"/>
            <a:ext cx="2105100" cy="147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 Owner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 Access Agreement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 Access Committee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 Request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Authorization Management Tools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( EGA and CSC REMS )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" name="Shape 303"/>
          <p:cNvSpPr/>
          <p:nvPr/>
        </p:nvSpPr>
        <p:spPr>
          <a:xfrm>
            <a:off x="685800" y="1879600"/>
            <a:ext cx="311100" cy="279300"/>
          </a:xfrm>
          <a:prstGeom prst="upArrow">
            <a:avLst>
              <a:gd fmla="val 50000" name="adj1"/>
              <a:gd fmla="val 50000" name="adj2"/>
            </a:avLst>
          </a:prstGeom>
          <a:gradFill>
            <a:gsLst>
              <a:gs pos="0">
                <a:srgbClr val="5370C0"/>
              </a:gs>
              <a:gs pos="100000">
                <a:srgbClr val="A4B6FC"/>
              </a:gs>
            </a:gsLst>
            <a:lin ang="16200000" scaled="0"/>
          </a:gradFill>
          <a:ln cap="flat" cmpd="sng" w="9525">
            <a:solidFill>
              <a:srgbClr val="5A72B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4" name="Shape 304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1525588" y="4519613"/>
            <a:ext cx="609600" cy="300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ELIXIR logo_2013_low.png" id="305" name="Shape 305"/>
          <p:cNvPicPr preferRelativeResize="0"/>
          <p:nvPr/>
        </p:nvPicPr>
        <p:blipFill rotWithShape="1">
          <a:blip r:embed="rId15">
            <a:alphaModFix/>
          </a:blip>
          <a:srcRect b="0" l="0" r="0" t="0"/>
          <a:stretch/>
        </p:blipFill>
        <p:spPr>
          <a:xfrm>
            <a:off x="3325813" y="2755900"/>
            <a:ext cx="924000" cy="6969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06" name="Shape 306"/>
          <p:cNvGrpSpPr/>
          <p:nvPr/>
        </p:nvGrpSpPr>
        <p:grpSpPr>
          <a:xfrm>
            <a:off x="4954532" y="1751043"/>
            <a:ext cx="549269" cy="473082"/>
            <a:chOff x="5409001" y="2007531"/>
            <a:chExt cx="549599" cy="472704"/>
          </a:xfrm>
        </p:grpSpPr>
        <p:sp>
          <p:nvSpPr>
            <p:cNvPr id="307" name="Shape 307"/>
            <p:cNvSpPr/>
            <p:nvPr/>
          </p:nvSpPr>
          <p:spPr>
            <a:xfrm>
              <a:off x="5409001" y="2007531"/>
              <a:ext cx="549599" cy="472704"/>
            </a:xfrm>
            <a:prstGeom prst="ellipse">
              <a:avLst/>
            </a:prstGeom>
            <a:solidFill>
              <a:schemeClr val="lt1"/>
            </a:solidFill>
            <a:ln cap="flat" cmpd="sng" w="9525">
              <a:solidFill>
                <a:srgbClr val="5A72B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ELIXIR logo_2013_low.png" id="308" name="Shape 308"/>
            <p:cNvPicPr preferRelativeResize="0"/>
            <p:nvPr/>
          </p:nvPicPr>
          <p:blipFill rotWithShape="1">
            <a:blip r:embed="rId15">
              <a:alphaModFix/>
            </a:blip>
            <a:srcRect b="0" l="0" r="0" t="0"/>
            <a:stretch/>
          </p:blipFill>
          <p:spPr>
            <a:xfrm>
              <a:off x="5506448" y="2098162"/>
              <a:ext cx="387733" cy="292207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309" name="Shape 309"/>
          <p:cNvGrpSpPr/>
          <p:nvPr/>
        </p:nvGrpSpPr>
        <p:grpSpPr>
          <a:xfrm>
            <a:off x="3290832" y="1751043"/>
            <a:ext cx="549269" cy="473082"/>
            <a:chOff x="5409001" y="2007531"/>
            <a:chExt cx="549599" cy="472704"/>
          </a:xfrm>
        </p:grpSpPr>
        <p:sp>
          <p:nvSpPr>
            <p:cNvPr id="310" name="Shape 310"/>
            <p:cNvSpPr/>
            <p:nvPr/>
          </p:nvSpPr>
          <p:spPr>
            <a:xfrm>
              <a:off x="5409001" y="2007531"/>
              <a:ext cx="549599" cy="472704"/>
            </a:xfrm>
            <a:prstGeom prst="ellipse">
              <a:avLst/>
            </a:prstGeom>
            <a:solidFill>
              <a:schemeClr val="lt1"/>
            </a:solidFill>
            <a:ln cap="flat" cmpd="sng" w="9525">
              <a:solidFill>
                <a:srgbClr val="5A72B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ELIXIR logo_2013_low.png" id="311" name="Shape 311"/>
            <p:cNvPicPr preferRelativeResize="0"/>
            <p:nvPr/>
          </p:nvPicPr>
          <p:blipFill rotWithShape="1">
            <a:blip r:embed="rId15">
              <a:alphaModFix/>
            </a:blip>
            <a:srcRect b="0" l="0" r="0" t="0"/>
            <a:stretch/>
          </p:blipFill>
          <p:spPr>
            <a:xfrm>
              <a:off x="5506448" y="2098162"/>
              <a:ext cx="387733" cy="292207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312" name="Shape 312"/>
          <p:cNvGrpSpPr/>
          <p:nvPr/>
        </p:nvGrpSpPr>
        <p:grpSpPr>
          <a:xfrm>
            <a:off x="2136718" y="2755930"/>
            <a:ext cx="549269" cy="473082"/>
            <a:chOff x="5409001" y="2007531"/>
            <a:chExt cx="549599" cy="472704"/>
          </a:xfrm>
        </p:grpSpPr>
        <p:sp>
          <p:nvSpPr>
            <p:cNvPr id="313" name="Shape 313"/>
            <p:cNvSpPr/>
            <p:nvPr/>
          </p:nvSpPr>
          <p:spPr>
            <a:xfrm>
              <a:off x="5409001" y="2007531"/>
              <a:ext cx="549599" cy="472704"/>
            </a:xfrm>
            <a:prstGeom prst="ellipse">
              <a:avLst/>
            </a:prstGeom>
            <a:solidFill>
              <a:schemeClr val="lt1"/>
            </a:solidFill>
            <a:ln cap="flat" cmpd="sng" w="9525">
              <a:solidFill>
                <a:srgbClr val="5A72B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ELIXIR logo_2013_low.png" id="314" name="Shape 314"/>
            <p:cNvPicPr preferRelativeResize="0"/>
            <p:nvPr/>
          </p:nvPicPr>
          <p:blipFill rotWithShape="1">
            <a:blip r:embed="rId15">
              <a:alphaModFix/>
            </a:blip>
            <a:srcRect b="0" l="0" r="0" t="0"/>
            <a:stretch/>
          </p:blipFill>
          <p:spPr>
            <a:xfrm>
              <a:off x="5506448" y="2098162"/>
              <a:ext cx="387733" cy="292207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315" name="Shape 315"/>
          <p:cNvGrpSpPr/>
          <p:nvPr/>
        </p:nvGrpSpPr>
        <p:grpSpPr>
          <a:xfrm>
            <a:off x="2135132" y="4656169"/>
            <a:ext cx="549269" cy="473082"/>
            <a:chOff x="5409001" y="2007531"/>
            <a:chExt cx="549599" cy="472704"/>
          </a:xfrm>
        </p:grpSpPr>
        <p:sp>
          <p:nvSpPr>
            <p:cNvPr id="316" name="Shape 316"/>
            <p:cNvSpPr/>
            <p:nvPr/>
          </p:nvSpPr>
          <p:spPr>
            <a:xfrm>
              <a:off x="5409001" y="2007531"/>
              <a:ext cx="549599" cy="472704"/>
            </a:xfrm>
            <a:prstGeom prst="ellipse">
              <a:avLst/>
            </a:prstGeom>
            <a:solidFill>
              <a:schemeClr val="lt1"/>
            </a:solidFill>
            <a:ln cap="flat" cmpd="sng" w="9525">
              <a:solidFill>
                <a:srgbClr val="5A72B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ELIXIR logo_2013_low.png" id="317" name="Shape 317"/>
            <p:cNvPicPr preferRelativeResize="0"/>
            <p:nvPr/>
          </p:nvPicPr>
          <p:blipFill rotWithShape="1">
            <a:blip r:embed="rId15">
              <a:alphaModFix/>
            </a:blip>
            <a:srcRect b="0" l="0" r="0" t="0"/>
            <a:stretch/>
          </p:blipFill>
          <p:spPr>
            <a:xfrm>
              <a:off x="5506448" y="2098162"/>
              <a:ext cx="387733" cy="292207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318" name="Shape 318"/>
          <p:cNvGrpSpPr/>
          <p:nvPr/>
        </p:nvGrpSpPr>
        <p:grpSpPr>
          <a:xfrm>
            <a:off x="2990793" y="5257745"/>
            <a:ext cx="549269" cy="471475"/>
            <a:chOff x="5409001" y="2007531"/>
            <a:chExt cx="549599" cy="472704"/>
          </a:xfrm>
        </p:grpSpPr>
        <p:sp>
          <p:nvSpPr>
            <p:cNvPr id="319" name="Shape 319"/>
            <p:cNvSpPr/>
            <p:nvPr/>
          </p:nvSpPr>
          <p:spPr>
            <a:xfrm>
              <a:off x="5409001" y="2007531"/>
              <a:ext cx="549599" cy="472704"/>
            </a:xfrm>
            <a:prstGeom prst="ellipse">
              <a:avLst/>
            </a:prstGeom>
            <a:solidFill>
              <a:schemeClr val="lt1"/>
            </a:solidFill>
            <a:ln cap="flat" cmpd="sng" w="9525">
              <a:solidFill>
                <a:srgbClr val="5A72B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ELIXIR logo_2013_low.png" id="320" name="Shape 320"/>
            <p:cNvPicPr preferRelativeResize="0"/>
            <p:nvPr/>
          </p:nvPicPr>
          <p:blipFill rotWithShape="1">
            <a:blip r:embed="rId15">
              <a:alphaModFix/>
            </a:blip>
            <a:srcRect b="0" l="0" r="0" t="0"/>
            <a:stretch/>
          </p:blipFill>
          <p:spPr>
            <a:xfrm>
              <a:off x="5506448" y="2098162"/>
              <a:ext cx="387733" cy="292207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321" name="Shape 321"/>
          <p:cNvGrpSpPr/>
          <p:nvPr/>
        </p:nvGrpSpPr>
        <p:grpSpPr>
          <a:xfrm>
            <a:off x="4006793" y="5257745"/>
            <a:ext cx="549269" cy="471475"/>
            <a:chOff x="5409001" y="2007531"/>
            <a:chExt cx="549599" cy="472704"/>
          </a:xfrm>
        </p:grpSpPr>
        <p:sp>
          <p:nvSpPr>
            <p:cNvPr id="322" name="Shape 322"/>
            <p:cNvSpPr/>
            <p:nvPr/>
          </p:nvSpPr>
          <p:spPr>
            <a:xfrm>
              <a:off x="5409001" y="2007531"/>
              <a:ext cx="549599" cy="472704"/>
            </a:xfrm>
            <a:prstGeom prst="ellipse">
              <a:avLst/>
            </a:prstGeom>
            <a:solidFill>
              <a:schemeClr val="lt1"/>
            </a:solidFill>
            <a:ln cap="flat" cmpd="sng" w="9525">
              <a:solidFill>
                <a:srgbClr val="5A72B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ELIXIR logo_2013_low.png" id="323" name="Shape 323"/>
            <p:cNvPicPr preferRelativeResize="0"/>
            <p:nvPr/>
          </p:nvPicPr>
          <p:blipFill rotWithShape="1">
            <a:blip r:embed="rId15">
              <a:alphaModFix/>
            </a:blip>
            <a:srcRect b="0" l="0" r="0" t="0"/>
            <a:stretch/>
          </p:blipFill>
          <p:spPr>
            <a:xfrm>
              <a:off x="5506448" y="2098162"/>
              <a:ext cx="387733" cy="292207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324" name="Shape 324"/>
          <p:cNvGrpSpPr/>
          <p:nvPr/>
        </p:nvGrpSpPr>
        <p:grpSpPr>
          <a:xfrm>
            <a:off x="5038668" y="5248305"/>
            <a:ext cx="549269" cy="473082"/>
            <a:chOff x="5409001" y="2007531"/>
            <a:chExt cx="549599" cy="472704"/>
          </a:xfrm>
        </p:grpSpPr>
        <p:sp>
          <p:nvSpPr>
            <p:cNvPr id="325" name="Shape 325"/>
            <p:cNvSpPr/>
            <p:nvPr/>
          </p:nvSpPr>
          <p:spPr>
            <a:xfrm>
              <a:off x="5409001" y="2007531"/>
              <a:ext cx="549599" cy="472704"/>
            </a:xfrm>
            <a:prstGeom prst="ellipse">
              <a:avLst/>
            </a:prstGeom>
            <a:solidFill>
              <a:schemeClr val="lt1"/>
            </a:solidFill>
            <a:ln cap="flat" cmpd="sng" w="9525">
              <a:solidFill>
                <a:srgbClr val="5A72B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ELIXIR logo_2013_low.png" id="326" name="Shape 326"/>
            <p:cNvPicPr preferRelativeResize="0"/>
            <p:nvPr/>
          </p:nvPicPr>
          <p:blipFill rotWithShape="1">
            <a:blip r:embed="rId15">
              <a:alphaModFix/>
            </a:blip>
            <a:srcRect b="0" l="0" r="0" t="0"/>
            <a:stretch/>
          </p:blipFill>
          <p:spPr>
            <a:xfrm>
              <a:off x="5506448" y="2098162"/>
              <a:ext cx="387733" cy="29220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27" name="Shape 327"/>
          <p:cNvSpPr txBox="1"/>
          <p:nvPr>
            <p:ph idx="12" type="sldNum"/>
          </p:nvPr>
        </p:nvSpPr>
        <p:spPr>
          <a:xfrm>
            <a:off x="173038" y="6451600"/>
            <a:ext cx="685800" cy="1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i="1" lang="fi-FI" sz="1800">
                <a:solidFill>
                  <a:srgbClr val="F47D2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5_Title and Content"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ELIXIR logo_mac icon.png" id="329" name="Shape 3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69225" y="5834063"/>
            <a:ext cx="1222500" cy="925500"/>
          </a:xfrm>
          <a:prstGeom prst="rect">
            <a:avLst/>
          </a:prstGeom>
          <a:noFill/>
          <a:ln>
            <a:noFill/>
          </a:ln>
        </p:spPr>
      </p:pic>
      <p:sp>
        <p:nvSpPr>
          <p:cNvPr id="330" name="Shape 33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5A72B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1" name="Shape 331"/>
          <p:cNvSpPr/>
          <p:nvPr/>
        </p:nvSpPr>
        <p:spPr>
          <a:xfrm>
            <a:off x="3517900" y="2897188"/>
            <a:ext cx="639900" cy="5667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rgbClr val="5A72B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2" name="Shape 332"/>
          <p:cNvSpPr txBox="1"/>
          <p:nvPr/>
        </p:nvSpPr>
        <p:spPr>
          <a:xfrm>
            <a:off x="3219450" y="6300788"/>
            <a:ext cx="2603400" cy="3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Secure Compute Clouds</a:t>
            </a:r>
          </a:p>
        </p:txBody>
      </p:sp>
      <p:sp>
        <p:nvSpPr>
          <p:cNvPr id="333" name="Shape 333"/>
          <p:cNvSpPr txBox="1"/>
          <p:nvPr/>
        </p:nvSpPr>
        <p:spPr>
          <a:xfrm>
            <a:off x="133350" y="2244725"/>
            <a:ext cx="20511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Supporting sample logistics</a:t>
            </a:r>
          </a:p>
        </p:txBody>
      </p:sp>
      <p:pic>
        <p:nvPicPr>
          <p:cNvPr id="334" name="Shape 3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88925" y="620713"/>
            <a:ext cx="1063500" cy="69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Shape 33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236663" y="3378200"/>
            <a:ext cx="887400" cy="193800"/>
          </a:xfrm>
          <a:prstGeom prst="rect">
            <a:avLst/>
          </a:prstGeom>
          <a:noFill/>
          <a:ln>
            <a:noFill/>
          </a:ln>
        </p:spPr>
      </p:pic>
      <p:sp>
        <p:nvSpPr>
          <p:cNvPr id="336" name="Shape 336"/>
          <p:cNvSpPr/>
          <p:nvPr/>
        </p:nvSpPr>
        <p:spPr>
          <a:xfrm>
            <a:off x="2874963" y="2600325"/>
            <a:ext cx="3260700" cy="2187600"/>
          </a:xfrm>
          <a:prstGeom prst="rect">
            <a:avLst/>
          </a:prstGeom>
          <a:solidFill>
            <a:srgbClr val="C6CCCE"/>
          </a:solidFill>
          <a:ln cap="flat" cmpd="sng" w="9525">
            <a:solidFill>
              <a:srgbClr val="5A72B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7" name="Shape 337"/>
          <p:cNvSpPr txBox="1"/>
          <p:nvPr/>
        </p:nvSpPr>
        <p:spPr>
          <a:xfrm>
            <a:off x="3284538" y="3517900"/>
            <a:ext cx="2160600" cy="101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fi-FI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Federated Authentication</a:t>
            </a:r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fi-FI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Authorization</a:t>
            </a:r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fi-FI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Dataset registry</a:t>
            </a:r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fi-FI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 transfer hub</a:t>
            </a:r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fi-FI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Policy and Legal Framework</a:t>
            </a:r>
          </a:p>
        </p:txBody>
      </p:sp>
      <p:sp>
        <p:nvSpPr>
          <p:cNvPr id="338" name="Shape 338"/>
          <p:cNvSpPr txBox="1"/>
          <p:nvPr/>
        </p:nvSpPr>
        <p:spPr>
          <a:xfrm>
            <a:off x="4410075" y="2824163"/>
            <a:ext cx="1035000" cy="460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Services and Coordination</a:t>
            </a:r>
          </a:p>
        </p:txBody>
      </p:sp>
      <p:sp>
        <p:nvSpPr>
          <p:cNvPr id="339" name="Shape 339"/>
          <p:cNvSpPr txBox="1"/>
          <p:nvPr/>
        </p:nvSpPr>
        <p:spPr>
          <a:xfrm>
            <a:off x="7019925" y="800100"/>
            <a:ext cx="13302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High speed encrypted data transfer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GridFTP/Globus/Aspera</a:t>
            </a:r>
          </a:p>
        </p:txBody>
      </p:sp>
      <p:pic>
        <p:nvPicPr>
          <p:cNvPr id="340" name="Shape 34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992438" y="5797550"/>
            <a:ext cx="506400" cy="447600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Shape 341"/>
          <p:cNvSpPr txBox="1"/>
          <p:nvPr/>
        </p:nvSpPr>
        <p:spPr>
          <a:xfrm>
            <a:off x="6424613" y="188913"/>
            <a:ext cx="2149500" cy="43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Secure data access remote API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 GA4GH )</a:t>
            </a:r>
          </a:p>
        </p:txBody>
      </p:sp>
      <p:sp>
        <p:nvSpPr>
          <p:cNvPr id="342" name="Shape 342"/>
          <p:cNvSpPr txBox="1"/>
          <p:nvPr/>
        </p:nvSpPr>
        <p:spPr>
          <a:xfrm>
            <a:off x="420688" y="1303338"/>
            <a:ext cx="1511400" cy="5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Sequencing centers</a:t>
            </a:r>
          </a:p>
        </p:txBody>
      </p:sp>
      <p:pic>
        <p:nvPicPr>
          <p:cNvPr id="343" name="Shape 34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943350" y="5821363"/>
            <a:ext cx="796800" cy="51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4" name="Shape 34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011988" y="2781300"/>
            <a:ext cx="2024100" cy="15858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45" name="Shape 345"/>
          <p:cNvGrpSpPr/>
          <p:nvPr/>
        </p:nvGrpSpPr>
        <p:grpSpPr>
          <a:xfrm>
            <a:off x="7515058" y="3295566"/>
            <a:ext cx="1122335" cy="1122335"/>
            <a:chOff x="6596711" y="3324703"/>
            <a:chExt cx="1123683" cy="1123683"/>
          </a:xfrm>
        </p:grpSpPr>
        <p:pic>
          <p:nvPicPr>
            <p:cNvPr id="346" name="Shape 346"/>
            <p:cNvPicPr preferRelativeResize="0"/>
            <p:nvPr/>
          </p:nvPicPr>
          <p:blipFill rotWithShape="1">
            <a:blip r:embed="rId8">
              <a:alphaModFix/>
            </a:blip>
            <a:srcRect b="0" l="0" r="0" t="0"/>
            <a:stretch/>
          </p:blipFill>
          <p:spPr>
            <a:xfrm>
              <a:off x="6596711" y="3324703"/>
              <a:ext cx="1123683" cy="112368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47" name="Shape 347"/>
            <p:cNvSpPr txBox="1"/>
            <p:nvPr/>
          </p:nvSpPr>
          <p:spPr>
            <a:xfrm>
              <a:off x="6839885" y="3842837"/>
              <a:ext cx="815345" cy="584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i-FI" sz="1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Data Users</a:t>
              </a:r>
            </a:p>
          </p:txBody>
        </p:sp>
      </p:grpSp>
      <p:sp>
        <p:nvSpPr>
          <p:cNvPr id="348" name="Shape 348"/>
          <p:cNvSpPr/>
          <p:nvPr/>
        </p:nvSpPr>
        <p:spPr>
          <a:xfrm>
            <a:off x="2733675" y="187325"/>
            <a:ext cx="3318000" cy="1665300"/>
          </a:xfrm>
          <a:prstGeom prst="rect">
            <a:avLst/>
          </a:prstGeom>
          <a:noFill/>
          <a:ln cap="flat" cmpd="sng" w="9525">
            <a:solidFill>
              <a:srgbClr val="5A72B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9" name="Shape 349"/>
          <p:cNvSpPr/>
          <p:nvPr/>
        </p:nvSpPr>
        <p:spPr>
          <a:xfrm>
            <a:off x="3121025" y="558800"/>
            <a:ext cx="1054200" cy="1076400"/>
          </a:xfrm>
          <a:prstGeom prst="rect">
            <a:avLst/>
          </a:prstGeom>
          <a:solidFill>
            <a:srgbClr val="F0B579"/>
          </a:solidFill>
          <a:ln cap="flat" cmpd="sng" w="9525">
            <a:solidFill>
              <a:srgbClr val="5A72B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ega_Phenome_transparent.gif" id="350" name="Shape 350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3187700" y="965200"/>
            <a:ext cx="741300" cy="30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1" name="Shape 351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3121025" y="558800"/>
            <a:ext cx="1054200" cy="3366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52" name="Shape 352"/>
          <p:cNvGrpSpPr/>
          <p:nvPr/>
        </p:nvGrpSpPr>
        <p:grpSpPr>
          <a:xfrm>
            <a:off x="4444928" y="677894"/>
            <a:ext cx="1452538" cy="790597"/>
            <a:chOff x="4104009" y="1122708"/>
            <a:chExt cx="1452102" cy="791309"/>
          </a:xfrm>
        </p:grpSpPr>
        <p:pic>
          <p:nvPicPr>
            <p:cNvPr id="353" name="Shape 353"/>
            <p:cNvPicPr preferRelativeResize="0"/>
            <p:nvPr/>
          </p:nvPicPr>
          <p:blipFill rotWithShape="1">
            <a:blip r:embed="rId11">
              <a:alphaModFix/>
            </a:blip>
            <a:srcRect b="0" l="0" r="0" t="0"/>
            <a:stretch/>
          </p:blipFill>
          <p:spPr>
            <a:xfrm>
              <a:off x="4851413" y="1122708"/>
              <a:ext cx="704698" cy="79130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54" name="Shape 354"/>
            <p:cNvSpPr txBox="1"/>
            <p:nvPr/>
          </p:nvSpPr>
          <p:spPr>
            <a:xfrm>
              <a:off x="4104009" y="1143364"/>
              <a:ext cx="820478" cy="64671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0" rIns="0" wrap="square" tIns="45700">
              <a:noAutofit/>
            </a:bodyPr>
            <a:lstStyle/>
            <a:p>
              <a:pPr indent="0" lvl="0" marL="0" marR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i-FI"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EGA</a:t>
              </a:r>
            </a:p>
            <a:p>
              <a:pPr indent="0" lvl="0" marL="0" marR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i-FI"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at</a:t>
              </a:r>
            </a:p>
          </p:txBody>
        </p:sp>
      </p:grpSp>
      <p:pic>
        <p:nvPicPr>
          <p:cNvPr id="355" name="Shape 355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3121025" y="1309688"/>
            <a:ext cx="1054200" cy="322200"/>
          </a:xfrm>
          <a:prstGeom prst="rect">
            <a:avLst/>
          </a:prstGeom>
          <a:noFill/>
          <a:ln>
            <a:noFill/>
          </a:ln>
        </p:spPr>
      </p:pic>
      <p:sp>
        <p:nvSpPr>
          <p:cNvPr id="356" name="Shape 356"/>
          <p:cNvSpPr txBox="1"/>
          <p:nvPr/>
        </p:nvSpPr>
        <p:spPr>
          <a:xfrm>
            <a:off x="3663950" y="188913"/>
            <a:ext cx="3098700" cy="3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 Archiving</a:t>
            </a:r>
          </a:p>
        </p:txBody>
      </p:sp>
      <p:sp>
        <p:nvSpPr>
          <p:cNvPr id="357" name="Shape 357"/>
          <p:cNvSpPr txBox="1"/>
          <p:nvPr/>
        </p:nvSpPr>
        <p:spPr>
          <a:xfrm>
            <a:off x="6318250" y="4656138"/>
            <a:ext cx="24099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Bringing users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data</a:t>
            </a:r>
          </a:p>
        </p:txBody>
      </p:sp>
      <p:sp>
        <p:nvSpPr>
          <p:cNvPr id="358" name="Shape 358"/>
          <p:cNvSpPr/>
          <p:nvPr/>
        </p:nvSpPr>
        <p:spPr>
          <a:xfrm>
            <a:off x="2733675" y="5591175"/>
            <a:ext cx="3260700" cy="1079400"/>
          </a:xfrm>
          <a:prstGeom prst="rect">
            <a:avLst/>
          </a:prstGeom>
          <a:noFill/>
          <a:ln cap="flat" cmpd="sng" w="9525">
            <a:solidFill>
              <a:srgbClr val="5A72B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9" name="Shape 359"/>
          <p:cNvSpPr/>
          <p:nvPr/>
        </p:nvSpPr>
        <p:spPr>
          <a:xfrm>
            <a:off x="190500" y="2281238"/>
            <a:ext cx="2031900" cy="1547700"/>
          </a:xfrm>
          <a:prstGeom prst="rect">
            <a:avLst/>
          </a:prstGeom>
          <a:noFill/>
          <a:ln cap="flat" cmpd="sng" w="9525">
            <a:solidFill>
              <a:srgbClr val="5A72B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0" name="Shape 360"/>
          <p:cNvSpPr/>
          <p:nvPr/>
        </p:nvSpPr>
        <p:spPr>
          <a:xfrm>
            <a:off x="180975" y="4198938"/>
            <a:ext cx="2041500" cy="1600200"/>
          </a:xfrm>
          <a:prstGeom prst="rect">
            <a:avLst/>
          </a:prstGeom>
          <a:noFill/>
          <a:ln cap="flat" cmpd="sng" w="9525">
            <a:solidFill>
              <a:srgbClr val="5A72B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61" name="Shape 361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4843463" y="5873750"/>
            <a:ext cx="1054200" cy="336600"/>
          </a:xfrm>
          <a:prstGeom prst="rect">
            <a:avLst/>
          </a:prstGeom>
          <a:noFill/>
          <a:ln>
            <a:noFill/>
          </a:ln>
        </p:spPr>
      </p:pic>
      <p:sp>
        <p:nvSpPr>
          <p:cNvPr id="362" name="Shape 362"/>
          <p:cNvSpPr/>
          <p:nvPr/>
        </p:nvSpPr>
        <p:spPr>
          <a:xfrm flipH="1" rot="10800000">
            <a:off x="6224588" y="736525"/>
            <a:ext cx="642900" cy="2981400"/>
          </a:xfrm>
          <a:prstGeom prst="bentUpArrow">
            <a:avLst>
              <a:gd fmla="val 50000" name="adj1"/>
              <a:gd fmla="val 22294" name="adj2"/>
              <a:gd fmla="val 19707" name="adj3"/>
            </a:avLst>
          </a:prstGeom>
          <a:solidFill>
            <a:srgbClr val="ABB2B5"/>
          </a:solidFill>
          <a:ln cap="flat" cmpd="sng" w="9525">
            <a:solidFill>
              <a:srgbClr val="5A72B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3" name="Shape 363"/>
          <p:cNvSpPr/>
          <p:nvPr/>
        </p:nvSpPr>
        <p:spPr>
          <a:xfrm flipH="1" rot="-5400000">
            <a:off x="4793339" y="4480838"/>
            <a:ext cx="3416400" cy="731700"/>
          </a:xfrm>
          <a:prstGeom prst="bentUpArrow">
            <a:avLst>
              <a:gd fmla="val 40415" name="adj1"/>
              <a:gd fmla="val 46355" name="adj2"/>
              <a:gd fmla="val 19707" name="adj3"/>
            </a:avLst>
          </a:prstGeom>
          <a:solidFill>
            <a:srgbClr val="ABB2B5"/>
          </a:solidFill>
          <a:ln cap="flat" cmpd="sng" w="9525">
            <a:solidFill>
              <a:srgbClr val="5A72B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4" name="Shape 364"/>
          <p:cNvSpPr/>
          <p:nvPr/>
        </p:nvSpPr>
        <p:spPr>
          <a:xfrm>
            <a:off x="1657350" y="911225"/>
            <a:ext cx="1373100" cy="385800"/>
          </a:xfrm>
          <a:prstGeom prst="rightArrow">
            <a:avLst>
              <a:gd fmla="val 50000" name="adj1"/>
              <a:gd fmla="val 50000" name="adj2"/>
            </a:avLst>
          </a:prstGeom>
          <a:gradFill>
            <a:gsLst>
              <a:gs pos="0">
                <a:srgbClr val="5370C0"/>
              </a:gs>
              <a:gs pos="100000">
                <a:srgbClr val="A4B6FC"/>
              </a:gs>
            </a:gsLst>
            <a:lin ang="16200000" scaled="0"/>
          </a:gradFill>
          <a:ln cap="flat" cmpd="sng" w="9525">
            <a:solidFill>
              <a:srgbClr val="5A72B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5" name="Shape 365"/>
          <p:cNvSpPr/>
          <p:nvPr/>
        </p:nvSpPr>
        <p:spPr>
          <a:xfrm>
            <a:off x="4238625" y="965200"/>
            <a:ext cx="571500" cy="301500"/>
          </a:xfrm>
          <a:prstGeom prst="leftRightArrow">
            <a:avLst>
              <a:gd fmla="val 50000" name="adj1"/>
              <a:gd fmla="val 50000" name="adj2"/>
            </a:avLst>
          </a:prstGeom>
          <a:gradFill>
            <a:gsLst>
              <a:gs pos="0">
                <a:srgbClr val="5370C0"/>
              </a:gs>
              <a:gs pos="100000">
                <a:srgbClr val="A4B6FC"/>
              </a:gs>
            </a:gsLst>
            <a:lin ang="16200000" scaled="0"/>
          </a:gradFill>
          <a:ln cap="flat" cmpd="sng" w="9525">
            <a:solidFill>
              <a:srgbClr val="5A72B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66" name="Shape 366"/>
          <p:cNvCxnSpPr/>
          <p:nvPr/>
        </p:nvCxnSpPr>
        <p:spPr>
          <a:xfrm>
            <a:off x="3840163" y="1987550"/>
            <a:ext cx="1114500" cy="0"/>
          </a:xfrm>
          <a:prstGeom prst="straightConnector1">
            <a:avLst/>
          </a:prstGeom>
          <a:noFill/>
          <a:ln cap="flat" cmpd="sng" w="25400">
            <a:solidFill>
              <a:srgbClr val="57606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67" name="Shape 367"/>
          <p:cNvCxnSpPr/>
          <p:nvPr/>
        </p:nvCxnSpPr>
        <p:spPr>
          <a:xfrm flipH="1">
            <a:off x="2606588" y="1987550"/>
            <a:ext cx="684300" cy="836700"/>
          </a:xfrm>
          <a:prstGeom prst="straightConnector1">
            <a:avLst/>
          </a:prstGeom>
          <a:noFill/>
          <a:ln cap="flat" cmpd="sng" w="25400">
            <a:solidFill>
              <a:srgbClr val="57606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68" name="Shape 368"/>
          <p:cNvCxnSpPr/>
          <p:nvPr/>
        </p:nvCxnSpPr>
        <p:spPr>
          <a:xfrm>
            <a:off x="2411413" y="3228975"/>
            <a:ext cx="0" cy="1425600"/>
          </a:xfrm>
          <a:prstGeom prst="straightConnector1">
            <a:avLst/>
          </a:prstGeom>
          <a:noFill/>
          <a:ln cap="flat" cmpd="sng" w="25400">
            <a:solidFill>
              <a:srgbClr val="57606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69" name="Shape 369"/>
          <p:cNvCxnSpPr/>
          <p:nvPr/>
        </p:nvCxnSpPr>
        <p:spPr>
          <a:xfrm>
            <a:off x="2605088" y="5059363"/>
            <a:ext cx="385800" cy="435000"/>
          </a:xfrm>
          <a:prstGeom prst="straightConnector1">
            <a:avLst/>
          </a:prstGeom>
          <a:noFill/>
          <a:ln cap="flat" cmpd="sng" w="25400">
            <a:solidFill>
              <a:srgbClr val="57606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70" name="Shape 370"/>
          <p:cNvCxnSpPr/>
          <p:nvPr/>
        </p:nvCxnSpPr>
        <p:spPr>
          <a:xfrm>
            <a:off x="3540125" y="5494338"/>
            <a:ext cx="466800" cy="0"/>
          </a:xfrm>
          <a:prstGeom prst="straightConnector1">
            <a:avLst/>
          </a:prstGeom>
          <a:noFill/>
          <a:ln cap="flat" cmpd="sng" w="25400">
            <a:solidFill>
              <a:srgbClr val="57606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71" name="Shape 371"/>
          <p:cNvCxnSpPr/>
          <p:nvPr/>
        </p:nvCxnSpPr>
        <p:spPr>
          <a:xfrm flipH="1" rot="10800000">
            <a:off x="4556125" y="5484738"/>
            <a:ext cx="482700" cy="9600"/>
          </a:xfrm>
          <a:prstGeom prst="straightConnector1">
            <a:avLst/>
          </a:prstGeom>
          <a:noFill/>
          <a:ln cap="flat" cmpd="sng" w="25400">
            <a:solidFill>
              <a:srgbClr val="576063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72" name="Shape 372"/>
          <p:cNvSpPr txBox="1"/>
          <p:nvPr/>
        </p:nvSpPr>
        <p:spPr>
          <a:xfrm>
            <a:off x="168275" y="193675"/>
            <a:ext cx="1859100" cy="3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 Generation</a:t>
            </a:r>
          </a:p>
        </p:txBody>
      </p:sp>
      <p:pic>
        <p:nvPicPr>
          <p:cNvPr id="373" name="Shape 373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1236663" y="3094038"/>
            <a:ext cx="887400" cy="284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4" name="Shape 374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290513" y="3052763"/>
            <a:ext cx="885900" cy="520800"/>
          </a:xfrm>
          <a:prstGeom prst="rect">
            <a:avLst/>
          </a:prstGeom>
          <a:noFill/>
          <a:ln>
            <a:noFill/>
          </a:ln>
        </p:spPr>
      </p:pic>
      <p:sp>
        <p:nvSpPr>
          <p:cNvPr id="375" name="Shape 375"/>
          <p:cNvSpPr txBox="1"/>
          <p:nvPr/>
        </p:nvSpPr>
        <p:spPr>
          <a:xfrm>
            <a:off x="133350" y="4195763"/>
            <a:ext cx="20511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Managing Access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6" name="Shape 376"/>
          <p:cNvSpPr txBox="1"/>
          <p:nvPr/>
        </p:nvSpPr>
        <p:spPr>
          <a:xfrm>
            <a:off x="133350" y="4597400"/>
            <a:ext cx="2105100" cy="147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 Owner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 Access Agreement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 Access Committee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 Request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Authorization Management Tools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( EGA and CSC REMS )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7" name="Shape 377"/>
          <p:cNvSpPr/>
          <p:nvPr/>
        </p:nvSpPr>
        <p:spPr>
          <a:xfrm>
            <a:off x="685800" y="1879600"/>
            <a:ext cx="311100" cy="279300"/>
          </a:xfrm>
          <a:prstGeom prst="upArrow">
            <a:avLst>
              <a:gd fmla="val 50000" name="adj1"/>
              <a:gd fmla="val 50000" name="adj2"/>
            </a:avLst>
          </a:prstGeom>
          <a:gradFill>
            <a:gsLst>
              <a:gs pos="0">
                <a:srgbClr val="5370C0"/>
              </a:gs>
              <a:gs pos="100000">
                <a:srgbClr val="A4B6FC"/>
              </a:gs>
            </a:gsLst>
            <a:lin ang="16200000" scaled="0"/>
          </a:gradFill>
          <a:ln cap="flat" cmpd="sng" w="9525">
            <a:solidFill>
              <a:srgbClr val="5A72B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78" name="Shape 378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1525588" y="4519613"/>
            <a:ext cx="609600" cy="300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ELIXIR logo_2013_low.png" id="379" name="Shape 379"/>
          <p:cNvPicPr preferRelativeResize="0"/>
          <p:nvPr/>
        </p:nvPicPr>
        <p:blipFill rotWithShape="1">
          <a:blip r:embed="rId15">
            <a:alphaModFix/>
          </a:blip>
          <a:srcRect b="0" l="0" r="0" t="0"/>
          <a:stretch/>
        </p:blipFill>
        <p:spPr>
          <a:xfrm>
            <a:off x="3325813" y="2755900"/>
            <a:ext cx="924000" cy="6969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80" name="Shape 380"/>
          <p:cNvGrpSpPr/>
          <p:nvPr/>
        </p:nvGrpSpPr>
        <p:grpSpPr>
          <a:xfrm>
            <a:off x="4954532" y="1751043"/>
            <a:ext cx="549269" cy="473082"/>
            <a:chOff x="5409001" y="2007531"/>
            <a:chExt cx="549599" cy="472704"/>
          </a:xfrm>
        </p:grpSpPr>
        <p:sp>
          <p:nvSpPr>
            <p:cNvPr id="381" name="Shape 381"/>
            <p:cNvSpPr/>
            <p:nvPr/>
          </p:nvSpPr>
          <p:spPr>
            <a:xfrm>
              <a:off x="5409001" y="2007531"/>
              <a:ext cx="549599" cy="472704"/>
            </a:xfrm>
            <a:prstGeom prst="ellipse">
              <a:avLst/>
            </a:prstGeom>
            <a:solidFill>
              <a:schemeClr val="lt1"/>
            </a:solidFill>
            <a:ln cap="flat" cmpd="sng" w="9525">
              <a:solidFill>
                <a:srgbClr val="5A72B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ELIXIR logo_2013_low.png" id="382" name="Shape 382"/>
            <p:cNvPicPr preferRelativeResize="0"/>
            <p:nvPr/>
          </p:nvPicPr>
          <p:blipFill rotWithShape="1">
            <a:blip r:embed="rId15">
              <a:alphaModFix/>
            </a:blip>
            <a:srcRect b="0" l="0" r="0" t="0"/>
            <a:stretch/>
          </p:blipFill>
          <p:spPr>
            <a:xfrm>
              <a:off x="5506448" y="2098162"/>
              <a:ext cx="387733" cy="292207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383" name="Shape 383"/>
          <p:cNvGrpSpPr/>
          <p:nvPr/>
        </p:nvGrpSpPr>
        <p:grpSpPr>
          <a:xfrm>
            <a:off x="3290832" y="1751043"/>
            <a:ext cx="549269" cy="473082"/>
            <a:chOff x="5409001" y="2007531"/>
            <a:chExt cx="549599" cy="472704"/>
          </a:xfrm>
        </p:grpSpPr>
        <p:sp>
          <p:nvSpPr>
            <p:cNvPr id="384" name="Shape 384"/>
            <p:cNvSpPr/>
            <p:nvPr/>
          </p:nvSpPr>
          <p:spPr>
            <a:xfrm>
              <a:off x="5409001" y="2007531"/>
              <a:ext cx="549599" cy="472704"/>
            </a:xfrm>
            <a:prstGeom prst="ellipse">
              <a:avLst/>
            </a:prstGeom>
            <a:solidFill>
              <a:schemeClr val="lt1"/>
            </a:solidFill>
            <a:ln cap="flat" cmpd="sng" w="9525">
              <a:solidFill>
                <a:srgbClr val="5A72B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ELIXIR logo_2013_low.png" id="385" name="Shape 385"/>
            <p:cNvPicPr preferRelativeResize="0"/>
            <p:nvPr/>
          </p:nvPicPr>
          <p:blipFill rotWithShape="1">
            <a:blip r:embed="rId15">
              <a:alphaModFix/>
            </a:blip>
            <a:srcRect b="0" l="0" r="0" t="0"/>
            <a:stretch/>
          </p:blipFill>
          <p:spPr>
            <a:xfrm>
              <a:off x="5506448" y="2098162"/>
              <a:ext cx="387733" cy="292207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386" name="Shape 386"/>
          <p:cNvGrpSpPr/>
          <p:nvPr/>
        </p:nvGrpSpPr>
        <p:grpSpPr>
          <a:xfrm>
            <a:off x="2136718" y="2755930"/>
            <a:ext cx="549269" cy="473082"/>
            <a:chOff x="5409001" y="2007531"/>
            <a:chExt cx="549599" cy="472704"/>
          </a:xfrm>
        </p:grpSpPr>
        <p:sp>
          <p:nvSpPr>
            <p:cNvPr id="387" name="Shape 387"/>
            <p:cNvSpPr/>
            <p:nvPr/>
          </p:nvSpPr>
          <p:spPr>
            <a:xfrm>
              <a:off x="5409001" y="2007531"/>
              <a:ext cx="549599" cy="472704"/>
            </a:xfrm>
            <a:prstGeom prst="ellipse">
              <a:avLst/>
            </a:prstGeom>
            <a:solidFill>
              <a:schemeClr val="lt1"/>
            </a:solidFill>
            <a:ln cap="flat" cmpd="sng" w="9525">
              <a:solidFill>
                <a:srgbClr val="5A72B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ELIXIR logo_2013_low.png" id="388" name="Shape 388"/>
            <p:cNvPicPr preferRelativeResize="0"/>
            <p:nvPr/>
          </p:nvPicPr>
          <p:blipFill rotWithShape="1">
            <a:blip r:embed="rId15">
              <a:alphaModFix/>
            </a:blip>
            <a:srcRect b="0" l="0" r="0" t="0"/>
            <a:stretch/>
          </p:blipFill>
          <p:spPr>
            <a:xfrm>
              <a:off x="5506448" y="2098162"/>
              <a:ext cx="387733" cy="292207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389" name="Shape 389"/>
          <p:cNvGrpSpPr/>
          <p:nvPr/>
        </p:nvGrpSpPr>
        <p:grpSpPr>
          <a:xfrm>
            <a:off x="2135132" y="4656169"/>
            <a:ext cx="549269" cy="473082"/>
            <a:chOff x="5409001" y="2007531"/>
            <a:chExt cx="549599" cy="472704"/>
          </a:xfrm>
        </p:grpSpPr>
        <p:sp>
          <p:nvSpPr>
            <p:cNvPr id="390" name="Shape 390"/>
            <p:cNvSpPr/>
            <p:nvPr/>
          </p:nvSpPr>
          <p:spPr>
            <a:xfrm>
              <a:off x="5409001" y="2007531"/>
              <a:ext cx="549599" cy="472704"/>
            </a:xfrm>
            <a:prstGeom prst="ellipse">
              <a:avLst/>
            </a:prstGeom>
            <a:solidFill>
              <a:schemeClr val="lt1"/>
            </a:solidFill>
            <a:ln cap="flat" cmpd="sng" w="9525">
              <a:solidFill>
                <a:srgbClr val="5A72B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ELIXIR logo_2013_low.png" id="391" name="Shape 391"/>
            <p:cNvPicPr preferRelativeResize="0"/>
            <p:nvPr/>
          </p:nvPicPr>
          <p:blipFill rotWithShape="1">
            <a:blip r:embed="rId15">
              <a:alphaModFix/>
            </a:blip>
            <a:srcRect b="0" l="0" r="0" t="0"/>
            <a:stretch/>
          </p:blipFill>
          <p:spPr>
            <a:xfrm>
              <a:off x="5506448" y="2098162"/>
              <a:ext cx="387733" cy="292207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392" name="Shape 392"/>
          <p:cNvGrpSpPr/>
          <p:nvPr/>
        </p:nvGrpSpPr>
        <p:grpSpPr>
          <a:xfrm>
            <a:off x="2990793" y="5257745"/>
            <a:ext cx="549269" cy="471475"/>
            <a:chOff x="5409001" y="2007531"/>
            <a:chExt cx="549599" cy="472704"/>
          </a:xfrm>
        </p:grpSpPr>
        <p:sp>
          <p:nvSpPr>
            <p:cNvPr id="393" name="Shape 393"/>
            <p:cNvSpPr/>
            <p:nvPr/>
          </p:nvSpPr>
          <p:spPr>
            <a:xfrm>
              <a:off x="5409001" y="2007531"/>
              <a:ext cx="549599" cy="472704"/>
            </a:xfrm>
            <a:prstGeom prst="ellipse">
              <a:avLst/>
            </a:prstGeom>
            <a:solidFill>
              <a:schemeClr val="lt1"/>
            </a:solidFill>
            <a:ln cap="flat" cmpd="sng" w="9525">
              <a:solidFill>
                <a:srgbClr val="5A72B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ELIXIR logo_2013_low.png" id="394" name="Shape 394"/>
            <p:cNvPicPr preferRelativeResize="0"/>
            <p:nvPr/>
          </p:nvPicPr>
          <p:blipFill rotWithShape="1">
            <a:blip r:embed="rId15">
              <a:alphaModFix/>
            </a:blip>
            <a:srcRect b="0" l="0" r="0" t="0"/>
            <a:stretch/>
          </p:blipFill>
          <p:spPr>
            <a:xfrm>
              <a:off x="5506448" y="2098162"/>
              <a:ext cx="387733" cy="292207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395" name="Shape 395"/>
          <p:cNvGrpSpPr/>
          <p:nvPr/>
        </p:nvGrpSpPr>
        <p:grpSpPr>
          <a:xfrm>
            <a:off x="4006793" y="5257745"/>
            <a:ext cx="549269" cy="471475"/>
            <a:chOff x="5409001" y="2007531"/>
            <a:chExt cx="549599" cy="472704"/>
          </a:xfrm>
        </p:grpSpPr>
        <p:sp>
          <p:nvSpPr>
            <p:cNvPr id="396" name="Shape 396"/>
            <p:cNvSpPr/>
            <p:nvPr/>
          </p:nvSpPr>
          <p:spPr>
            <a:xfrm>
              <a:off x="5409001" y="2007531"/>
              <a:ext cx="549599" cy="472704"/>
            </a:xfrm>
            <a:prstGeom prst="ellipse">
              <a:avLst/>
            </a:prstGeom>
            <a:solidFill>
              <a:schemeClr val="lt1"/>
            </a:solidFill>
            <a:ln cap="flat" cmpd="sng" w="9525">
              <a:solidFill>
                <a:srgbClr val="5A72B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ELIXIR logo_2013_low.png" id="397" name="Shape 397"/>
            <p:cNvPicPr preferRelativeResize="0"/>
            <p:nvPr/>
          </p:nvPicPr>
          <p:blipFill rotWithShape="1">
            <a:blip r:embed="rId15">
              <a:alphaModFix/>
            </a:blip>
            <a:srcRect b="0" l="0" r="0" t="0"/>
            <a:stretch/>
          </p:blipFill>
          <p:spPr>
            <a:xfrm>
              <a:off x="5506448" y="2098162"/>
              <a:ext cx="387733" cy="292207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398" name="Shape 398"/>
          <p:cNvGrpSpPr/>
          <p:nvPr/>
        </p:nvGrpSpPr>
        <p:grpSpPr>
          <a:xfrm>
            <a:off x="5038668" y="5248305"/>
            <a:ext cx="549269" cy="473082"/>
            <a:chOff x="5409001" y="2007531"/>
            <a:chExt cx="549599" cy="472704"/>
          </a:xfrm>
        </p:grpSpPr>
        <p:sp>
          <p:nvSpPr>
            <p:cNvPr id="399" name="Shape 399"/>
            <p:cNvSpPr/>
            <p:nvPr/>
          </p:nvSpPr>
          <p:spPr>
            <a:xfrm>
              <a:off x="5409001" y="2007531"/>
              <a:ext cx="549599" cy="472704"/>
            </a:xfrm>
            <a:prstGeom prst="ellipse">
              <a:avLst/>
            </a:prstGeom>
            <a:solidFill>
              <a:schemeClr val="lt1"/>
            </a:solidFill>
            <a:ln cap="flat" cmpd="sng" w="9525">
              <a:solidFill>
                <a:srgbClr val="5A72B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ELIXIR logo_2013_low.png" id="400" name="Shape 400"/>
            <p:cNvPicPr preferRelativeResize="0"/>
            <p:nvPr/>
          </p:nvPicPr>
          <p:blipFill rotWithShape="1">
            <a:blip r:embed="rId15">
              <a:alphaModFix/>
            </a:blip>
            <a:srcRect b="0" l="0" r="0" t="0"/>
            <a:stretch/>
          </p:blipFill>
          <p:spPr>
            <a:xfrm>
              <a:off x="5506448" y="2098162"/>
              <a:ext cx="387733" cy="29220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401" name="Shape 401"/>
          <p:cNvSpPr txBox="1"/>
          <p:nvPr>
            <p:ph idx="12" type="sldNum"/>
          </p:nvPr>
        </p:nvSpPr>
        <p:spPr>
          <a:xfrm>
            <a:off x="173038" y="6451600"/>
            <a:ext cx="685800" cy="1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i="1" lang="fi-FI" sz="1800">
                <a:solidFill>
                  <a:srgbClr val="F47D2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theme" Target="../theme/theme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19" Type="http://schemas.openxmlformats.org/officeDocument/2006/relationships/slideLayout" Target="../slideLayouts/slideLayout19.xml"/><Relationship Id="rId6" Type="http://schemas.openxmlformats.org/officeDocument/2006/relationships/slideLayout" Target="../slideLayouts/slideLayout6.xml"/><Relationship Id="rId1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title"/>
          </p:nvPr>
        </p:nvSpPr>
        <p:spPr>
          <a:xfrm>
            <a:off x="539750" y="333375"/>
            <a:ext cx="8153400" cy="50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x="533400" y="1525588"/>
            <a:ext cx="81534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90500" lvl="0" marL="342900" marR="0" rtl="0" algn="l">
              <a:spcBef>
                <a:spcPts val="480"/>
              </a:spcBef>
              <a:spcAft>
                <a:spcPts val="600"/>
              </a:spcAft>
              <a:buClr>
                <a:schemeClr val="accent1"/>
              </a:buClr>
              <a:buSzPts val="2400"/>
              <a:buFont typeface="Calibri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600"/>
              </a:spcAft>
              <a:buClr>
                <a:schemeClr val="accent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600"/>
              </a:spcAft>
              <a:buClr>
                <a:schemeClr val="accent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600"/>
              </a:spcAft>
              <a:buClr>
                <a:schemeClr val="accent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600"/>
              </a:spcAft>
              <a:buClr>
                <a:schemeClr val="accent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login.elixir-czech.org/stats/" TargetMode="External"/><Relationship Id="rId4" Type="http://schemas.openxmlformats.org/officeDocument/2006/relationships/image" Target="../media/image21.png"/><Relationship Id="rId5" Type="http://schemas.openxmlformats.org/officeDocument/2006/relationships/image" Target="../media/image2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4.png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62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Shape 463"/>
          <p:cNvSpPr txBox="1"/>
          <p:nvPr>
            <p:ph type="ctrTitle"/>
          </p:nvPr>
        </p:nvSpPr>
        <p:spPr>
          <a:xfrm>
            <a:off x="683568" y="3585593"/>
            <a:ext cx="7772400" cy="86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lang="fi-FI" sz="3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Authentication and Authorisation Service for ELIXIR Research Infrastructure</a:t>
            </a:r>
          </a:p>
        </p:txBody>
      </p:sp>
      <p:sp>
        <p:nvSpPr>
          <p:cNvPr id="464" name="Shape 464"/>
          <p:cNvSpPr txBox="1"/>
          <p:nvPr>
            <p:ph idx="1" type="subTitle"/>
          </p:nvPr>
        </p:nvSpPr>
        <p:spPr>
          <a:xfrm>
            <a:off x="2627784" y="4902696"/>
            <a:ext cx="5816700" cy="899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0" lvl="0" marL="0" marR="0" rt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Calibri"/>
              <a:buNone/>
            </a:pPr>
            <a:r>
              <a:rPr b="0" lang="fi-FI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Mikael Linden, Michal Prochazka, Ilkka Lappalainen</a:t>
            </a:r>
          </a:p>
          <a:p>
            <a:pPr indent="0" lvl="0" marL="0" marR="0" rtl="0" algn="r">
              <a:lnSpc>
                <a:spcPct val="80000"/>
              </a:lnSpc>
              <a:spcBef>
                <a:spcPts val="1118"/>
              </a:spcBef>
              <a:spcAft>
                <a:spcPts val="0"/>
              </a:spcAft>
              <a:buClr>
                <a:schemeClr val="accent1"/>
              </a:buClr>
              <a:buFont typeface="Calibri"/>
              <a:buNone/>
            </a:pPr>
            <a:r>
              <a:rPr lang="fi-FI" sz="2590"/>
              <a:t>DI4R 30 Nov 2017</a:t>
            </a:r>
          </a:p>
          <a:p>
            <a:pPr indent="0" lvl="0" marL="0" marR="0" rtl="0" algn="r">
              <a:lnSpc>
                <a:spcPct val="80000"/>
              </a:lnSpc>
              <a:spcBef>
                <a:spcPts val="1118"/>
              </a:spcBef>
              <a:spcAft>
                <a:spcPts val="0"/>
              </a:spcAft>
              <a:buClr>
                <a:schemeClr val="accent1"/>
              </a:buClr>
              <a:buFont typeface="Calibri"/>
              <a:buNone/>
            </a:pPr>
            <a:r>
              <a:t/>
            </a:r>
            <a:endParaRPr b="0" sz="259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69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Shape 470"/>
          <p:cNvSpPr txBox="1"/>
          <p:nvPr>
            <p:ph idx="12" type="sldNum"/>
          </p:nvPr>
        </p:nvSpPr>
        <p:spPr>
          <a:xfrm>
            <a:off x="0" y="5540375"/>
            <a:ext cx="304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fi-FI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pic>
        <p:nvPicPr>
          <p:cNvPr descr="What_is_elixir?.pdf" id="471" name="Shape 471"/>
          <p:cNvPicPr preferRelativeResize="0"/>
          <p:nvPr/>
        </p:nvPicPr>
        <p:blipFill rotWithShape="1">
          <a:blip r:embed="rId3">
            <a:alphaModFix/>
          </a:blip>
          <a:srcRect b="51749" l="37778" r="11905" t="2455"/>
          <a:stretch/>
        </p:blipFill>
        <p:spPr>
          <a:xfrm>
            <a:off x="0" y="0"/>
            <a:ext cx="8823300" cy="60231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72" name="Shape 472"/>
          <p:cNvCxnSpPr/>
          <p:nvPr/>
        </p:nvCxnSpPr>
        <p:spPr>
          <a:xfrm rot="10800000">
            <a:off x="5192713" y="2846525"/>
            <a:ext cx="0" cy="503100"/>
          </a:xfrm>
          <a:prstGeom prst="straightConnector1">
            <a:avLst/>
          </a:prstGeom>
          <a:noFill/>
          <a:ln cap="flat" cmpd="sng" w="38100">
            <a:solidFill>
              <a:srgbClr val="DD602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73" name="Shape 473"/>
          <p:cNvCxnSpPr/>
          <p:nvPr/>
        </p:nvCxnSpPr>
        <p:spPr>
          <a:xfrm rot="10800000">
            <a:off x="7353300" y="1982925"/>
            <a:ext cx="0" cy="503100"/>
          </a:xfrm>
          <a:prstGeom prst="straightConnector1">
            <a:avLst/>
          </a:prstGeom>
          <a:noFill/>
          <a:ln cap="flat" cmpd="sng" w="38100">
            <a:solidFill>
              <a:srgbClr val="DD602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74" name="Shape 474"/>
          <p:cNvCxnSpPr/>
          <p:nvPr/>
        </p:nvCxnSpPr>
        <p:spPr>
          <a:xfrm rot="10800000">
            <a:off x="3608388" y="3597175"/>
            <a:ext cx="0" cy="863700"/>
          </a:xfrm>
          <a:prstGeom prst="straightConnector1">
            <a:avLst/>
          </a:prstGeom>
          <a:noFill/>
          <a:ln cap="flat" cmpd="sng" w="38100">
            <a:solidFill>
              <a:srgbClr val="DD602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75" name="Shape 475"/>
          <p:cNvCxnSpPr/>
          <p:nvPr/>
        </p:nvCxnSpPr>
        <p:spPr>
          <a:xfrm rot="10800000">
            <a:off x="2241550" y="4403675"/>
            <a:ext cx="0" cy="793800"/>
          </a:xfrm>
          <a:prstGeom prst="straightConnector1">
            <a:avLst/>
          </a:prstGeom>
          <a:noFill/>
          <a:ln cap="flat" cmpd="sng" w="38100">
            <a:solidFill>
              <a:srgbClr val="DD602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76" name="Shape 476"/>
          <p:cNvSpPr/>
          <p:nvPr/>
        </p:nvSpPr>
        <p:spPr>
          <a:xfrm>
            <a:off x="7065963" y="2341563"/>
            <a:ext cx="1511400" cy="7923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38100">
            <a:solidFill>
              <a:srgbClr val="DD602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1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medicine</a:t>
            </a:r>
          </a:p>
        </p:txBody>
      </p:sp>
      <p:sp>
        <p:nvSpPr>
          <p:cNvPr id="477" name="Shape 477"/>
          <p:cNvSpPr/>
          <p:nvPr/>
        </p:nvSpPr>
        <p:spPr>
          <a:xfrm>
            <a:off x="4832350" y="3170238"/>
            <a:ext cx="2016000" cy="7923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38100">
            <a:solidFill>
              <a:srgbClr val="DD602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1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agriculture</a:t>
            </a:r>
          </a:p>
        </p:txBody>
      </p:sp>
      <p:sp>
        <p:nvSpPr>
          <p:cNvPr id="478" name="Shape 478"/>
          <p:cNvSpPr/>
          <p:nvPr/>
        </p:nvSpPr>
        <p:spPr>
          <a:xfrm>
            <a:off x="3328988" y="4105275"/>
            <a:ext cx="2089200" cy="7923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38100">
            <a:solidFill>
              <a:srgbClr val="DD602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1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bioindustries</a:t>
            </a:r>
          </a:p>
        </p:txBody>
      </p:sp>
      <p:sp>
        <p:nvSpPr>
          <p:cNvPr id="479" name="Shape 479"/>
          <p:cNvSpPr/>
          <p:nvPr/>
        </p:nvSpPr>
        <p:spPr>
          <a:xfrm>
            <a:off x="1960563" y="5041900"/>
            <a:ext cx="1952700" cy="7923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38100">
            <a:solidFill>
              <a:srgbClr val="DD602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1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environment</a:t>
            </a:r>
          </a:p>
        </p:txBody>
      </p:sp>
      <p:sp>
        <p:nvSpPr>
          <p:cNvPr id="480" name="Shape 480"/>
          <p:cNvSpPr txBox="1"/>
          <p:nvPr/>
        </p:nvSpPr>
        <p:spPr>
          <a:xfrm>
            <a:off x="250825" y="260350"/>
            <a:ext cx="3889500" cy="288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ELIXIR connects national bioinformatics centres and EMBL-EBI into a sustainable  European infrastructure for biological research data</a:t>
            </a:r>
          </a:p>
        </p:txBody>
      </p:sp>
      <p:sp>
        <p:nvSpPr>
          <p:cNvPr id="481" name="Shape 481"/>
          <p:cNvSpPr/>
          <p:nvPr/>
        </p:nvSpPr>
        <p:spPr>
          <a:xfrm>
            <a:off x="5795963" y="4292600"/>
            <a:ext cx="2592300" cy="15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fi-FI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ELIXIR underpins life science research – across academia and industry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Shape 486"/>
          <p:cNvSpPr txBox="1"/>
          <p:nvPr>
            <p:ph type="title"/>
          </p:nvPr>
        </p:nvSpPr>
        <p:spPr>
          <a:xfrm>
            <a:off x="539552" y="332656"/>
            <a:ext cx="8153400" cy="6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3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ELIXIR AAI design</a:t>
            </a:r>
          </a:p>
        </p:txBody>
      </p:sp>
      <p:sp>
        <p:nvSpPr>
          <p:cNvPr id="487" name="Shape 487"/>
          <p:cNvSpPr txBox="1"/>
          <p:nvPr>
            <p:ph idx="1" type="body"/>
          </p:nvPr>
        </p:nvSpPr>
        <p:spPr>
          <a:xfrm>
            <a:off x="533400" y="1525588"/>
            <a:ext cx="81534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8" name="Shape 488"/>
          <p:cNvSpPr/>
          <p:nvPr/>
        </p:nvSpPr>
        <p:spPr>
          <a:xfrm>
            <a:off x="695325" y="1098550"/>
            <a:ext cx="7632600" cy="511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9" name="Shape 489"/>
          <p:cNvSpPr txBox="1"/>
          <p:nvPr/>
        </p:nvSpPr>
        <p:spPr>
          <a:xfrm>
            <a:off x="815975" y="2563813"/>
            <a:ext cx="7234200" cy="2560500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ELIXIR AAI</a:t>
            </a:r>
          </a:p>
        </p:txBody>
      </p:sp>
      <p:sp>
        <p:nvSpPr>
          <p:cNvPr id="490" name="Shape 490"/>
          <p:cNvSpPr txBox="1"/>
          <p:nvPr/>
        </p:nvSpPr>
        <p:spPr>
          <a:xfrm>
            <a:off x="815975" y="5224463"/>
            <a:ext cx="7234200" cy="774600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External authentication</a:t>
            </a:r>
            <a:br>
              <a:rPr b="0" i="0" lang="fi-FI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fi-FI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(e-infrastructures)</a:t>
            </a:r>
          </a:p>
        </p:txBody>
      </p:sp>
      <p:sp>
        <p:nvSpPr>
          <p:cNvPr id="491" name="Shape 491"/>
          <p:cNvSpPr txBox="1"/>
          <p:nvPr/>
        </p:nvSpPr>
        <p:spPr>
          <a:xfrm>
            <a:off x="815975" y="1123950"/>
            <a:ext cx="7234200" cy="1352700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Relying services</a:t>
            </a:r>
          </a:p>
        </p:txBody>
      </p:sp>
      <p:sp>
        <p:nvSpPr>
          <p:cNvPr id="492" name="Shape 492"/>
          <p:cNvSpPr/>
          <p:nvPr/>
        </p:nvSpPr>
        <p:spPr>
          <a:xfrm>
            <a:off x="915988" y="5400675"/>
            <a:ext cx="2157300" cy="484200"/>
          </a:xfrm>
          <a:prstGeom prst="rect">
            <a:avLst/>
          </a:prstGeom>
          <a:solidFill>
            <a:srgbClr val="93C47D"/>
          </a:solidFill>
          <a:ln cap="flat" cmpd="sng" w="25400">
            <a:solidFill>
              <a:srgbClr val="46568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eduGAIN IdPs</a:t>
            </a:r>
          </a:p>
        </p:txBody>
      </p:sp>
      <p:sp>
        <p:nvSpPr>
          <p:cNvPr id="493" name="Shape 493"/>
          <p:cNvSpPr/>
          <p:nvPr/>
        </p:nvSpPr>
        <p:spPr>
          <a:xfrm>
            <a:off x="3227388" y="5400675"/>
            <a:ext cx="1992300" cy="484200"/>
          </a:xfrm>
          <a:prstGeom prst="rect">
            <a:avLst/>
          </a:prstGeom>
          <a:solidFill>
            <a:srgbClr val="93C47D"/>
          </a:solidFill>
          <a:ln cap="flat" cmpd="sng" w="25400">
            <a:solidFill>
              <a:srgbClr val="46568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Common IdPs</a:t>
            </a:r>
          </a:p>
        </p:txBody>
      </p:sp>
      <p:sp>
        <p:nvSpPr>
          <p:cNvPr id="494" name="Shape 494"/>
          <p:cNvSpPr/>
          <p:nvPr/>
        </p:nvSpPr>
        <p:spPr>
          <a:xfrm>
            <a:off x="915988" y="4384675"/>
            <a:ext cx="2157300" cy="484200"/>
          </a:xfrm>
          <a:prstGeom prst="rect">
            <a:avLst/>
          </a:prstGeom>
          <a:solidFill>
            <a:srgbClr val="93C47D"/>
          </a:solidFill>
          <a:ln cap="flat" cmpd="sng" w="25400">
            <a:solidFill>
              <a:srgbClr val="46568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ELIXIR Proxy IdP </a:t>
            </a:r>
          </a:p>
        </p:txBody>
      </p:sp>
      <p:sp>
        <p:nvSpPr>
          <p:cNvPr id="495" name="Shape 495"/>
          <p:cNvSpPr/>
          <p:nvPr/>
        </p:nvSpPr>
        <p:spPr>
          <a:xfrm>
            <a:off x="3394075" y="3641725"/>
            <a:ext cx="1471613" cy="1296988"/>
          </a:xfrm>
          <a:prstGeom prst="flowChartMagneticDisk">
            <a:avLst/>
          </a:prstGeom>
          <a:solidFill>
            <a:srgbClr val="93C47D"/>
          </a:solidFill>
          <a:ln cap="flat" cmpd="sng" w="25400">
            <a:solidFill>
              <a:srgbClr val="46568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ELIXIR Directory</a:t>
            </a:r>
          </a:p>
        </p:txBody>
      </p:sp>
      <p:sp>
        <p:nvSpPr>
          <p:cNvPr id="496" name="Shape 496"/>
          <p:cNvSpPr/>
          <p:nvPr/>
        </p:nvSpPr>
        <p:spPr>
          <a:xfrm>
            <a:off x="5418138" y="4202113"/>
            <a:ext cx="2511300" cy="374700"/>
          </a:xfrm>
          <a:prstGeom prst="rect">
            <a:avLst/>
          </a:prstGeom>
          <a:solidFill>
            <a:srgbClr val="FFFF00"/>
          </a:solidFill>
          <a:ln cap="flat" cmpd="sng" w="25400">
            <a:solidFill>
              <a:srgbClr val="46568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Bona fide management</a:t>
            </a:r>
          </a:p>
        </p:txBody>
      </p:sp>
      <p:sp>
        <p:nvSpPr>
          <p:cNvPr id="497" name="Shape 497"/>
          <p:cNvSpPr/>
          <p:nvPr/>
        </p:nvSpPr>
        <p:spPr>
          <a:xfrm>
            <a:off x="5418138" y="2992438"/>
            <a:ext cx="2511300" cy="649200"/>
          </a:xfrm>
          <a:prstGeom prst="rect">
            <a:avLst/>
          </a:prstGeom>
          <a:solidFill>
            <a:srgbClr val="FFFF00"/>
          </a:solidFill>
          <a:ln cap="flat" cmpd="sng" w="25400">
            <a:solidFill>
              <a:srgbClr val="46568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Dataset authorisation management (REMS)</a:t>
            </a:r>
          </a:p>
        </p:txBody>
      </p:sp>
      <p:sp>
        <p:nvSpPr>
          <p:cNvPr id="498" name="Shape 498"/>
          <p:cNvSpPr/>
          <p:nvPr/>
        </p:nvSpPr>
        <p:spPr>
          <a:xfrm>
            <a:off x="5418138" y="3740150"/>
            <a:ext cx="2511300" cy="363600"/>
          </a:xfrm>
          <a:prstGeom prst="rect">
            <a:avLst/>
          </a:prstGeom>
          <a:solidFill>
            <a:srgbClr val="93C47D"/>
          </a:solidFill>
          <a:ln cap="flat" cmpd="sng" w="25400">
            <a:solidFill>
              <a:srgbClr val="46568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Group/role mgmt (PERUN)</a:t>
            </a:r>
          </a:p>
        </p:txBody>
      </p:sp>
      <p:sp>
        <p:nvSpPr>
          <p:cNvPr id="499" name="Shape 499"/>
          <p:cNvSpPr/>
          <p:nvPr/>
        </p:nvSpPr>
        <p:spPr>
          <a:xfrm>
            <a:off x="915988" y="2708275"/>
            <a:ext cx="1193700" cy="660300"/>
          </a:xfrm>
          <a:prstGeom prst="rect">
            <a:avLst/>
          </a:prstGeom>
          <a:solidFill>
            <a:srgbClr val="FFFF00"/>
          </a:solidFill>
          <a:ln cap="flat" cmpd="sng" w="25400">
            <a:solidFill>
              <a:srgbClr val="46568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Credential translation</a:t>
            </a:r>
          </a:p>
        </p:txBody>
      </p:sp>
      <p:sp>
        <p:nvSpPr>
          <p:cNvPr id="500" name="Shape 500"/>
          <p:cNvSpPr/>
          <p:nvPr/>
        </p:nvSpPr>
        <p:spPr>
          <a:xfrm>
            <a:off x="915988" y="1454150"/>
            <a:ext cx="641400" cy="37320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rgbClr val="46568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EGA</a:t>
            </a:r>
          </a:p>
        </p:txBody>
      </p:sp>
      <p:sp>
        <p:nvSpPr>
          <p:cNvPr id="501" name="Shape 501"/>
          <p:cNvSpPr/>
          <p:nvPr/>
        </p:nvSpPr>
        <p:spPr>
          <a:xfrm>
            <a:off x="1735138" y="1454150"/>
            <a:ext cx="1271700" cy="37320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rgbClr val="46568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eLearning</a:t>
            </a:r>
          </a:p>
        </p:txBody>
      </p:sp>
      <p:sp>
        <p:nvSpPr>
          <p:cNvPr id="502" name="Shape 502"/>
          <p:cNvSpPr/>
          <p:nvPr/>
        </p:nvSpPr>
        <p:spPr>
          <a:xfrm>
            <a:off x="1192213" y="1970088"/>
            <a:ext cx="819300" cy="37470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rgbClr val="46568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Cloud</a:t>
            </a:r>
          </a:p>
        </p:txBody>
      </p:sp>
      <p:sp>
        <p:nvSpPr>
          <p:cNvPr id="503" name="Shape 503"/>
          <p:cNvSpPr/>
          <p:nvPr/>
        </p:nvSpPr>
        <p:spPr>
          <a:xfrm>
            <a:off x="2176463" y="1970088"/>
            <a:ext cx="1139700" cy="37470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rgbClr val="46568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Intranet</a:t>
            </a:r>
          </a:p>
        </p:txBody>
      </p:sp>
      <p:sp>
        <p:nvSpPr>
          <p:cNvPr id="504" name="Shape 504"/>
          <p:cNvSpPr/>
          <p:nvPr/>
        </p:nvSpPr>
        <p:spPr>
          <a:xfrm>
            <a:off x="3073400" y="1454150"/>
            <a:ext cx="685800" cy="37320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rgbClr val="46568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wiki</a:t>
            </a:r>
          </a:p>
        </p:txBody>
      </p:sp>
      <p:sp>
        <p:nvSpPr>
          <p:cNvPr id="505" name="Shape 505"/>
          <p:cNvSpPr/>
          <p:nvPr/>
        </p:nvSpPr>
        <p:spPr>
          <a:xfrm>
            <a:off x="3427413" y="1970088"/>
            <a:ext cx="1438200" cy="37470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rgbClr val="46568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Data archive</a:t>
            </a:r>
          </a:p>
        </p:txBody>
      </p:sp>
      <p:sp>
        <p:nvSpPr>
          <p:cNvPr id="506" name="Shape 506"/>
          <p:cNvSpPr/>
          <p:nvPr/>
        </p:nvSpPr>
        <p:spPr>
          <a:xfrm>
            <a:off x="3825875" y="1454150"/>
            <a:ext cx="685800" cy="37320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rgbClr val="46568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</a:p>
        </p:txBody>
      </p:sp>
      <p:sp>
        <p:nvSpPr>
          <p:cNvPr id="507" name="Shape 507"/>
          <p:cNvSpPr/>
          <p:nvPr/>
        </p:nvSpPr>
        <p:spPr>
          <a:xfrm>
            <a:off x="4587875" y="1454150"/>
            <a:ext cx="685800" cy="37320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rgbClr val="46568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</a:p>
        </p:txBody>
      </p:sp>
      <p:cxnSp>
        <p:nvCxnSpPr>
          <p:cNvPr id="508" name="Shape 508"/>
          <p:cNvCxnSpPr>
            <a:stCxn id="492" idx="0"/>
            <a:endCxn id="494" idx="2"/>
          </p:cNvCxnSpPr>
          <p:nvPr/>
        </p:nvCxnSpPr>
        <p:spPr>
          <a:xfrm rot="10800000">
            <a:off x="1994638" y="4868775"/>
            <a:ext cx="0" cy="531900"/>
          </a:xfrm>
          <a:prstGeom prst="straightConnector1">
            <a:avLst/>
          </a:prstGeom>
          <a:noFill/>
          <a:ln cap="flat" cmpd="sng" w="9525">
            <a:solidFill>
              <a:srgbClr val="5A72B1"/>
            </a:solidFill>
            <a:prstDash val="solid"/>
            <a:round/>
            <a:headEnd len="med" w="med" type="none"/>
            <a:tailEnd len="lg" w="lg" type="triangle"/>
          </a:ln>
        </p:spPr>
      </p:cxnSp>
      <p:cxnSp>
        <p:nvCxnSpPr>
          <p:cNvPr id="509" name="Shape 509"/>
          <p:cNvCxnSpPr/>
          <p:nvPr/>
        </p:nvCxnSpPr>
        <p:spPr>
          <a:xfrm rot="10800000">
            <a:off x="2689150" y="4894275"/>
            <a:ext cx="1533600" cy="506400"/>
          </a:xfrm>
          <a:prstGeom prst="straightConnector1">
            <a:avLst/>
          </a:prstGeom>
          <a:noFill/>
          <a:ln cap="flat" cmpd="sng" w="9525">
            <a:solidFill>
              <a:srgbClr val="5A72B1"/>
            </a:solidFill>
            <a:prstDash val="solid"/>
            <a:round/>
            <a:headEnd len="med" w="med" type="none"/>
            <a:tailEnd len="lg" w="lg" type="triangle"/>
          </a:ln>
        </p:spPr>
      </p:cxnSp>
      <p:cxnSp>
        <p:nvCxnSpPr>
          <p:cNvPr id="510" name="Shape 510"/>
          <p:cNvCxnSpPr/>
          <p:nvPr/>
        </p:nvCxnSpPr>
        <p:spPr>
          <a:xfrm rot="10800000">
            <a:off x="3073375" y="4410075"/>
            <a:ext cx="320700" cy="0"/>
          </a:xfrm>
          <a:prstGeom prst="straightConnector1">
            <a:avLst/>
          </a:prstGeom>
          <a:noFill/>
          <a:ln cap="flat" cmpd="sng" w="9525">
            <a:solidFill>
              <a:srgbClr val="5A72B1"/>
            </a:solidFill>
            <a:prstDash val="solid"/>
            <a:round/>
            <a:headEnd len="lg" w="lg" type="triangle"/>
            <a:tailEnd len="lg" w="lg" type="triangle"/>
          </a:ln>
        </p:spPr>
      </p:cxnSp>
      <p:cxnSp>
        <p:nvCxnSpPr>
          <p:cNvPr id="511" name="Shape 511"/>
          <p:cNvCxnSpPr>
            <a:stCxn id="496" idx="1"/>
          </p:cNvCxnSpPr>
          <p:nvPr/>
        </p:nvCxnSpPr>
        <p:spPr>
          <a:xfrm flipH="1">
            <a:off x="4865838" y="4389463"/>
            <a:ext cx="552300" cy="31800"/>
          </a:xfrm>
          <a:prstGeom prst="straightConnector1">
            <a:avLst/>
          </a:prstGeom>
          <a:noFill/>
          <a:ln cap="flat" cmpd="sng" w="9525">
            <a:solidFill>
              <a:srgbClr val="5A72B1"/>
            </a:solidFill>
            <a:prstDash val="solid"/>
            <a:round/>
            <a:headEnd len="lg" w="lg" type="triangle"/>
            <a:tailEnd len="lg" w="lg" type="triangle"/>
          </a:ln>
        </p:spPr>
      </p:cxnSp>
      <p:cxnSp>
        <p:nvCxnSpPr>
          <p:cNvPr id="512" name="Shape 512"/>
          <p:cNvCxnSpPr>
            <a:stCxn id="498" idx="1"/>
          </p:cNvCxnSpPr>
          <p:nvPr/>
        </p:nvCxnSpPr>
        <p:spPr>
          <a:xfrm flipH="1">
            <a:off x="4865838" y="3921950"/>
            <a:ext cx="552300" cy="28500"/>
          </a:xfrm>
          <a:prstGeom prst="straightConnector1">
            <a:avLst/>
          </a:prstGeom>
          <a:noFill/>
          <a:ln cap="flat" cmpd="sng" w="9525">
            <a:solidFill>
              <a:srgbClr val="5A72B1"/>
            </a:solidFill>
            <a:prstDash val="solid"/>
            <a:round/>
            <a:headEnd len="lg" w="lg" type="triangle"/>
            <a:tailEnd len="lg" w="lg" type="triangle"/>
          </a:ln>
        </p:spPr>
      </p:cxnSp>
      <p:cxnSp>
        <p:nvCxnSpPr>
          <p:cNvPr id="513" name="Shape 513"/>
          <p:cNvCxnSpPr/>
          <p:nvPr/>
        </p:nvCxnSpPr>
        <p:spPr>
          <a:xfrm flipH="1">
            <a:off x="4865838" y="3378200"/>
            <a:ext cx="552300" cy="428700"/>
          </a:xfrm>
          <a:prstGeom prst="straightConnector1">
            <a:avLst/>
          </a:prstGeom>
          <a:noFill/>
          <a:ln cap="flat" cmpd="sng" w="9525">
            <a:solidFill>
              <a:srgbClr val="5A72B1"/>
            </a:solidFill>
            <a:prstDash val="solid"/>
            <a:round/>
            <a:headEnd len="lg" w="lg" type="triangle"/>
            <a:tailEnd len="lg" w="lg" type="triangle"/>
          </a:ln>
        </p:spPr>
      </p:cxnSp>
      <p:cxnSp>
        <p:nvCxnSpPr>
          <p:cNvPr id="514" name="Shape 514"/>
          <p:cNvCxnSpPr/>
          <p:nvPr/>
        </p:nvCxnSpPr>
        <p:spPr>
          <a:xfrm rot="10800000">
            <a:off x="1258888" y="3368725"/>
            <a:ext cx="0" cy="996900"/>
          </a:xfrm>
          <a:prstGeom prst="straightConnector1">
            <a:avLst/>
          </a:prstGeom>
          <a:noFill/>
          <a:ln cap="flat" cmpd="sng" w="9525">
            <a:solidFill>
              <a:srgbClr val="5A72B1"/>
            </a:solidFill>
            <a:prstDash val="solid"/>
            <a:round/>
            <a:headEnd len="med" w="med" type="none"/>
            <a:tailEnd len="lg" w="lg" type="triangle"/>
          </a:ln>
        </p:spPr>
      </p:cxnSp>
      <p:cxnSp>
        <p:nvCxnSpPr>
          <p:cNvPr id="515" name="Shape 515"/>
          <p:cNvCxnSpPr/>
          <p:nvPr/>
        </p:nvCxnSpPr>
        <p:spPr>
          <a:xfrm rot="10800000">
            <a:off x="2843213" y="2409925"/>
            <a:ext cx="0" cy="1955700"/>
          </a:xfrm>
          <a:prstGeom prst="straightConnector1">
            <a:avLst/>
          </a:prstGeom>
          <a:noFill/>
          <a:ln cap="flat" cmpd="sng" w="9525">
            <a:solidFill>
              <a:srgbClr val="5A72B1"/>
            </a:solidFill>
            <a:prstDash val="solid"/>
            <a:round/>
            <a:headEnd len="med" w="med" type="none"/>
            <a:tailEnd len="lg" w="lg" type="triangle"/>
          </a:ln>
        </p:spPr>
      </p:cxnSp>
      <p:cxnSp>
        <p:nvCxnSpPr>
          <p:cNvPr id="516" name="Shape 516"/>
          <p:cNvCxnSpPr/>
          <p:nvPr/>
        </p:nvCxnSpPr>
        <p:spPr>
          <a:xfrm rot="10800000">
            <a:off x="1557338" y="2476375"/>
            <a:ext cx="0" cy="231900"/>
          </a:xfrm>
          <a:prstGeom prst="straightConnector1">
            <a:avLst/>
          </a:prstGeom>
          <a:noFill/>
          <a:ln cap="flat" cmpd="sng" w="9525">
            <a:solidFill>
              <a:srgbClr val="5A72B1"/>
            </a:solidFill>
            <a:prstDash val="solid"/>
            <a:round/>
            <a:headEnd len="med" w="med" type="none"/>
            <a:tailEnd len="lg" w="lg" type="triangle"/>
          </a:ln>
        </p:spPr>
      </p:cxnSp>
      <p:sp>
        <p:nvSpPr>
          <p:cNvPr id="517" name="Shape 517"/>
          <p:cNvSpPr/>
          <p:nvPr/>
        </p:nvSpPr>
        <p:spPr>
          <a:xfrm>
            <a:off x="5418138" y="4675188"/>
            <a:ext cx="2511300" cy="374700"/>
          </a:xfrm>
          <a:prstGeom prst="rect">
            <a:avLst/>
          </a:prstGeom>
          <a:solidFill>
            <a:srgbClr val="93C47D"/>
          </a:solidFill>
          <a:ln cap="flat" cmpd="sng" w="25400">
            <a:solidFill>
              <a:srgbClr val="46568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Attribute self-management</a:t>
            </a:r>
          </a:p>
        </p:txBody>
      </p:sp>
      <p:cxnSp>
        <p:nvCxnSpPr>
          <p:cNvPr id="518" name="Shape 518"/>
          <p:cNvCxnSpPr>
            <a:stCxn id="517" idx="1"/>
          </p:cNvCxnSpPr>
          <p:nvPr/>
        </p:nvCxnSpPr>
        <p:spPr>
          <a:xfrm rot="10800000">
            <a:off x="4865838" y="4576938"/>
            <a:ext cx="552300" cy="285600"/>
          </a:xfrm>
          <a:prstGeom prst="straightConnector1">
            <a:avLst/>
          </a:prstGeom>
          <a:noFill/>
          <a:ln cap="flat" cmpd="sng" w="9525">
            <a:solidFill>
              <a:srgbClr val="5A72B1"/>
            </a:solidFill>
            <a:prstDash val="solid"/>
            <a:round/>
            <a:headEnd len="lg" w="lg" type="triangle"/>
            <a:tailEnd len="lg" w="lg" type="triangle"/>
          </a:ln>
        </p:spPr>
      </p:cxnSp>
      <p:cxnSp>
        <p:nvCxnSpPr>
          <p:cNvPr id="519" name="Shape 519"/>
          <p:cNvCxnSpPr>
            <a:endCxn id="505" idx="2"/>
          </p:cNvCxnSpPr>
          <p:nvPr/>
        </p:nvCxnSpPr>
        <p:spPr>
          <a:xfrm rot="10800000">
            <a:off x="4146513" y="2344788"/>
            <a:ext cx="1271700" cy="912900"/>
          </a:xfrm>
          <a:prstGeom prst="straightConnector1">
            <a:avLst/>
          </a:prstGeom>
          <a:noFill/>
          <a:ln cap="flat" cmpd="sng" w="9525">
            <a:solidFill>
              <a:srgbClr val="5A72B1"/>
            </a:solidFill>
            <a:prstDash val="solid"/>
            <a:round/>
            <a:headEnd len="lg" w="lg" type="triangle"/>
            <a:tailEnd len="lg" w="lg" type="triangle"/>
          </a:ln>
        </p:spPr>
      </p:cxnSp>
      <p:sp>
        <p:nvSpPr>
          <p:cNvPr id="520" name="Shape 520"/>
          <p:cNvSpPr/>
          <p:nvPr/>
        </p:nvSpPr>
        <p:spPr>
          <a:xfrm>
            <a:off x="1697038" y="3614738"/>
            <a:ext cx="930300" cy="606300"/>
          </a:xfrm>
          <a:prstGeom prst="rect">
            <a:avLst/>
          </a:prstGeom>
          <a:solidFill>
            <a:srgbClr val="FFFF00"/>
          </a:solidFill>
          <a:ln cap="flat" cmpd="sng" w="25400">
            <a:solidFill>
              <a:srgbClr val="46568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Step-up AuthN</a:t>
            </a:r>
          </a:p>
        </p:txBody>
      </p:sp>
      <p:cxnSp>
        <p:nvCxnSpPr>
          <p:cNvPr id="521" name="Shape 521"/>
          <p:cNvCxnSpPr/>
          <p:nvPr/>
        </p:nvCxnSpPr>
        <p:spPr>
          <a:xfrm rot="10800000">
            <a:off x="2124075" y="4202125"/>
            <a:ext cx="0" cy="163500"/>
          </a:xfrm>
          <a:prstGeom prst="straightConnector1">
            <a:avLst/>
          </a:prstGeom>
          <a:noFill/>
          <a:ln cap="flat" cmpd="sng" w="9525">
            <a:solidFill>
              <a:srgbClr val="5A72B1"/>
            </a:solidFill>
            <a:prstDash val="solid"/>
            <a:round/>
            <a:headEnd len="med" w="med" type="none"/>
            <a:tailEnd len="lg" w="lg" type="triangle"/>
          </a:ln>
        </p:spPr>
      </p:cxnSp>
      <p:cxnSp>
        <p:nvCxnSpPr>
          <p:cNvPr id="522" name="Shape 522"/>
          <p:cNvCxnSpPr/>
          <p:nvPr/>
        </p:nvCxnSpPr>
        <p:spPr>
          <a:xfrm rot="10800000">
            <a:off x="1835150" y="3378313"/>
            <a:ext cx="0" cy="214200"/>
          </a:xfrm>
          <a:prstGeom prst="straightConnector1">
            <a:avLst/>
          </a:prstGeom>
          <a:noFill/>
          <a:ln cap="flat" cmpd="sng" w="9525">
            <a:solidFill>
              <a:srgbClr val="5A72B1"/>
            </a:solidFill>
            <a:prstDash val="solid"/>
            <a:round/>
            <a:headEnd len="med" w="med" type="none"/>
            <a:tailEnd len="lg" w="lg" type="triangle"/>
          </a:ln>
        </p:spPr>
      </p:cxnSp>
      <p:cxnSp>
        <p:nvCxnSpPr>
          <p:cNvPr id="523" name="Shape 523"/>
          <p:cNvCxnSpPr/>
          <p:nvPr/>
        </p:nvCxnSpPr>
        <p:spPr>
          <a:xfrm rot="10800000">
            <a:off x="2411413" y="2409925"/>
            <a:ext cx="0" cy="1231800"/>
          </a:xfrm>
          <a:prstGeom prst="straightConnector1">
            <a:avLst/>
          </a:prstGeom>
          <a:noFill/>
          <a:ln cap="flat" cmpd="sng" w="9525">
            <a:solidFill>
              <a:srgbClr val="5A72B1"/>
            </a:solidFill>
            <a:prstDash val="solid"/>
            <a:round/>
            <a:headEnd len="med" w="med" type="none"/>
            <a:tailEnd len="lg" w="lg" type="triangle"/>
          </a:ln>
        </p:spPr>
      </p:cxnSp>
      <p:cxnSp>
        <p:nvCxnSpPr>
          <p:cNvPr id="524" name="Shape 524"/>
          <p:cNvCxnSpPr/>
          <p:nvPr/>
        </p:nvCxnSpPr>
        <p:spPr>
          <a:xfrm rot="10800000">
            <a:off x="3006738" y="2343125"/>
            <a:ext cx="2411400" cy="1463700"/>
          </a:xfrm>
          <a:prstGeom prst="straightConnector1">
            <a:avLst/>
          </a:prstGeom>
          <a:noFill/>
          <a:ln cap="flat" cmpd="sng" w="9525">
            <a:solidFill>
              <a:srgbClr val="5A72B1"/>
            </a:solidFill>
            <a:prstDash val="solid"/>
            <a:round/>
            <a:headEnd len="lg" w="lg" type="triangle"/>
            <a:tailEnd len="lg" w="lg" type="triangle"/>
          </a:ln>
        </p:spPr>
      </p:cxnSp>
      <p:sp>
        <p:nvSpPr>
          <p:cNvPr id="525" name="Shape 525"/>
          <p:cNvSpPr/>
          <p:nvPr/>
        </p:nvSpPr>
        <p:spPr>
          <a:xfrm>
            <a:off x="5488221" y="233300"/>
            <a:ext cx="1741200" cy="374700"/>
          </a:xfrm>
          <a:prstGeom prst="rect">
            <a:avLst/>
          </a:prstGeom>
          <a:solidFill>
            <a:srgbClr val="FFFF00"/>
          </a:solidFill>
          <a:ln cap="flat" cmpd="sng" w="25400">
            <a:solidFill>
              <a:srgbClr val="46568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Work item for 2017</a:t>
            </a:r>
          </a:p>
        </p:txBody>
      </p:sp>
      <p:sp>
        <p:nvSpPr>
          <p:cNvPr id="526" name="Shape 526"/>
          <p:cNvSpPr/>
          <p:nvPr/>
        </p:nvSpPr>
        <p:spPr>
          <a:xfrm>
            <a:off x="5488221" y="684180"/>
            <a:ext cx="1741200" cy="363600"/>
          </a:xfrm>
          <a:prstGeom prst="rect">
            <a:avLst/>
          </a:prstGeom>
          <a:solidFill>
            <a:srgbClr val="93C47D"/>
          </a:solidFill>
          <a:ln cap="flat" cmpd="sng" w="25400">
            <a:solidFill>
              <a:srgbClr val="46568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Done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1" name="Shape 5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Shape 532"/>
          <p:cNvSpPr txBox="1"/>
          <p:nvPr>
            <p:ph type="title"/>
          </p:nvPr>
        </p:nvSpPr>
        <p:spPr>
          <a:xfrm>
            <a:off x="539552" y="332656"/>
            <a:ext cx="8153400" cy="576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i-FI"/>
              <a:t>Statistics from ELIXIR AAI</a:t>
            </a:r>
          </a:p>
        </p:txBody>
      </p:sp>
      <p:sp>
        <p:nvSpPr>
          <p:cNvPr id="533" name="Shape 533"/>
          <p:cNvSpPr txBox="1"/>
          <p:nvPr>
            <p:ph idx="1" type="body"/>
          </p:nvPr>
        </p:nvSpPr>
        <p:spPr>
          <a:xfrm>
            <a:off x="533400" y="1219200"/>
            <a:ext cx="4000500" cy="4351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i-FI"/>
              <a:t>ELIXIR AAI has:</a:t>
            </a:r>
          </a:p>
          <a:p>
            <a:pPr indent="-406400" lvl="0" marL="457200" rtl="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fi-FI"/>
              <a:t>1037 active users</a:t>
            </a:r>
          </a:p>
          <a:p>
            <a:pPr indent="-406400" lvl="0" marL="457200" rtl="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fi-FI"/>
              <a:t>75 Relying services</a:t>
            </a:r>
          </a:p>
          <a:p>
            <a:pPr indent="-406400" lvl="0" marL="457200" rtl="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fi-FI"/>
              <a:t>119 groups</a:t>
            </a:r>
          </a:p>
          <a:p>
            <a:pPr indent="-406400" lvl="0" marL="457200">
              <a:spcBef>
                <a:spcPts val="0"/>
              </a:spcBef>
              <a:buSzPts val="2800"/>
              <a:buChar char="•"/>
            </a:pPr>
            <a:r>
              <a:rPr lang="fi-FI"/>
              <a:t>381 eduGAIN IdPs enabled</a:t>
            </a:r>
          </a:p>
        </p:txBody>
      </p:sp>
      <p:sp>
        <p:nvSpPr>
          <p:cNvPr id="534" name="Shape 534"/>
          <p:cNvSpPr txBox="1"/>
          <p:nvPr>
            <p:ph idx="2" type="body"/>
          </p:nvPr>
        </p:nvSpPr>
        <p:spPr>
          <a:xfrm>
            <a:off x="4686300" y="1219200"/>
            <a:ext cx="4000500" cy="4351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fi-FI"/>
              <a:t>During last month:</a:t>
            </a:r>
          </a:p>
          <a:p>
            <a:pPr indent="-406400" lvl="0" marL="45720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fi-FI"/>
              <a:t>7195 logins</a:t>
            </a:r>
          </a:p>
          <a:p>
            <a:pPr indent="-406400" lvl="0" marL="45720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fi-FI"/>
              <a:t>from 73 external IdPs</a:t>
            </a:r>
          </a:p>
          <a:p>
            <a:pPr indent="-406400" lvl="0" marL="457200">
              <a:spcBef>
                <a:spcPts val="0"/>
              </a:spcBef>
              <a:buSzPts val="2800"/>
              <a:buChar char="•"/>
            </a:pPr>
            <a:r>
              <a:rPr lang="fi-FI"/>
              <a:t>to 35 Relying services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fi-FI" sz="1800" u="sng">
                <a:solidFill>
                  <a:schemeClr val="hlink"/>
                </a:solidFill>
                <a:hlinkClick r:id="rId3"/>
              </a:rPr>
              <a:t>https://login.elixir-czech.org/stats/</a:t>
            </a:r>
            <a:r>
              <a:rPr lang="fi-FI" sz="1800"/>
              <a:t>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535" name="Shape 53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79100" y="3882137"/>
            <a:ext cx="1628700" cy="1659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6" name="Shape 53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837325" y="3853025"/>
            <a:ext cx="1697300" cy="1717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40" name="Shape 5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Shape 541"/>
          <p:cNvSpPr txBox="1"/>
          <p:nvPr>
            <p:ph type="title"/>
          </p:nvPr>
        </p:nvSpPr>
        <p:spPr>
          <a:xfrm>
            <a:off x="539552" y="332656"/>
            <a:ext cx="8153400" cy="6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Use case: </a:t>
            </a:r>
            <a:r>
              <a:rPr b="0" i="0" lang="fi-FI" sz="3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Sensitive human data</a:t>
            </a:r>
          </a:p>
        </p:txBody>
      </p:sp>
      <p:sp>
        <p:nvSpPr>
          <p:cNvPr id="542" name="Shape 542"/>
          <p:cNvSpPr/>
          <p:nvPr/>
        </p:nvSpPr>
        <p:spPr>
          <a:xfrm>
            <a:off x="684213" y="981075"/>
            <a:ext cx="7632600" cy="511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3" name="Shape 543"/>
          <p:cNvSpPr txBox="1"/>
          <p:nvPr/>
        </p:nvSpPr>
        <p:spPr>
          <a:xfrm>
            <a:off x="815975" y="2563813"/>
            <a:ext cx="7234200" cy="2560500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ELIXIR AAI</a:t>
            </a:r>
          </a:p>
        </p:txBody>
      </p:sp>
      <p:sp>
        <p:nvSpPr>
          <p:cNvPr id="544" name="Shape 544"/>
          <p:cNvSpPr txBox="1"/>
          <p:nvPr/>
        </p:nvSpPr>
        <p:spPr>
          <a:xfrm>
            <a:off x="815975" y="5224463"/>
            <a:ext cx="7234200" cy="774600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External authentication</a:t>
            </a:r>
            <a:br>
              <a:rPr lang="fi-FI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fi-FI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(e-infrastructures)</a:t>
            </a:r>
          </a:p>
        </p:txBody>
      </p:sp>
      <p:cxnSp>
        <p:nvCxnSpPr>
          <p:cNvPr id="545" name="Shape 545"/>
          <p:cNvCxnSpPr/>
          <p:nvPr/>
        </p:nvCxnSpPr>
        <p:spPr>
          <a:xfrm flipH="1">
            <a:off x="4865838" y="4389438"/>
            <a:ext cx="552300" cy="31800"/>
          </a:xfrm>
          <a:prstGeom prst="straightConnector1">
            <a:avLst/>
          </a:prstGeom>
          <a:noFill/>
          <a:ln cap="flat" cmpd="sng" w="9525">
            <a:solidFill>
              <a:srgbClr val="5A72B1"/>
            </a:solidFill>
            <a:prstDash val="solid"/>
            <a:round/>
            <a:headEnd len="lg" w="lg" type="triangle"/>
            <a:tailEnd len="lg" w="lg" type="triangle"/>
          </a:ln>
        </p:spPr>
      </p:cxnSp>
      <p:cxnSp>
        <p:nvCxnSpPr>
          <p:cNvPr id="546" name="Shape 546"/>
          <p:cNvCxnSpPr/>
          <p:nvPr/>
        </p:nvCxnSpPr>
        <p:spPr>
          <a:xfrm rot="10800000">
            <a:off x="4865838" y="4575025"/>
            <a:ext cx="552300" cy="285900"/>
          </a:xfrm>
          <a:prstGeom prst="straightConnector1">
            <a:avLst/>
          </a:prstGeom>
          <a:noFill/>
          <a:ln cap="flat" cmpd="sng" w="9525">
            <a:solidFill>
              <a:srgbClr val="5A72B1"/>
            </a:solidFill>
            <a:prstDash val="solid"/>
            <a:round/>
            <a:headEnd len="lg" w="lg" type="triangle"/>
            <a:tailEnd len="lg" w="lg" type="triangle"/>
          </a:ln>
        </p:spPr>
      </p:cxnSp>
      <p:sp>
        <p:nvSpPr>
          <p:cNvPr id="547" name="Shape 547"/>
          <p:cNvSpPr txBox="1"/>
          <p:nvPr/>
        </p:nvSpPr>
        <p:spPr>
          <a:xfrm>
            <a:off x="815975" y="1123950"/>
            <a:ext cx="7234200" cy="1352700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Relying services</a:t>
            </a:r>
          </a:p>
        </p:txBody>
      </p:sp>
      <p:sp>
        <p:nvSpPr>
          <p:cNvPr id="548" name="Shape 548"/>
          <p:cNvSpPr/>
          <p:nvPr/>
        </p:nvSpPr>
        <p:spPr>
          <a:xfrm>
            <a:off x="5418138" y="4202113"/>
            <a:ext cx="2511300" cy="37470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rgbClr val="46568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Bona fide management</a:t>
            </a:r>
          </a:p>
        </p:txBody>
      </p:sp>
      <p:cxnSp>
        <p:nvCxnSpPr>
          <p:cNvPr id="549" name="Shape 549"/>
          <p:cNvCxnSpPr/>
          <p:nvPr/>
        </p:nvCxnSpPr>
        <p:spPr>
          <a:xfrm rot="10800000">
            <a:off x="1557338" y="2476375"/>
            <a:ext cx="0" cy="231900"/>
          </a:xfrm>
          <a:prstGeom prst="straightConnector1">
            <a:avLst/>
          </a:prstGeom>
          <a:noFill/>
          <a:ln cap="flat" cmpd="sng" w="9525">
            <a:solidFill>
              <a:srgbClr val="5A72B1"/>
            </a:solidFill>
            <a:prstDash val="solid"/>
            <a:round/>
            <a:headEnd len="med" w="med" type="none"/>
            <a:tailEnd len="lg" w="lg" type="triangle"/>
          </a:ln>
        </p:spPr>
      </p:cxnSp>
      <p:sp>
        <p:nvSpPr>
          <p:cNvPr id="550" name="Shape 550"/>
          <p:cNvSpPr/>
          <p:nvPr/>
        </p:nvSpPr>
        <p:spPr>
          <a:xfrm>
            <a:off x="5418138" y="4675188"/>
            <a:ext cx="2511300" cy="37470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rgbClr val="46568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Attribute self-management</a:t>
            </a:r>
          </a:p>
        </p:txBody>
      </p:sp>
      <p:sp>
        <p:nvSpPr>
          <p:cNvPr id="551" name="Shape 551"/>
          <p:cNvSpPr/>
          <p:nvPr/>
        </p:nvSpPr>
        <p:spPr>
          <a:xfrm>
            <a:off x="5418138" y="3740150"/>
            <a:ext cx="2511300" cy="36360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rgbClr val="46568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Group management (Perun)</a:t>
            </a:r>
          </a:p>
        </p:txBody>
      </p:sp>
      <p:cxnSp>
        <p:nvCxnSpPr>
          <p:cNvPr id="552" name="Shape 552"/>
          <p:cNvCxnSpPr/>
          <p:nvPr/>
        </p:nvCxnSpPr>
        <p:spPr>
          <a:xfrm flipH="1">
            <a:off x="4865838" y="4005064"/>
            <a:ext cx="552300" cy="28500"/>
          </a:xfrm>
          <a:prstGeom prst="straightConnector1">
            <a:avLst/>
          </a:prstGeom>
          <a:noFill/>
          <a:ln cap="flat" cmpd="sng" w="9525">
            <a:solidFill>
              <a:srgbClr val="5A72B1"/>
            </a:solidFill>
            <a:prstDash val="solid"/>
            <a:round/>
            <a:headEnd len="lg" w="lg" type="triangle"/>
            <a:tailEnd len="lg" w="lg" type="triangle"/>
          </a:ln>
        </p:spPr>
      </p:cxnSp>
      <p:sp>
        <p:nvSpPr>
          <p:cNvPr id="553" name="Shape 553"/>
          <p:cNvSpPr/>
          <p:nvPr/>
        </p:nvSpPr>
        <p:spPr>
          <a:xfrm>
            <a:off x="815975" y="1123950"/>
            <a:ext cx="7234200" cy="4875300"/>
          </a:xfrm>
          <a:prstGeom prst="rect">
            <a:avLst/>
          </a:prstGeom>
          <a:solidFill>
            <a:srgbClr val="F2F2F2">
              <a:alpha val="84705"/>
            </a:srgbClr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4" name="Shape 554"/>
          <p:cNvSpPr/>
          <p:nvPr/>
        </p:nvSpPr>
        <p:spPr>
          <a:xfrm>
            <a:off x="915988" y="4384675"/>
            <a:ext cx="2157300" cy="48420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rgbClr val="46568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ELIXIR Proxy IdP </a:t>
            </a:r>
          </a:p>
        </p:txBody>
      </p:sp>
      <p:cxnSp>
        <p:nvCxnSpPr>
          <p:cNvPr id="555" name="Shape 555"/>
          <p:cNvCxnSpPr/>
          <p:nvPr/>
        </p:nvCxnSpPr>
        <p:spPr>
          <a:xfrm rot="10800000">
            <a:off x="2689150" y="4894275"/>
            <a:ext cx="1533600" cy="506400"/>
          </a:xfrm>
          <a:prstGeom prst="straightConnector1">
            <a:avLst/>
          </a:prstGeom>
          <a:noFill/>
          <a:ln cap="flat" cmpd="sng" w="9525">
            <a:solidFill>
              <a:srgbClr val="5A72B1"/>
            </a:solidFill>
            <a:prstDash val="solid"/>
            <a:round/>
            <a:headEnd len="med" w="med" type="none"/>
            <a:tailEnd len="lg" w="lg" type="triangle"/>
          </a:ln>
        </p:spPr>
      </p:cxnSp>
      <p:cxnSp>
        <p:nvCxnSpPr>
          <p:cNvPr id="556" name="Shape 556"/>
          <p:cNvCxnSpPr/>
          <p:nvPr/>
        </p:nvCxnSpPr>
        <p:spPr>
          <a:xfrm rot="10800000">
            <a:off x="3073375" y="4410075"/>
            <a:ext cx="320700" cy="0"/>
          </a:xfrm>
          <a:prstGeom prst="straightConnector1">
            <a:avLst/>
          </a:prstGeom>
          <a:noFill/>
          <a:ln cap="flat" cmpd="sng" w="9525">
            <a:solidFill>
              <a:srgbClr val="5A72B1"/>
            </a:solidFill>
            <a:prstDash val="solid"/>
            <a:round/>
            <a:headEnd len="lg" w="lg" type="triangle"/>
            <a:tailEnd len="lg" w="lg" type="triangle"/>
          </a:ln>
        </p:spPr>
      </p:cxnSp>
      <p:cxnSp>
        <p:nvCxnSpPr>
          <p:cNvPr id="557" name="Shape 557"/>
          <p:cNvCxnSpPr/>
          <p:nvPr/>
        </p:nvCxnSpPr>
        <p:spPr>
          <a:xfrm rot="10800000">
            <a:off x="2123728" y="4221026"/>
            <a:ext cx="0" cy="144600"/>
          </a:xfrm>
          <a:prstGeom prst="straightConnector1">
            <a:avLst/>
          </a:prstGeom>
          <a:noFill/>
          <a:ln cap="flat" cmpd="sng" w="9525">
            <a:solidFill>
              <a:srgbClr val="5A72B1"/>
            </a:solidFill>
            <a:prstDash val="solid"/>
            <a:round/>
            <a:headEnd len="med" w="med" type="none"/>
            <a:tailEnd len="lg" w="lg" type="triangle"/>
          </a:ln>
        </p:spPr>
      </p:cxnSp>
      <p:sp>
        <p:nvSpPr>
          <p:cNvPr id="558" name="Shape 558"/>
          <p:cNvSpPr/>
          <p:nvPr/>
        </p:nvSpPr>
        <p:spPr>
          <a:xfrm>
            <a:off x="3394075" y="3641725"/>
            <a:ext cx="1471613" cy="1296988"/>
          </a:xfrm>
          <a:prstGeom prst="flowChartMagneticDisk">
            <a:avLst/>
          </a:prstGeom>
          <a:solidFill>
            <a:schemeClr val="lt1"/>
          </a:solidFill>
          <a:ln cap="flat" cmpd="sng" w="25400">
            <a:solidFill>
              <a:srgbClr val="46568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ELIXIR Directory</a:t>
            </a:r>
          </a:p>
        </p:txBody>
      </p:sp>
      <p:cxnSp>
        <p:nvCxnSpPr>
          <p:cNvPr id="559" name="Shape 559"/>
          <p:cNvCxnSpPr/>
          <p:nvPr/>
        </p:nvCxnSpPr>
        <p:spPr>
          <a:xfrm rot="10800000">
            <a:off x="4827438" y="2168060"/>
            <a:ext cx="590700" cy="900900"/>
          </a:xfrm>
          <a:prstGeom prst="straightConnector1">
            <a:avLst/>
          </a:prstGeom>
          <a:noFill/>
          <a:ln cap="flat" cmpd="sng" w="9525">
            <a:solidFill>
              <a:srgbClr val="5A72B1"/>
            </a:solidFill>
            <a:prstDash val="solid"/>
            <a:round/>
            <a:headEnd len="med" w="med" type="none"/>
            <a:tailEnd len="lg" w="lg" type="triangle"/>
          </a:ln>
        </p:spPr>
      </p:cxnSp>
      <p:sp>
        <p:nvSpPr>
          <p:cNvPr id="560" name="Shape 560"/>
          <p:cNvSpPr/>
          <p:nvPr/>
        </p:nvSpPr>
        <p:spPr>
          <a:xfrm>
            <a:off x="4506714" y="1795135"/>
            <a:ext cx="641400" cy="37320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rgbClr val="46568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EGA</a:t>
            </a:r>
          </a:p>
        </p:txBody>
      </p:sp>
      <p:sp>
        <p:nvSpPr>
          <p:cNvPr id="561" name="Shape 561"/>
          <p:cNvSpPr/>
          <p:nvPr/>
        </p:nvSpPr>
        <p:spPr>
          <a:xfrm>
            <a:off x="5418138" y="2992438"/>
            <a:ext cx="2511300" cy="64920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rgbClr val="46568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Dataset authorisation management</a:t>
            </a:r>
          </a:p>
        </p:txBody>
      </p:sp>
      <p:sp>
        <p:nvSpPr>
          <p:cNvPr id="562" name="Shape 562"/>
          <p:cNvSpPr/>
          <p:nvPr/>
        </p:nvSpPr>
        <p:spPr>
          <a:xfrm>
            <a:off x="2835474" y="1628800"/>
            <a:ext cx="1160400" cy="37320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rgbClr val="46568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Local EGA</a:t>
            </a:r>
          </a:p>
        </p:txBody>
      </p:sp>
      <p:cxnSp>
        <p:nvCxnSpPr>
          <p:cNvPr id="563" name="Shape 563"/>
          <p:cNvCxnSpPr>
            <a:stCxn id="560" idx="1"/>
            <a:endCxn id="562" idx="3"/>
          </p:cNvCxnSpPr>
          <p:nvPr/>
        </p:nvCxnSpPr>
        <p:spPr>
          <a:xfrm rot="10800000">
            <a:off x="3995814" y="1815535"/>
            <a:ext cx="510900" cy="166200"/>
          </a:xfrm>
          <a:prstGeom prst="straightConnector1">
            <a:avLst/>
          </a:prstGeom>
          <a:noFill/>
          <a:ln cap="flat" cmpd="sng" w="9525">
            <a:solidFill>
              <a:srgbClr val="5A72B1"/>
            </a:solidFill>
            <a:prstDash val="solid"/>
            <a:round/>
            <a:headEnd len="med" w="med" type="none"/>
            <a:tailEnd len="lg" w="lg" type="triangle"/>
          </a:ln>
        </p:spPr>
      </p:cxnSp>
      <p:sp>
        <p:nvSpPr>
          <p:cNvPr id="564" name="Shape 564"/>
          <p:cNvSpPr/>
          <p:nvPr/>
        </p:nvSpPr>
        <p:spPr>
          <a:xfrm>
            <a:off x="1697038" y="3614738"/>
            <a:ext cx="930300" cy="60630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rgbClr val="46568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Step-up AuthN</a:t>
            </a:r>
          </a:p>
        </p:txBody>
      </p:sp>
      <p:sp>
        <p:nvSpPr>
          <p:cNvPr id="565" name="Shape 565"/>
          <p:cNvSpPr/>
          <p:nvPr/>
        </p:nvSpPr>
        <p:spPr>
          <a:xfrm>
            <a:off x="915988" y="2708275"/>
            <a:ext cx="1193700" cy="66030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rgbClr val="46568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Credential translation</a:t>
            </a:r>
          </a:p>
        </p:txBody>
      </p:sp>
      <p:cxnSp>
        <p:nvCxnSpPr>
          <p:cNvPr id="566" name="Shape 566"/>
          <p:cNvCxnSpPr/>
          <p:nvPr/>
        </p:nvCxnSpPr>
        <p:spPr>
          <a:xfrm rot="10800000">
            <a:off x="1835150" y="3378313"/>
            <a:ext cx="0" cy="214200"/>
          </a:xfrm>
          <a:prstGeom prst="straightConnector1">
            <a:avLst/>
          </a:prstGeom>
          <a:noFill/>
          <a:ln cap="flat" cmpd="sng" w="9525">
            <a:solidFill>
              <a:srgbClr val="5A72B1"/>
            </a:solidFill>
            <a:prstDash val="solid"/>
            <a:round/>
            <a:headEnd len="med" w="med" type="none"/>
            <a:tailEnd len="lg" w="lg" type="triangle"/>
          </a:ln>
        </p:spPr>
      </p:cxnSp>
      <p:cxnSp>
        <p:nvCxnSpPr>
          <p:cNvPr id="567" name="Shape 567"/>
          <p:cNvCxnSpPr/>
          <p:nvPr/>
        </p:nvCxnSpPr>
        <p:spPr>
          <a:xfrm rot="10800000">
            <a:off x="1258888" y="3368725"/>
            <a:ext cx="0" cy="996900"/>
          </a:xfrm>
          <a:prstGeom prst="straightConnector1">
            <a:avLst/>
          </a:prstGeom>
          <a:noFill/>
          <a:ln cap="flat" cmpd="sng" w="9525">
            <a:solidFill>
              <a:srgbClr val="5A72B1"/>
            </a:solidFill>
            <a:prstDash val="solid"/>
            <a:round/>
            <a:headEnd len="med" w="med" type="none"/>
            <a:tailEnd len="lg" w="lg" type="triangle"/>
          </a:ln>
        </p:spPr>
      </p:cxnSp>
      <p:sp>
        <p:nvSpPr>
          <p:cNvPr id="568" name="Shape 568"/>
          <p:cNvSpPr/>
          <p:nvPr/>
        </p:nvSpPr>
        <p:spPr>
          <a:xfrm>
            <a:off x="1556822" y="1646912"/>
            <a:ext cx="840900" cy="37470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rgbClr val="46568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Cloud</a:t>
            </a:r>
          </a:p>
        </p:txBody>
      </p:sp>
      <p:sp>
        <p:nvSpPr>
          <p:cNvPr id="569" name="Shape 569"/>
          <p:cNvSpPr/>
          <p:nvPr/>
        </p:nvSpPr>
        <p:spPr>
          <a:xfrm>
            <a:off x="1556823" y="1465141"/>
            <a:ext cx="283500" cy="17070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rgbClr val="46568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0" lIns="0" rIns="0" wrap="square" tIns="0">
            <a:noAutofit/>
          </a:bodyPr>
          <a:lstStyle/>
          <a:p>
            <a:pPr indent="0" lvl="0" marL="0" marR="0" rt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VM</a:t>
            </a:r>
          </a:p>
        </p:txBody>
      </p:sp>
      <p:sp>
        <p:nvSpPr>
          <p:cNvPr id="570" name="Shape 570"/>
          <p:cNvSpPr/>
          <p:nvPr/>
        </p:nvSpPr>
        <p:spPr>
          <a:xfrm>
            <a:off x="1837441" y="1465141"/>
            <a:ext cx="283500" cy="17070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rgbClr val="46568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0" lIns="0" rIns="0" wrap="square" tIns="0">
            <a:noAutofit/>
          </a:bodyPr>
          <a:lstStyle/>
          <a:p>
            <a:pPr indent="0" lvl="0" marL="0" marR="0" rt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VM</a:t>
            </a:r>
          </a:p>
        </p:txBody>
      </p:sp>
      <p:sp>
        <p:nvSpPr>
          <p:cNvPr id="571" name="Shape 571"/>
          <p:cNvSpPr/>
          <p:nvPr/>
        </p:nvSpPr>
        <p:spPr>
          <a:xfrm>
            <a:off x="2097385" y="1465141"/>
            <a:ext cx="283500" cy="17070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rgbClr val="46568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0" lIns="0" rIns="0" wrap="square" tIns="0">
            <a:noAutofit/>
          </a:bodyPr>
          <a:lstStyle/>
          <a:p>
            <a:pPr indent="0" lvl="0" marL="0" marR="0" rt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VM</a:t>
            </a:r>
          </a:p>
        </p:txBody>
      </p:sp>
      <p:sp>
        <p:nvSpPr>
          <p:cNvPr id="572" name="Shape 572"/>
          <p:cNvSpPr/>
          <p:nvPr/>
        </p:nvSpPr>
        <p:spPr>
          <a:xfrm>
            <a:off x="1484814" y="1594547"/>
            <a:ext cx="840900" cy="37470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rgbClr val="46568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Cloud</a:t>
            </a:r>
          </a:p>
        </p:txBody>
      </p:sp>
      <p:sp>
        <p:nvSpPr>
          <p:cNvPr id="573" name="Shape 573"/>
          <p:cNvSpPr/>
          <p:nvPr/>
        </p:nvSpPr>
        <p:spPr>
          <a:xfrm>
            <a:off x="1484815" y="1412776"/>
            <a:ext cx="283500" cy="17070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rgbClr val="46568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0" lIns="0" rIns="0" wrap="square" tIns="0">
            <a:noAutofit/>
          </a:bodyPr>
          <a:lstStyle/>
          <a:p>
            <a:pPr indent="0" lvl="0" marL="0" marR="0" rt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VM</a:t>
            </a:r>
          </a:p>
        </p:txBody>
      </p:sp>
      <p:sp>
        <p:nvSpPr>
          <p:cNvPr id="574" name="Shape 574"/>
          <p:cNvSpPr/>
          <p:nvPr/>
        </p:nvSpPr>
        <p:spPr>
          <a:xfrm>
            <a:off x="1765433" y="1412776"/>
            <a:ext cx="283500" cy="17070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rgbClr val="46568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0" lIns="0" rIns="0" wrap="square" tIns="0">
            <a:noAutofit/>
          </a:bodyPr>
          <a:lstStyle/>
          <a:p>
            <a:pPr indent="0" lvl="0" marL="0" marR="0" rt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VM</a:t>
            </a:r>
          </a:p>
        </p:txBody>
      </p:sp>
      <p:sp>
        <p:nvSpPr>
          <p:cNvPr id="575" name="Shape 575"/>
          <p:cNvSpPr/>
          <p:nvPr/>
        </p:nvSpPr>
        <p:spPr>
          <a:xfrm>
            <a:off x="2025377" y="1412776"/>
            <a:ext cx="283500" cy="17070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rgbClr val="46568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0" lIns="0" rIns="0" wrap="square" tIns="0">
            <a:noAutofit/>
          </a:bodyPr>
          <a:lstStyle/>
          <a:p>
            <a:pPr indent="0" lvl="0" marL="0" marR="0" rt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VM</a:t>
            </a:r>
          </a:p>
        </p:txBody>
      </p:sp>
      <p:cxnSp>
        <p:nvCxnSpPr>
          <p:cNvPr id="576" name="Shape 576"/>
          <p:cNvCxnSpPr/>
          <p:nvPr/>
        </p:nvCxnSpPr>
        <p:spPr>
          <a:xfrm rot="10800000">
            <a:off x="2200542" y="2021628"/>
            <a:ext cx="0" cy="1596600"/>
          </a:xfrm>
          <a:prstGeom prst="straightConnector1">
            <a:avLst/>
          </a:prstGeom>
          <a:noFill/>
          <a:ln cap="flat" cmpd="sng" w="9525">
            <a:solidFill>
              <a:srgbClr val="5A72B1"/>
            </a:solidFill>
            <a:prstDash val="solid"/>
            <a:round/>
            <a:headEnd len="med" w="med" type="none"/>
            <a:tailEnd len="lg" w="lg" type="triangle"/>
          </a:ln>
        </p:spPr>
      </p:cxnSp>
      <p:cxnSp>
        <p:nvCxnSpPr>
          <p:cNvPr id="577" name="Shape 577"/>
          <p:cNvCxnSpPr/>
          <p:nvPr/>
        </p:nvCxnSpPr>
        <p:spPr>
          <a:xfrm rot="10800000">
            <a:off x="1835696" y="2021576"/>
            <a:ext cx="0" cy="686700"/>
          </a:xfrm>
          <a:prstGeom prst="straightConnector1">
            <a:avLst/>
          </a:prstGeom>
          <a:noFill/>
          <a:ln cap="flat" cmpd="sng" w="9525">
            <a:solidFill>
              <a:srgbClr val="5A72B1"/>
            </a:solidFill>
            <a:prstDash val="solid"/>
            <a:round/>
            <a:headEnd len="med" w="med" type="none"/>
            <a:tailEnd len="lg" w="lg" type="triangle"/>
          </a:ln>
        </p:spPr>
      </p:cxnSp>
      <p:cxnSp>
        <p:nvCxnSpPr>
          <p:cNvPr id="578" name="Shape 578"/>
          <p:cNvCxnSpPr>
            <a:stCxn id="579" idx="0"/>
            <a:endCxn id="554" idx="2"/>
          </p:cNvCxnSpPr>
          <p:nvPr/>
        </p:nvCxnSpPr>
        <p:spPr>
          <a:xfrm rot="10800000">
            <a:off x="1994638" y="4868775"/>
            <a:ext cx="0" cy="531900"/>
          </a:xfrm>
          <a:prstGeom prst="straightConnector1">
            <a:avLst/>
          </a:prstGeom>
          <a:noFill/>
          <a:ln cap="flat" cmpd="sng" w="9525">
            <a:solidFill>
              <a:srgbClr val="5A72B1"/>
            </a:solidFill>
            <a:prstDash val="solid"/>
            <a:round/>
            <a:headEnd len="med" w="med" type="none"/>
            <a:tailEnd len="lg" w="lg" type="triangle"/>
          </a:ln>
        </p:spPr>
      </p:cxnSp>
      <p:cxnSp>
        <p:nvCxnSpPr>
          <p:cNvPr id="580" name="Shape 580"/>
          <p:cNvCxnSpPr>
            <a:stCxn id="581" idx="1"/>
          </p:cNvCxnSpPr>
          <p:nvPr/>
        </p:nvCxnSpPr>
        <p:spPr>
          <a:xfrm rot="10800000">
            <a:off x="2325549" y="1759775"/>
            <a:ext cx="455400" cy="0"/>
          </a:xfrm>
          <a:prstGeom prst="straightConnector1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82" name="Shape 582"/>
          <p:cNvCxnSpPr/>
          <p:nvPr/>
        </p:nvCxnSpPr>
        <p:spPr>
          <a:xfrm flipH="1">
            <a:off x="4865838" y="3378200"/>
            <a:ext cx="552300" cy="428700"/>
          </a:xfrm>
          <a:prstGeom prst="straightConnector1">
            <a:avLst/>
          </a:prstGeom>
          <a:noFill/>
          <a:ln cap="flat" cmpd="sng" w="9525">
            <a:solidFill>
              <a:srgbClr val="5A72B1"/>
            </a:solidFill>
            <a:prstDash val="solid"/>
            <a:round/>
            <a:headEnd len="lg" w="lg" type="triangle"/>
            <a:tailEnd len="lg" w="lg" type="triangle"/>
          </a:ln>
        </p:spPr>
      </p:cxnSp>
      <p:sp>
        <p:nvSpPr>
          <p:cNvPr id="583" name="Shape 583"/>
          <p:cNvSpPr txBox="1"/>
          <p:nvPr/>
        </p:nvSpPr>
        <p:spPr>
          <a:xfrm rot="-5400000">
            <a:off x="3830920" y="1319689"/>
            <a:ext cx="10920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Dataset transfer</a:t>
            </a:r>
          </a:p>
        </p:txBody>
      </p:sp>
      <p:sp>
        <p:nvSpPr>
          <p:cNvPr id="584" name="Shape 584"/>
          <p:cNvSpPr txBox="1"/>
          <p:nvPr/>
        </p:nvSpPr>
        <p:spPr>
          <a:xfrm rot="-5400000">
            <a:off x="2054453" y="1169954"/>
            <a:ext cx="10566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Dataset access</a:t>
            </a:r>
          </a:p>
        </p:txBody>
      </p:sp>
      <p:sp>
        <p:nvSpPr>
          <p:cNvPr id="585" name="Shape 585"/>
          <p:cNvSpPr/>
          <p:nvPr/>
        </p:nvSpPr>
        <p:spPr>
          <a:xfrm>
            <a:off x="2857149" y="1649375"/>
            <a:ext cx="1341900" cy="37320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rgbClr val="46568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600"/>
              <a:t>Staging area</a:t>
            </a:r>
          </a:p>
        </p:txBody>
      </p:sp>
      <p:sp>
        <p:nvSpPr>
          <p:cNvPr id="586" name="Shape 586"/>
          <p:cNvSpPr txBox="1"/>
          <p:nvPr/>
        </p:nvSpPr>
        <p:spPr>
          <a:xfrm>
            <a:off x="5076056" y="2462699"/>
            <a:ext cx="13419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Dataset permissions</a:t>
            </a:r>
          </a:p>
        </p:txBody>
      </p:sp>
      <p:sp>
        <p:nvSpPr>
          <p:cNvPr id="581" name="Shape 581"/>
          <p:cNvSpPr/>
          <p:nvPr/>
        </p:nvSpPr>
        <p:spPr>
          <a:xfrm>
            <a:off x="2780949" y="1573175"/>
            <a:ext cx="1341900" cy="37320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rgbClr val="46568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600"/>
              <a:t>Staging area</a:t>
            </a:r>
          </a:p>
        </p:txBody>
      </p:sp>
      <p:sp>
        <p:nvSpPr>
          <p:cNvPr id="587" name="Shape 587"/>
          <p:cNvSpPr/>
          <p:nvPr/>
        </p:nvSpPr>
        <p:spPr>
          <a:xfrm>
            <a:off x="3227388" y="5400675"/>
            <a:ext cx="1992300" cy="48420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rgbClr val="46568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Google</a:t>
            </a:r>
          </a:p>
        </p:txBody>
      </p:sp>
      <p:sp>
        <p:nvSpPr>
          <p:cNvPr id="579" name="Shape 579"/>
          <p:cNvSpPr/>
          <p:nvPr/>
        </p:nvSpPr>
        <p:spPr>
          <a:xfrm>
            <a:off x="915988" y="5400675"/>
            <a:ext cx="2157300" cy="48420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rgbClr val="46568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eduGAIN IdPs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2" name="Shape 5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" name="Shape 593"/>
          <p:cNvSpPr txBox="1"/>
          <p:nvPr>
            <p:ph type="title"/>
          </p:nvPr>
        </p:nvSpPr>
        <p:spPr>
          <a:xfrm>
            <a:off x="539552" y="332656"/>
            <a:ext cx="8153400" cy="648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i-FI"/>
              <a:t>Towards a Life Science AAI</a:t>
            </a:r>
          </a:p>
        </p:txBody>
      </p:sp>
      <p:sp>
        <p:nvSpPr>
          <p:cNvPr id="594" name="Shape 594"/>
          <p:cNvSpPr txBox="1"/>
          <p:nvPr>
            <p:ph idx="1" type="body"/>
          </p:nvPr>
        </p:nvSpPr>
        <p:spPr>
          <a:xfrm>
            <a:off x="533400" y="1828174"/>
            <a:ext cx="8153400" cy="40485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fi-FI"/>
              <a:t>ELIXIR is one of the 13 ESFRI RIs for Health and Food</a:t>
            </a:r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fi-FI"/>
              <a:t>Many of the RIs have similar AAI needs</a:t>
            </a:r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fi-FI"/>
              <a:t>AAI is not a core competence for any of the RIs</a:t>
            </a:r>
          </a:p>
          <a:p>
            <a:pPr indent="-381000" lvl="0" marL="457200" rtl="0">
              <a:spcBef>
                <a:spcPts val="0"/>
              </a:spcBef>
              <a:buSzPts val="2400"/>
              <a:buChar char="•"/>
            </a:pPr>
            <a:r>
              <a:rPr lang="fi-FI"/>
              <a:t>Many researchers use services from multiple RIs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fi-FI"/>
              <a:t>=&gt; Let’s develop a Common AAI for Life Sciences</a:t>
            </a:r>
          </a:p>
          <a:p>
            <a:pPr indent="-381000" lvl="0" marL="914400" rtl="0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fi-FI"/>
              <a:t>Requirements gathering done in CORBEL project</a:t>
            </a:r>
          </a:p>
          <a:p>
            <a:pPr indent="-381000" lvl="0" marL="914400" rtl="0">
              <a:spcBef>
                <a:spcPts val="0"/>
              </a:spcBef>
              <a:buSzPts val="2400"/>
              <a:buChar char="•"/>
            </a:pPr>
            <a:r>
              <a:rPr lang="fi-FI"/>
              <a:t>Pilot starting in the AARC2 project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595" name="Shape 5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29525" y="353797"/>
            <a:ext cx="1357270" cy="1095535"/>
          </a:xfrm>
          <a:prstGeom prst="rect">
            <a:avLst/>
          </a:prstGeom>
          <a:noFill/>
          <a:ln>
            <a:noFill/>
          </a:ln>
        </p:spPr>
      </p:pic>
      <p:pic>
        <p:nvPicPr>
          <p:cNvPr id="596" name="Shape 59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450788" y="277513"/>
            <a:ext cx="1558787" cy="1248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ELIXIR_template">
  <a:themeElements>
    <a:clrScheme name="Executive">
      <a:dk1>
        <a:srgbClr val="000000"/>
      </a:dk1>
      <a:lt1>
        <a:srgbClr val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