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667" r:id="rId3"/>
  </p:sldMasterIdLst>
  <p:notesMasterIdLst>
    <p:notesMasterId r:id="rId13"/>
  </p:notesMasterIdLst>
  <p:handoutMasterIdLst>
    <p:handoutMasterId r:id="rId14"/>
  </p:handoutMasterIdLst>
  <p:sldIdLst>
    <p:sldId id="256" r:id="rId4"/>
    <p:sldId id="315" r:id="rId5"/>
    <p:sldId id="306" r:id="rId6"/>
    <p:sldId id="313" r:id="rId7"/>
    <p:sldId id="305" r:id="rId8"/>
    <p:sldId id="307" r:id="rId9"/>
    <p:sldId id="310" r:id="rId10"/>
    <p:sldId id="314" r:id="rId11"/>
    <p:sldId id="311" r:id="rId12"/>
  </p:sldIdLst>
  <p:sldSz cx="13004800" cy="9753600"/>
  <p:notesSz cx="6735763" cy="9866313"/>
  <p:defaultTextStyle>
    <a:lvl1pPr algn="ctr" defTabSz="584200">
      <a:defRPr b="1">
        <a:solidFill>
          <a:srgbClr val="FFFFFF"/>
        </a:solidFill>
        <a:latin typeface="Lato-Heavy"/>
        <a:ea typeface="Lato-Heavy"/>
        <a:cs typeface="Lato-Heavy"/>
        <a:sym typeface="Lato-Heavy"/>
      </a:defRPr>
    </a:lvl1pPr>
    <a:lvl2pPr indent="228600" algn="ctr" defTabSz="584200">
      <a:defRPr b="1">
        <a:solidFill>
          <a:srgbClr val="FFFFFF"/>
        </a:solidFill>
        <a:latin typeface="Lato-Heavy"/>
        <a:ea typeface="Lato-Heavy"/>
        <a:cs typeface="Lato-Heavy"/>
        <a:sym typeface="Lato-Heavy"/>
      </a:defRPr>
    </a:lvl2pPr>
    <a:lvl3pPr indent="457200" algn="ctr" defTabSz="584200">
      <a:defRPr b="1">
        <a:solidFill>
          <a:srgbClr val="FFFFFF"/>
        </a:solidFill>
        <a:latin typeface="Lato-Heavy"/>
        <a:ea typeface="Lato-Heavy"/>
        <a:cs typeface="Lato-Heavy"/>
        <a:sym typeface="Lato-Heavy"/>
      </a:defRPr>
    </a:lvl3pPr>
    <a:lvl4pPr indent="685800" algn="ctr" defTabSz="584200">
      <a:defRPr b="1">
        <a:solidFill>
          <a:srgbClr val="FFFFFF"/>
        </a:solidFill>
        <a:latin typeface="Lato-Heavy"/>
        <a:ea typeface="Lato-Heavy"/>
        <a:cs typeface="Lato-Heavy"/>
        <a:sym typeface="Lato-Heavy"/>
      </a:defRPr>
    </a:lvl4pPr>
    <a:lvl5pPr indent="914400" algn="ctr" defTabSz="584200">
      <a:defRPr b="1">
        <a:solidFill>
          <a:srgbClr val="FFFFFF"/>
        </a:solidFill>
        <a:latin typeface="Lato-Heavy"/>
        <a:ea typeface="Lato-Heavy"/>
        <a:cs typeface="Lato-Heavy"/>
        <a:sym typeface="Lato-Heavy"/>
      </a:defRPr>
    </a:lvl5pPr>
    <a:lvl6pPr indent="1143000" algn="ctr" defTabSz="584200">
      <a:defRPr b="1">
        <a:solidFill>
          <a:srgbClr val="FFFFFF"/>
        </a:solidFill>
        <a:latin typeface="Lato-Heavy"/>
        <a:ea typeface="Lato-Heavy"/>
        <a:cs typeface="Lato-Heavy"/>
        <a:sym typeface="Lato-Heavy"/>
      </a:defRPr>
    </a:lvl6pPr>
    <a:lvl7pPr indent="1371600" algn="ctr" defTabSz="584200">
      <a:defRPr b="1">
        <a:solidFill>
          <a:srgbClr val="FFFFFF"/>
        </a:solidFill>
        <a:latin typeface="Lato-Heavy"/>
        <a:ea typeface="Lato-Heavy"/>
        <a:cs typeface="Lato-Heavy"/>
        <a:sym typeface="Lato-Heavy"/>
      </a:defRPr>
    </a:lvl7pPr>
    <a:lvl8pPr indent="1600200" algn="ctr" defTabSz="584200">
      <a:defRPr b="1">
        <a:solidFill>
          <a:srgbClr val="FFFFFF"/>
        </a:solidFill>
        <a:latin typeface="Lato-Heavy"/>
        <a:ea typeface="Lato-Heavy"/>
        <a:cs typeface="Lato-Heavy"/>
        <a:sym typeface="Lato-Heavy"/>
      </a:defRPr>
    </a:lvl8pPr>
    <a:lvl9pPr indent="1828800" algn="ctr" defTabSz="584200">
      <a:defRPr b="1">
        <a:solidFill>
          <a:srgbClr val="FFFFFF"/>
        </a:solidFill>
        <a:latin typeface="Lato-Heavy"/>
        <a:ea typeface="Lato-Heavy"/>
        <a:cs typeface="Lato-Heavy"/>
        <a:sym typeface="Lato-Heavy"/>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62893" autoAdjust="0"/>
    <p:restoredTop sz="91057"/>
  </p:normalViewPr>
  <p:slideViewPr>
    <p:cSldViewPr snapToGrid="0" snapToObjects="1">
      <p:cViewPr>
        <p:scale>
          <a:sx n="78" d="100"/>
          <a:sy n="78" d="100"/>
        </p:scale>
        <p:origin x="2552" y="304"/>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4131CCE-59A4-4A20-A80E-E091C29A5C28}" type="datetimeFigureOut">
              <a:rPr lang="nb-NO" smtClean="0"/>
              <a:t>28.11.2017</a:t>
            </a:fld>
            <a:endParaRPr lang="nb-NO"/>
          </a:p>
        </p:txBody>
      </p:sp>
      <p:sp>
        <p:nvSpPr>
          <p:cNvPr id="4" name="Plassholder for bunntekst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68F4ADF5-49CF-491E-87A6-16A40678A1B1}" type="slidenum">
              <a:rPr lang="nb-NO" smtClean="0"/>
              <a:t>‹#›</a:t>
            </a:fld>
            <a:endParaRPr lang="nb-NO"/>
          </a:p>
        </p:txBody>
      </p:sp>
    </p:spTree>
    <p:extLst>
      <p:ext uri="{BB962C8B-B14F-4D97-AF65-F5344CB8AC3E}">
        <p14:creationId xmlns:p14="http://schemas.microsoft.com/office/powerpoint/2010/main" val="409975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901700" y="739775"/>
            <a:ext cx="4932363" cy="3700463"/>
          </a:xfrm>
          <a:prstGeom prst="rect">
            <a:avLst/>
          </a:prstGeom>
        </p:spPr>
        <p:txBody>
          <a:bodyPr/>
          <a:lstStyle/>
          <a:p>
            <a:pPr lvl="0"/>
            <a:endParaRPr/>
          </a:p>
        </p:txBody>
      </p:sp>
      <p:sp>
        <p:nvSpPr>
          <p:cNvPr id="18" name="Shape 18"/>
          <p:cNvSpPr>
            <a:spLocks noGrp="1"/>
          </p:cNvSpPr>
          <p:nvPr>
            <p:ph type="body" sz="quarter" idx="1"/>
          </p:nvPr>
        </p:nvSpPr>
        <p:spPr>
          <a:xfrm>
            <a:off x="898102" y="4686499"/>
            <a:ext cx="4939560" cy="4439841"/>
          </a:xfrm>
          <a:prstGeom prst="rect">
            <a:avLst/>
          </a:prstGeom>
        </p:spPr>
        <p:txBody>
          <a:bodyPr/>
          <a:lstStyle/>
          <a:p>
            <a:pPr lvl="0"/>
            <a:endParaRPr/>
          </a:p>
        </p:txBody>
      </p:sp>
    </p:spTree>
    <p:extLst>
      <p:ext uri="{BB962C8B-B14F-4D97-AF65-F5344CB8AC3E}">
        <p14:creationId xmlns:p14="http://schemas.microsoft.com/office/powerpoint/2010/main" val="31557245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eoscpilot.eu/content/d71-skills-landscape-analysis-and-competence-mode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smtClean="0">
                <a:effectLst/>
                <a:latin typeface="Avenir Book"/>
                <a:ea typeface="Avenir Book"/>
                <a:cs typeface="Avenir Book"/>
                <a:sym typeface="Avenir Book"/>
              </a:rPr>
              <a:t>Researchers in need of research data management skills – The CESSDA </a:t>
            </a:r>
            <a:r>
              <a:rPr lang="en-US" sz="2400" b="1" dirty="0" smtClean="0">
                <a:effectLst/>
                <a:latin typeface="Avenir Book"/>
                <a:ea typeface="Avenir Book"/>
                <a:cs typeface="Avenir Book"/>
                <a:sym typeface="Avenir Book"/>
              </a:rPr>
              <a:t>Online expert tour guide on RDM</a:t>
            </a:r>
            <a:endParaRPr lang="en-US" sz="2400" dirty="0" smtClean="0">
              <a:effectLst/>
              <a:latin typeface="Avenir Book"/>
              <a:ea typeface="Avenir Book"/>
              <a:cs typeface="Avenir Book"/>
              <a:sym typeface="Avenir Book"/>
            </a:endParaRPr>
          </a:p>
          <a:p>
            <a:r>
              <a:rPr lang="en-US" sz="2400" dirty="0" smtClean="0">
                <a:effectLst/>
                <a:latin typeface="Avenir Book"/>
                <a:ea typeface="Avenir Book"/>
                <a:cs typeface="Avenir Book"/>
                <a:sym typeface="Avenir Book"/>
              </a:rPr>
              <a:t> </a:t>
            </a:r>
          </a:p>
          <a:p>
            <a:r>
              <a:rPr lang="en-US" sz="2400" dirty="0" smtClean="0">
                <a:effectLst/>
                <a:latin typeface="Avenir Book"/>
                <a:ea typeface="Avenir Book"/>
                <a:cs typeface="Avenir Book"/>
                <a:sym typeface="Avenir Book"/>
              </a:rPr>
              <a:t>Many members of the Consortium of European Social Science Data Archives (CESSDA ERIC) host workshops on how to manage, store, </a:t>
            </a:r>
            <a:r>
              <a:rPr lang="en-US" sz="2400" dirty="0" err="1" smtClean="0">
                <a:effectLst/>
                <a:latin typeface="Avenir Book"/>
                <a:ea typeface="Avenir Book"/>
                <a:cs typeface="Avenir Book"/>
                <a:sym typeface="Avenir Book"/>
              </a:rPr>
              <a:t>organise</a:t>
            </a:r>
            <a:r>
              <a:rPr lang="en-US" sz="2400" dirty="0" smtClean="0">
                <a:effectLst/>
                <a:latin typeface="Avenir Book"/>
                <a:ea typeface="Avenir Book"/>
                <a:cs typeface="Avenir Book"/>
                <a:sym typeface="Avenir Book"/>
              </a:rPr>
              <a:t>, document and publish data for researchers in the social sciences. The forthcoming CESSDA online Research Data Management (RDM) expert tour guide is an </a:t>
            </a:r>
            <a:r>
              <a:rPr lang="en-US" sz="2400" b="1" dirty="0" smtClean="0">
                <a:effectLst/>
                <a:latin typeface="Avenir Book"/>
                <a:ea typeface="Avenir Book"/>
                <a:cs typeface="Avenir Book"/>
                <a:sym typeface="Avenir Book"/>
              </a:rPr>
              <a:t>online tutorial</a:t>
            </a:r>
            <a:r>
              <a:rPr lang="en-US" sz="2400" dirty="0" smtClean="0">
                <a:effectLst/>
                <a:latin typeface="Avenir Book"/>
                <a:ea typeface="Avenir Book"/>
                <a:cs typeface="Avenir Book"/>
                <a:sym typeface="Avenir Book"/>
              </a:rPr>
              <a:t> based on the archives’ experiences when engaging with researchers in their workshops. The guide is based on the </a:t>
            </a:r>
            <a:r>
              <a:rPr lang="en-US" sz="2400" b="1" dirty="0" smtClean="0">
                <a:effectLst/>
                <a:latin typeface="Avenir Book"/>
                <a:ea typeface="Avenir Book"/>
                <a:cs typeface="Avenir Book"/>
                <a:sym typeface="Avenir Book"/>
              </a:rPr>
              <a:t>research data life cycle</a:t>
            </a:r>
            <a:r>
              <a:rPr lang="en-US" sz="2400" dirty="0" smtClean="0">
                <a:effectLst/>
                <a:latin typeface="Avenir Book"/>
                <a:ea typeface="Avenir Book"/>
                <a:cs typeface="Avenir Book"/>
                <a:sym typeface="Avenir Book"/>
              </a:rPr>
              <a:t> and can be used by individual researchers as </a:t>
            </a:r>
            <a:r>
              <a:rPr lang="en-US" sz="2400" b="1" dirty="0" smtClean="0">
                <a:effectLst/>
                <a:latin typeface="Avenir Book"/>
                <a:ea typeface="Avenir Book"/>
                <a:cs typeface="Avenir Book"/>
                <a:sym typeface="Avenir Book"/>
              </a:rPr>
              <a:t>self-study</a:t>
            </a:r>
            <a:r>
              <a:rPr lang="en-US" sz="2400" dirty="0" smtClean="0">
                <a:effectLst/>
                <a:latin typeface="Avenir Book"/>
                <a:ea typeface="Avenir Book"/>
                <a:cs typeface="Avenir Book"/>
                <a:sym typeface="Avenir Book"/>
              </a:rPr>
              <a:t> but also as part of an online or face to face workshop on research data management or as part of a university offering. </a:t>
            </a:r>
          </a:p>
          <a:p>
            <a:r>
              <a:rPr lang="en-US" sz="2400" dirty="0" smtClean="0">
                <a:effectLst/>
                <a:latin typeface="Avenir Book"/>
                <a:ea typeface="Avenir Book"/>
                <a:cs typeface="Avenir Book"/>
                <a:sym typeface="Avenir Book"/>
              </a:rPr>
              <a:t>When it comes to RDM, many sources of information exist, but researchers often need to comply with specific requirements, e.g. related to funders, national legislation and common practices within their particular domain. The tutorial describes the </a:t>
            </a:r>
            <a:r>
              <a:rPr lang="en-US" sz="2400" b="1" dirty="0" smtClean="0">
                <a:effectLst/>
                <a:latin typeface="Avenir Book"/>
                <a:ea typeface="Avenir Book"/>
                <a:cs typeface="Avenir Book"/>
                <a:sym typeface="Avenir Book"/>
              </a:rPr>
              <a:t>diversity</a:t>
            </a:r>
            <a:r>
              <a:rPr lang="en-US" sz="2400" dirty="0" smtClean="0">
                <a:effectLst/>
                <a:latin typeface="Avenir Book"/>
                <a:ea typeface="Avenir Book"/>
                <a:cs typeface="Avenir Book"/>
                <a:sym typeface="Avenir Book"/>
              </a:rPr>
              <a:t> that can be found in Europe with respect to the practical implementation of the research data life cycle. There is another storyline that describes what a researcher needs to do when creating and </a:t>
            </a:r>
            <a:r>
              <a:rPr lang="en-US" sz="2400" b="1" dirty="0" smtClean="0">
                <a:effectLst/>
                <a:latin typeface="Avenir Book"/>
                <a:ea typeface="Avenir Book"/>
                <a:cs typeface="Avenir Book"/>
                <a:sym typeface="Avenir Book"/>
              </a:rPr>
              <a:t>adapting a data management plan</a:t>
            </a:r>
            <a:r>
              <a:rPr lang="en-US" sz="2400" dirty="0" smtClean="0">
                <a:effectLst/>
                <a:latin typeface="Avenir Book"/>
                <a:ea typeface="Avenir Book"/>
                <a:cs typeface="Avenir Book"/>
                <a:sym typeface="Avenir Book"/>
              </a:rPr>
              <a:t> in the various stages of their research, taking into account discipline-specific context (e.g. privacy issues, data documentation). The guide also features practical examples and checklists. </a:t>
            </a:r>
          </a:p>
          <a:p>
            <a:r>
              <a:rPr lang="en-US" sz="2400" dirty="0" smtClean="0">
                <a:effectLst/>
                <a:latin typeface="Avenir Book"/>
                <a:ea typeface="Avenir Book"/>
                <a:cs typeface="Avenir Book"/>
                <a:sym typeface="Avenir Book"/>
              </a:rPr>
              <a:t> </a:t>
            </a:r>
          </a:p>
          <a:p>
            <a:r>
              <a:rPr lang="en-US" sz="2400" dirty="0" smtClean="0">
                <a:effectLst/>
                <a:latin typeface="Avenir Book"/>
                <a:ea typeface="Avenir Book"/>
                <a:cs typeface="Avenir Book"/>
                <a:sym typeface="Avenir Book"/>
              </a:rPr>
              <a:t>The new guide will be </a:t>
            </a:r>
            <a:r>
              <a:rPr lang="en-US" sz="2400" b="1" dirty="0" smtClean="0">
                <a:effectLst/>
                <a:latin typeface="Avenir Book"/>
                <a:ea typeface="Avenir Book"/>
                <a:cs typeface="Avenir Book"/>
                <a:sym typeface="Avenir Book"/>
              </a:rPr>
              <a:t>promoted</a:t>
            </a:r>
            <a:r>
              <a:rPr lang="en-US" sz="2400" dirty="0" smtClean="0">
                <a:effectLst/>
                <a:latin typeface="Avenir Book"/>
                <a:ea typeface="Avenir Book"/>
                <a:cs typeface="Avenir Book"/>
                <a:sym typeface="Avenir Book"/>
              </a:rPr>
              <a:t> within the CESSDA ERIC, but will promote its use by universities and research institutes as well by </a:t>
            </a:r>
            <a:r>
              <a:rPr lang="en-US" sz="2400" dirty="0" err="1" smtClean="0">
                <a:effectLst/>
                <a:latin typeface="Avenir Book"/>
                <a:ea typeface="Avenir Book"/>
                <a:cs typeface="Avenir Book"/>
                <a:sym typeface="Avenir Book"/>
              </a:rPr>
              <a:t>organising</a:t>
            </a:r>
            <a:r>
              <a:rPr lang="en-US" sz="2400" dirty="0" smtClean="0">
                <a:effectLst/>
                <a:latin typeface="Avenir Book"/>
                <a:ea typeface="Avenir Book"/>
                <a:cs typeface="Avenir Book"/>
                <a:sym typeface="Avenir Book"/>
              </a:rPr>
              <a:t> train de trainer workshops and providing additional guidance materials for local trainers on various types of workshops.</a:t>
            </a:r>
            <a:endParaRPr lang="en-US" sz="2400" dirty="0">
              <a:effectLst/>
              <a:latin typeface="Avenir Book"/>
              <a:ea typeface="Avenir Book"/>
              <a:cs typeface="Avenir Book"/>
              <a:sym typeface="Avenir Book"/>
            </a:endParaRPr>
          </a:p>
        </p:txBody>
      </p:sp>
    </p:spTree>
    <p:extLst>
      <p:ext uri="{BB962C8B-B14F-4D97-AF65-F5344CB8AC3E}">
        <p14:creationId xmlns:p14="http://schemas.microsoft.com/office/powerpoint/2010/main" val="199809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EOSC pilot: Data Steward</a:t>
            </a:r>
            <a:r>
              <a:rPr lang="en-US" baseline="0" dirty="0" smtClean="0"/>
              <a:t>ship skills areas: </a:t>
            </a:r>
          </a:p>
          <a:p>
            <a:pPr marL="487672" indent="-487672">
              <a:buFont typeface="Arial" charset="0"/>
              <a:buChar char="•"/>
            </a:pPr>
            <a:r>
              <a:rPr lang="nl-NL" i="1" dirty="0" smtClean="0"/>
              <a:t>Domain research </a:t>
            </a:r>
            <a:r>
              <a:rPr lang="nl-NL" dirty="0" smtClean="0"/>
              <a:t>skills </a:t>
            </a:r>
            <a:r>
              <a:rPr lang="nl-NL" dirty="0" err="1" smtClean="0"/>
              <a:t>to</a:t>
            </a:r>
            <a:r>
              <a:rPr lang="nl-NL" dirty="0" smtClean="0"/>
              <a:t> </a:t>
            </a:r>
            <a:r>
              <a:rPr lang="nl-NL" dirty="0" err="1" smtClean="0"/>
              <a:t>apply</a:t>
            </a:r>
            <a:r>
              <a:rPr lang="nl-NL" dirty="0" smtClean="0"/>
              <a:t> data </a:t>
            </a:r>
            <a:r>
              <a:rPr lang="nl-NL" dirty="0" err="1" smtClean="0"/>
              <a:t>science</a:t>
            </a:r>
            <a:r>
              <a:rPr lang="nl-NL" dirty="0" smtClean="0"/>
              <a:t> </a:t>
            </a:r>
            <a:r>
              <a:rPr lang="nl-NL" dirty="0" err="1" smtClean="0"/>
              <a:t>to</a:t>
            </a:r>
            <a:r>
              <a:rPr lang="nl-NL" dirty="0" smtClean="0"/>
              <a:t> research domain </a:t>
            </a:r>
            <a:r>
              <a:rPr lang="nl-NL" dirty="0" err="1" smtClean="0"/>
              <a:t>for</a:t>
            </a:r>
            <a:r>
              <a:rPr lang="nl-NL" dirty="0" smtClean="0"/>
              <a:t> </a:t>
            </a:r>
            <a:r>
              <a:rPr lang="nl-NL" dirty="0" err="1" smtClean="0"/>
              <a:t>innovative</a:t>
            </a:r>
            <a:r>
              <a:rPr lang="nl-NL" dirty="0" smtClean="0"/>
              <a:t> </a:t>
            </a:r>
            <a:r>
              <a:rPr lang="nl-NL" dirty="0" err="1" smtClean="0"/>
              <a:t>purposes</a:t>
            </a:r>
            <a:endParaRPr lang="nl-NL" dirty="0" smtClean="0"/>
          </a:p>
          <a:p>
            <a:pPr marL="487672" indent="-487672">
              <a:buFont typeface="Arial" charset="0"/>
              <a:buChar char="•"/>
            </a:pPr>
            <a:r>
              <a:rPr lang="nl-NL" i="1" dirty="0" smtClean="0"/>
              <a:t>Data </a:t>
            </a:r>
            <a:r>
              <a:rPr lang="nl-NL" i="1" dirty="0" err="1" smtClean="0"/>
              <a:t>science</a:t>
            </a:r>
            <a:r>
              <a:rPr lang="nl-NL" i="1" dirty="0" smtClean="0"/>
              <a:t> &amp; </a:t>
            </a:r>
            <a:r>
              <a:rPr lang="nl-NL" i="1" dirty="0" err="1" smtClean="0"/>
              <a:t>analytics</a:t>
            </a:r>
            <a:r>
              <a:rPr lang="nl-NL" i="1" dirty="0" smtClean="0"/>
              <a:t> </a:t>
            </a:r>
            <a:r>
              <a:rPr lang="nl-NL" dirty="0" smtClean="0"/>
              <a:t>skills: e.g. machine </a:t>
            </a:r>
            <a:r>
              <a:rPr lang="nl-NL" dirty="0" err="1" smtClean="0"/>
              <a:t>learning</a:t>
            </a:r>
            <a:r>
              <a:rPr lang="nl-NL" dirty="0" smtClean="0"/>
              <a:t>, data </a:t>
            </a:r>
            <a:r>
              <a:rPr lang="nl-NL" dirty="0" err="1" smtClean="0"/>
              <a:t>visualisation</a:t>
            </a:r>
            <a:endParaRPr lang="nl-NL" dirty="0" smtClean="0"/>
          </a:p>
          <a:p>
            <a:pPr marL="487672" indent="-487672">
              <a:buFont typeface="Arial" charset="0"/>
              <a:buChar char="•"/>
            </a:pPr>
            <a:r>
              <a:rPr lang="nl-NL" i="1" dirty="0" smtClean="0"/>
              <a:t>Data </a:t>
            </a:r>
            <a:r>
              <a:rPr lang="nl-NL" i="1" dirty="0" err="1" smtClean="0"/>
              <a:t>science</a:t>
            </a:r>
            <a:r>
              <a:rPr lang="nl-NL" i="1" dirty="0" smtClean="0"/>
              <a:t> engineering </a:t>
            </a:r>
            <a:r>
              <a:rPr lang="nl-NL" dirty="0" smtClean="0"/>
              <a:t>skills </a:t>
            </a:r>
            <a:r>
              <a:rPr lang="nl-NL" dirty="0" err="1" smtClean="0"/>
              <a:t>to</a:t>
            </a:r>
            <a:r>
              <a:rPr lang="nl-NL" dirty="0" smtClean="0"/>
              <a:t> </a:t>
            </a:r>
            <a:r>
              <a:rPr lang="nl-NL" dirty="0" err="1" smtClean="0"/>
              <a:t>build</a:t>
            </a:r>
            <a:r>
              <a:rPr lang="nl-NL" dirty="0" smtClean="0"/>
              <a:t>, </a:t>
            </a:r>
            <a:r>
              <a:rPr lang="nl-NL" dirty="0" err="1" smtClean="0"/>
              <a:t>deploy</a:t>
            </a:r>
            <a:r>
              <a:rPr lang="nl-NL" dirty="0" smtClean="0"/>
              <a:t> </a:t>
            </a:r>
            <a:r>
              <a:rPr lang="nl-NL" dirty="0" err="1" smtClean="0"/>
              <a:t>and</a:t>
            </a:r>
            <a:r>
              <a:rPr lang="nl-NL" dirty="0" smtClean="0"/>
              <a:t> </a:t>
            </a:r>
            <a:r>
              <a:rPr lang="nl-NL" dirty="0" err="1" smtClean="0"/>
              <a:t>maintain</a:t>
            </a:r>
            <a:r>
              <a:rPr lang="nl-NL" dirty="0" smtClean="0"/>
              <a:t> data services; e.g. software engineering, DB management</a:t>
            </a:r>
          </a:p>
          <a:p>
            <a:pPr marL="487672" indent="-487672">
              <a:buFont typeface="Arial" charset="0"/>
              <a:buChar char="•"/>
            </a:pPr>
            <a:r>
              <a:rPr lang="nl-NL" i="1" dirty="0" smtClean="0"/>
              <a:t>Data </a:t>
            </a:r>
            <a:r>
              <a:rPr lang="nl-NL" i="1" dirty="0" err="1" smtClean="0"/>
              <a:t>mgt</a:t>
            </a:r>
            <a:r>
              <a:rPr lang="nl-NL" i="1" dirty="0" smtClean="0"/>
              <a:t> &amp; </a:t>
            </a:r>
            <a:r>
              <a:rPr lang="nl-NL" i="1" dirty="0" err="1" smtClean="0"/>
              <a:t>curation</a:t>
            </a:r>
            <a:endParaRPr lang="nl-NL" i="1" dirty="0" smtClean="0"/>
          </a:p>
          <a:p>
            <a:endParaRPr lang="en-US" dirty="0"/>
          </a:p>
        </p:txBody>
      </p:sp>
    </p:spTree>
    <p:extLst>
      <p:ext uri="{BB962C8B-B14F-4D97-AF65-F5344CB8AC3E}">
        <p14:creationId xmlns:p14="http://schemas.microsoft.com/office/powerpoint/2010/main" val="208423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workshop in May the</a:t>
            </a:r>
            <a:r>
              <a:rPr lang="en-US" baseline="0" dirty="0" smtClean="0"/>
              <a:t> RDM group created a product statement on what the tour guide should provide and how it would distinguish from other RDM online materials such as MANTRA and Essentials4DataSupport. In this way we had a clearer idea on the target audience (early career social scientists)</a:t>
            </a:r>
            <a:endParaRPr lang="en-US" dirty="0"/>
          </a:p>
        </p:txBody>
      </p:sp>
    </p:spTree>
    <p:extLst>
      <p:ext uri="{BB962C8B-B14F-4D97-AF65-F5344CB8AC3E}">
        <p14:creationId xmlns:p14="http://schemas.microsoft.com/office/powerpoint/2010/main" val="72391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line with the </a:t>
            </a:r>
            <a:r>
              <a:rPr lang="en-US" dirty="0" err="1" smtClean="0"/>
              <a:t>EOSC</a:t>
            </a:r>
            <a:r>
              <a:rPr lang="en-US" baseline="0" dirty="0" err="1" smtClean="0"/>
              <a:t>pilot</a:t>
            </a:r>
            <a:r>
              <a:rPr lang="en-US" baseline="0" dirty="0" smtClean="0"/>
              <a:t> life-cycle based skills groups: </a:t>
            </a:r>
          </a:p>
          <a:p>
            <a:r>
              <a:rPr lang="nl-NL" dirty="0" smtClean="0"/>
              <a:t>Inner ring: project-level data or software </a:t>
            </a:r>
            <a:r>
              <a:rPr lang="nl-NL" dirty="0" err="1" smtClean="0"/>
              <a:t>stewardship</a:t>
            </a:r>
            <a:r>
              <a:rPr lang="nl-NL" dirty="0" smtClean="0"/>
              <a:t> </a:t>
            </a:r>
            <a:r>
              <a:rPr lang="nl-NL" dirty="0" err="1" smtClean="0"/>
              <a:t>activities</a:t>
            </a:r>
            <a:r>
              <a:rPr lang="nl-NL" dirty="0" smtClean="0"/>
              <a:t>. </a:t>
            </a:r>
          </a:p>
          <a:p>
            <a:r>
              <a:rPr lang="nl-NL" dirty="0" smtClean="0"/>
              <a:t>Outer ring: cross-project level.</a:t>
            </a:r>
          </a:p>
          <a:p>
            <a:pPr marL="487672" indent="-487672">
              <a:buFont typeface="Arial" charset="0"/>
              <a:buChar char="•"/>
            </a:pPr>
            <a:r>
              <a:rPr lang="nl-NL" dirty="0" err="1" smtClean="0"/>
              <a:t>Govern</a:t>
            </a:r>
            <a:r>
              <a:rPr lang="nl-NL" dirty="0" smtClean="0"/>
              <a:t> </a:t>
            </a:r>
            <a:r>
              <a:rPr lang="nl-NL" dirty="0" err="1" smtClean="0"/>
              <a:t>and</a:t>
            </a:r>
            <a:r>
              <a:rPr lang="nl-NL" dirty="0" smtClean="0"/>
              <a:t> </a:t>
            </a:r>
            <a:r>
              <a:rPr lang="nl-NL" dirty="0" err="1" smtClean="0"/>
              <a:t>assess</a:t>
            </a:r>
            <a:r>
              <a:rPr lang="nl-NL" dirty="0" smtClean="0"/>
              <a:t>: e.g. IPR management, service monitoring</a:t>
            </a:r>
          </a:p>
          <a:p>
            <a:pPr marL="487672" indent="-487672">
              <a:buFont typeface="Arial" charset="0"/>
              <a:buChar char="•"/>
            </a:pPr>
            <a:r>
              <a:rPr lang="nl-NL" dirty="0" smtClean="0"/>
              <a:t>Scope </a:t>
            </a:r>
            <a:r>
              <a:rPr lang="nl-NL" dirty="0" err="1" smtClean="0"/>
              <a:t>and</a:t>
            </a:r>
            <a:r>
              <a:rPr lang="nl-NL" dirty="0" smtClean="0"/>
              <a:t> resource: e.g. RDM </a:t>
            </a:r>
            <a:r>
              <a:rPr lang="nl-NL" dirty="0" err="1" smtClean="0"/>
              <a:t>costing</a:t>
            </a:r>
            <a:r>
              <a:rPr lang="nl-NL" dirty="0" smtClean="0"/>
              <a:t>, project management</a:t>
            </a:r>
          </a:p>
          <a:p>
            <a:pPr marL="487672" indent="-487672">
              <a:buFont typeface="Arial" charset="0"/>
              <a:buChar char="•"/>
            </a:pPr>
            <a:r>
              <a:rPr lang="nl-NL" dirty="0" err="1" smtClean="0"/>
              <a:t>Advise</a:t>
            </a:r>
            <a:r>
              <a:rPr lang="nl-NL" dirty="0" smtClean="0"/>
              <a:t> </a:t>
            </a:r>
            <a:r>
              <a:rPr lang="nl-NL" dirty="0" err="1" smtClean="0"/>
              <a:t>and</a:t>
            </a:r>
            <a:r>
              <a:rPr lang="nl-NL" dirty="0" smtClean="0"/>
              <a:t> </a:t>
            </a:r>
            <a:r>
              <a:rPr lang="nl-NL" dirty="0" err="1" smtClean="0"/>
              <a:t>enable</a:t>
            </a:r>
            <a:r>
              <a:rPr lang="nl-NL" dirty="0" smtClean="0"/>
              <a:t>: e.g. user support, </a:t>
            </a:r>
            <a:r>
              <a:rPr lang="nl-NL" dirty="0" err="1" smtClean="0"/>
              <a:t>education</a:t>
            </a:r>
            <a:r>
              <a:rPr lang="nl-NL" dirty="0" smtClean="0"/>
              <a:t>, consultancy</a:t>
            </a:r>
          </a:p>
          <a:p>
            <a:endParaRPr lang="en-US" dirty="0"/>
          </a:p>
        </p:txBody>
      </p:sp>
    </p:spTree>
    <p:extLst>
      <p:ext uri="{BB962C8B-B14F-4D97-AF65-F5344CB8AC3E}">
        <p14:creationId xmlns:p14="http://schemas.microsoft.com/office/powerpoint/2010/main" val="211924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CESSDA Expert tour guide</a:t>
            </a:r>
            <a:r>
              <a:rPr lang="en-US" baseline="0" dirty="0" smtClean="0"/>
              <a:t> is in line with the main conclusions of the EOSC pilot:</a:t>
            </a:r>
          </a:p>
          <a:p>
            <a:pPr marL="650230" indent="-650230">
              <a:buFont typeface="+mj-lt"/>
              <a:buAutoNum type="arabicPeriod"/>
            </a:pPr>
            <a:r>
              <a:rPr lang="nl-NL" dirty="0" smtClean="0"/>
              <a:t>EOSC training </a:t>
            </a:r>
            <a:r>
              <a:rPr lang="nl-NL" dirty="0" err="1" smtClean="0"/>
              <a:t>materials</a:t>
            </a:r>
            <a:r>
              <a:rPr lang="nl-NL" dirty="0" smtClean="0"/>
              <a:t> </a:t>
            </a:r>
            <a:r>
              <a:rPr lang="nl-NL" dirty="0" err="1" smtClean="0"/>
              <a:t>and</a:t>
            </a:r>
            <a:r>
              <a:rPr lang="nl-NL" dirty="0" smtClean="0"/>
              <a:t> events </a:t>
            </a:r>
            <a:r>
              <a:rPr lang="nl-NL" dirty="0" err="1" smtClean="0"/>
              <a:t>should</a:t>
            </a:r>
            <a:r>
              <a:rPr lang="nl-NL" dirty="0" smtClean="0"/>
              <a:t> </a:t>
            </a:r>
            <a:r>
              <a:rPr lang="nl-NL" dirty="0" err="1" smtClean="0"/>
              <a:t>be</a:t>
            </a:r>
            <a:r>
              <a:rPr lang="nl-NL" dirty="0" smtClean="0"/>
              <a:t> FAIR</a:t>
            </a:r>
          </a:p>
          <a:p>
            <a:pPr marL="1219181" lvl="1" indent="-487672"/>
            <a:r>
              <a:rPr lang="nl-NL" dirty="0" smtClean="0"/>
              <a:t>Standard metadata, open standard formats, </a:t>
            </a:r>
            <a:r>
              <a:rPr lang="nl-NL" dirty="0" err="1" smtClean="0"/>
              <a:t>license</a:t>
            </a:r>
            <a:r>
              <a:rPr lang="nl-NL" dirty="0" smtClean="0"/>
              <a:t> </a:t>
            </a:r>
            <a:r>
              <a:rPr lang="nl-NL" dirty="0" err="1" smtClean="0"/>
              <a:t>terms</a:t>
            </a:r>
            <a:r>
              <a:rPr lang="nl-NL" dirty="0" smtClean="0"/>
              <a:t>, </a:t>
            </a:r>
            <a:r>
              <a:rPr lang="mr-IN" dirty="0" smtClean="0"/>
              <a:t>…</a:t>
            </a:r>
            <a:endParaRPr lang="nl-NL" dirty="0" smtClean="0"/>
          </a:p>
          <a:p>
            <a:pPr marL="1219181" lvl="1" indent="-487672"/>
            <a:endParaRPr lang="nl-NL" dirty="0" smtClean="0"/>
          </a:p>
          <a:p>
            <a:pPr marL="1219181" marR="0" lvl="1" indent="-487672" defTabSz="457200" eaLnBrk="1" fontAlgn="auto" latinLnBrk="0" hangingPunct="1">
              <a:lnSpc>
                <a:spcPct val="125000"/>
              </a:lnSpc>
              <a:spcBef>
                <a:spcPts val="0"/>
              </a:spcBef>
              <a:spcAft>
                <a:spcPts val="0"/>
              </a:spcAft>
              <a:buClrTx/>
              <a:buSzTx/>
              <a:buFontTx/>
              <a:buNone/>
              <a:tabLst/>
              <a:defRPr/>
            </a:pPr>
            <a:r>
              <a:rPr lang="nl-NL" dirty="0" smtClean="0"/>
              <a:t>Source: </a:t>
            </a:r>
            <a:r>
              <a:rPr lang="nl-NL" dirty="0" err="1" smtClean="0"/>
              <a:t>EOSCpilot</a:t>
            </a:r>
            <a:r>
              <a:rPr lang="nl-NL" dirty="0" smtClean="0"/>
              <a:t> D7.1 </a:t>
            </a:r>
            <a:r>
              <a:rPr lang="nl-NL" dirty="0" smtClean="0">
                <a:hlinkClick r:id="rId3"/>
              </a:rPr>
              <a:t>https://eoscpilot.eu/content/d71-skills-landscape-analysis-and-competence-model</a:t>
            </a:r>
            <a:r>
              <a:rPr lang="nl-NL" dirty="0" smtClean="0"/>
              <a:t> page 54-55</a:t>
            </a:r>
          </a:p>
          <a:p>
            <a:pPr marL="1219181" lvl="1" indent="-487672"/>
            <a:endParaRPr lang="nl-NL" dirty="0" smtClean="0"/>
          </a:p>
          <a:p>
            <a:pPr marL="650230" indent="-650230">
              <a:buFont typeface="+mj-lt"/>
              <a:buAutoNum type="arabicPeriod"/>
            </a:pPr>
            <a:endParaRPr lang="nl-NL" dirty="0" smtClean="0"/>
          </a:p>
          <a:p>
            <a:pPr marL="650230" indent="-650230">
              <a:buFont typeface="+mj-lt"/>
              <a:buAutoNum type="arabicPeriod"/>
            </a:pPr>
            <a:r>
              <a:rPr lang="nl-NL" dirty="0" smtClean="0"/>
              <a:t>EOSC training </a:t>
            </a:r>
            <a:r>
              <a:rPr lang="nl-NL" dirty="0" err="1" smtClean="0"/>
              <a:t>materials</a:t>
            </a:r>
            <a:r>
              <a:rPr lang="nl-NL" dirty="0" smtClean="0"/>
              <a:t> </a:t>
            </a:r>
            <a:r>
              <a:rPr lang="nl-NL" dirty="0" err="1" smtClean="0"/>
              <a:t>and</a:t>
            </a:r>
            <a:r>
              <a:rPr lang="nl-NL" dirty="0" smtClean="0"/>
              <a:t> events </a:t>
            </a:r>
            <a:r>
              <a:rPr lang="nl-NL" dirty="0" err="1" smtClean="0"/>
              <a:t>should</a:t>
            </a:r>
            <a:r>
              <a:rPr lang="nl-NL" dirty="0" smtClean="0"/>
              <a:t> </a:t>
            </a:r>
            <a:r>
              <a:rPr lang="nl-NL" dirty="0" err="1" smtClean="0"/>
              <a:t>be</a:t>
            </a:r>
            <a:r>
              <a:rPr lang="nl-NL" dirty="0" smtClean="0"/>
              <a:t> </a:t>
            </a:r>
            <a:r>
              <a:rPr lang="nl-NL" dirty="0" err="1" smtClean="0"/>
              <a:t>managed</a:t>
            </a:r>
            <a:r>
              <a:rPr lang="nl-NL" dirty="0" smtClean="0"/>
              <a:t> like </a:t>
            </a:r>
            <a:r>
              <a:rPr lang="nl-NL" dirty="0" err="1" smtClean="0"/>
              <a:t>the</a:t>
            </a:r>
            <a:r>
              <a:rPr lang="nl-NL" dirty="0" smtClean="0"/>
              <a:t> services </a:t>
            </a:r>
            <a:r>
              <a:rPr lang="nl-NL" dirty="0" err="1" smtClean="0"/>
              <a:t>they</a:t>
            </a:r>
            <a:r>
              <a:rPr lang="nl-NL" dirty="0" smtClean="0"/>
              <a:t> </a:t>
            </a:r>
            <a:r>
              <a:rPr lang="nl-NL" dirty="0" err="1" smtClean="0"/>
              <a:t>describe</a:t>
            </a:r>
            <a:r>
              <a:rPr lang="nl-NL" dirty="0" smtClean="0"/>
              <a:t>: Training as a Service</a:t>
            </a:r>
          </a:p>
          <a:p>
            <a:pPr marL="650230" indent="-650230">
              <a:buFont typeface="+mj-lt"/>
              <a:buAutoNum type="arabicPeriod"/>
            </a:pPr>
            <a:endParaRPr lang="nl-NL" dirty="0" smtClean="0"/>
          </a:p>
          <a:p>
            <a:pPr marL="650230" indent="-650230">
              <a:buFont typeface="+mj-lt"/>
              <a:buAutoNum type="arabicPeriod"/>
            </a:pPr>
            <a:r>
              <a:rPr lang="nl-NL" dirty="0" err="1" smtClean="0"/>
              <a:t>EOSCpilot</a:t>
            </a:r>
            <a:r>
              <a:rPr lang="nl-NL" dirty="0" smtClean="0"/>
              <a:t> </a:t>
            </a:r>
            <a:r>
              <a:rPr lang="nl-NL" dirty="0" err="1" smtClean="0"/>
              <a:t>should</a:t>
            </a:r>
            <a:r>
              <a:rPr lang="nl-NL" dirty="0" smtClean="0"/>
              <a:t> highlight </a:t>
            </a:r>
            <a:r>
              <a:rPr lang="nl-NL" dirty="0" err="1" smtClean="0"/>
              <a:t>the</a:t>
            </a:r>
            <a:r>
              <a:rPr lang="nl-NL" dirty="0" smtClean="0"/>
              <a:t> </a:t>
            </a:r>
            <a:r>
              <a:rPr lang="nl-NL" dirty="0" err="1" smtClean="0"/>
              <a:t>relevance</a:t>
            </a:r>
            <a:r>
              <a:rPr lang="nl-NL" dirty="0" smtClean="0"/>
              <a:t> of </a:t>
            </a:r>
            <a:r>
              <a:rPr lang="nl-NL" dirty="0" err="1" smtClean="0"/>
              <a:t>the</a:t>
            </a:r>
            <a:r>
              <a:rPr lang="nl-NL" dirty="0" smtClean="0"/>
              <a:t> </a:t>
            </a:r>
            <a:r>
              <a:rPr lang="nl-NL" dirty="0" err="1" smtClean="0"/>
              <a:t>institutional</a:t>
            </a:r>
            <a:r>
              <a:rPr lang="nl-NL" dirty="0" smtClean="0"/>
              <a:t> </a:t>
            </a:r>
            <a:r>
              <a:rPr lang="nl-NL" dirty="0" err="1" smtClean="0"/>
              <a:t>role</a:t>
            </a:r>
            <a:r>
              <a:rPr lang="nl-NL" dirty="0" smtClean="0"/>
              <a:t> in </a:t>
            </a:r>
            <a:r>
              <a:rPr lang="nl-NL" dirty="0" err="1" smtClean="0"/>
              <a:t>enabling</a:t>
            </a:r>
            <a:r>
              <a:rPr lang="nl-NL" dirty="0" smtClean="0"/>
              <a:t> </a:t>
            </a:r>
            <a:r>
              <a:rPr lang="nl-NL" dirty="0" err="1" smtClean="0"/>
              <a:t>and</a:t>
            </a:r>
            <a:r>
              <a:rPr lang="nl-NL" dirty="0" smtClean="0"/>
              <a:t> </a:t>
            </a:r>
            <a:r>
              <a:rPr lang="nl-NL" dirty="0" err="1" smtClean="0"/>
              <a:t>rewarding</a:t>
            </a:r>
            <a:r>
              <a:rPr lang="nl-NL" dirty="0" smtClean="0"/>
              <a:t> data skills </a:t>
            </a:r>
            <a:r>
              <a:rPr lang="nl-NL" dirty="0" err="1" smtClean="0"/>
              <a:t>developments</a:t>
            </a:r>
            <a:endParaRPr lang="nl-NL" dirty="0" smtClean="0"/>
          </a:p>
          <a:p>
            <a:endParaRPr lang="en-US" dirty="0" smtClean="0"/>
          </a:p>
          <a:p>
            <a:endParaRPr lang="en-US" dirty="0"/>
          </a:p>
        </p:txBody>
      </p:sp>
    </p:spTree>
    <p:extLst>
      <p:ext uri="{BB962C8B-B14F-4D97-AF65-F5344CB8AC3E}">
        <p14:creationId xmlns:p14="http://schemas.microsoft.com/office/powerpoint/2010/main" val="210246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essda 1st page v2">
    <p:spTree>
      <p:nvGrpSpPr>
        <p:cNvPr id="1" name=""/>
        <p:cNvGrpSpPr/>
        <p:nvPr/>
      </p:nvGrpSpPr>
      <p:grpSpPr>
        <a:xfrm>
          <a:off x="0" y="0"/>
          <a:ext cx="0" cy="0"/>
          <a:chOff x="0" y="0"/>
          <a:chExt cx="0" cy="0"/>
        </a:xfrm>
      </p:grpSpPr>
      <p:pic>
        <p:nvPicPr>
          <p:cNvPr id="7" name="pasted-image.png"/>
          <p:cNvPicPr/>
          <p:nvPr/>
        </p:nvPicPr>
        <p:blipFill>
          <a:blip r:embed="rId2">
            <a:extLst/>
          </a:blip>
          <a:stretch>
            <a:fillRect/>
          </a:stretch>
        </p:blipFill>
        <p:spPr>
          <a:xfrm>
            <a:off x="0" y="9136121"/>
            <a:ext cx="13004800" cy="625359"/>
          </a:xfrm>
          <a:prstGeom prst="rect">
            <a:avLst/>
          </a:prstGeom>
          <a:ln w="12700">
            <a:miter lim="400000"/>
          </a:ln>
        </p:spPr>
      </p:pic>
      <p:sp>
        <p:nvSpPr>
          <p:cNvPr id="8" name="Shape 8"/>
          <p:cNvSpPr>
            <a:spLocks noGrp="1"/>
          </p:cNvSpPr>
          <p:nvPr>
            <p:ph type="title"/>
          </p:nvPr>
        </p:nvSpPr>
        <p:spPr>
          <a:xfrm>
            <a:off x="3574600" y="1607300"/>
            <a:ext cx="7652892" cy="1939529"/>
          </a:xfrm>
          <a:prstGeom prst="rect">
            <a:avLst/>
          </a:prstGeom>
        </p:spPr>
        <p:txBody>
          <a:bodyPr/>
          <a:lstStyle>
            <a:lvl1pPr>
              <a:lnSpc>
                <a:spcPts val="8600"/>
              </a:lnSpc>
              <a:defRPr sz="7200"/>
            </a:lvl1pPr>
          </a:lstStyle>
          <a:p>
            <a:pPr lvl="0">
              <a:defRPr sz="1800">
                <a:solidFill>
                  <a:srgbClr val="000000"/>
                </a:solidFill>
              </a:defRPr>
            </a:pPr>
            <a:r>
              <a:rPr sz="7200">
                <a:solidFill>
                  <a:srgbClr val="FFFFFF"/>
                </a:solidFill>
              </a:rPr>
              <a:t>Title Text</a:t>
            </a:r>
          </a:p>
        </p:txBody>
      </p:sp>
      <p:pic>
        <p:nvPicPr>
          <p:cNvPr id="4" name="Picture 3"/>
          <p:cNvPicPr>
            <a:picLocks noChangeAspect="1"/>
          </p:cNvPicPr>
          <p:nvPr userDrawn="1"/>
        </p:nvPicPr>
        <p:blipFill>
          <a:blip r:embed="rId3"/>
          <a:stretch>
            <a:fillRect/>
          </a:stretch>
        </p:blipFill>
        <p:spPr>
          <a:xfrm>
            <a:off x="10433957" y="8487841"/>
            <a:ext cx="2281892" cy="45003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B62C8A-B4A3-6541-B96C-C9AA18D6E1D0}"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181834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93763" y="2597150"/>
            <a:ext cx="5532437" cy="618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78600" y="2597150"/>
            <a:ext cx="5532438" cy="618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B62C8A-B4A3-6541-B96C-C9AA18D6E1D0}"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29860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B62C8A-B4A3-6541-B96C-C9AA18D6E1D0}" type="datetimeFigureOut">
              <a:rPr lang="en-GB" smtClean="0"/>
              <a:t>28/11/2017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1502237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B62C8A-B4A3-6541-B96C-C9AA18D6E1D0}" type="datetimeFigureOut">
              <a:rPr lang="en-GB" smtClean="0"/>
              <a:t>28/11/2017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148139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2C8A-B4A3-6541-B96C-C9AA18D6E1D0}" type="datetimeFigureOut">
              <a:rPr lang="en-GB" smtClean="0"/>
              <a:t>28/11/2017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840878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B62C8A-B4A3-6541-B96C-C9AA18D6E1D0}"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51118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B62C8A-B4A3-6541-B96C-C9AA18D6E1D0}"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1627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B62C8A-B4A3-6541-B96C-C9AA18D6E1D0}"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756183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B62C8A-B4A3-6541-B96C-C9AA18D6E1D0}"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37325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B62C8A-B4A3-6541-B96C-C9AA18D6E1D0}" type="datetimeFigureOut">
              <a:rPr lang="en-GB" smtClean="0"/>
              <a:t>28/11/2017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52396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0601309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6CCE218-47D8-BC44-85C8-CD3862288A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558405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CCE218-47D8-BC44-85C8-CD3862288A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622659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CCE218-47D8-BC44-85C8-CD3862288A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344942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93763" y="2597150"/>
            <a:ext cx="5532437" cy="618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78600" y="2597150"/>
            <a:ext cx="5532438" cy="618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6CCE218-47D8-BC44-85C8-CD3862288A67}"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388452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6CCE218-47D8-BC44-85C8-CD3862288A67}" type="datetimeFigureOut">
              <a:rPr lang="en-GB" smtClean="0"/>
              <a:t>28/11/2017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167304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6CCE218-47D8-BC44-85C8-CD3862288A67}" type="datetimeFigureOut">
              <a:rPr lang="en-GB" smtClean="0"/>
              <a:t>28/11/2017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625851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CE218-47D8-BC44-85C8-CD3862288A67}" type="datetimeFigureOut">
              <a:rPr lang="en-GB" smtClean="0"/>
              <a:t>28/11/2017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104000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CE218-47D8-BC44-85C8-CD3862288A67}"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682298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CE218-47D8-BC44-85C8-CD3862288A67}"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976336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CCE218-47D8-BC44-85C8-CD3862288A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16358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92335164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CCE218-47D8-BC44-85C8-CD3862288A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783726" y="7571241"/>
            <a:ext cx="2925763" cy="519112"/>
          </a:xfrm>
          <a:prstGeom prst="rect">
            <a:avLst/>
          </a:prstGeom>
        </p:spPr>
        <p:txBody>
          <a:bodyPr/>
          <a:lstStyle/>
          <a:p>
            <a:fld id="{B907878F-55DA-664F-B42A-3726B9706487}" type="slidenum">
              <a:rPr lang="en-GB" smtClean="0"/>
              <a:t>‹#›</a:t>
            </a:fld>
            <a:endParaRPr lang="en-GB"/>
          </a:p>
        </p:txBody>
      </p:sp>
    </p:spTree>
    <p:extLst>
      <p:ext uri="{BB962C8B-B14F-4D97-AF65-F5344CB8AC3E}">
        <p14:creationId xmlns:p14="http://schemas.microsoft.com/office/powerpoint/2010/main" val="13715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age for full page image">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le+text cessda">
    <p:spTree>
      <p:nvGrpSpPr>
        <p:cNvPr id="1" name=""/>
        <p:cNvGrpSpPr/>
        <p:nvPr/>
      </p:nvGrpSpPr>
      <p:grpSpPr>
        <a:xfrm>
          <a:off x="0" y="0"/>
          <a:ext cx="0" cy="0"/>
          <a:chOff x="0" y="0"/>
          <a:chExt cx="0" cy="0"/>
        </a:xfrm>
      </p:grpSpPr>
      <p:sp>
        <p:nvSpPr>
          <p:cNvPr id="22" name="Shape 22"/>
          <p:cNvSpPr>
            <a:spLocks noGrp="1"/>
          </p:cNvSpPr>
          <p:nvPr>
            <p:ph type="title"/>
          </p:nvPr>
        </p:nvSpPr>
        <p:spPr>
          <a:xfrm>
            <a:off x="621778" y="719999"/>
            <a:ext cx="11761243" cy="1939530"/>
          </a:xfrm>
          <a:prstGeom prst="rect">
            <a:avLst/>
          </a:prstGeom>
        </p:spPr>
        <p:txBody>
          <a:bodyPr anchor="t"/>
          <a:lstStyle>
            <a:lvl1pPr>
              <a:defRPr sz="4800"/>
            </a:lvl1pPr>
          </a:lstStyle>
          <a:p>
            <a:r>
              <a:t>Title Text</a:t>
            </a:r>
          </a:p>
        </p:txBody>
      </p:sp>
      <p:sp>
        <p:nvSpPr>
          <p:cNvPr id="23" name="Shape 23"/>
          <p:cNvSpPr>
            <a:spLocks noGrp="1"/>
          </p:cNvSpPr>
          <p:nvPr>
            <p:ph type="body" sz="half" idx="1"/>
          </p:nvPr>
        </p:nvSpPr>
        <p:spPr>
          <a:xfrm>
            <a:off x="707299" y="2867299"/>
            <a:ext cx="10464801" cy="3311394"/>
          </a:xfrm>
          <a:prstGeom prst="rect">
            <a:avLst/>
          </a:prstGeom>
        </p:spPr>
        <p:txBody>
          <a:bodyPr anchor="t"/>
          <a:lstStyle>
            <a:lvl1pPr>
              <a:spcBef>
                <a:spcPts val="0"/>
              </a:spcBef>
            </a:lvl1pPr>
            <a:lvl2pPr>
              <a:spcBef>
                <a:spcPts val="0"/>
              </a:spcBef>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pic>
        <p:nvPicPr>
          <p:cNvPr id="24" name="pasted-image.png"/>
          <p:cNvPicPr>
            <a:picLocks noChangeAspect="1"/>
          </p:cNvPicPr>
          <p:nvPr/>
        </p:nvPicPr>
        <p:blipFill>
          <a:blip r:embed="rId2">
            <a:extLst/>
          </a:blip>
          <a:stretch>
            <a:fillRect/>
          </a:stretch>
        </p:blipFill>
        <p:spPr>
          <a:xfrm>
            <a:off x="0" y="9542521"/>
            <a:ext cx="13004800" cy="625359"/>
          </a:xfrm>
          <a:prstGeom prst="rect">
            <a:avLst/>
          </a:prstGeom>
          <a:ln w="12700">
            <a:miter lim="400000"/>
          </a:ln>
        </p:spPr>
      </p:pic>
      <p:pic>
        <p:nvPicPr>
          <p:cNvPr id="25" name="cessda logo solid neg.pdf"/>
          <p:cNvPicPr>
            <a:picLocks noChangeAspect="1"/>
          </p:cNvPicPr>
          <p:nvPr/>
        </p:nvPicPr>
        <p:blipFill>
          <a:blip r:embed="rId3">
            <a:extLst/>
          </a:blip>
          <a:srcRect t="30"/>
          <a:stretch>
            <a:fillRect/>
          </a:stretch>
        </p:blipFill>
        <p:spPr>
          <a:xfrm>
            <a:off x="11506851" y="9002565"/>
            <a:ext cx="1173391" cy="370260"/>
          </a:xfrm>
          <a:prstGeom prst="rect">
            <a:avLst/>
          </a:prstGeom>
          <a:ln w="12700">
            <a:miter lim="400000"/>
          </a:ln>
        </p:spPr>
      </p:pic>
      <p:sp>
        <p:nvSpPr>
          <p:cNvPr id="26" name="Shape 26"/>
          <p:cNvSpPr>
            <a:spLocks noGrp="1"/>
          </p:cNvSpPr>
          <p:nvPr>
            <p:ph type="sldNum" sz="quarter" idx="2"/>
          </p:nvPr>
        </p:nvSpPr>
        <p:spPr>
          <a:xfrm>
            <a:off x="6311798" y="9251950"/>
            <a:ext cx="368504" cy="381000"/>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6427677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UKD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7717" y="370699"/>
            <a:ext cx="11704320" cy="1625600"/>
          </a:xfrm>
        </p:spPr>
        <p:txBody>
          <a:bodyPr>
            <a:normAutofit/>
          </a:bodyPr>
          <a:lstStyle>
            <a:lvl1pPr algn="l">
              <a:defRPr sz="4978">
                <a:latin typeface="Arial" pitchFamily="34" charset="0"/>
              </a:defRPr>
            </a:lvl1pPr>
          </a:lstStyle>
          <a:p>
            <a:r>
              <a:rPr lang="en-US" dirty="0" smtClean="0"/>
              <a:t>Slide title here (sentence case)</a:t>
            </a:r>
            <a:endParaRPr lang="en-GB" dirty="0"/>
          </a:p>
        </p:txBody>
      </p:sp>
      <p:sp>
        <p:nvSpPr>
          <p:cNvPr id="3" name="Content Placeholder 2"/>
          <p:cNvSpPr>
            <a:spLocks noGrp="1"/>
          </p:cNvSpPr>
          <p:nvPr>
            <p:ph idx="1" hasCustomPrompt="1"/>
          </p:nvPr>
        </p:nvSpPr>
        <p:spPr>
          <a:xfrm>
            <a:off x="405653" y="2337364"/>
            <a:ext cx="11704320" cy="7311883"/>
          </a:xfrm>
        </p:spPr>
        <p:txBody>
          <a:bodyPr/>
          <a:lstStyle>
            <a:lvl1pPr>
              <a:defRPr sz="3413" baseline="0">
                <a:latin typeface="Arial" pitchFamily="34" charset="0"/>
              </a:defRPr>
            </a:lvl1pPr>
            <a:lvl2pPr marL="1056623" indent="-406394">
              <a:buFont typeface="Arial" pitchFamily="34" charset="0"/>
              <a:buChar char="•"/>
              <a:defRPr sz="2844" baseline="0">
                <a:latin typeface="Arial" pitchFamily="34" charset="0"/>
              </a:defRPr>
            </a:lvl2pPr>
            <a:lvl3pPr marL="1788132" indent="-487672">
              <a:buFont typeface="Arial" pitchFamily="34" charset="0"/>
              <a:buChar char="•"/>
              <a:defRPr sz="2560" baseline="0">
                <a:latin typeface="Arial" pitchFamily="34" charset="0"/>
              </a:defRPr>
            </a:lvl3pPr>
          </a:lstStyle>
          <a:p>
            <a:r>
              <a:rPr lang="en-GB" dirty="0" smtClean="0"/>
              <a:t>Bullet points are in sentence case (24pt </a:t>
            </a:r>
            <a:r>
              <a:rPr lang="en-GB" dirty="0" err="1" smtClean="0"/>
              <a:t>Museo</a:t>
            </a:r>
            <a:r>
              <a:rPr lang="en-GB" dirty="0" smtClean="0"/>
              <a:t> Sans)</a:t>
            </a:r>
          </a:p>
          <a:p>
            <a:pPr lvl="1"/>
            <a:r>
              <a:rPr lang="en-US" dirty="0" smtClean="0"/>
              <a:t>Even second level points</a:t>
            </a:r>
          </a:p>
          <a:p>
            <a:pPr lvl="2"/>
            <a:r>
              <a:rPr lang="en-US" dirty="0" smtClean="0"/>
              <a:t>Third level</a:t>
            </a:r>
          </a:p>
        </p:txBody>
      </p:sp>
      <p:cxnSp>
        <p:nvCxnSpPr>
          <p:cNvPr id="10" name="Straight Connector 9"/>
          <p:cNvCxnSpPr/>
          <p:nvPr userDrawn="1"/>
        </p:nvCxnSpPr>
        <p:spPr>
          <a:xfrm flipV="1">
            <a:off x="440312" y="670697"/>
            <a:ext cx="11674897" cy="7236"/>
          </a:xfrm>
          <a:prstGeom prst="line">
            <a:avLst/>
          </a:prstGeom>
          <a:ln>
            <a:solidFill>
              <a:srgbClr val="8E95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20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text cessda">
    <p:spTree>
      <p:nvGrpSpPr>
        <p:cNvPr id="1" name=""/>
        <p:cNvGrpSpPr/>
        <p:nvPr/>
      </p:nvGrpSpPr>
      <p:grpSpPr>
        <a:xfrm>
          <a:off x="0" y="0"/>
          <a:ext cx="0" cy="0"/>
          <a:chOff x="0" y="0"/>
          <a:chExt cx="0" cy="0"/>
        </a:xfrm>
      </p:grpSpPr>
      <p:sp>
        <p:nvSpPr>
          <p:cNvPr id="11" name="Shape 11"/>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
        <p:nvSpPr>
          <p:cNvPr id="4" name="TextBox 3"/>
          <p:cNvSpPr txBox="1"/>
          <p:nvPr userDrawn="1"/>
        </p:nvSpPr>
        <p:spPr>
          <a:xfrm>
            <a:off x="12652300" y="9460390"/>
            <a:ext cx="10265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1800" b="1" i="0" u="none" strike="noStrike" cap="none" spc="0" normalizeH="0" baseline="0" dirty="0">
              <a:ln>
                <a:noFill/>
              </a:ln>
              <a:solidFill>
                <a:srgbClr val="FFFFFF"/>
              </a:solidFill>
              <a:effectLst/>
              <a:uFillTx/>
              <a:latin typeface="Lato-Heavy"/>
              <a:ea typeface="Lato-Heavy"/>
              <a:cs typeface="Lato-Heavy"/>
              <a:sym typeface="Lato-Heavy"/>
            </a:endParaRPr>
          </a:p>
        </p:txBody>
      </p:sp>
    </p:spTree>
    <p:extLst>
      <p:ext uri="{BB962C8B-B14F-4D97-AF65-F5344CB8AC3E}">
        <p14:creationId xmlns:p14="http://schemas.microsoft.com/office/powerpoint/2010/main" val="156968888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B62C8A-B4A3-6541-B96C-C9AA18D6E1D0}"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a:stretch>
            <a:fillRect/>
          </a:stretch>
        </p:blipFill>
        <p:spPr>
          <a:xfrm>
            <a:off x="9362015" y="8972858"/>
            <a:ext cx="2976715" cy="587067"/>
          </a:xfrm>
          <a:prstGeom prst="rect">
            <a:avLst/>
          </a:prstGeom>
        </p:spPr>
      </p:pic>
    </p:spTree>
    <p:extLst>
      <p:ext uri="{BB962C8B-B14F-4D97-AF65-F5344CB8AC3E}">
        <p14:creationId xmlns:p14="http://schemas.microsoft.com/office/powerpoint/2010/main" val="206512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B62C8A-B4A3-6541-B96C-C9AA18D6E1D0}"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9BCF0F54-0802-424B-ACB7-F4A6F1ECCD51}" type="slidenum">
              <a:rPr lang="en-GB" smtClean="0"/>
              <a:t>‹#›</a:t>
            </a:fld>
            <a:endParaRPr lang="en-GB"/>
          </a:p>
        </p:txBody>
      </p:sp>
    </p:spTree>
    <p:extLst>
      <p:ext uri="{BB962C8B-B14F-4D97-AF65-F5344CB8AC3E}">
        <p14:creationId xmlns:p14="http://schemas.microsoft.com/office/powerpoint/2010/main" val="870499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3" Type="http://schemas.openxmlformats.org/officeDocument/2006/relationships/image" Target="../media/image6.tiff"/><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tile tx="0" ty="0" sx="100000" sy="100000" flip="none" algn="tl"/>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21778" y="719999"/>
            <a:ext cx="11761243" cy="193953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r>
              <a:rPr sz="4800">
                <a:solidFill>
                  <a:srgbClr val="FFFFFF"/>
                </a:solidFill>
              </a:rPr>
              <a:t>Title Text</a:t>
            </a:r>
          </a:p>
        </p:txBody>
      </p:sp>
      <p:sp>
        <p:nvSpPr>
          <p:cNvPr id="3" name="Shape 3"/>
          <p:cNvSpPr>
            <a:spLocks noGrp="1"/>
          </p:cNvSpPr>
          <p:nvPr>
            <p:ph type="body" idx="1"/>
          </p:nvPr>
        </p:nvSpPr>
        <p:spPr>
          <a:xfrm>
            <a:off x="707299" y="2867299"/>
            <a:ext cx="10464801" cy="331139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pic>
        <p:nvPicPr>
          <p:cNvPr id="4" name="pasted-image.png"/>
          <p:cNvPicPr/>
          <p:nvPr/>
        </p:nvPicPr>
        <p:blipFill>
          <a:blip r:embed="rId10">
            <a:extLst/>
          </a:blip>
          <a:stretch>
            <a:fillRect/>
          </a:stretch>
        </p:blipFill>
        <p:spPr>
          <a:xfrm>
            <a:off x="0" y="9542521"/>
            <a:ext cx="13004800" cy="625359"/>
          </a:xfrm>
          <a:prstGeom prst="rect">
            <a:avLst/>
          </a:prstGeom>
          <a:ln w="12700">
            <a:miter lim="400000"/>
          </a:ln>
        </p:spPr>
      </p:pic>
      <p:pic>
        <p:nvPicPr>
          <p:cNvPr id="6" name="Picture 5"/>
          <p:cNvPicPr>
            <a:picLocks noChangeAspect="1"/>
          </p:cNvPicPr>
          <p:nvPr userDrawn="1"/>
        </p:nvPicPr>
        <p:blipFill>
          <a:blip r:embed="rId11"/>
          <a:stretch>
            <a:fillRect/>
          </a:stretch>
        </p:blipFill>
        <p:spPr>
          <a:xfrm>
            <a:off x="10548257" y="8968846"/>
            <a:ext cx="2161186" cy="426229"/>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79" r:id="rId2"/>
    <p:sldLayoutId id="2147483680" r:id="rId3"/>
    <p:sldLayoutId id="2147483653" r:id="rId4"/>
    <p:sldLayoutId id="2147483682" r:id="rId5"/>
    <p:sldLayoutId id="2147483683" r:id="rId6"/>
    <p:sldLayoutId id="2147483684" r:id="rId7"/>
  </p:sldLayoutIdLst>
  <p:transition spd="med"/>
  <p:txStyles>
    <p:titleStyle>
      <a:lvl1pPr defTabSz="584200">
        <a:lnSpc>
          <a:spcPts val="5800"/>
        </a:lnSpc>
        <a:defRPr sz="4800">
          <a:solidFill>
            <a:srgbClr val="FFFFFF"/>
          </a:solidFill>
          <a:latin typeface="+mn-lt"/>
          <a:ea typeface="+mn-ea"/>
          <a:cs typeface="+mn-cs"/>
          <a:sym typeface="Lato Regular"/>
        </a:defRPr>
      </a:lvl1pPr>
      <a:lvl2pPr indent="228600" defTabSz="584200">
        <a:lnSpc>
          <a:spcPts val="5800"/>
        </a:lnSpc>
        <a:defRPr sz="4800">
          <a:solidFill>
            <a:srgbClr val="FFFFFF"/>
          </a:solidFill>
          <a:latin typeface="+mn-lt"/>
          <a:ea typeface="+mn-ea"/>
          <a:cs typeface="+mn-cs"/>
          <a:sym typeface="Lato Regular"/>
        </a:defRPr>
      </a:lvl2pPr>
      <a:lvl3pPr indent="457200" defTabSz="584200">
        <a:lnSpc>
          <a:spcPts val="5800"/>
        </a:lnSpc>
        <a:defRPr sz="4800">
          <a:solidFill>
            <a:srgbClr val="FFFFFF"/>
          </a:solidFill>
          <a:latin typeface="+mn-lt"/>
          <a:ea typeface="+mn-ea"/>
          <a:cs typeface="+mn-cs"/>
          <a:sym typeface="Lato Regular"/>
        </a:defRPr>
      </a:lvl3pPr>
      <a:lvl4pPr indent="685800" defTabSz="584200">
        <a:lnSpc>
          <a:spcPts val="5800"/>
        </a:lnSpc>
        <a:defRPr sz="4800">
          <a:solidFill>
            <a:srgbClr val="FFFFFF"/>
          </a:solidFill>
          <a:latin typeface="+mn-lt"/>
          <a:ea typeface="+mn-ea"/>
          <a:cs typeface="+mn-cs"/>
          <a:sym typeface="Lato Regular"/>
        </a:defRPr>
      </a:lvl4pPr>
      <a:lvl5pPr indent="914400" defTabSz="584200">
        <a:lnSpc>
          <a:spcPts val="5800"/>
        </a:lnSpc>
        <a:defRPr sz="4800">
          <a:solidFill>
            <a:srgbClr val="FFFFFF"/>
          </a:solidFill>
          <a:latin typeface="+mn-lt"/>
          <a:ea typeface="+mn-ea"/>
          <a:cs typeface="+mn-cs"/>
          <a:sym typeface="Lato Regular"/>
        </a:defRPr>
      </a:lvl5pPr>
      <a:lvl6pPr indent="1143000" defTabSz="584200">
        <a:lnSpc>
          <a:spcPts val="5800"/>
        </a:lnSpc>
        <a:defRPr sz="4800">
          <a:solidFill>
            <a:srgbClr val="FFFFFF"/>
          </a:solidFill>
          <a:latin typeface="+mn-lt"/>
          <a:ea typeface="+mn-ea"/>
          <a:cs typeface="+mn-cs"/>
          <a:sym typeface="Lato Regular"/>
        </a:defRPr>
      </a:lvl6pPr>
      <a:lvl7pPr indent="1371600" defTabSz="584200">
        <a:lnSpc>
          <a:spcPts val="5800"/>
        </a:lnSpc>
        <a:defRPr sz="4800">
          <a:solidFill>
            <a:srgbClr val="FFFFFF"/>
          </a:solidFill>
          <a:latin typeface="+mn-lt"/>
          <a:ea typeface="+mn-ea"/>
          <a:cs typeface="+mn-cs"/>
          <a:sym typeface="Lato Regular"/>
        </a:defRPr>
      </a:lvl7pPr>
      <a:lvl8pPr indent="1600200" defTabSz="584200">
        <a:lnSpc>
          <a:spcPts val="5800"/>
        </a:lnSpc>
        <a:defRPr sz="4800">
          <a:solidFill>
            <a:srgbClr val="FFFFFF"/>
          </a:solidFill>
          <a:latin typeface="+mn-lt"/>
          <a:ea typeface="+mn-ea"/>
          <a:cs typeface="+mn-cs"/>
          <a:sym typeface="Lato Regular"/>
        </a:defRPr>
      </a:lvl8pPr>
      <a:lvl9pPr indent="1828800" defTabSz="584200">
        <a:lnSpc>
          <a:spcPts val="5800"/>
        </a:lnSpc>
        <a:defRPr sz="4800">
          <a:solidFill>
            <a:srgbClr val="FFFFFF"/>
          </a:solidFill>
          <a:latin typeface="+mn-lt"/>
          <a:ea typeface="+mn-ea"/>
          <a:cs typeface="+mn-cs"/>
          <a:sym typeface="Lato Regular"/>
        </a:defRPr>
      </a:lvl9pPr>
    </p:titleStyle>
    <p:bodyStyle>
      <a:lvl1pPr marL="444500" indent="-444500" defTabSz="584200">
        <a:lnSpc>
          <a:spcPts val="4300"/>
        </a:lnSpc>
        <a:buSzPct val="75000"/>
        <a:buChar char="•"/>
        <a:defRPr sz="3600">
          <a:solidFill>
            <a:srgbClr val="FFFFFF"/>
          </a:solidFill>
          <a:latin typeface="+mn-lt"/>
          <a:ea typeface="+mn-ea"/>
          <a:cs typeface="+mn-cs"/>
          <a:sym typeface="Lato Regular"/>
        </a:defRPr>
      </a:lvl1pPr>
      <a:lvl2pPr marL="889000" indent="-444500" defTabSz="584200">
        <a:lnSpc>
          <a:spcPts val="4300"/>
        </a:lnSpc>
        <a:buSzPct val="75000"/>
        <a:buChar char="•"/>
        <a:defRPr sz="3600">
          <a:solidFill>
            <a:srgbClr val="FFFFFF"/>
          </a:solidFill>
          <a:latin typeface="+mn-lt"/>
          <a:ea typeface="+mn-ea"/>
          <a:cs typeface="+mn-cs"/>
          <a:sym typeface="Lato Regular"/>
        </a:defRPr>
      </a:lvl2pPr>
      <a:lvl3pPr marL="1333500" indent="-444500" defTabSz="584200">
        <a:lnSpc>
          <a:spcPts val="4300"/>
        </a:lnSpc>
        <a:buSzPct val="75000"/>
        <a:buChar char="•"/>
        <a:defRPr sz="3600">
          <a:solidFill>
            <a:srgbClr val="FFFFFF"/>
          </a:solidFill>
          <a:latin typeface="+mn-lt"/>
          <a:ea typeface="+mn-ea"/>
          <a:cs typeface="+mn-cs"/>
          <a:sym typeface="Lato Regular"/>
        </a:defRPr>
      </a:lvl3pPr>
      <a:lvl4pPr marL="1778000" indent="-444500" defTabSz="584200">
        <a:lnSpc>
          <a:spcPts val="4300"/>
        </a:lnSpc>
        <a:buSzPct val="75000"/>
        <a:buChar char="•"/>
        <a:defRPr sz="3600">
          <a:solidFill>
            <a:srgbClr val="FFFFFF"/>
          </a:solidFill>
          <a:latin typeface="+mn-lt"/>
          <a:ea typeface="+mn-ea"/>
          <a:cs typeface="+mn-cs"/>
          <a:sym typeface="Lato Regular"/>
        </a:defRPr>
      </a:lvl4pPr>
      <a:lvl5pPr marL="2222500" indent="-444500" defTabSz="584200">
        <a:lnSpc>
          <a:spcPts val="4300"/>
        </a:lnSpc>
        <a:buSzPct val="75000"/>
        <a:buChar char="•"/>
        <a:defRPr sz="3600">
          <a:solidFill>
            <a:srgbClr val="FFFFFF"/>
          </a:solidFill>
          <a:latin typeface="+mn-lt"/>
          <a:ea typeface="+mn-ea"/>
          <a:cs typeface="+mn-cs"/>
          <a:sym typeface="Lato Regular"/>
        </a:defRPr>
      </a:lvl5pPr>
      <a:lvl6pPr marL="2667000" indent="-444500" defTabSz="584200">
        <a:lnSpc>
          <a:spcPts val="4300"/>
        </a:lnSpc>
        <a:buSzPct val="75000"/>
        <a:buChar char="•"/>
        <a:defRPr sz="3600">
          <a:solidFill>
            <a:srgbClr val="FFFFFF"/>
          </a:solidFill>
          <a:latin typeface="+mn-lt"/>
          <a:ea typeface="+mn-ea"/>
          <a:cs typeface="+mn-cs"/>
          <a:sym typeface="Lato Regular"/>
        </a:defRPr>
      </a:lvl6pPr>
      <a:lvl7pPr marL="3111500" indent="-444500" defTabSz="584200">
        <a:lnSpc>
          <a:spcPts val="4300"/>
        </a:lnSpc>
        <a:buSzPct val="75000"/>
        <a:buChar char="•"/>
        <a:defRPr sz="3600">
          <a:solidFill>
            <a:srgbClr val="FFFFFF"/>
          </a:solidFill>
          <a:latin typeface="+mn-lt"/>
          <a:ea typeface="+mn-ea"/>
          <a:cs typeface="+mn-cs"/>
          <a:sym typeface="Lato Regular"/>
        </a:defRPr>
      </a:lvl7pPr>
      <a:lvl8pPr marL="3556000" indent="-444500" defTabSz="584200">
        <a:lnSpc>
          <a:spcPts val="4300"/>
        </a:lnSpc>
        <a:buSzPct val="75000"/>
        <a:buChar char="•"/>
        <a:defRPr sz="3600">
          <a:solidFill>
            <a:srgbClr val="FFFFFF"/>
          </a:solidFill>
          <a:latin typeface="+mn-lt"/>
          <a:ea typeface="+mn-ea"/>
          <a:cs typeface="+mn-cs"/>
          <a:sym typeface="Lato Regular"/>
        </a:defRPr>
      </a:lvl8pPr>
      <a:lvl9pPr marL="4000500" indent="-444500" defTabSz="584200">
        <a:lnSpc>
          <a:spcPts val="4300"/>
        </a:lnSpc>
        <a:buSzPct val="75000"/>
        <a:buChar char="•"/>
        <a:defRPr sz="3600">
          <a:solidFill>
            <a:srgbClr val="FFFFFF"/>
          </a:solidFill>
          <a:latin typeface="+mn-lt"/>
          <a:ea typeface="+mn-ea"/>
          <a:cs typeface="+mn-cs"/>
          <a:sym typeface="Lato Regular"/>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73B62C8A-B4A3-6541-B96C-C9AA18D6E1D0}" type="datetimeFigureOut">
              <a:rPr lang="en-GB" smtClean="0"/>
              <a:t>28/11/2017</a:t>
            </a:fld>
            <a:endParaRPr lang="en-GB"/>
          </a:p>
        </p:txBody>
      </p:sp>
      <p:sp>
        <p:nvSpPr>
          <p:cNvPr id="5" name="Footer Placeholder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41832445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96CCE218-47D8-BC44-85C8-CD3862288A67}" type="datetimeFigureOut">
              <a:rPr lang="en-GB" smtClean="0"/>
              <a:t>28/11/2017</a:t>
            </a:fld>
            <a:endParaRPr lang="en-GB"/>
          </a:p>
        </p:txBody>
      </p:sp>
      <p:sp>
        <p:nvSpPr>
          <p:cNvPr id="5" name="Footer Placeholder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7" name="Picture 6"/>
          <p:cNvPicPr>
            <a:picLocks noChangeAspect="1"/>
          </p:cNvPicPr>
          <p:nvPr userDrawn="1"/>
        </p:nvPicPr>
        <p:blipFill>
          <a:blip r:embed="rId13"/>
          <a:stretch>
            <a:fillRect/>
          </a:stretch>
        </p:blipFill>
        <p:spPr>
          <a:xfrm>
            <a:off x="8973396" y="8977311"/>
            <a:ext cx="3033862" cy="584201"/>
          </a:xfrm>
          <a:prstGeom prst="rect">
            <a:avLst/>
          </a:prstGeom>
        </p:spPr>
      </p:pic>
    </p:spTree>
    <p:extLst>
      <p:ext uri="{BB962C8B-B14F-4D97-AF65-F5344CB8AC3E}">
        <p14:creationId xmlns:p14="http://schemas.microsoft.com/office/powerpoint/2010/main" val="15147841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hyperlink" Target="https://eoscpilot.eu/content/d71-skills-landscape-analysis-and-competence-model"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hyperlink" Target="https://eoscpilot.eu/content/d71-skills-landscape-analysis-and-competence-model"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mailto:Ellen.Leenarts@dans.knaw.nl" TargetMode="External"/><Relationship Id="rId4" Type="http://schemas.openxmlformats.org/officeDocument/2006/relationships/hyperlink" Target="mailto:training@cessda.net" TargetMode="External"/><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p:cNvSpPr>
          <p:nvPr>
            <p:ph type="title"/>
          </p:nvPr>
        </p:nvSpPr>
        <p:spPr>
          <a:xfrm>
            <a:off x="295459" y="113913"/>
            <a:ext cx="11629841" cy="1654425"/>
          </a:xfrm>
          <a:prstGeom prst="rect">
            <a:avLst/>
          </a:prstGeom>
        </p:spPr>
        <p:txBody>
          <a:bodyPr>
            <a:noAutofit/>
          </a:bodyPr>
          <a:lstStyle>
            <a:lvl1pPr defTabSz="508254">
              <a:lnSpc>
                <a:spcPts val="7400"/>
              </a:lnSpc>
              <a:defRPr sz="6264"/>
            </a:lvl1pPr>
          </a:lstStyle>
          <a:p>
            <a:pPr algn="ctr">
              <a:lnSpc>
                <a:spcPct val="100000"/>
              </a:lnSpc>
              <a:defRPr sz="1800">
                <a:solidFill>
                  <a:srgbClr val="000000"/>
                </a:solidFill>
              </a:defRPr>
            </a:pPr>
            <a:r>
              <a:rPr lang="nb-NO" sz="4400" dirty="0" smtClean="0">
                <a:solidFill>
                  <a:srgbClr val="FFFFFF"/>
                </a:solidFill>
                <a:latin typeface="+mj-lt"/>
              </a:rPr>
              <a:t/>
            </a:r>
            <a:br>
              <a:rPr lang="nb-NO" sz="4400" dirty="0" smtClean="0">
                <a:solidFill>
                  <a:srgbClr val="FFFFFF"/>
                </a:solidFill>
                <a:latin typeface="+mj-lt"/>
              </a:rPr>
            </a:br>
            <a:r>
              <a:rPr lang="nb-NO" sz="4400" dirty="0" err="1" smtClean="0">
                <a:solidFill>
                  <a:srgbClr val="FFFFFF"/>
                </a:solidFill>
                <a:latin typeface="+mj-lt"/>
              </a:rPr>
              <a:t>Researchers</a:t>
            </a:r>
            <a:r>
              <a:rPr lang="nb-NO" sz="4400" dirty="0" smtClean="0">
                <a:solidFill>
                  <a:srgbClr val="FFFFFF"/>
                </a:solidFill>
                <a:latin typeface="+mj-lt"/>
              </a:rPr>
              <a:t> in </a:t>
            </a:r>
            <a:r>
              <a:rPr lang="nb-NO" sz="4400" dirty="0" err="1" smtClean="0">
                <a:solidFill>
                  <a:srgbClr val="FFFFFF"/>
                </a:solidFill>
                <a:latin typeface="+mj-lt"/>
              </a:rPr>
              <a:t>need</a:t>
            </a:r>
            <a:r>
              <a:rPr lang="nb-NO" sz="4400" dirty="0" smtClean="0">
                <a:solidFill>
                  <a:srgbClr val="FFFFFF"/>
                </a:solidFill>
                <a:latin typeface="+mj-lt"/>
              </a:rPr>
              <a:t> </a:t>
            </a:r>
            <a:r>
              <a:rPr lang="nb-NO" sz="4400" dirty="0" err="1" smtClean="0">
                <a:solidFill>
                  <a:srgbClr val="FFFFFF"/>
                </a:solidFill>
                <a:latin typeface="+mj-lt"/>
              </a:rPr>
              <a:t>of</a:t>
            </a:r>
            <a:r>
              <a:rPr lang="nb-NO" sz="4400" dirty="0" smtClean="0">
                <a:solidFill>
                  <a:srgbClr val="FFFFFF"/>
                </a:solidFill>
                <a:latin typeface="+mj-lt"/>
              </a:rPr>
              <a:t> RDM skills</a:t>
            </a:r>
            <a:br>
              <a:rPr lang="nb-NO" sz="4400" dirty="0" smtClean="0">
                <a:solidFill>
                  <a:srgbClr val="FFFFFF"/>
                </a:solidFill>
                <a:latin typeface="+mj-lt"/>
              </a:rPr>
            </a:br>
            <a:r>
              <a:rPr lang="nb-NO" sz="4400" dirty="0" smtClean="0">
                <a:solidFill>
                  <a:srgbClr val="FFFFFF"/>
                </a:solidFill>
                <a:latin typeface="+mj-lt"/>
              </a:rPr>
              <a:t>CESSDA Online </a:t>
            </a:r>
            <a:r>
              <a:rPr lang="sl-SI" sz="4400" dirty="0">
                <a:solidFill>
                  <a:schemeClr val="bg1"/>
                </a:solidFill>
                <a:latin typeface="+mj-lt"/>
              </a:rPr>
              <a:t>e</a:t>
            </a:r>
            <a:r>
              <a:rPr lang="sl-SI" sz="4400" dirty="0" smtClean="0">
                <a:solidFill>
                  <a:schemeClr val="bg1"/>
                </a:solidFill>
                <a:latin typeface="+mj-lt"/>
              </a:rPr>
              <a:t>xpert tour guide on DM</a:t>
            </a:r>
            <a:endParaRPr lang="en-GB" sz="4400" dirty="0">
              <a:solidFill>
                <a:srgbClr val="FFFFFF"/>
              </a:solidFill>
              <a:latin typeface="+mj-lt"/>
            </a:endParaRPr>
          </a:p>
        </p:txBody>
      </p:sp>
      <p:sp>
        <p:nvSpPr>
          <p:cNvPr id="21" name="Shape 21"/>
          <p:cNvSpPr/>
          <p:nvPr/>
        </p:nvSpPr>
        <p:spPr>
          <a:xfrm>
            <a:off x="9611333" y="7080448"/>
            <a:ext cx="102657" cy="384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ts val="2200"/>
              </a:lnSpc>
              <a:defRPr b="0">
                <a:solidFill>
                  <a:srgbClr val="000000"/>
                </a:solidFill>
              </a:defRPr>
            </a:pPr>
            <a:endParaRPr b="1" dirty="0">
              <a:solidFill>
                <a:srgbClr val="FFFFFF"/>
              </a:solidFill>
            </a:endParaRPr>
          </a:p>
        </p:txBody>
      </p:sp>
      <p:sp>
        <p:nvSpPr>
          <p:cNvPr id="3" name="Rectangle 2"/>
          <p:cNvSpPr/>
          <p:nvPr/>
        </p:nvSpPr>
        <p:spPr>
          <a:xfrm>
            <a:off x="665842" y="7465169"/>
            <a:ext cx="9817101" cy="1384995"/>
          </a:xfrm>
          <a:prstGeom prst="rect">
            <a:avLst/>
          </a:prstGeom>
        </p:spPr>
        <p:txBody>
          <a:bodyPr wrap="square">
            <a:spAutoFit/>
          </a:bodyPr>
          <a:lstStyle/>
          <a:p>
            <a:pPr lvl="0">
              <a:defRPr sz="1800">
                <a:solidFill>
                  <a:srgbClr val="000000"/>
                </a:solidFill>
              </a:defRPr>
            </a:pPr>
            <a:r>
              <a:rPr lang="en-GB" sz="2800" b="0" dirty="0" smtClean="0">
                <a:solidFill>
                  <a:schemeClr val="bg1"/>
                </a:solidFill>
              </a:rPr>
              <a:t> </a:t>
            </a:r>
          </a:p>
          <a:p>
            <a:pPr lvl="0" algn="l">
              <a:defRPr sz="1800">
                <a:solidFill>
                  <a:srgbClr val="000000"/>
                </a:solidFill>
              </a:defRPr>
            </a:pPr>
            <a:r>
              <a:rPr lang="sl-SI" sz="2800" b="0" dirty="0" smtClean="0">
                <a:solidFill>
                  <a:schemeClr val="bg1"/>
                </a:solidFill>
              </a:rPr>
              <a:t>Digital Infrastructures 4 Research, Brussels, 1 Dec 2017, </a:t>
            </a:r>
          </a:p>
          <a:p>
            <a:pPr lvl="0" algn="l">
              <a:defRPr sz="1800">
                <a:solidFill>
                  <a:srgbClr val="000000"/>
                </a:solidFill>
              </a:defRPr>
            </a:pPr>
            <a:r>
              <a:rPr lang="sl-SI" sz="2800" b="0" dirty="0" smtClean="0">
                <a:solidFill>
                  <a:schemeClr val="bg1"/>
                </a:solidFill>
              </a:rPr>
              <a:t>Ellen Leenarts, DANS, The Netherlands</a:t>
            </a:r>
            <a:endParaRPr lang="en-GB" sz="2800" b="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833" t="17344" r="11213" b="4750"/>
          <a:stretch/>
        </p:blipFill>
        <p:spPr>
          <a:xfrm>
            <a:off x="1878069" y="2264160"/>
            <a:ext cx="8872503" cy="5201009"/>
          </a:xfrm>
          <a:prstGeom prst="rect">
            <a:avLst/>
          </a:prstGeom>
        </p:spPr>
      </p:pic>
      <p:pic>
        <p:nvPicPr>
          <p:cNvPr id="6" name="Picture 5" descr="Logo DANS bovenschrif wit transpara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72" y="7711419"/>
            <a:ext cx="1984120" cy="756720"/>
          </a:xfrm>
          <a:prstGeom prst="rect">
            <a:avLst/>
          </a:prstGeom>
          <a:solidFill>
            <a:schemeClr val="tx2">
              <a:lumMod val="25000"/>
            </a:schemeClr>
          </a:solidFill>
          <a:effectLst>
            <a:softEdge rad="127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idx="4294967295"/>
          </p:nvPr>
        </p:nvSpPr>
        <p:spPr>
          <a:xfrm>
            <a:off x="700642" y="510799"/>
            <a:ext cx="11761243" cy="1939530"/>
          </a:xfrm>
          <a:prstGeom prst="rect">
            <a:avLst/>
          </a:prstGeom>
        </p:spPr>
        <p:txBody>
          <a:bodyPr>
            <a:normAutofit/>
          </a:bodyPr>
          <a:lstStyle>
            <a:lvl1pPr>
              <a:defRPr>
                <a:solidFill>
                  <a:srgbClr val="CCEDFF"/>
                </a:solidFill>
              </a:defRPr>
            </a:lvl1pPr>
          </a:lstStyle>
          <a:p>
            <a:pPr lvl="0">
              <a:defRPr sz="1800">
                <a:solidFill>
                  <a:srgbClr val="000000"/>
                </a:solidFill>
              </a:defRPr>
            </a:pPr>
            <a:r>
              <a:rPr lang="nb-NO" sz="4400" dirty="0" err="1" smtClean="0">
                <a:solidFill>
                  <a:schemeClr val="bg1"/>
                </a:solidFill>
              </a:rPr>
              <a:t>What</a:t>
            </a:r>
            <a:r>
              <a:rPr lang="nb-NO" sz="4400" dirty="0" smtClean="0">
                <a:solidFill>
                  <a:schemeClr val="bg1"/>
                </a:solidFill>
              </a:rPr>
              <a:t> is CESSDA?</a:t>
            </a:r>
            <a:endParaRPr sz="4400" dirty="0">
              <a:solidFill>
                <a:schemeClr val="bg1"/>
              </a:solidFill>
            </a:endParaRPr>
          </a:p>
        </p:txBody>
      </p:sp>
      <p:sp>
        <p:nvSpPr>
          <p:cNvPr id="118" name="Rektangel 232"/>
          <p:cNvSpPr/>
          <p:nvPr/>
        </p:nvSpPr>
        <p:spPr>
          <a:xfrm>
            <a:off x="207671" y="1516875"/>
            <a:ext cx="6867482" cy="7140416"/>
          </a:xfrm>
          <a:prstGeom prst="rect">
            <a:avLst/>
          </a:prstGeom>
        </p:spPr>
        <p:txBody>
          <a:bodyPr wrap="square">
            <a:spAutoFit/>
          </a:bodyPr>
          <a:lstStyle/>
          <a:p>
            <a:pPr marL="457200" lvl="0" indent="-457200" algn="l">
              <a:spcAft>
                <a:spcPts val="600"/>
              </a:spcAft>
              <a:buFont typeface="Arial" panose="020B0604020202020204" pitchFamily="34" charset="0"/>
              <a:buChar char="•"/>
            </a:pPr>
            <a:r>
              <a:rPr lang="en-GB" sz="2400" b="0" dirty="0" smtClean="0">
                <a:solidFill>
                  <a:schemeClr val="bg1"/>
                </a:solidFill>
                <a:latin typeface="+mn-lt"/>
              </a:rPr>
              <a:t>Consortium of European </a:t>
            </a:r>
            <a:r>
              <a:rPr lang="en-GB" sz="2400" dirty="0" smtClean="0">
                <a:solidFill>
                  <a:schemeClr val="bg1"/>
                </a:solidFill>
                <a:latin typeface="+mn-lt"/>
              </a:rPr>
              <a:t>Social Sciences </a:t>
            </a:r>
            <a:r>
              <a:rPr lang="en-GB" sz="2400" b="0" dirty="0" smtClean="0">
                <a:solidFill>
                  <a:schemeClr val="bg1"/>
                </a:solidFill>
                <a:latin typeface="+mn-lt"/>
              </a:rPr>
              <a:t>Data Archives</a:t>
            </a:r>
          </a:p>
          <a:p>
            <a:pPr marL="457200" lvl="0" indent="-457200" algn="l">
              <a:spcAft>
                <a:spcPts val="600"/>
              </a:spcAft>
              <a:buFont typeface="Arial" panose="020B0604020202020204" pitchFamily="34" charset="0"/>
              <a:buChar char="•"/>
            </a:pPr>
            <a:endParaRPr lang="en-GB" sz="2400" b="0" dirty="0" smtClean="0">
              <a:solidFill>
                <a:schemeClr val="bg1"/>
              </a:solidFill>
              <a:latin typeface="+mn-lt"/>
            </a:endParaRPr>
          </a:p>
          <a:p>
            <a:pPr marL="457200" lvl="0" indent="-457200" algn="l">
              <a:spcAft>
                <a:spcPts val="600"/>
              </a:spcAft>
              <a:buFont typeface="Arial" panose="020B0604020202020204" pitchFamily="34" charset="0"/>
              <a:buChar char="•"/>
            </a:pPr>
            <a:r>
              <a:rPr lang="en-GB" sz="2400" b="0" dirty="0" smtClean="0">
                <a:solidFill>
                  <a:schemeClr val="bg1"/>
                </a:solidFill>
                <a:latin typeface="+mn-lt"/>
              </a:rPr>
              <a:t>Cross-European </a:t>
            </a:r>
            <a:r>
              <a:rPr lang="en-GB" sz="2400" b="0" dirty="0">
                <a:solidFill>
                  <a:schemeClr val="bg1"/>
                </a:solidFill>
                <a:latin typeface="+mn-lt"/>
              </a:rPr>
              <a:t>resource </a:t>
            </a:r>
            <a:r>
              <a:rPr lang="en-GB" sz="2400" dirty="0">
                <a:solidFill>
                  <a:schemeClr val="bg1"/>
                </a:solidFill>
                <a:latin typeface="+mn-lt"/>
              </a:rPr>
              <a:t>discovery</a:t>
            </a:r>
            <a:endParaRPr lang="nb-NO" sz="2400" dirty="0">
              <a:solidFill>
                <a:schemeClr val="bg1"/>
              </a:solidFill>
              <a:latin typeface="+mn-lt"/>
            </a:endParaRPr>
          </a:p>
          <a:p>
            <a:pPr marL="457200" lvl="0" indent="-457200" algn="l">
              <a:spcAft>
                <a:spcPts val="600"/>
              </a:spcAft>
              <a:buFont typeface="Arial" panose="020B0604020202020204" pitchFamily="34" charset="0"/>
              <a:buChar char="•"/>
            </a:pPr>
            <a:r>
              <a:rPr lang="en-GB" sz="2400" b="0" dirty="0">
                <a:solidFill>
                  <a:schemeClr val="bg1"/>
                </a:solidFill>
                <a:latin typeface="+mn-lt"/>
              </a:rPr>
              <a:t>Improved </a:t>
            </a:r>
            <a:r>
              <a:rPr lang="en-GB" sz="2400" dirty="0">
                <a:solidFill>
                  <a:schemeClr val="bg1"/>
                </a:solidFill>
                <a:latin typeface="+mn-lt"/>
              </a:rPr>
              <a:t>quality of data and metadata</a:t>
            </a:r>
            <a:endParaRPr lang="nb-NO" sz="2400" dirty="0">
              <a:solidFill>
                <a:schemeClr val="bg1"/>
              </a:solidFill>
              <a:latin typeface="+mn-lt"/>
            </a:endParaRPr>
          </a:p>
          <a:p>
            <a:pPr marL="457200" lvl="0" indent="-457200" algn="l">
              <a:spcAft>
                <a:spcPts val="600"/>
              </a:spcAft>
              <a:buFont typeface="Arial" panose="020B0604020202020204" pitchFamily="34" charset="0"/>
              <a:buChar char="•"/>
            </a:pPr>
            <a:r>
              <a:rPr lang="en-GB" sz="2400" b="0" dirty="0">
                <a:solidFill>
                  <a:schemeClr val="bg1"/>
                </a:solidFill>
                <a:latin typeface="+mn-lt"/>
              </a:rPr>
              <a:t>A wider selection of </a:t>
            </a:r>
            <a:r>
              <a:rPr lang="en-GB" sz="2400" dirty="0">
                <a:solidFill>
                  <a:schemeClr val="bg1"/>
                </a:solidFill>
                <a:latin typeface="+mn-lt"/>
              </a:rPr>
              <a:t>comparable data</a:t>
            </a:r>
            <a:r>
              <a:rPr lang="en-GB" sz="2400" b="0" dirty="0">
                <a:solidFill>
                  <a:schemeClr val="bg1"/>
                </a:solidFill>
                <a:latin typeface="+mn-lt"/>
              </a:rPr>
              <a:t> </a:t>
            </a:r>
            <a:endParaRPr lang="nb-NO" sz="2400" b="0" dirty="0">
              <a:solidFill>
                <a:schemeClr val="bg1"/>
              </a:solidFill>
              <a:latin typeface="+mn-lt"/>
            </a:endParaRPr>
          </a:p>
          <a:p>
            <a:pPr marL="457200" lvl="0" indent="-457200" algn="l">
              <a:spcAft>
                <a:spcPts val="600"/>
              </a:spcAft>
              <a:buFont typeface="Arial" panose="020B0604020202020204" pitchFamily="34" charset="0"/>
              <a:buChar char="•"/>
            </a:pPr>
            <a:r>
              <a:rPr lang="en-GB" sz="2400" b="0" dirty="0">
                <a:solidFill>
                  <a:schemeClr val="bg1"/>
                </a:solidFill>
                <a:latin typeface="+mn-lt"/>
              </a:rPr>
              <a:t>Certification of data archiving organisations</a:t>
            </a:r>
            <a:endParaRPr lang="nb-NO" sz="2400" b="0" dirty="0">
              <a:solidFill>
                <a:schemeClr val="bg1"/>
              </a:solidFill>
              <a:latin typeface="+mn-lt"/>
            </a:endParaRPr>
          </a:p>
          <a:p>
            <a:pPr marL="457200" lvl="0" indent="-457200" algn="l">
              <a:spcAft>
                <a:spcPts val="600"/>
              </a:spcAft>
              <a:buFont typeface="Arial" panose="020B0604020202020204" pitchFamily="34" charset="0"/>
              <a:buChar char="•"/>
            </a:pPr>
            <a:r>
              <a:rPr lang="en-GB" sz="2400" b="0" dirty="0">
                <a:solidFill>
                  <a:schemeClr val="bg1"/>
                </a:solidFill>
                <a:latin typeface="+mn-lt"/>
              </a:rPr>
              <a:t>Professional </a:t>
            </a:r>
            <a:r>
              <a:rPr lang="en-GB" sz="2400" dirty="0">
                <a:solidFill>
                  <a:schemeClr val="bg1"/>
                </a:solidFill>
                <a:latin typeface="+mn-lt"/>
              </a:rPr>
              <a:t>training</a:t>
            </a:r>
            <a:r>
              <a:rPr lang="en-GB" sz="2400" b="0" dirty="0">
                <a:solidFill>
                  <a:schemeClr val="bg1"/>
                </a:solidFill>
                <a:latin typeface="+mn-lt"/>
              </a:rPr>
              <a:t> for data </a:t>
            </a:r>
            <a:r>
              <a:rPr lang="en-GB" sz="2400" b="0" dirty="0" smtClean="0">
                <a:solidFill>
                  <a:schemeClr val="bg1"/>
                </a:solidFill>
                <a:latin typeface="+mn-lt"/>
              </a:rPr>
              <a:t>archivists and scientific community</a:t>
            </a:r>
            <a:endParaRPr lang="nb-NO" sz="2400" b="0" dirty="0">
              <a:solidFill>
                <a:schemeClr val="bg1"/>
              </a:solidFill>
              <a:latin typeface="+mn-lt"/>
            </a:endParaRPr>
          </a:p>
          <a:p>
            <a:pPr marL="457200" lvl="0" indent="-457200" algn="l">
              <a:spcAft>
                <a:spcPts val="600"/>
              </a:spcAft>
              <a:buFont typeface="Arial" panose="020B0604020202020204" pitchFamily="34" charset="0"/>
              <a:buChar char="•"/>
            </a:pPr>
            <a:r>
              <a:rPr lang="en-GB" sz="2400" b="0" dirty="0">
                <a:solidFill>
                  <a:schemeClr val="bg1"/>
                </a:solidFill>
                <a:latin typeface="+mn-lt"/>
              </a:rPr>
              <a:t>Improved mechanisms for data dissemination and analysis</a:t>
            </a:r>
          </a:p>
          <a:p>
            <a:pPr marL="457200" lvl="0" indent="-457200" algn="l">
              <a:spcAft>
                <a:spcPts val="600"/>
              </a:spcAft>
              <a:buFont typeface="Arial" panose="020B0604020202020204" pitchFamily="34" charset="0"/>
              <a:buChar char="•"/>
            </a:pPr>
            <a:r>
              <a:rPr lang="en-GB" sz="2400" b="0" dirty="0">
                <a:solidFill>
                  <a:schemeClr val="bg1"/>
                </a:solidFill>
                <a:latin typeface="+mn-lt"/>
              </a:rPr>
              <a:t>S</a:t>
            </a:r>
            <a:r>
              <a:rPr lang="en-GB" sz="2400" b="0" dirty="0" smtClean="0">
                <a:solidFill>
                  <a:schemeClr val="bg1"/>
                </a:solidFill>
                <a:latin typeface="+mn-lt"/>
              </a:rPr>
              <a:t>trong </a:t>
            </a:r>
            <a:r>
              <a:rPr lang="en-GB" sz="2400" b="0" dirty="0">
                <a:solidFill>
                  <a:schemeClr val="bg1"/>
                </a:solidFill>
                <a:latin typeface="+mn-lt"/>
              </a:rPr>
              <a:t>involvement of organisations outside </a:t>
            </a:r>
            <a:r>
              <a:rPr lang="en-GB" sz="2400" b="0" dirty="0" smtClean="0">
                <a:solidFill>
                  <a:schemeClr val="bg1"/>
                </a:solidFill>
                <a:latin typeface="+mn-lt"/>
              </a:rPr>
              <a:t>Europe</a:t>
            </a:r>
          </a:p>
          <a:p>
            <a:pPr marL="457200" lvl="0" indent="-457200" algn="l">
              <a:spcAft>
                <a:spcPts val="600"/>
              </a:spcAft>
              <a:buFont typeface="Arial" panose="020B0604020202020204" pitchFamily="34" charset="0"/>
              <a:buChar char="•"/>
            </a:pPr>
            <a:endParaRPr lang="en-GB" sz="2400" b="0" dirty="0" smtClean="0">
              <a:solidFill>
                <a:schemeClr val="bg1"/>
              </a:solidFill>
              <a:latin typeface="+mn-lt"/>
            </a:endParaRPr>
          </a:p>
          <a:p>
            <a:pPr marL="457200" lvl="0" indent="-457200" algn="l">
              <a:spcAft>
                <a:spcPts val="600"/>
              </a:spcAft>
              <a:buFont typeface="Arial" panose="020B0604020202020204" pitchFamily="34" charset="0"/>
              <a:buChar char="•"/>
            </a:pPr>
            <a:r>
              <a:rPr lang="en-GB" sz="2400" b="0" dirty="0">
                <a:solidFill>
                  <a:schemeClr val="tx1"/>
                </a:solidFill>
              </a:rPr>
              <a:t>CESSDA became an European Research Infrastructure Consortium (ERIC) owned by the European </a:t>
            </a:r>
            <a:r>
              <a:rPr lang="en-GB" sz="2400" b="0" dirty="0" smtClean="0">
                <a:solidFill>
                  <a:schemeClr val="tx1"/>
                </a:solidFill>
              </a:rPr>
              <a:t>Ministries</a:t>
            </a:r>
            <a:endParaRPr lang="nb-NO" sz="2400" b="0" dirty="0">
              <a:solidFill>
                <a:schemeClr val="bg1"/>
              </a:solidFill>
              <a:latin typeface="+mn-lt"/>
            </a:endParaRPr>
          </a:p>
        </p:txBody>
      </p:sp>
      <p:sp>
        <p:nvSpPr>
          <p:cNvPr id="119" name="Rektangel 229"/>
          <p:cNvSpPr/>
          <p:nvPr/>
        </p:nvSpPr>
        <p:spPr>
          <a:xfrm>
            <a:off x="7075153" y="5496112"/>
            <a:ext cx="2693366" cy="3754874"/>
          </a:xfrm>
          <a:prstGeom prst="rect">
            <a:avLst/>
          </a:prstGeom>
          <a:effectLst/>
        </p:spPr>
        <p:txBody>
          <a:bodyPr wrap="square" numCol="1">
            <a:spAutoFit/>
          </a:bodyPr>
          <a:lstStyle/>
          <a:p>
            <a:pPr algn="l"/>
            <a:r>
              <a:rPr lang="en-US" sz="1400" dirty="0" smtClean="0">
                <a:solidFill>
                  <a:schemeClr val="tx1"/>
                </a:solidFill>
                <a:latin typeface="+mn-lt"/>
              </a:rPr>
              <a:t>15 (16) members:</a:t>
            </a:r>
          </a:p>
          <a:p>
            <a:pPr marL="342900" indent="-342900" algn="l">
              <a:buFont typeface="+mj-lt"/>
              <a:buAutoNum type="arabicPeriod"/>
            </a:pPr>
            <a:r>
              <a:rPr lang="en-US" sz="1400" dirty="0" smtClean="0">
                <a:solidFill>
                  <a:schemeClr val="tx1"/>
                </a:solidFill>
                <a:latin typeface="+mn-lt"/>
              </a:rPr>
              <a:t>Austria</a:t>
            </a:r>
          </a:p>
          <a:p>
            <a:pPr marL="342900" indent="-342900" algn="l">
              <a:buFont typeface="+mj-lt"/>
              <a:buAutoNum type="arabicPeriod"/>
            </a:pPr>
            <a:r>
              <a:rPr lang="en-US" sz="1400" dirty="0" smtClean="0">
                <a:solidFill>
                  <a:schemeClr val="tx1"/>
                </a:solidFill>
                <a:latin typeface="+mn-lt"/>
              </a:rPr>
              <a:t>Belgium</a:t>
            </a:r>
          </a:p>
          <a:p>
            <a:pPr marL="342900" indent="-342900" algn="l">
              <a:buFont typeface="+mj-lt"/>
              <a:buAutoNum type="arabicPeriod"/>
            </a:pPr>
            <a:r>
              <a:rPr lang="en-US" sz="1400" dirty="0" smtClean="0">
                <a:solidFill>
                  <a:schemeClr val="tx1"/>
                </a:solidFill>
                <a:latin typeface="+mn-lt"/>
              </a:rPr>
              <a:t>Czech Republic</a:t>
            </a:r>
          </a:p>
          <a:p>
            <a:pPr marL="342900" indent="-342900" algn="l">
              <a:buFont typeface="+mj-lt"/>
              <a:buAutoNum type="arabicPeriod"/>
            </a:pPr>
            <a:r>
              <a:rPr lang="en-US" sz="1400" dirty="0" smtClean="0">
                <a:solidFill>
                  <a:schemeClr val="tx1"/>
                </a:solidFill>
                <a:latin typeface="+mn-lt"/>
              </a:rPr>
              <a:t>Denmark </a:t>
            </a:r>
          </a:p>
          <a:p>
            <a:pPr marL="342900" indent="-342900" algn="l">
              <a:buFont typeface="+mj-lt"/>
              <a:buAutoNum type="arabicPeriod"/>
            </a:pPr>
            <a:r>
              <a:rPr lang="en-US" sz="1400" dirty="0" smtClean="0">
                <a:solidFill>
                  <a:schemeClr val="tx1"/>
                </a:solidFill>
                <a:latin typeface="+mn-lt"/>
              </a:rPr>
              <a:t>Finland </a:t>
            </a:r>
          </a:p>
          <a:p>
            <a:pPr marL="342900" indent="-342900" algn="l">
              <a:buFont typeface="+mj-lt"/>
              <a:buAutoNum type="arabicPeriod"/>
            </a:pPr>
            <a:r>
              <a:rPr lang="en-US" sz="1400" dirty="0" smtClean="0">
                <a:solidFill>
                  <a:schemeClr val="tx1"/>
                </a:solidFill>
                <a:latin typeface="+mn-lt"/>
              </a:rPr>
              <a:t>France</a:t>
            </a:r>
          </a:p>
          <a:p>
            <a:pPr marL="342900" indent="-342900" algn="l">
              <a:buFont typeface="+mj-lt"/>
              <a:buAutoNum type="arabicPeriod"/>
            </a:pPr>
            <a:r>
              <a:rPr lang="en-US" sz="1400" dirty="0" smtClean="0">
                <a:solidFill>
                  <a:schemeClr val="tx1"/>
                </a:solidFill>
                <a:latin typeface="+mn-lt"/>
              </a:rPr>
              <a:t>Germany</a:t>
            </a:r>
          </a:p>
          <a:p>
            <a:pPr marL="342900" indent="-342900" algn="l">
              <a:buFont typeface="+mj-lt"/>
              <a:buAutoNum type="arabicPeriod"/>
            </a:pPr>
            <a:r>
              <a:rPr lang="en-US" sz="1400" dirty="0" smtClean="0">
                <a:solidFill>
                  <a:schemeClr val="tx1"/>
                </a:solidFill>
                <a:latin typeface="+mn-lt"/>
              </a:rPr>
              <a:t>Greece</a:t>
            </a:r>
          </a:p>
          <a:p>
            <a:pPr marL="342900" indent="-342900" algn="l">
              <a:buFont typeface="+mj-lt"/>
              <a:buAutoNum type="arabicPeriod"/>
            </a:pPr>
            <a:r>
              <a:rPr lang="en-US" sz="1400" dirty="0" smtClean="0">
                <a:solidFill>
                  <a:schemeClr val="tx1"/>
                </a:solidFill>
                <a:latin typeface="+mn-lt"/>
              </a:rPr>
              <a:t>Netherlands</a:t>
            </a:r>
          </a:p>
          <a:p>
            <a:pPr marL="342900" indent="-342900" algn="l">
              <a:buFont typeface="+mj-lt"/>
              <a:buAutoNum type="arabicPeriod"/>
            </a:pPr>
            <a:r>
              <a:rPr lang="en-US" sz="1400" dirty="0" smtClean="0">
                <a:solidFill>
                  <a:schemeClr val="tx1"/>
                </a:solidFill>
                <a:latin typeface="+mn-lt"/>
              </a:rPr>
              <a:t>Norway</a:t>
            </a:r>
          </a:p>
          <a:p>
            <a:pPr marL="342900" indent="-342900" algn="l">
              <a:buFont typeface="+mj-lt"/>
              <a:buAutoNum type="arabicPeriod"/>
            </a:pPr>
            <a:r>
              <a:rPr lang="en-US" sz="1400" dirty="0" smtClean="0">
                <a:solidFill>
                  <a:schemeClr val="tx1"/>
                </a:solidFill>
                <a:latin typeface="+mn-lt"/>
              </a:rPr>
              <a:t>Portugal</a:t>
            </a:r>
          </a:p>
          <a:p>
            <a:pPr marL="342900" indent="-342900" algn="l">
              <a:buFont typeface="+mj-lt"/>
              <a:buAutoNum type="arabicPeriod"/>
            </a:pPr>
            <a:r>
              <a:rPr lang="en-US" sz="1400" dirty="0">
                <a:solidFill>
                  <a:schemeClr val="tx1"/>
                </a:solidFill>
                <a:latin typeface="+mn-lt"/>
              </a:rPr>
              <a:t>Slovak </a:t>
            </a:r>
            <a:r>
              <a:rPr lang="en-US" sz="1400" dirty="0" smtClean="0">
                <a:solidFill>
                  <a:schemeClr val="tx1"/>
                </a:solidFill>
                <a:latin typeface="+mn-lt"/>
              </a:rPr>
              <a:t>Republic</a:t>
            </a:r>
          </a:p>
          <a:p>
            <a:pPr marL="342900" indent="-342900" algn="l">
              <a:buFont typeface="+mj-lt"/>
              <a:buAutoNum type="arabicPeriod"/>
            </a:pPr>
            <a:r>
              <a:rPr lang="en-US" sz="1400" dirty="0" smtClean="0">
                <a:solidFill>
                  <a:schemeClr val="tx1"/>
                </a:solidFill>
                <a:latin typeface="+mn-lt"/>
              </a:rPr>
              <a:t>Slovenia</a:t>
            </a:r>
          </a:p>
          <a:p>
            <a:pPr marL="342900" indent="-342900" algn="l">
              <a:buFont typeface="+mj-lt"/>
              <a:buAutoNum type="arabicPeriod"/>
            </a:pPr>
            <a:r>
              <a:rPr lang="en-US" sz="1400" dirty="0" smtClean="0">
                <a:solidFill>
                  <a:schemeClr val="tx1"/>
                </a:solidFill>
                <a:latin typeface="+mn-lt"/>
              </a:rPr>
              <a:t>Sweden</a:t>
            </a:r>
          </a:p>
          <a:p>
            <a:pPr marL="342900" indent="-342900" algn="l">
              <a:buFont typeface="+mj-lt"/>
              <a:buAutoNum type="arabicPeriod"/>
            </a:pPr>
            <a:r>
              <a:rPr lang="en-US" sz="1400" dirty="0" smtClean="0">
                <a:solidFill>
                  <a:schemeClr val="tx1"/>
                </a:solidFill>
                <a:latin typeface="+mn-lt"/>
              </a:rPr>
              <a:t>Switzerland (Observer)</a:t>
            </a:r>
          </a:p>
          <a:p>
            <a:pPr marL="342900" indent="-342900" algn="l">
              <a:buFont typeface="+mj-lt"/>
              <a:buAutoNum type="arabicPeriod"/>
            </a:pPr>
            <a:r>
              <a:rPr lang="en-US" sz="1400" dirty="0" smtClean="0">
                <a:solidFill>
                  <a:schemeClr val="tx1"/>
                </a:solidFill>
                <a:latin typeface="+mn-lt"/>
              </a:rPr>
              <a:t>UK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800" y="299601"/>
            <a:ext cx="5027438" cy="5018314"/>
          </a:xfrm>
          <a:prstGeom prst="rect">
            <a:avLst/>
          </a:prstGeom>
        </p:spPr>
      </p:pic>
      <p:sp>
        <p:nvSpPr>
          <p:cNvPr id="234" name="Rektangel 229"/>
          <p:cNvSpPr/>
          <p:nvPr/>
        </p:nvSpPr>
        <p:spPr>
          <a:xfrm>
            <a:off x="9768519" y="5529113"/>
            <a:ext cx="2693366" cy="2677656"/>
          </a:xfrm>
          <a:prstGeom prst="rect">
            <a:avLst/>
          </a:prstGeom>
          <a:effectLst/>
        </p:spPr>
        <p:txBody>
          <a:bodyPr wrap="square" numCol="1">
            <a:spAutoFit/>
          </a:bodyPr>
          <a:lstStyle/>
          <a:p>
            <a:pPr algn="l"/>
            <a:r>
              <a:rPr lang="en-GB" sz="1400" dirty="0">
                <a:solidFill>
                  <a:schemeClr val="tx1"/>
                </a:solidFill>
              </a:rPr>
              <a:t>10 countries with activities aiming at membership:</a:t>
            </a:r>
          </a:p>
          <a:p>
            <a:pPr marL="285750" indent="-285750" algn="l">
              <a:buFont typeface="Arial" panose="020B0604020202020204" pitchFamily="34" charset="0"/>
              <a:buChar char="•"/>
            </a:pPr>
            <a:r>
              <a:rPr lang="en-GB" sz="1400" dirty="0">
                <a:solidFill>
                  <a:schemeClr val="tx1"/>
                </a:solidFill>
              </a:rPr>
              <a:t>Bulgaria</a:t>
            </a:r>
          </a:p>
          <a:p>
            <a:pPr marL="285750" indent="-285750" algn="l">
              <a:buFont typeface="Arial" panose="020B0604020202020204" pitchFamily="34" charset="0"/>
              <a:buChar char="•"/>
            </a:pPr>
            <a:r>
              <a:rPr lang="en-GB" sz="1400" dirty="0">
                <a:solidFill>
                  <a:schemeClr val="tx1"/>
                </a:solidFill>
              </a:rPr>
              <a:t>Croatia</a:t>
            </a:r>
          </a:p>
          <a:p>
            <a:pPr marL="285750" indent="-285750" algn="l">
              <a:buFont typeface="Arial" panose="020B0604020202020204" pitchFamily="34" charset="0"/>
              <a:buChar char="•"/>
            </a:pPr>
            <a:r>
              <a:rPr lang="en-GB" sz="1400" dirty="0">
                <a:solidFill>
                  <a:schemeClr val="tx1"/>
                </a:solidFill>
              </a:rPr>
              <a:t>Estonia</a:t>
            </a:r>
          </a:p>
          <a:p>
            <a:pPr marL="285750" indent="-285750" algn="l">
              <a:buFont typeface="Arial" panose="020B0604020202020204" pitchFamily="34" charset="0"/>
              <a:buChar char="•"/>
            </a:pPr>
            <a:r>
              <a:rPr lang="en-GB" sz="1400" dirty="0">
                <a:solidFill>
                  <a:schemeClr val="tx1"/>
                </a:solidFill>
              </a:rPr>
              <a:t>Hungary</a:t>
            </a:r>
          </a:p>
          <a:p>
            <a:pPr marL="285750" indent="-285750" algn="l">
              <a:buFont typeface="Arial" panose="020B0604020202020204" pitchFamily="34" charset="0"/>
              <a:buChar char="•"/>
            </a:pPr>
            <a:r>
              <a:rPr lang="en-GB" sz="1400" dirty="0">
                <a:solidFill>
                  <a:schemeClr val="tx1"/>
                </a:solidFill>
              </a:rPr>
              <a:t>Ireland</a:t>
            </a:r>
          </a:p>
          <a:p>
            <a:pPr marL="285750" indent="-285750" algn="l">
              <a:buFont typeface="Arial" panose="020B0604020202020204" pitchFamily="34" charset="0"/>
              <a:buChar char="•"/>
            </a:pPr>
            <a:r>
              <a:rPr lang="en-GB" sz="1400" dirty="0">
                <a:solidFill>
                  <a:schemeClr val="tx1"/>
                </a:solidFill>
              </a:rPr>
              <a:t>Italy</a:t>
            </a:r>
          </a:p>
          <a:p>
            <a:pPr marL="285750" indent="-285750" algn="l">
              <a:buFont typeface="Arial" panose="020B0604020202020204" pitchFamily="34" charset="0"/>
              <a:buChar char="•"/>
            </a:pPr>
            <a:r>
              <a:rPr lang="en-GB" sz="1400" dirty="0">
                <a:solidFill>
                  <a:schemeClr val="tx1"/>
                </a:solidFill>
              </a:rPr>
              <a:t>Macedonia</a:t>
            </a:r>
          </a:p>
          <a:p>
            <a:pPr marL="285750" indent="-285750" algn="l">
              <a:buFont typeface="Arial" panose="020B0604020202020204" pitchFamily="34" charset="0"/>
              <a:buChar char="•"/>
            </a:pPr>
            <a:r>
              <a:rPr lang="en-GB" sz="1400" dirty="0">
                <a:solidFill>
                  <a:schemeClr val="tx1"/>
                </a:solidFill>
              </a:rPr>
              <a:t>Romania</a:t>
            </a:r>
          </a:p>
          <a:p>
            <a:pPr marL="285750" indent="-285750" algn="l">
              <a:buFont typeface="Arial" panose="020B0604020202020204" pitchFamily="34" charset="0"/>
              <a:buChar char="•"/>
            </a:pPr>
            <a:r>
              <a:rPr lang="en-GB" sz="1400" dirty="0">
                <a:solidFill>
                  <a:schemeClr val="tx1"/>
                </a:solidFill>
              </a:rPr>
              <a:t>Serbia</a:t>
            </a:r>
          </a:p>
          <a:p>
            <a:pPr marL="285750" indent="-285750" algn="l">
              <a:buFont typeface="Arial" panose="020B0604020202020204" pitchFamily="34" charset="0"/>
              <a:buChar char="•"/>
            </a:pPr>
            <a:r>
              <a:rPr lang="en-GB" sz="1400" dirty="0">
                <a:solidFill>
                  <a:schemeClr val="tx1"/>
                </a:solidFill>
              </a:rPr>
              <a:t>Spain</a:t>
            </a:r>
          </a:p>
        </p:txBody>
      </p:sp>
    </p:spTree>
    <p:extLst>
      <p:ext uri="{BB962C8B-B14F-4D97-AF65-F5344CB8AC3E}">
        <p14:creationId xmlns:p14="http://schemas.microsoft.com/office/powerpoint/2010/main" val="207192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17" y="373134"/>
            <a:ext cx="11704320" cy="1059426"/>
          </a:xfrm>
        </p:spPr>
        <p:txBody>
          <a:bodyPr>
            <a:noAutofit/>
          </a:bodyPr>
          <a:lstStyle/>
          <a:p>
            <a:r>
              <a:rPr lang="en-GB" sz="4400" dirty="0" smtClean="0">
                <a:latin typeface="+mj-lt"/>
              </a:rPr>
              <a:t>Why an online module on data management for  social sciences researchers?</a:t>
            </a:r>
            <a:endParaRPr lang="en-GB" sz="4400" dirty="0">
              <a:latin typeface="+mj-lt"/>
            </a:endParaRPr>
          </a:p>
        </p:txBody>
      </p:sp>
      <p:sp>
        <p:nvSpPr>
          <p:cNvPr id="3" name="Content Placeholder 2"/>
          <p:cNvSpPr>
            <a:spLocks noGrp="1"/>
          </p:cNvSpPr>
          <p:nvPr>
            <p:ph idx="1"/>
          </p:nvPr>
        </p:nvSpPr>
        <p:spPr>
          <a:xfrm>
            <a:off x="472017" y="2375772"/>
            <a:ext cx="6794197" cy="4297680"/>
          </a:xfrm>
        </p:spPr>
        <p:txBody>
          <a:bodyPr>
            <a:noAutofit/>
          </a:bodyPr>
          <a:lstStyle/>
          <a:p>
            <a:pPr>
              <a:spcBef>
                <a:spcPts val="600"/>
              </a:spcBef>
            </a:pPr>
            <a:r>
              <a:rPr lang="nl-NL" sz="2400" dirty="0" err="1" smtClean="0">
                <a:latin typeface="+mn-lt"/>
              </a:rPr>
              <a:t>Many</a:t>
            </a:r>
            <a:r>
              <a:rPr lang="nl-NL" sz="2400" dirty="0" smtClean="0">
                <a:latin typeface="+mn-lt"/>
              </a:rPr>
              <a:t> </a:t>
            </a:r>
            <a:r>
              <a:rPr lang="nl-NL" sz="2400" dirty="0">
                <a:latin typeface="+mn-lt"/>
              </a:rPr>
              <a:t>CESSDA partners </a:t>
            </a:r>
            <a:r>
              <a:rPr lang="nl-NL" sz="2400" dirty="0" err="1">
                <a:latin typeface="+mn-lt"/>
              </a:rPr>
              <a:t>organise</a:t>
            </a:r>
            <a:r>
              <a:rPr lang="nl-NL" sz="2400" dirty="0">
                <a:latin typeface="+mn-lt"/>
              </a:rPr>
              <a:t> face </a:t>
            </a:r>
            <a:r>
              <a:rPr lang="nl-NL" sz="2400" dirty="0" err="1">
                <a:latin typeface="+mn-lt"/>
              </a:rPr>
              <a:t>to</a:t>
            </a:r>
            <a:r>
              <a:rPr lang="nl-NL" sz="2400" dirty="0">
                <a:latin typeface="+mn-lt"/>
              </a:rPr>
              <a:t> face </a:t>
            </a:r>
            <a:r>
              <a:rPr lang="nl-NL" sz="2400" dirty="0" err="1">
                <a:latin typeface="+mn-lt"/>
              </a:rPr>
              <a:t>local</a:t>
            </a:r>
            <a:r>
              <a:rPr lang="nl-NL" sz="2400" dirty="0">
                <a:latin typeface="+mn-lt"/>
              </a:rPr>
              <a:t> RDM workshops </a:t>
            </a:r>
            <a:r>
              <a:rPr lang="nl-NL" sz="2400" dirty="0" err="1">
                <a:latin typeface="+mn-lt"/>
              </a:rPr>
              <a:t>for</a:t>
            </a:r>
            <a:r>
              <a:rPr lang="nl-NL" sz="2400" dirty="0">
                <a:latin typeface="+mn-lt"/>
              </a:rPr>
              <a:t> </a:t>
            </a:r>
            <a:r>
              <a:rPr lang="nl-NL" sz="2400" dirty="0" err="1">
                <a:latin typeface="+mn-lt"/>
              </a:rPr>
              <a:t>researchers</a:t>
            </a:r>
            <a:r>
              <a:rPr lang="nl-NL" sz="2400" dirty="0">
                <a:latin typeface="+mn-lt"/>
              </a:rPr>
              <a:t> </a:t>
            </a:r>
            <a:r>
              <a:rPr lang="nl-NL" sz="2400" dirty="0" err="1" smtClean="0">
                <a:latin typeface="+mn-lt"/>
              </a:rPr>
              <a:t>and</a:t>
            </a:r>
            <a:r>
              <a:rPr lang="nl-NL" sz="2400" dirty="0" smtClean="0">
                <a:latin typeface="+mn-lt"/>
              </a:rPr>
              <a:t> </a:t>
            </a:r>
            <a:r>
              <a:rPr lang="nl-NL" sz="2400" dirty="0" err="1" smtClean="0">
                <a:latin typeface="+mn-lt"/>
              </a:rPr>
              <a:t>would</a:t>
            </a:r>
            <a:r>
              <a:rPr lang="nl-NL" sz="2400" dirty="0" smtClean="0">
                <a:latin typeface="+mn-lt"/>
              </a:rPr>
              <a:t> like </a:t>
            </a:r>
            <a:r>
              <a:rPr lang="nl-NL" sz="2400" dirty="0" err="1" smtClean="0">
                <a:latin typeface="+mn-lt"/>
              </a:rPr>
              <a:t>to</a:t>
            </a:r>
            <a:r>
              <a:rPr lang="nl-NL" sz="2400" dirty="0" smtClean="0">
                <a:latin typeface="+mn-lt"/>
              </a:rPr>
              <a:t> combine </a:t>
            </a:r>
            <a:r>
              <a:rPr lang="nl-NL" sz="2400" dirty="0" err="1" smtClean="0">
                <a:latin typeface="+mn-lt"/>
              </a:rPr>
              <a:t>their</a:t>
            </a:r>
            <a:r>
              <a:rPr lang="nl-NL" sz="2400" dirty="0" smtClean="0">
                <a:latin typeface="+mn-lt"/>
              </a:rPr>
              <a:t> best </a:t>
            </a:r>
            <a:r>
              <a:rPr lang="nl-NL" sz="2400" dirty="0" err="1" smtClean="0">
                <a:latin typeface="+mn-lt"/>
              </a:rPr>
              <a:t>practices</a:t>
            </a:r>
            <a:r>
              <a:rPr lang="nl-NL" sz="2400" dirty="0" smtClean="0">
                <a:latin typeface="+mn-lt"/>
              </a:rPr>
              <a:t>, </a:t>
            </a:r>
            <a:r>
              <a:rPr lang="nl-NL" sz="2400" dirty="0" err="1" smtClean="0">
                <a:latin typeface="+mn-lt"/>
              </a:rPr>
              <a:t>examples</a:t>
            </a:r>
            <a:r>
              <a:rPr lang="nl-NL" sz="2400" dirty="0" smtClean="0">
                <a:latin typeface="+mn-lt"/>
              </a:rPr>
              <a:t> </a:t>
            </a:r>
            <a:r>
              <a:rPr lang="nl-NL" sz="2400" dirty="0" err="1" smtClean="0">
                <a:latin typeface="+mn-lt"/>
              </a:rPr>
              <a:t>and</a:t>
            </a:r>
            <a:r>
              <a:rPr lang="nl-NL" sz="2400" dirty="0" smtClean="0">
                <a:latin typeface="+mn-lt"/>
              </a:rPr>
              <a:t> </a:t>
            </a:r>
            <a:r>
              <a:rPr lang="nl-NL" sz="2400" dirty="0" err="1" smtClean="0">
                <a:latin typeface="+mn-lt"/>
              </a:rPr>
              <a:t>insights</a:t>
            </a:r>
            <a:endParaRPr lang="nl-NL" sz="2400" dirty="0" smtClean="0">
              <a:latin typeface="+mn-lt"/>
            </a:endParaRPr>
          </a:p>
          <a:p>
            <a:pPr>
              <a:spcBef>
                <a:spcPts val="600"/>
              </a:spcBef>
            </a:pPr>
            <a:endParaRPr lang="nl-NL" sz="2400" dirty="0" smtClean="0">
              <a:latin typeface="+mn-lt"/>
            </a:endParaRPr>
          </a:p>
          <a:p>
            <a:pPr>
              <a:spcBef>
                <a:spcPts val="600"/>
              </a:spcBef>
            </a:pPr>
            <a:r>
              <a:rPr lang="nl-NL" sz="2400" dirty="0" err="1" smtClean="0">
                <a:latin typeface="+mn-lt"/>
              </a:rPr>
              <a:t>There</a:t>
            </a:r>
            <a:r>
              <a:rPr lang="nl-NL" sz="2400" dirty="0" smtClean="0">
                <a:latin typeface="+mn-lt"/>
              </a:rPr>
              <a:t> is a  </a:t>
            </a:r>
            <a:r>
              <a:rPr lang="nl-NL" sz="2400" dirty="0" err="1" smtClean="0">
                <a:latin typeface="+mn-lt"/>
              </a:rPr>
              <a:t>need</a:t>
            </a:r>
            <a:r>
              <a:rPr lang="nl-NL" sz="2400" dirty="0" smtClean="0">
                <a:latin typeface="+mn-lt"/>
              </a:rPr>
              <a:t> </a:t>
            </a:r>
            <a:r>
              <a:rPr lang="nl-NL" sz="2400" dirty="0" err="1" smtClean="0">
                <a:latin typeface="+mn-lt"/>
              </a:rPr>
              <a:t>for</a:t>
            </a:r>
            <a:r>
              <a:rPr lang="nl-NL" sz="2400" dirty="0" smtClean="0">
                <a:latin typeface="+mn-lt"/>
              </a:rPr>
              <a:t> </a:t>
            </a:r>
            <a:r>
              <a:rPr lang="nl-NL" sz="2400" dirty="0" err="1">
                <a:latin typeface="+mn-lt"/>
              </a:rPr>
              <a:t>guidance</a:t>
            </a:r>
            <a:r>
              <a:rPr lang="nl-NL" sz="2400" dirty="0">
                <a:latin typeface="+mn-lt"/>
              </a:rPr>
              <a:t> </a:t>
            </a:r>
            <a:r>
              <a:rPr lang="nl-NL" sz="2400" dirty="0" smtClean="0">
                <a:latin typeface="+mn-lt"/>
              </a:rPr>
              <a:t>on DM: </a:t>
            </a:r>
            <a:r>
              <a:rPr lang="nl-NL" sz="2400" b="1" dirty="0" smtClean="0">
                <a:latin typeface="+mn-lt"/>
              </a:rPr>
              <a:t>domain </a:t>
            </a:r>
            <a:r>
              <a:rPr lang="nl-NL" sz="2400" b="1" dirty="0" err="1" smtClean="0">
                <a:latin typeface="+mn-lt"/>
              </a:rPr>
              <a:t>specific</a:t>
            </a:r>
            <a:r>
              <a:rPr lang="nl-NL" sz="2400" b="1" dirty="0" smtClean="0">
                <a:latin typeface="+mn-lt"/>
              </a:rPr>
              <a:t> </a:t>
            </a:r>
            <a:r>
              <a:rPr lang="nl-NL" sz="2400" dirty="0" smtClean="0">
                <a:latin typeface="+mn-lt"/>
              </a:rPr>
              <a:t>support </a:t>
            </a:r>
            <a:r>
              <a:rPr lang="nl-NL" sz="2400" dirty="0" err="1" smtClean="0">
                <a:latin typeface="+mn-lt"/>
              </a:rPr>
              <a:t>particularly</a:t>
            </a:r>
            <a:r>
              <a:rPr lang="nl-NL" sz="2400" dirty="0" smtClean="0">
                <a:latin typeface="+mn-lt"/>
              </a:rPr>
              <a:t> </a:t>
            </a:r>
            <a:r>
              <a:rPr lang="nl-NL" sz="2400" dirty="0" err="1" smtClean="0">
                <a:latin typeface="+mn-lt"/>
              </a:rPr>
              <a:t>legal</a:t>
            </a:r>
            <a:r>
              <a:rPr lang="nl-NL" sz="2400" dirty="0" smtClean="0">
                <a:latin typeface="+mn-lt"/>
              </a:rPr>
              <a:t> </a:t>
            </a:r>
            <a:r>
              <a:rPr lang="nl-NL" sz="2400" dirty="0" err="1" smtClean="0">
                <a:latin typeface="+mn-lt"/>
              </a:rPr>
              <a:t>and</a:t>
            </a:r>
            <a:r>
              <a:rPr lang="nl-NL" sz="2400" dirty="0" smtClean="0">
                <a:latin typeface="+mn-lt"/>
              </a:rPr>
              <a:t> privacy issues,  </a:t>
            </a:r>
            <a:r>
              <a:rPr lang="nl-NL" sz="2400" dirty="0" err="1" smtClean="0">
                <a:latin typeface="+mn-lt"/>
              </a:rPr>
              <a:t>and</a:t>
            </a:r>
            <a:r>
              <a:rPr lang="nl-NL" sz="2400" dirty="0" smtClean="0">
                <a:latin typeface="+mn-lt"/>
              </a:rPr>
              <a:t> </a:t>
            </a:r>
            <a:r>
              <a:rPr lang="nl-NL" sz="2400" dirty="0" err="1" smtClean="0">
                <a:latin typeface="+mn-lt"/>
              </a:rPr>
              <a:t>how</a:t>
            </a:r>
            <a:r>
              <a:rPr lang="nl-NL" sz="2400" dirty="0" smtClean="0">
                <a:latin typeface="+mn-lt"/>
              </a:rPr>
              <a:t> </a:t>
            </a:r>
            <a:r>
              <a:rPr lang="nl-NL" sz="2400" dirty="0" err="1">
                <a:latin typeface="+mn-lt"/>
              </a:rPr>
              <a:t>to</a:t>
            </a:r>
            <a:r>
              <a:rPr lang="nl-NL" sz="2400" dirty="0">
                <a:latin typeface="+mn-lt"/>
              </a:rPr>
              <a:t> </a:t>
            </a:r>
            <a:r>
              <a:rPr lang="nl-NL" sz="2400" dirty="0" err="1">
                <a:latin typeface="+mn-lt"/>
              </a:rPr>
              <a:t>create</a:t>
            </a:r>
            <a:r>
              <a:rPr lang="nl-NL" sz="2400" dirty="0">
                <a:latin typeface="+mn-lt"/>
              </a:rPr>
              <a:t> </a:t>
            </a:r>
            <a:r>
              <a:rPr lang="nl-NL" sz="2400" dirty="0" smtClean="0">
                <a:latin typeface="+mn-lt"/>
              </a:rPr>
              <a:t> a DMP </a:t>
            </a:r>
            <a:r>
              <a:rPr lang="nl-NL" sz="2400" dirty="0" err="1" smtClean="0">
                <a:latin typeface="+mn-lt"/>
              </a:rPr>
              <a:t>that</a:t>
            </a:r>
            <a:r>
              <a:rPr lang="nl-NL" sz="2400" dirty="0" smtClean="0">
                <a:latin typeface="+mn-lt"/>
              </a:rPr>
              <a:t>  </a:t>
            </a:r>
            <a:r>
              <a:rPr lang="nl-NL" sz="2400" dirty="0" err="1" smtClean="0">
                <a:latin typeface="+mn-lt"/>
              </a:rPr>
              <a:t>funders</a:t>
            </a:r>
            <a:r>
              <a:rPr lang="nl-NL" sz="2400" dirty="0" smtClean="0">
                <a:latin typeface="+mn-lt"/>
              </a:rPr>
              <a:t> </a:t>
            </a:r>
            <a:r>
              <a:rPr lang="nl-NL" sz="2400" dirty="0" err="1" smtClean="0">
                <a:latin typeface="+mn-lt"/>
              </a:rPr>
              <a:t>require</a:t>
            </a:r>
            <a:r>
              <a:rPr lang="nl-NL" sz="2400" dirty="0" smtClean="0">
                <a:latin typeface="+mn-lt"/>
              </a:rPr>
              <a:t> (e.g</a:t>
            </a:r>
            <a:r>
              <a:rPr lang="nl-NL" sz="2400" dirty="0">
                <a:latin typeface="+mn-lt"/>
              </a:rPr>
              <a:t>. </a:t>
            </a:r>
            <a:r>
              <a:rPr lang="nl-NL" sz="2400" dirty="0" smtClean="0">
                <a:latin typeface="+mn-lt"/>
              </a:rPr>
              <a:t>Horizon 2020) </a:t>
            </a:r>
            <a:endParaRPr lang="nl-NL" sz="2400" dirty="0">
              <a:latin typeface="+mn-lt"/>
            </a:endParaRPr>
          </a:p>
          <a:p>
            <a:pPr>
              <a:spcBef>
                <a:spcPts val="600"/>
              </a:spcBef>
            </a:pPr>
            <a:endParaRPr lang="nl-NL" sz="2400" b="1" i="1" dirty="0">
              <a:latin typeface="+mn-lt"/>
            </a:endParaRPr>
          </a:p>
          <a:p>
            <a:pPr>
              <a:spcBef>
                <a:spcPts val="600"/>
              </a:spcBef>
            </a:pPr>
            <a:endParaRPr lang="nl-NL" sz="2400" b="1" i="1" dirty="0" smtClean="0">
              <a:latin typeface="+mn-lt"/>
            </a:endParaRPr>
          </a:p>
          <a:p>
            <a:pPr>
              <a:spcBef>
                <a:spcPts val="600"/>
              </a:spcBef>
            </a:pPr>
            <a:endParaRPr lang="nl-NL" sz="2400" dirty="0" smtClean="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5255" y="3748942"/>
            <a:ext cx="5655129" cy="2924510"/>
          </a:xfrm>
          <a:prstGeom prst="rect">
            <a:avLst/>
          </a:prstGeom>
        </p:spPr>
      </p:pic>
      <p:pic>
        <p:nvPicPr>
          <p:cNvPr id="5"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250" y="2683384"/>
            <a:ext cx="5275640" cy="3793566"/>
          </a:xfrm>
          <a:prstGeom prst="rect">
            <a:avLst/>
          </a:prstGeom>
        </p:spPr>
      </p:pic>
      <p:sp>
        <p:nvSpPr>
          <p:cNvPr id="6" name="Tekstvak 4"/>
          <p:cNvSpPr txBox="1"/>
          <p:nvPr/>
        </p:nvSpPr>
        <p:spPr>
          <a:xfrm>
            <a:off x="7609113" y="6673452"/>
            <a:ext cx="4894459" cy="1200329"/>
          </a:xfrm>
          <a:prstGeom prst="rect">
            <a:avLst/>
          </a:prstGeom>
          <a:noFill/>
        </p:spPr>
        <p:txBody>
          <a:bodyPr wrap="square" rtlCol="0">
            <a:spAutoFit/>
          </a:bodyPr>
          <a:lstStyle/>
          <a:p>
            <a:r>
              <a:rPr lang="nl-NL" dirty="0"/>
              <a:t>Source: </a:t>
            </a:r>
            <a:r>
              <a:rPr lang="nl-NL" dirty="0" err="1"/>
              <a:t>EOSCpilot</a:t>
            </a:r>
            <a:r>
              <a:rPr lang="nl-NL" dirty="0"/>
              <a:t> D7.1 </a:t>
            </a:r>
            <a:r>
              <a:rPr lang="nl-NL" dirty="0">
                <a:hlinkClick r:id="rId5"/>
              </a:rPr>
              <a:t>https://eoscpilot.eu/content/d71-skills-landscape-analysis-and-competence-model</a:t>
            </a:r>
            <a:r>
              <a:rPr lang="nl-NL" dirty="0"/>
              <a:t> p. 41</a:t>
            </a:r>
          </a:p>
        </p:txBody>
      </p:sp>
    </p:spTree>
    <p:extLst>
      <p:ext uri="{BB962C8B-B14F-4D97-AF65-F5344CB8AC3E}">
        <p14:creationId xmlns:p14="http://schemas.microsoft.com/office/powerpoint/2010/main" val="328635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Activities engaging researchers</a:t>
            </a:r>
            <a:endParaRPr lang="en-US" dirty="0">
              <a:latin typeface="+mj-lt"/>
            </a:endParaRPr>
          </a:p>
        </p:txBody>
      </p:sp>
      <p:sp>
        <p:nvSpPr>
          <p:cNvPr id="3" name="Text Placeholder 2"/>
          <p:cNvSpPr>
            <a:spLocks noGrp="1"/>
          </p:cNvSpPr>
          <p:nvPr>
            <p:ph type="body" sz="half" idx="1"/>
          </p:nvPr>
        </p:nvSpPr>
        <p:spPr>
          <a:xfrm>
            <a:off x="753019" y="2471058"/>
            <a:ext cx="10464801" cy="6398621"/>
          </a:xfrm>
        </p:spPr>
        <p:txBody>
          <a:bodyPr>
            <a:normAutofit fontScale="70000" lnSpcReduction="20000"/>
          </a:bodyPr>
          <a:lstStyle/>
          <a:p>
            <a:r>
              <a:rPr lang="en-US" dirty="0" smtClean="0"/>
              <a:t>CESSDA Expert tour guide on DM – one year project</a:t>
            </a:r>
          </a:p>
          <a:p>
            <a:endParaRPr lang="en-US" dirty="0" smtClean="0"/>
          </a:p>
          <a:p>
            <a:r>
              <a:rPr lang="en-US" dirty="0" smtClean="0"/>
              <a:t>Kicked off in December 2016 – training managers brought in experiences from their local workshops</a:t>
            </a:r>
          </a:p>
          <a:p>
            <a:endParaRPr lang="en-US" dirty="0" smtClean="0"/>
          </a:p>
          <a:p>
            <a:r>
              <a:rPr lang="en-US" dirty="0" smtClean="0"/>
              <a:t>May 2017– Workshop content and structure – training managers and a group of researchers participated</a:t>
            </a:r>
          </a:p>
          <a:p>
            <a:pPr lvl="1"/>
            <a:r>
              <a:rPr lang="en-US" dirty="0" smtClean="0"/>
              <a:t>Defining chapters, cycle, ideas on examples and product statement</a:t>
            </a:r>
          </a:p>
          <a:p>
            <a:endParaRPr lang="en-US" dirty="0" smtClean="0"/>
          </a:p>
          <a:p>
            <a:r>
              <a:rPr lang="en-US" dirty="0" smtClean="0"/>
              <a:t>October 2017 – Feedback period: researchers, DM specialists and trainers participated (30 in total)</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958" t="24954" r="6098" b="11657"/>
          <a:stretch/>
        </p:blipFill>
        <p:spPr>
          <a:xfrm>
            <a:off x="9128760" y="202963"/>
            <a:ext cx="3703321" cy="2973602"/>
          </a:xfrm>
          <a:prstGeom prst="rect">
            <a:avLst/>
          </a:prstGeom>
        </p:spPr>
      </p:pic>
    </p:spTree>
    <p:extLst>
      <p:ext uri="{BB962C8B-B14F-4D97-AF65-F5344CB8AC3E}">
        <p14:creationId xmlns:p14="http://schemas.microsoft.com/office/powerpoint/2010/main" val="185869268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47"/>
          <a:stretch/>
        </p:blipFill>
        <p:spPr>
          <a:xfrm>
            <a:off x="868679" y="0"/>
            <a:ext cx="10583037" cy="9525000"/>
          </a:xfrm>
          <a:prstGeom prst="rect">
            <a:avLst/>
          </a:prstGeom>
        </p:spPr>
      </p:pic>
      <p:sp>
        <p:nvSpPr>
          <p:cNvPr id="2" name="Oval 1"/>
          <p:cNvSpPr/>
          <p:nvPr/>
        </p:nvSpPr>
        <p:spPr>
          <a:xfrm>
            <a:off x="1911477" y="5715001"/>
            <a:ext cx="9540239" cy="1897199"/>
          </a:xfrm>
          <a:prstGeom prst="ellipse">
            <a:avLst/>
          </a:prstGeom>
          <a:noFill/>
          <a:ln w="28575" cap="flat">
            <a:solidFill>
              <a:schemeClr val="accent1"/>
            </a:solidFill>
            <a:miter lim="400000"/>
          </a:ln>
          <a:effectLst>
            <a:outerShdw blurRad="38100" dist="25400" dir="54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420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Lato Regular"/>
            </a:endParaRPr>
          </a:p>
        </p:txBody>
      </p:sp>
    </p:spTree>
    <p:extLst>
      <p:ext uri="{BB962C8B-B14F-4D97-AF65-F5344CB8AC3E}">
        <p14:creationId xmlns:p14="http://schemas.microsoft.com/office/powerpoint/2010/main" val="11540903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60" y="4916644"/>
            <a:ext cx="4350859" cy="4004331"/>
          </a:xfrm>
          <a:prstGeom prst="rect">
            <a:avLst/>
          </a:prstGeom>
        </p:spPr>
      </p:pic>
      <p:sp>
        <p:nvSpPr>
          <p:cNvPr id="2" name="Title 1"/>
          <p:cNvSpPr>
            <a:spLocks noGrp="1"/>
          </p:cNvSpPr>
          <p:nvPr>
            <p:ph type="title"/>
          </p:nvPr>
        </p:nvSpPr>
        <p:spPr/>
        <p:txBody>
          <a:bodyPr>
            <a:normAutofit/>
          </a:bodyPr>
          <a:lstStyle/>
          <a:p>
            <a:r>
              <a:rPr lang="en-US" sz="4400" dirty="0" smtClean="0">
                <a:latin typeface="+mj-lt"/>
              </a:rPr>
              <a:t>The online guide chapters are based on the research data life cycle</a:t>
            </a:r>
            <a:endParaRPr lang="en-US" sz="4400" dirty="0">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233" y="1183498"/>
            <a:ext cx="3908898" cy="77374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2861" y="1800357"/>
            <a:ext cx="4509707" cy="4234675"/>
          </a:xfrm>
          <a:prstGeom prst="rect">
            <a:avLst/>
          </a:prstGeom>
          <a:effectLst/>
        </p:spPr>
      </p:pic>
      <p:sp>
        <p:nvSpPr>
          <p:cNvPr id="8" name="Tekstvak 4"/>
          <p:cNvSpPr txBox="1"/>
          <p:nvPr/>
        </p:nvSpPr>
        <p:spPr>
          <a:xfrm>
            <a:off x="357716" y="8920975"/>
            <a:ext cx="7479997" cy="646331"/>
          </a:xfrm>
          <a:prstGeom prst="rect">
            <a:avLst/>
          </a:prstGeom>
          <a:noFill/>
        </p:spPr>
        <p:txBody>
          <a:bodyPr wrap="square" rtlCol="0">
            <a:spAutoFit/>
          </a:bodyPr>
          <a:lstStyle/>
          <a:p>
            <a:r>
              <a:rPr lang="nl-NL" dirty="0"/>
              <a:t>Source: </a:t>
            </a:r>
            <a:r>
              <a:rPr lang="nl-NL" dirty="0" err="1"/>
              <a:t>EOSCpilot</a:t>
            </a:r>
            <a:r>
              <a:rPr lang="nl-NL" dirty="0"/>
              <a:t> D7.1 </a:t>
            </a:r>
            <a:r>
              <a:rPr lang="nl-NL" dirty="0">
                <a:hlinkClick r:id="rId6"/>
              </a:rPr>
              <a:t>https://eoscpilot.eu/content/d71-skills-landscape-analysis-and-competence-model</a:t>
            </a:r>
            <a:r>
              <a:rPr lang="nl-NL" dirty="0"/>
              <a:t> p. 43</a:t>
            </a:r>
          </a:p>
        </p:txBody>
      </p:sp>
    </p:spTree>
    <p:extLst>
      <p:ext uri="{BB962C8B-B14F-4D97-AF65-F5344CB8AC3E}">
        <p14:creationId xmlns:p14="http://schemas.microsoft.com/office/powerpoint/2010/main" val="502025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j-lt"/>
              </a:rPr>
              <a:t>Recurring chapter sections</a:t>
            </a:r>
            <a:endParaRPr lang="en-US" sz="4400" dirty="0">
              <a:latin typeface="+mj-lt"/>
            </a:endParaRPr>
          </a:p>
        </p:txBody>
      </p:sp>
      <p:sp>
        <p:nvSpPr>
          <p:cNvPr id="4" name="Text Placeholder 2"/>
          <p:cNvSpPr txBox="1">
            <a:spLocks/>
          </p:cNvSpPr>
          <p:nvPr/>
        </p:nvSpPr>
        <p:spPr>
          <a:xfrm>
            <a:off x="-146141" y="4815117"/>
            <a:ext cx="5975260" cy="91445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444500" indent="-444500" defTabSz="584200">
              <a:lnSpc>
                <a:spcPts val="4300"/>
              </a:lnSpc>
              <a:buSzPct val="75000"/>
              <a:buChar char="•"/>
              <a:defRPr sz="3413" baseline="0">
                <a:solidFill>
                  <a:srgbClr val="FFFFFF"/>
                </a:solidFill>
                <a:latin typeface="Arial" pitchFamily="34" charset="0"/>
                <a:ea typeface="+mn-ea"/>
                <a:cs typeface="+mn-cs"/>
                <a:sym typeface="Lato Regular"/>
              </a:defRPr>
            </a:lvl1pPr>
            <a:lvl2pPr marL="1056623" indent="-406394" defTabSz="584200">
              <a:lnSpc>
                <a:spcPts val="4300"/>
              </a:lnSpc>
              <a:buSzPct val="75000"/>
              <a:buFont typeface="Arial" pitchFamily="34" charset="0"/>
              <a:buChar char="•"/>
              <a:defRPr sz="2844" baseline="0">
                <a:solidFill>
                  <a:srgbClr val="FFFFFF"/>
                </a:solidFill>
                <a:latin typeface="Arial" pitchFamily="34" charset="0"/>
                <a:ea typeface="+mn-ea"/>
                <a:cs typeface="+mn-cs"/>
                <a:sym typeface="Lato Regular"/>
              </a:defRPr>
            </a:lvl2pPr>
            <a:lvl3pPr marL="1788132" indent="-487672" defTabSz="584200">
              <a:lnSpc>
                <a:spcPts val="4300"/>
              </a:lnSpc>
              <a:buSzPct val="75000"/>
              <a:buFont typeface="Arial" pitchFamily="34" charset="0"/>
              <a:buChar char="•"/>
              <a:defRPr sz="2560" baseline="0">
                <a:solidFill>
                  <a:srgbClr val="FFFFFF"/>
                </a:solidFill>
                <a:latin typeface="Arial" pitchFamily="34" charset="0"/>
                <a:ea typeface="+mn-ea"/>
                <a:cs typeface="+mn-cs"/>
                <a:sym typeface="Lato Regular"/>
              </a:defRPr>
            </a:lvl3pPr>
            <a:lvl4pPr marL="1778000" indent="-444500" defTabSz="584200">
              <a:lnSpc>
                <a:spcPts val="4300"/>
              </a:lnSpc>
              <a:buSzPct val="75000"/>
              <a:buChar char="•"/>
              <a:defRPr sz="3600">
                <a:solidFill>
                  <a:srgbClr val="FFFFFF"/>
                </a:solidFill>
                <a:latin typeface="+mn-lt"/>
                <a:ea typeface="+mn-ea"/>
                <a:cs typeface="+mn-cs"/>
                <a:sym typeface="Lato Regular"/>
              </a:defRPr>
            </a:lvl4pPr>
            <a:lvl5pPr marL="2222500" indent="-444500" defTabSz="584200">
              <a:lnSpc>
                <a:spcPts val="4300"/>
              </a:lnSpc>
              <a:buSzPct val="75000"/>
              <a:buChar char="•"/>
              <a:defRPr sz="3600">
                <a:solidFill>
                  <a:srgbClr val="FFFFFF"/>
                </a:solidFill>
                <a:latin typeface="+mn-lt"/>
                <a:ea typeface="+mn-ea"/>
                <a:cs typeface="+mn-cs"/>
                <a:sym typeface="Lato Regular"/>
              </a:defRPr>
            </a:lvl5pPr>
            <a:lvl6pPr marL="2667000" indent="-444500" defTabSz="584200">
              <a:lnSpc>
                <a:spcPts val="4300"/>
              </a:lnSpc>
              <a:buSzPct val="75000"/>
              <a:buChar char="•"/>
              <a:defRPr sz="3600">
                <a:solidFill>
                  <a:srgbClr val="FFFFFF"/>
                </a:solidFill>
                <a:latin typeface="+mn-lt"/>
                <a:ea typeface="+mn-ea"/>
                <a:cs typeface="+mn-cs"/>
                <a:sym typeface="Lato Regular"/>
              </a:defRPr>
            </a:lvl6pPr>
            <a:lvl7pPr marL="3111500" indent="-444500" defTabSz="584200">
              <a:lnSpc>
                <a:spcPts val="4300"/>
              </a:lnSpc>
              <a:buSzPct val="75000"/>
              <a:buChar char="•"/>
              <a:defRPr sz="3600">
                <a:solidFill>
                  <a:srgbClr val="FFFFFF"/>
                </a:solidFill>
                <a:latin typeface="+mn-lt"/>
                <a:ea typeface="+mn-ea"/>
                <a:cs typeface="+mn-cs"/>
                <a:sym typeface="Lato Regular"/>
              </a:defRPr>
            </a:lvl7pPr>
            <a:lvl8pPr marL="3556000" indent="-444500" defTabSz="584200">
              <a:lnSpc>
                <a:spcPts val="4300"/>
              </a:lnSpc>
              <a:buSzPct val="75000"/>
              <a:buChar char="•"/>
              <a:defRPr sz="3600">
                <a:solidFill>
                  <a:srgbClr val="FFFFFF"/>
                </a:solidFill>
                <a:latin typeface="+mn-lt"/>
                <a:ea typeface="+mn-ea"/>
                <a:cs typeface="+mn-cs"/>
                <a:sym typeface="Lato Regular"/>
              </a:defRPr>
            </a:lvl8pPr>
            <a:lvl9pPr marL="4000500" indent="-444500" defTabSz="584200">
              <a:lnSpc>
                <a:spcPts val="4300"/>
              </a:lnSpc>
              <a:buSzPct val="75000"/>
              <a:buChar char="•"/>
              <a:defRPr sz="3600">
                <a:solidFill>
                  <a:srgbClr val="FFFFFF"/>
                </a:solidFill>
                <a:latin typeface="+mn-lt"/>
                <a:ea typeface="+mn-ea"/>
                <a:cs typeface="+mn-cs"/>
                <a:sym typeface="Lato Regular"/>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lang="en-US"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142" y="5838469"/>
            <a:ext cx="4981505" cy="23537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218" y="1978666"/>
            <a:ext cx="4154261" cy="27152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9" y="5272343"/>
            <a:ext cx="4839133" cy="31836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142" y="1978666"/>
            <a:ext cx="5098971" cy="2715202"/>
          </a:xfrm>
          <a:prstGeom prst="rect">
            <a:avLst/>
          </a:prstGeom>
        </p:spPr>
      </p:pic>
      <p:sp>
        <p:nvSpPr>
          <p:cNvPr id="9" name="Text Placeholder 2"/>
          <p:cNvSpPr txBox="1">
            <a:spLocks/>
          </p:cNvSpPr>
          <p:nvPr/>
        </p:nvSpPr>
        <p:spPr>
          <a:xfrm>
            <a:off x="6990141" y="4693868"/>
            <a:ext cx="5537115" cy="914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rmAutofit/>
          </a:bodyPr>
          <a:lstStyle>
            <a:lvl1pPr marL="444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1pPr>
            <a:lvl2pPr marL="889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2pPr>
            <a:lvl3pPr marL="1333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3pPr>
            <a:lvl4pPr marL="1778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4pPr>
            <a:lvl5pPr marL="2222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9pPr>
          </a:lstStyle>
          <a:p>
            <a:pPr marL="0" indent="0" hangingPunct="1">
              <a:buNone/>
            </a:pPr>
            <a:r>
              <a:rPr lang="en-US" sz="3200" dirty="0" smtClean="0"/>
              <a:t>Local diversity</a:t>
            </a:r>
            <a:endParaRPr lang="en-US" sz="3200" dirty="0"/>
          </a:p>
        </p:txBody>
      </p:sp>
      <p:sp>
        <p:nvSpPr>
          <p:cNvPr id="10" name="Text Placeholder 2"/>
          <p:cNvSpPr txBox="1">
            <a:spLocks/>
          </p:cNvSpPr>
          <p:nvPr/>
        </p:nvSpPr>
        <p:spPr>
          <a:xfrm>
            <a:off x="1168216" y="8221134"/>
            <a:ext cx="5592021" cy="914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rmAutofit/>
          </a:bodyPr>
          <a:lstStyle>
            <a:lvl1pPr marL="444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1pPr>
            <a:lvl2pPr marL="889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2pPr>
            <a:lvl3pPr marL="1333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3pPr>
            <a:lvl4pPr marL="1778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4pPr>
            <a:lvl5pPr marL="2222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9pPr>
          </a:lstStyle>
          <a:p>
            <a:pPr marL="0" indent="0" hangingPunct="1">
              <a:buNone/>
            </a:pPr>
            <a:r>
              <a:rPr lang="en-US" sz="3200" dirty="0" smtClean="0"/>
              <a:t>Expert  tips</a:t>
            </a:r>
            <a:endParaRPr lang="en-US" sz="3200" dirty="0"/>
          </a:p>
        </p:txBody>
      </p:sp>
      <p:sp>
        <p:nvSpPr>
          <p:cNvPr id="11" name="Text Placeholder 2"/>
          <p:cNvSpPr txBox="1">
            <a:spLocks/>
          </p:cNvSpPr>
          <p:nvPr/>
        </p:nvSpPr>
        <p:spPr>
          <a:xfrm>
            <a:off x="6990141" y="8229483"/>
            <a:ext cx="5537116" cy="914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rmAutofit/>
          </a:bodyPr>
          <a:lstStyle>
            <a:lvl1pPr marL="444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1pPr>
            <a:lvl2pPr marL="889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2pPr>
            <a:lvl3pPr marL="1333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3pPr>
            <a:lvl4pPr marL="1778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4pPr>
            <a:lvl5pPr marL="2222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9pPr>
          </a:lstStyle>
          <a:p>
            <a:pPr marL="0" indent="0" hangingPunct="1">
              <a:buNone/>
            </a:pPr>
            <a:r>
              <a:rPr lang="en-US" sz="3200" dirty="0" smtClean="0"/>
              <a:t>Quantitative and Qualitative  </a:t>
            </a:r>
            <a:endParaRPr lang="en-US" sz="3200" dirty="0"/>
          </a:p>
        </p:txBody>
      </p:sp>
      <p:sp>
        <p:nvSpPr>
          <p:cNvPr id="12" name="Text Placeholder 2"/>
          <p:cNvSpPr txBox="1">
            <a:spLocks/>
          </p:cNvSpPr>
          <p:nvPr/>
        </p:nvSpPr>
        <p:spPr>
          <a:xfrm>
            <a:off x="1168217" y="4731122"/>
            <a:ext cx="5514341" cy="914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rmAutofit/>
          </a:bodyPr>
          <a:lstStyle>
            <a:lvl1pPr marL="444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1pPr>
            <a:lvl2pPr marL="889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2pPr>
            <a:lvl3pPr marL="1333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3pPr>
            <a:lvl4pPr marL="17780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4pPr>
            <a:lvl5pPr marL="2222500" marR="0" indent="-444500" algn="l" defTabSz="584200" rtl="0" latinLnBrk="0">
              <a:lnSpc>
                <a:spcPct val="100000"/>
              </a:lnSpc>
              <a:spcBef>
                <a:spcPts val="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FFFFFF"/>
                </a:solidFill>
                <a:uFillTx/>
                <a:latin typeface="+mn-lt"/>
                <a:ea typeface="+mn-ea"/>
                <a:cs typeface="+mn-cs"/>
                <a:sym typeface="Lato Regular"/>
              </a:defRPr>
            </a:lvl9pPr>
          </a:lstStyle>
          <a:p>
            <a:pPr marL="0" indent="0" hangingPunct="1">
              <a:buNone/>
            </a:pPr>
            <a:r>
              <a:rPr lang="en-US" sz="3200" dirty="0" smtClean="0"/>
              <a:t>Adapt your DMP</a:t>
            </a:r>
            <a:endParaRPr lang="en-US" sz="3200" dirty="0"/>
          </a:p>
        </p:txBody>
      </p:sp>
    </p:spTree>
    <p:extLst>
      <p:ext uri="{BB962C8B-B14F-4D97-AF65-F5344CB8AC3E}">
        <p14:creationId xmlns:p14="http://schemas.microsoft.com/office/powerpoint/2010/main" val="1665381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Sneak preview</a:t>
            </a:r>
            <a:endParaRPr lang="en-US"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17" y="1576697"/>
            <a:ext cx="8305554" cy="736687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66614" y="186372"/>
            <a:ext cx="6096000" cy="6248400"/>
          </a:xfrm>
        </p:spPr>
      </p:pic>
    </p:spTree>
    <p:extLst>
      <p:ext uri="{BB962C8B-B14F-4D97-AF65-F5344CB8AC3E}">
        <p14:creationId xmlns:p14="http://schemas.microsoft.com/office/powerpoint/2010/main" val="16356528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5400" dirty="0" smtClean="0">
                <a:latin typeface="+mj-lt"/>
              </a:rPr>
              <a:t>More information</a:t>
            </a:r>
            <a:endParaRPr lang="en-US" dirty="0">
              <a:latin typeface="+mj-lt"/>
            </a:endParaRPr>
          </a:p>
        </p:txBody>
      </p:sp>
      <p:sp>
        <p:nvSpPr>
          <p:cNvPr id="3" name="Content Placeholder 2"/>
          <p:cNvSpPr>
            <a:spLocks noGrp="1"/>
          </p:cNvSpPr>
          <p:nvPr>
            <p:ph idx="1"/>
          </p:nvPr>
        </p:nvSpPr>
        <p:spPr>
          <a:xfrm>
            <a:off x="527573" y="1996299"/>
            <a:ext cx="11704320" cy="4950949"/>
          </a:xfrm>
        </p:spPr>
        <p:txBody>
          <a:bodyPr>
            <a:noAutofit/>
          </a:bodyPr>
          <a:lstStyle/>
          <a:p>
            <a:r>
              <a:rPr lang="en-US" sz="2800" dirty="0" smtClean="0">
                <a:latin typeface="+mn-lt"/>
              </a:rPr>
              <a:t>Flyer (with </a:t>
            </a:r>
            <a:r>
              <a:rPr lang="en-US" sz="2800" dirty="0" err="1" smtClean="0">
                <a:latin typeface="+mn-lt"/>
              </a:rPr>
              <a:t>url</a:t>
            </a:r>
            <a:r>
              <a:rPr lang="en-US" sz="2800" dirty="0" smtClean="0">
                <a:latin typeface="+mn-lt"/>
              </a:rPr>
              <a:t>) available now</a:t>
            </a:r>
          </a:p>
          <a:p>
            <a:r>
              <a:rPr lang="en-US" sz="2800" dirty="0" smtClean="0">
                <a:latin typeface="+mn-lt"/>
              </a:rPr>
              <a:t>Training </a:t>
            </a:r>
            <a:r>
              <a:rPr lang="en-US" sz="2800" dirty="0">
                <a:latin typeface="+mn-lt"/>
              </a:rPr>
              <a:t>A</a:t>
            </a:r>
            <a:r>
              <a:rPr lang="en-US" sz="2800" dirty="0" smtClean="0">
                <a:latin typeface="+mn-lt"/>
              </a:rPr>
              <a:t>s A Service: available 15 December 2017 at </a:t>
            </a:r>
            <a:r>
              <a:rPr lang="en-US" sz="2800" b="1" dirty="0" err="1" smtClean="0">
                <a:latin typeface="+mn-lt"/>
              </a:rPr>
              <a:t>www.cessda.eu</a:t>
            </a:r>
            <a:r>
              <a:rPr lang="en-US" sz="2800" b="1" dirty="0" smtClean="0">
                <a:latin typeface="+mn-lt"/>
              </a:rPr>
              <a:t>/</a:t>
            </a:r>
            <a:r>
              <a:rPr lang="en-US" sz="2800" b="1" dirty="0" err="1" smtClean="0">
                <a:latin typeface="+mn-lt"/>
              </a:rPr>
              <a:t>DMGuide</a:t>
            </a:r>
            <a:endParaRPr lang="en-US" sz="2800" dirty="0" smtClean="0">
              <a:latin typeface="+mn-lt"/>
            </a:endParaRPr>
          </a:p>
          <a:p>
            <a:r>
              <a:rPr lang="en-US" sz="2800" dirty="0" smtClean="0">
                <a:latin typeface="+mn-lt"/>
              </a:rPr>
              <a:t>In 2018: Train de trainer workshop and local workshops using this online module – available for everyone</a:t>
            </a:r>
          </a:p>
          <a:p>
            <a:endParaRPr lang="en-US" sz="2800" dirty="0">
              <a:latin typeface="+mn-lt"/>
            </a:endParaRPr>
          </a:p>
          <a:p>
            <a:r>
              <a:rPr lang="en-US" sz="2800" dirty="0" smtClean="0">
                <a:latin typeface="+mn-lt"/>
              </a:rPr>
              <a:t>Contact for information, </a:t>
            </a:r>
            <a:r>
              <a:rPr lang="en-US" sz="2800" b="1" dirty="0" smtClean="0">
                <a:latin typeface="+mn-lt"/>
              </a:rPr>
              <a:t>sneak preview, </a:t>
            </a:r>
            <a:r>
              <a:rPr lang="en-US" sz="2800" dirty="0" smtClean="0">
                <a:latin typeface="+mn-lt"/>
              </a:rPr>
              <a:t>use in local workshops: </a:t>
            </a:r>
            <a:r>
              <a:rPr lang="en-US" sz="2800" dirty="0" smtClean="0">
                <a:latin typeface="+mn-lt"/>
                <a:hlinkClick r:id="rId3"/>
              </a:rPr>
              <a:t>Ellen.Leenarts@dans.knaw.nl</a:t>
            </a:r>
            <a:r>
              <a:rPr lang="en-US" sz="2800" dirty="0" smtClean="0">
                <a:latin typeface="+mn-lt"/>
              </a:rPr>
              <a:t>, </a:t>
            </a:r>
            <a:r>
              <a:rPr lang="en-US" sz="2800" dirty="0" smtClean="0">
                <a:latin typeface="+mn-lt"/>
                <a:hlinkClick r:id="rId4"/>
              </a:rPr>
              <a:t>training@cessda.net</a:t>
            </a:r>
            <a:endParaRPr lang="en-US" sz="2800" dirty="0" smtClean="0">
              <a:latin typeface="+mn-lt"/>
            </a:endParaRPr>
          </a:p>
          <a:p>
            <a:endParaRPr lang="en-US" sz="2800" dirty="0" smtClean="0">
              <a:latin typeface="+mn-lt"/>
            </a:endParaRPr>
          </a:p>
          <a:p>
            <a:pPr algn="l"/>
            <a:r>
              <a:rPr lang="en-US" sz="2800" dirty="0" smtClean="0">
                <a:solidFill>
                  <a:schemeClr val="bg1"/>
                </a:solidFill>
                <a:latin typeface="+mn-lt"/>
              </a:rPr>
              <a:t>The Expert Tour Guide on Data Management has been developed for CESSDA ERIC by ADP, AUSSDA, CSDA, DANS, FORS, FSD, GESIS, NSD, SND, </a:t>
            </a:r>
            <a:r>
              <a:rPr lang="en-US" sz="2800" dirty="0" err="1" smtClean="0">
                <a:solidFill>
                  <a:schemeClr val="bg1"/>
                </a:solidFill>
                <a:latin typeface="+mn-lt"/>
              </a:rPr>
              <a:t>So.Da.Net</a:t>
            </a:r>
            <a:r>
              <a:rPr lang="en-US" sz="2800" dirty="0" smtClean="0">
                <a:solidFill>
                  <a:schemeClr val="bg1"/>
                </a:solidFill>
                <a:latin typeface="+mn-lt"/>
              </a:rPr>
              <a:t> and UK Data Service and is illustrated and edited by Verbeeldingskr8. </a:t>
            </a:r>
            <a:endParaRPr lang="en-US" sz="2800" dirty="0">
              <a:latin typeface="+mn-lt"/>
            </a:endParaRPr>
          </a:p>
          <a:p>
            <a:endParaRPr lang="en-US" sz="2800" dirty="0">
              <a:latin typeface="+mn-l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37" r="-2237"/>
          <a:stretch/>
        </p:blipFill>
        <p:spPr>
          <a:xfrm>
            <a:off x="8474927" y="370699"/>
            <a:ext cx="4346188" cy="2239449"/>
          </a:xfrm>
          <a:prstGeom prst="rect">
            <a:avLst/>
          </a:prstGeom>
          <a:effectLst>
            <a:softEdge rad="1270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2034" y="8715269"/>
            <a:ext cx="2337699" cy="825500"/>
          </a:xfrm>
          <a:prstGeom prst="rect">
            <a:avLst/>
          </a:prstGeom>
        </p:spPr>
      </p:pic>
    </p:spTree>
    <p:extLst>
      <p:ext uri="{BB962C8B-B14F-4D97-AF65-F5344CB8AC3E}">
        <p14:creationId xmlns:p14="http://schemas.microsoft.com/office/powerpoint/2010/main" val="7540664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ato Regular"/>
        <a:ea typeface="Lato Regular"/>
        <a:cs typeface="Lato Regular"/>
      </a:majorFont>
      <a:minorFont>
        <a:latin typeface="Lato Regular"/>
        <a:ea typeface="Lato Regular"/>
        <a:cs typeface="Lat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420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Lato-Heavy"/>
            <a:ea typeface="Lato-Heavy"/>
            <a:cs typeface="Lato-Heavy"/>
            <a:sym typeface="Lato-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ato Regular"/>
        <a:ea typeface="Lato Regular"/>
        <a:cs typeface="Lato Regular"/>
      </a:majorFont>
      <a:minorFont>
        <a:latin typeface="Lato Regular"/>
        <a:ea typeface="Lato Regular"/>
        <a:cs typeface="Lat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420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Lato-Heavy"/>
            <a:ea typeface="Lato-Heavy"/>
            <a:cs typeface="Lato-Heavy"/>
            <a:sym typeface="Lato-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20101</TotalTime>
  <Words>684</Words>
  <Application>Microsoft Macintosh PowerPoint</Application>
  <PresentationFormat>Custom</PresentationFormat>
  <Paragraphs>103</Paragraphs>
  <Slides>9</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Avenir Book</vt:lpstr>
      <vt:lpstr>Calibri</vt:lpstr>
      <vt:lpstr>Calibri Light</vt:lpstr>
      <vt:lpstr>Lato Regular</vt:lpstr>
      <vt:lpstr>Lato-Heavy</vt:lpstr>
      <vt:lpstr>Arial</vt:lpstr>
      <vt:lpstr>White</vt:lpstr>
      <vt:lpstr>Custom Design</vt:lpstr>
      <vt:lpstr>1_Custom Design</vt:lpstr>
      <vt:lpstr> Researchers in need of RDM skills CESSDA Online expert tour guide on DM</vt:lpstr>
      <vt:lpstr>What is CESSDA?</vt:lpstr>
      <vt:lpstr>Why an online module on data management for  social sciences researchers?</vt:lpstr>
      <vt:lpstr>Activities engaging researchers</vt:lpstr>
      <vt:lpstr>PowerPoint Presentation</vt:lpstr>
      <vt:lpstr>The online guide chapters are based on the research data life cycle</vt:lpstr>
      <vt:lpstr>Recurring chapter sections</vt:lpstr>
      <vt:lpstr>Sneak preview</vt:lpstr>
      <vt:lpstr>More information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CESSDA (Lato Regular 65)</dc:title>
  <dc:creator>Dag Kiberg</dc:creator>
  <cp:lastModifiedBy>Leenarts</cp:lastModifiedBy>
  <cp:revision>132</cp:revision>
  <cp:lastPrinted>2016-05-18T12:17:09Z</cp:lastPrinted>
  <dcterms:modified xsi:type="dcterms:W3CDTF">2017-11-28T09:33:34Z</dcterms:modified>
</cp:coreProperties>
</file>