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5"/>
    <p:sldMasterId id="2147483688" r:id="rId6"/>
  </p:sldMasterIdLst>
  <p:notesMasterIdLst>
    <p:notesMasterId r:id="rId18"/>
  </p:notesMasterIdLst>
  <p:handoutMasterIdLst>
    <p:handoutMasterId r:id="rId19"/>
  </p:handoutMasterIdLst>
  <p:sldIdLst>
    <p:sldId id="321" r:id="rId7"/>
    <p:sldId id="371" r:id="rId8"/>
    <p:sldId id="433" r:id="rId9"/>
    <p:sldId id="377" r:id="rId10"/>
    <p:sldId id="435" r:id="rId11"/>
    <p:sldId id="387" r:id="rId12"/>
    <p:sldId id="434" r:id="rId13"/>
    <p:sldId id="437" r:id="rId14"/>
    <p:sldId id="436" r:id="rId15"/>
    <p:sldId id="438" r:id="rId16"/>
    <p:sldId id="283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3" initials="" lastIdx="9" clrIdx="0"/>
  <p:cmAuthor id="1" name="Bridget Hannigan" initials="BH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003F5F"/>
    <a:srgbClr val="89B6E0"/>
    <a:srgbClr val="F83E54"/>
    <a:srgbClr val="93C954"/>
    <a:srgbClr val="1C305A"/>
    <a:srgbClr val="FFC000"/>
    <a:srgbClr val="E7E6E6"/>
    <a:srgbClr val="6132DB"/>
    <a:srgbClr val="EE5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3" autoAdjust="0"/>
    <p:restoredTop sz="73648" autoAdjust="0"/>
  </p:normalViewPr>
  <p:slideViewPr>
    <p:cSldViewPr snapToGrid="0">
      <p:cViewPr varScale="1">
        <p:scale>
          <a:sx n="78" d="100"/>
          <a:sy n="78" d="100"/>
        </p:scale>
        <p:origin x="192" y="344"/>
      </p:cViewPr>
      <p:guideLst>
        <p:guide orient="horz" pos="3475"/>
        <p:guide pos="288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 showGuides="1">
      <p:cViewPr varScale="1">
        <p:scale>
          <a:sx n="85" d="100"/>
          <a:sy n="85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79311-1606-D344-992B-23A34202AF94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04AC25-0579-5043-B6B3-9DDCBA3C1A78}">
      <dgm:prSet/>
      <dgm:spPr>
        <a:solidFill>
          <a:srgbClr val="C55A11">
            <a:alpha val="80000"/>
          </a:srgbClr>
        </a:solidFill>
      </dgm:spPr>
      <dgm:t>
        <a:bodyPr/>
        <a:lstStyle/>
        <a:p>
          <a:pPr rtl="0"/>
          <a:r>
            <a:rPr lang="en-US" sz="2100" dirty="0" smtClean="0"/>
            <a:t>Components</a:t>
          </a:r>
          <a:endParaRPr lang="en-US" sz="2100" dirty="0"/>
        </a:p>
      </dgm:t>
    </dgm:pt>
    <dgm:pt modelId="{B1C1178A-E215-454B-B7B6-731357620582}" type="parTrans" cxnId="{2D10D81D-8221-064A-8C99-D762C3A0C651}">
      <dgm:prSet/>
      <dgm:spPr/>
      <dgm:t>
        <a:bodyPr/>
        <a:lstStyle/>
        <a:p>
          <a:endParaRPr lang="en-GB"/>
        </a:p>
      </dgm:t>
    </dgm:pt>
    <dgm:pt modelId="{A59A6477-0172-7440-BA74-449AA880EAE5}" type="sibTrans" cxnId="{2D10D81D-8221-064A-8C99-D762C3A0C651}">
      <dgm:prSet/>
      <dgm:spPr/>
      <dgm:t>
        <a:bodyPr/>
        <a:lstStyle/>
        <a:p>
          <a:endParaRPr lang="en-GB"/>
        </a:p>
      </dgm:t>
    </dgm:pt>
    <dgm:pt modelId="{EE58E9CE-6AF9-2D48-9A9F-2F22814CA88D}">
      <dgm:prSet custT="1"/>
      <dgm:spPr>
        <a:solidFill>
          <a:srgbClr val="C55A11">
            <a:alpha val="80000"/>
          </a:srgbClr>
        </a:solidFill>
      </dgm:spPr>
      <dgm:t>
        <a:bodyPr/>
        <a:lstStyle/>
        <a:p>
          <a:pPr rtl="0"/>
          <a:r>
            <a:rPr lang="en-US" sz="1800" dirty="0" smtClean="0"/>
            <a:t>eduTEAMS Membership Management service</a:t>
          </a:r>
          <a:endParaRPr lang="en-US" sz="1800" dirty="0"/>
        </a:p>
      </dgm:t>
    </dgm:pt>
    <dgm:pt modelId="{1864519D-AA5D-FE4B-8584-97F8350EE41E}" type="parTrans" cxnId="{52444DEC-952B-B84A-8F67-61F3B3911AFB}">
      <dgm:prSet/>
      <dgm:spPr/>
      <dgm:t>
        <a:bodyPr/>
        <a:lstStyle/>
        <a:p>
          <a:endParaRPr lang="en-GB"/>
        </a:p>
      </dgm:t>
    </dgm:pt>
    <dgm:pt modelId="{B8FDA005-76B6-694B-AD03-F49BB6352D54}" type="sibTrans" cxnId="{52444DEC-952B-B84A-8F67-61F3B3911AFB}">
      <dgm:prSet/>
      <dgm:spPr/>
      <dgm:t>
        <a:bodyPr/>
        <a:lstStyle/>
        <a:p>
          <a:endParaRPr lang="en-GB"/>
        </a:p>
      </dgm:t>
    </dgm:pt>
    <dgm:pt modelId="{26B01142-06EA-9C48-AA78-559A1B554FB1}">
      <dgm:prSet custT="1"/>
      <dgm:spPr>
        <a:solidFill>
          <a:srgbClr val="C55A11">
            <a:alpha val="80000"/>
          </a:srgbClr>
        </a:solidFill>
      </dgm:spPr>
      <dgm:t>
        <a:bodyPr/>
        <a:lstStyle/>
        <a:p>
          <a:pPr rtl="0"/>
          <a:r>
            <a:rPr lang="en-US" sz="1800" dirty="0" smtClean="0"/>
            <a:t>eduTEAMS Identity </a:t>
          </a:r>
          <a:r>
            <a:rPr lang="en-US" sz="1800" dirty="0" smtClean="0"/>
            <a:t>Hub</a:t>
          </a:r>
          <a:endParaRPr lang="en-US" sz="1800" dirty="0"/>
        </a:p>
      </dgm:t>
    </dgm:pt>
    <dgm:pt modelId="{D67B09EE-82E4-E844-8B9F-7C83521BC365}" type="parTrans" cxnId="{E5567AD8-5C32-C54F-8458-A7DCBCAC1F4D}">
      <dgm:prSet/>
      <dgm:spPr/>
      <dgm:t>
        <a:bodyPr/>
        <a:lstStyle/>
        <a:p>
          <a:endParaRPr lang="en-GB"/>
        </a:p>
      </dgm:t>
    </dgm:pt>
    <dgm:pt modelId="{AD50218B-53FF-BD4B-B631-1B2F15BD9EFF}" type="sibTrans" cxnId="{E5567AD8-5C32-C54F-8458-A7DCBCAC1F4D}">
      <dgm:prSet/>
      <dgm:spPr/>
      <dgm:t>
        <a:bodyPr/>
        <a:lstStyle/>
        <a:p>
          <a:endParaRPr lang="en-GB"/>
        </a:p>
      </dgm:t>
    </dgm:pt>
    <dgm:pt modelId="{A7DE2DB5-3889-314F-857D-C4795D7FE1CC}">
      <dgm:prSet custT="1"/>
      <dgm:spPr>
        <a:solidFill>
          <a:srgbClr val="C55A11">
            <a:alpha val="80000"/>
          </a:srgbClr>
        </a:solidFill>
      </dgm:spPr>
      <dgm:t>
        <a:bodyPr/>
        <a:lstStyle/>
        <a:p>
          <a:r>
            <a:rPr lang="en-US" sz="2100" dirty="0" smtClean="0"/>
            <a:t>Characteristics</a:t>
          </a:r>
        </a:p>
      </dgm:t>
    </dgm:pt>
    <dgm:pt modelId="{824E65A4-4F2E-5D40-812E-83272E1CCDE2}" type="parTrans" cxnId="{E57CA5BA-7796-DF4C-95A2-8F63E3848E85}">
      <dgm:prSet/>
      <dgm:spPr/>
      <dgm:t>
        <a:bodyPr/>
        <a:lstStyle/>
        <a:p>
          <a:endParaRPr lang="en-GB"/>
        </a:p>
      </dgm:t>
    </dgm:pt>
    <dgm:pt modelId="{8EA47A36-5709-C545-ADD2-80646313394A}" type="sibTrans" cxnId="{E57CA5BA-7796-DF4C-95A2-8F63E3848E85}">
      <dgm:prSet/>
      <dgm:spPr/>
      <dgm:t>
        <a:bodyPr/>
        <a:lstStyle/>
        <a:p>
          <a:endParaRPr lang="en-GB"/>
        </a:p>
      </dgm:t>
    </dgm:pt>
    <dgm:pt modelId="{F1E36A20-E5B2-EF48-8EA6-FA11EBC78ECE}">
      <dgm:prSet/>
      <dgm:spPr>
        <a:solidFill>
          <a:srgbClr val="C55A11">
            <a:alpha val="80000"/>
          </a:srgbClr>
        </a:solidFill>
      </dgm:spPr>
      <dgm:t>
        <a:bodyPr/>
        <a:lstStyle/>
        <a:p>
          <a:pPr rtl="0"/>
          <a:r>
            <a:rPr lang="en-GB" dirty="0" smtClean="0"/>
            <a:t>Documentation, Cookbooks, Privacy Policy </a:t>
          </a:r>
          <a:r>
            <a:rPr lang="en-GB" dirty="0" err="1" smtClean="0"/>
            <a:t>etc</a:t>
          </a:r>
          <a:r>
            <a:rPr lang="en-GB" dirty="0" smtClean="0"/>
            <a:t> available</a:t>
          </a:r>
        </a:p>
        <a:p>
          <a:pPr rtl="0"/>
          <a:endParaRPr lang="en-GB" dirty="0" smtClean="0"/>
        </a:p>
        <a:p>
          <a:pPr rtl="0"/>
          <a:r>
            <a:rPr lang="nl-NL" dirty="0" smtClean="0"/>
            <a:t>https://wiki.geant.org/display/ED</a:t>
          </a:r>
          <a:r>
            <a:rPr lang="en-GB" dirty="0" smtClean="0"/>
            <a:t> </a:t>
          </a:r>
          <a:endParaRPr lang="en-GB" dirty="0"/>
        </a:p>
      </dgm:t>
    </dgm:pt>
    <dgm:pt modelId="{DA58A083-BF67-4744-B005-2C896C16396D}" type="parTrans" cxnId="{D6FE10E2-B9EA-1F44-92F4-4F60C5F8E736}">
      <dgm:prSet/>
      <dgm:spPr/>
      <dgm:t>
        <a:bodyPr/>
        <a:lstStyle/>
        <a:p>
          <a:endParaRPr lang="en-GB"/>
        </a:p>
      </dgm:t>
    </dgm:pt>
    <dgm:pt modelId="{38DEEE34-2395-D640-9235-5E6940258229}" type="sibTrans" cxnId="{D6FE10E2-B9EA-1F44-92F4-4F60C5F8E736}">
      <dgm:prSet/>
      <dgm:spPr/>
      <dgm:t>
        <a:bodyPr/>
        <a:lstStyle/>
        <a:p>
          <a:endParaRPr lang="en-GB"/>
        </a:p>
      </dgm:t>
    </dgm:pt>
    <dgm:pt modelId="{CD34A778-7524-481C-BE85-9873C8ACCAD5}">
      <dgm:prSet custT="1"/>
      <dgm:spPr>
        <a:solidFill>
          <a:srgbClr val="C55A11">
            <a:alpha val="80000"/>
          </a:srgbClr>
        </a:solidFill>
      </dgm:spPr>
      <dgm:t>
        <a:bodyPr/>
        <a:lstStyle/>
        <a:p>
          <a:pPr rtl="0"/>
          <a:r>
            <a:rPr lang="en-US" sz="1800" dirty="0" smtClean="0"/>
            <a:t>eduTEAMS Discovery Service</a:t>
          </a:r>
          <a:endParaRPr lang="en-US" sz="1800" dirty="0"/>
        </a:p>
      </dgm:t>
    </dgm:pt>
    <dgm:pt modelId="{A47DF427-8BC3-4A57-9466-C8DFA63ACCB8}" type="parTrans" cxnId="{90A033EB-7E27-490F-9861-20FC469CD024}">
      <dgm:prSet/>
      <dgm:spPr/>
      <dgm:t>
        <a:bodyPr/>
        <a:lstStyle/>
        <a:p>
          <a:endParaRPr lang="nl-NL"/>
        </a:p>
      </dgm:t>
    </dgm:pt>
    <dgm:pt modelId="{3D743DE0-BA74-4677-8D6A-5D37E5C546FF}" type="sibTrans" cxnId="{90A033EB-7E27-490F-9861-20FC469CD024}">
      <dgm:prSet/>
      <dgm:spPr/>
      <dgm:t>
        <a:bodyPr/>
        <a:lstStyle/>
        <a:p>
          <a:endParaRPr lang="nl-NL"/>
        </a:p>
      </dgm:t>
    </dgm:pt>
    <dgm:pt modelId="{381FD8B7-D623-42DE-A14E-51D10B199CFD}">
      <dgm:prSet custT="1"/>
      <dgm:spPr>
        <a:solidFill>
          <a:srgbClr val="C55A11">
            <a:alpha val="80000"/>
          </a:srgbClr>
        </a:solidFill>
      </dgm:spPr>
      <dgm:t>
        <a:bodyPr/>
        <a:lstStyle/>
        <a:p>
          <a:r>
            <a:rPr lang="en-US" sz="1800" dirty="0" smtClean="0"/>
            <a:t>2 monthly release cycle</a:t>
          </a:r>
        </a:p>
      </dgm:t>
    </dgm:pt>
    <dgm:pt modelId="{371BFDFE-9106-40F3-84D2-B8B52B38294B}" type="parTrans" cxnId="{C6017B6E-3592-46D0-93E7-6D38C2FAA3E3}">
      <dgm:prSet/>
      <dgm:spPr/>
      <dgm:t>
        <a:bodyPr/>
        <a:lstStyle/>
        <a:p>
          <a:endParaRPr lang="nl-NL"/>
        </a:p>
      </dgm:t>
    </dgm:pt>
    <dgm:pt modelId="{DB7BFF9E-8C54-49D7-9708-BF6FEE41B228}" type="sibTrans" cxnId="{C6017B6E-3592-46D0-93E7-6D38C2FAA3E3}">
      <dgm:prSet/>
      <dgm:spPr/>
      <dgm:t>
        <a:bodyPr/>
        <a:lstStyle/>
        <a:p>
          <a:endParaRPr lang="nl-NL"/>
        </a:p>
      </dgm:t>
    </dgm:pt>
    <dgm:pt modelId="{68740063-DA82-4556-A59E-F841FE249149}">
      <dgm:prSet custT="1"/>
      <dgm:spPr>
        <a:solidFill>
          <a:srgbClr val="C55A11">
            <a:alpha val="80000"/>
          </a:srgbClr>
        </a:solidFill>
      </dgm:spPr>
      <dgm:t>
        <a:bodyPr/>
        <a:lstStyle/>
        <a:p>
          <a:r>
            <a:rPr lang="en-US" sz="1800" dirty="0" smtClean="0"/>
            <a:t>Supports AARC architecture</a:t>
          </a:r>
        </a:p>
      </dgm:t>
    </dgm:pt>
    <dgm:pt modelId="{C2438147-1807-44ED-911F-1B3B1D9287CC}" type="parTrans" cxnId="{DB0599E9-F62C-49F9-83C5-908B196F8B28}">
      <dgm:prSet/>
      <dgm:spPr/>
      <dgm:t>
        <a:bodyPr/>
        <a:lstStyle/>
        <a:p>
          <a:endParaRPr lang="nl-NL"/>
        </a:p>
      </dgm:t>
    </dgm:pt>
    <dgm:pt modelId="{6B60E550-4FDD-4D4C-B61A-FC09A9A64BAF}" type="sibTrans" cxnId="{DB0599E9-F62C-49F9-83C5-908B196F8B28}">
      <dgm:prSet/>
      <dgm:spPr/>
      <dgm:t>
        <a:bodyPr/>
        <a:lstStyle/>
        <a:p>
          <a:endParaRPr lang="nl-NL"/>
        </a:p>
      </dgm:t>
    </dgm:pt>
    <dgm:pt modelId="{C1F5BBD8-08B5-4B9C-8CC5-53DE070EB286}">
      <dgm:prSet custT="1"/>
      <dgm:spPr>
        <a:solidFill>
          <a:srgbClr val="C55A11">
            <a:alpha val="80000"/>
          </a:srgbClr>
        </a:solidFill>
      </dgm:spPr>
      <dgm:t>
        <a:bodyPr/>
        <a:lstStyle/>
        <a:p>
          <a:r>
            <a:rPr lang="en-US" sz="1800" dirty="0" smtClean="0"/>
            <a:t>Single- and multi-tenant options</a:t>
          </a:r>
        </a:p>
        <a:p>
          <a:endParaRPr lang="en-US" sz="1500" dirty="0" smtClean="0"/>
        </a:p>
        <a:p>
          <a:endParaRPr lang="en-US" sz="1500" dirty="0" smtClean="0"/>
        </a:p>
      </dgm:t>
    </dgm:pt>
    <dgm:pt modelId="{D9641A68-A802-4657-BFEC-001B35C938D3}" type="parTrans" cxnId="{F076E8A8-F1ED-44B0-ACF8-33C67B59F339}">
      <dgm:prSet/>
      <dgm:spPr/>
      <dgm:t>
        <a:bodyPr/>
        <a:lstStyle/>
        <a:p>
          <a:endParaRPr lang="nl-NL"/>
        </a:p>
      </dgm:t>
    </dgm:pt>
    <dgm:pt modelId="{2838976A-F6A9-4251-8D49-FB43A79D3F5E}" type="sibTrans" cxnId="{F076E8A8-F1ED-44B0-ACF8-33C67B59F339}">
      <dgm:prSet/>
      <dgm:spPr/>
      <dgm:t>
        <a:bodyPr/>
        <a:lstStyle/>
        <a:p>
          <a:endParaRPr lang="nl-NL"/>
        </a:p>
      </dgm:t>
    </dgm:pt>
    <dgm:pt modelId="{DB3B2B70-2BEC-B548-967E-F8A6A7CB9E05}">
      <dgm:prSet custT="1"/>
      <dgm:spPr>
        <a:solidFill>
          <a:srgbClr val="C55A11">
            <a:alpha val="80000"/>
          </a:srgbClr>
        </a:solidFill>
      </dgm:spPr>
      <dgm:t>
        <a:bodyPr/>
        <a:lstStyle/>
        <a:p>
          <a:pPr rtl="0"/>
          <a:r>
            <a:rPr lang="en-US" sz="1800" dirty="0" err="1" smtClean="0"/>
            <a:t>eduTEAMS</a:t>
          </a:r>
          <a:r>
            <a:rPr lang="en-US" sz="1800" dirty="0" smtClean="0"/>
            <a:t> Proxy</a:t>
          </a:r>
          <a:endParaRPr lang="en-US" sz="1800" dirty="0"/>
        </a:p>
      </dgm:t>
    </dgm:pt>
    <dgm:pt modelId="{C49CD4C8-AA30-F54A-998F-19F6870D41BD}" type="parTrans" cxnId="{BA2211D8-9703-094D-AC1F-91AE25E83F53}">
      <dgm:prSet/>
      <dgm:spPr/>
    </dgm:pt>
    <dgm:pt modelId="{43FEBF9B-B346-7644-8302-3F2A90F4AD55}" type="sibTrans" cxnId="{BA2211D8-9703-094D-AC1F-91AE25E83F53}">
      <dgm:prSet/>
      <dgm:spPr/>
    </dgm:pt>
    <dgm:pt modelId="{164BF2A1-909B-6943-9273-C792C25776A5}" type="pres">
      <dgm:prSet presAssocID="{D9379311-1606-D344-992B-23A34202AF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E2F743-FC37-154E-958A-88B5D56065A9}" type="pres">
      <dgm:prSet presAssocID="{2604AC25-0579-5043-B6B3-9DDCBA3C1A78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6E352D4-408A-4B4F-B92A-B0B3B0A287BA}" type="pres">
      <dgm:prSet presAssocID="{A59A6477-0172-7440-BA74-449AA880EAE5}" presName="sibTrans" presStyleCnt="0"/>
      <dgm:spPr/>
    </dgm:pt>
    <dgm:pt modelId="{A014EBFF-EF95-CE44-935A-BE49100F4638}" type="pres">
      <dgm:prSet presAssocID="{A7DE2DB5-3889-314F-857D-C4795D7FE1CC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D6874C11-703A-784F-9437-CDDB188A3505}" type="pres">
      <dgm:prSet presAssocID="{8EA47A36-5709-C545-ADD2-80646313394A}" presName="sibTrans" presStyleCnt="0"/>
      <dgm:spPr/>
    </dgm:pt>
    <dgm:pt modelId="{C2B2C213-39ED-F84E-ADB7-F85DDEBD6240}" type="pres">
      <dgm:prSet presAssocID="{F1E36A20-E5B2-EF48-8EA6-FA11EBC78ECE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DB0599E9-F62C-49F9-83C5-908B196F8B28}" srcId="{A7DE2DB5-3889-314F-857D-C4795D7FE1CC}" destId="{68740063-DA82-4556-A59E-F841FE249149}" srcOrd="1" destOrd="0" parTransId="{C2438147-1807-44ED-911F-1B3B1D9287CC}" sibTransId="{6B60E550-4FDD-4D4C-B61A-FC09A9A64BAF}"/>
    <dgm:cxn modelId="{5BBC803D-37EC-46D9-8D1B-84355147A4D0}" type="presOf" srcId="{68740063-DA82-4556-A59E-F841FE249149}" destId="{A014EBFF-EF95-CE44-935A-BE49100F4638}" srcOrd="0" destOrd="2" presId="urn:microsoft.com/office/officeart/2005/8/layout/default"/>
    <dgm:cxn modelId="{C6017B6E-3592-46D0-93E7-6D38C2FAA3E3}" srcId="{A7DE2DB5-3889-314F-857D-C4795D7FE1CC}" destId="{381FD8B7-D623-42DE-A14E-51D10B199CFD}" srcOrd="0" destOrd="0" parTransId="{371BFDFE-9106-40F3-84D2-B8B52B38294B}" sibTransId="{DB7BFF9E-8C54-49D7-9708-BF6FEE41B228}"/>
    <dgm:cxn modelId="{804663DA-56A1-2A4D-8173-E99D94A0D797}" type="presOf" srcId="{F1E36A20-E5B2-EF48-8EA6-FA11EBC78ECE}" destId="{C2B2C213-39ED-F84E-ADB7-F85DDEBD6240}" srcOrd="0" destOrd="0" presId="urn:microsoft.com/office/officeart/2005/8/layout/default"/>
    <dgm:cxn modelId="{90A033EB-7E27-490F-9861-20FC469CD024}" srcId="{2604AC25-0579-5043-B6B3-9DDCBA3C1A78}" destId="{CD34A778-7524-481C-BE85-9873C8ACCAD5}" srcOrd="1" destOrd="0" parTransId="{A47DF427-8BC3-4A57-9466-C8DFA63ACCB8}" sibTransId="{3D743DE0-BA74-4677-8D6A-5D37E5C546FF}"/>
    <dgm:cxn modelId="{6CD54AA8-F711-ED48-92BE-AC85855B4B93}" type="presOf" srcId="{DB3B2B70-2BEC-B548-967E-F8A6A7CB9E05}" destId="{57E2F743-FC37-154E-958A-88B5D56065A9}" srcOrd="0" destOrd="4" presId="urn:microsoft.com/office/officeart/2005/8/layout/default"/>
    <dgm:cxn modelId="{C3582C67-93A4-4EFB-B29B-E1954EE54F5E}" type="presOf" srcId="{26B01142-06EA-9C48-AA78-559A1B554FB1}" destId="{57E2F743-FC37-154E-958A-88B5D56065A9}" srcOrd="0" destOrd="3" presId="urn:microsoft.com/office/officeart/2005/8/layout/default"/>
    <dgm:cxn modelId="{355E6DEA-F138-468E-8CD9-409AE6CB268C}" type="presOf" srcId="{381FD8B7-D623-42DE-A14E-51D10B199CFD}" destId="{A014EBFF-EF95-CE44-935A-BE49100F4638}" srcOrd="0" destOrd="1" presId="urn:microsoft.com/office/officeart/2005/8/layout/default"/>
    <dgm:cxn modelId="{D6FE10E2-B9EA-1F44-92F4-4F60C5F8E736}" srcId="{D9379311-1606-D344-992B-23A34202AF94}" destId="{F1E36A20-E5B2-EF48-8EA6-FA11EBC78ECE}" srcOrd="2" destOrd="0" parTransId="{DA58A083-BF67-4744-B005-2C896C16396D}" sibTransId="{38DEEE34-2395-D640-9235-5E6940258229}"/>
    <dgm:cxn modelId="{F076E8A8-F1ED-44B0-ACF8-33C67B59F339}" srcId="{A7DE2DB5-3889-314F-857D-C4795D7FE1CC}" destId="{C1F5BBD8-08B5-4B9C-8CC5-53DE070EB286}" srcOrd="2" destOrd="0" parTransId="{D9641A68-A802-4657-BFEC-001B35C938D3}" sibTransId="{2838976A-F6A9-4251-8D49-FB43A79D3F5E}"/>
    <dgm:cxn modelId="{FB682F4C-1AEB-44F6-BBA7-EA98C2DADBBC}" type="presOf" srcId="{CD34A778-7524-481C-BE85-9873C8ACCAD5}" destId="{57E2F743-FC37-154E-958A-88B5D56065A9}" srcOrd="0" destOrd="2" presId="urn:microsoft.com/office/officeart/2005/8/layout/default"/>
    <dgm:cxn modelId="{2035ED46-122B-5141-8FB0-8297452383F7}" type="presOf" srcId="{D9379311-1606-D344-992B-23A34202AF94}" destId="{164BF2A1-909B-6943-9273-C792C25776A5}" srcOrd="0" destOrd="0" presId="urn:microsoft.com/office/officeart/2005/8/layout/default"/>
    <dgm:cxn modelId="{E57CA5BA-7796-DF4C-95A2-8F63E3848E85}" srcId="{D9379311-1606-D344-992B-23A34202AF94}" destId="{A7DE2DB5-3889-314F-857D-C4795D7FE1CC}" srcOrd="1" destOrd="0" parTransId="{824E65A4-4F2E-5D40-812E-83272E1CCDE2}" sibTransId="{8EA47A36-5709-C545-ADD2-80646313394A}"/>
    <dgm:cxn modelId="{2D10D81D-8221-064A-8C99-D762C3A0C651}" srcId="{D9379311-1606-D344-992B-23A34202AF94}" destId="{2604AC25-0579-5043-B6B3-9DDCBA3C1A78}" srcOrd="0" destOrd="0" parTransId="{B1C1178A-E215-454B-B7B6-731357620582}" sibTransId="{A59A6477-0172-7440-BA74-449AA880EAE5}"/>
    <dgm:cxn modelId="{E5567AD8-5C32-C54F-8458-A7DCBCAC1F4D}" srcId="{2604AC25-0579-5043-B6B3-9DDCBA3C1A78}" destId="{26B01142-06EA-9C48-AA78-559A1B554FB1}" srcOrd="2" destOrd="0" parTransId="{D67B09EE-82E4-E844-8B9F-7C83521BC365}" sibTransId="{AD50218B-53FF-BD4B-B631-1B2F15BD9EFF}"/>
    <dgm:cxn modelId="{BA2211D8-9703-094D-AC1F-91AE25E83F53}" srcId="{2604AC25-0579-5043-B6B3-9DDCBA3C1A78}" destId="{DB3B2B70-2BEC-B548-967E-F8A6A7CB9E05}" srcOrd="3" destOrd="0" parTransId="{C49CD4C8-AA30-F54A-998F-19F6870D41BD}" sibTransId="{43FEBF9B-B346-7644-8302-3F2A90F4AD55}"/>
    <dgm:cxn modelId="{CAE3E121-DDBE-BB40-9ADA-D0F1FCCB29AD}" type="presOf" srcId="{A7DE2DB5-3889-314F-857D-C4795D7FE1CC}" destId="{A014EBFF-EF95-CE44-935A-BE49100F4638}" srcOrd="0" destOrd="0" presId="urn:microsoft.com/office/officeart/2005/8/layout/default"/>
    <dgm:cxn modelId="{5D502BFA-1F00-45D0-9943-E9BB1215EEAA}" type="presOf" srcId="{C1F5BBD8-08B5-4B9C-8CC5-53DE070EB286}" destId="{A014EBFF-EF95-CE44-935A-BE49100F4638}" srcOrd="0" destOrd="3" presId="urn:microsoft.com/office/officeart/2005/8/layout/default"/>
    <dgm:cxn modelId="{5D37D889-6896-453E-9181-F4002B11CA9C}" type="presOf" srcId="{EE58E9CE-6AF9-2D48-9A9F-2F22814CA88D}" destId="{57E2F743-FC37-154E-958A-88B5D56065A9}" srcOrd="0" destOrd="1" presId="urn:microsoft.com/office/officeart/2005/8/layout/default"/>
    <dgm:cxn modelId="{375F912F-F27B-964F-9D14-323EDEF2FB75}" type="presOf" srcId="{2604AC25-0579-5043-B6B3-9DDCBA3C1A78}" destId="{57E2F743-FC37-154E-958A-88B5D56065A9}" srcOrd="0" destOrd="0" presId="urn:microsoft.com/office/officeart/2005/8/layout/default"/>
    <dgm:cxn modelId="{52444DEC-952B-B84A-8F67-61F3B3911AFB}" srcId="{2604AC25-0579-5043-B6B3-9DDCBA3C1A78}" destId="{EE58E9CE-6AF9-2D48-9A9F-2F22814CA88D}" srcOrd="0" destOrd="0" parTransId="{1864519D-AA5D-FE4B-8584-97F8350EE41E}" sibTransId="{B8FDA005-76B6-694B-AD03-F49BB6352D54}"/>
    <dgm:cxn modelId="{B3356107-DB9F-A14E-9E26-88F18F088EC8}" type="presParOf" srcId="{164BF2A1-909B-6943-9273-C792C25776A5}" destId="{57E2F743-FC37-154E-958A-88B5D56065A9}" srcOrd="0" destOrd="0" presId="urn:microsoft.com/office/officeart/2005/8/layout/default"/>
    <dgm:cxn modelId="{940EBE29-FCAD-D042-A569-55CDEF2ACD75}" type="presParOf" srcId="{164BF2A1-909B-6943-9273-C792C25776A5}" destId="{B6E352D4-408A-4B4F-B92A-B0B3B0A287BA}" srcOrd="1" destOrd="0" presId="urn:microsoft.com/office/officeart/2005/8/layout/default"/>
    <dgm:cxn modelId="{EA74992E-ABC7-864A-875A-55F08A45F14B}" type="presParOf" srcId="{164BF2A1-909B-6943-9273-C792C25776A5}" destId="{A014EBFF-EF95-CE44-935A-BE49100F4638}" srcOrd="2" destOrd="0" presId="urn:microsoft.com/office/officeart/2005/8/layout/default"/>
    <dgm:cxn modelId="{8D26638E-180E-894B-A1E6-AC9254493560}" type="presParOf" srcId="{164BF2A1-909B-6943-9273-C792C25776A5}" destId="{D6874C11-703A-784F-9437-CDDB188A3505}" srcOrd="3" destOrd="0" presId="urn:microsoft.com/office/officeart/2005/8/layout/default"/>
    <dgm:cxn modelId="{29AB0E7E-C187-1B4C-BF3D-B6592632E39C}" type="presParOf" srcId="{164BF2A1-909B-6943-9273-C792C25776A5}" destId="{C2B2C213-39ED-F84E-ADB7-F85DDEBD624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EF5C6-8D5B-4749-A1AC-9048BC1CEA56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E1510A-0FDD-9B4B-BBD5-44DC0DEA1021}">
      <dgm:prSet custT="1"/>
      <dgm:spPr>
        <a:solidFill>
          <a:schemeClr val="accent2">
            <a:lumMod val="75000"/>
            <a:alpha val="80000"/>
          </a:schemeClr>
        </a:solidFill>
      </dgm:spPr>
      <dgm:t>
        <a:bodyPr/>
        <a:lstStyle/>
        <a:p>
          <a:pPr rtl="0"/>
          <a:r>
            <a:rPr lang="en-GB" sz="2100" dirty="0" smtClean="0"/>
            <a:t>Collaboration suite to enable use of federated identity in research communities</a:t>
          </a:r>
          <a:endParaRPr lang="en-GB" sz="2100" dirty="0"/>
        </a:p>
      </dgm:t>
    </dgm:pt>
    <dgm:pt modelId="{BD4CB7E4-1EB2-A846-A098-94FE705E37DC}" type="parTrans" cxnId="{86CEC83C-5E07-BE42-9491-F08EEAD6EB3B}">
      <dgm:prSet/>
      <dgm:spPr/>
      <dgm:t>
        <a:bodyPr/>
        <a:lstStyle/>
        <a:p>
          <a:endParaRPr lang="en-GB"/>
        </a:p>
      </dgm:t>
    </dgm:pt>
    <dgm:pt modelId="{5EBDF4EF-81F7-D945-88D1-482150341CDA}" type="sibTrans" cxnId="{86CEC83C-5E07-BE42-9491-F08EEAD6EB3B}">
      <dgm:prSet/>
      <dgm:spPr/>
      <dgm:t>
        <a:bodyPr/>
        <a:lstStyle/>
        <a:p>
          <a:endParaRPr lang="en-GB"/>
        </a:p>
      </dgm:t>
    </dgm:pt>
    <dgm:pt modelId="{F6B2EFCB-6A0B-FB44-AD90-272494C0CBDF}">
      <dgm:prSet custT="1"/>
      <dgm:spPr>
        <a:solidFill>
          <a:schemeClr val="accent2">
            <a:lumMod val="75000"/>
            <a:alpha val="80000"/>
          </a:schemeClr>
        </a:solidFill>
      </dgm:spPr>
      <dgm:t>
        <a:bodyPr/>
        <a:lstStyle/>
        <a:p>
          <a:pPr rtl="0"/>
          <a:r>
            <a:rPr lang="en-US" sz="2100" dirty="0" smtClean="0"/>
            <a:t>Partner for any e-Infra or Research Infra </a:t>
          </a:r>
          <a:r>
            <a:rPr lang="en-US" sz="2100" dirty="0" err="1" smtClean="0"/>
            <a:t>inc.</a:t>
          </a:r>
          <a:r>
            <a:rPr lang="en-US" sz="2100" dirty="0" smtClean="0"/>
            <a:t> “long tail”, informal groups</a:t>
          </a:r>
          <a:endParaRPr lang="en-GB" sz="2100" dirty="0"/>
        </a:p>
      </dgm:t>
    </dgm:pt>
    <dgm:pt modelId="{EB0B3332-6523-4A4E-B5BA-880E97A5BC8D}" type="parTrans" cxnId="{FCCB5373-7269-A849-8768-5B594FD6BAFF}">
      <dgm:prSet/>
      <dgm:spPr/>
      <dgm:t>
        <a:bodyPr/>
        <a:lstStyle/>
        <a:p>
          <a:endParaRPr lang="en-GB"/>
        </a:p>
      </dgm:t>
    </dgm:pt>
    <dgm:pt modelId="{E9EA02B5-3DC5-2041-A1DF-250EBAEB4710}" type="sibTrans" cxnId="{FCCB5373-7269-A849-8768-5B594FD6BAFF}">
      <dgm:prSet/>
      <dgm:spPr/>
      <dgm:t>
        <a:bodyPr/>
        <a:lstStyle/>
        <a:p>
          <a:endParaRPr lang="en-GB"/>
        </a:p>
      </dgm:t>
    </dgm:pt>
    <dgm:pt modelId="{9042FFDC-7CD5-2F4C-8FB1-B3E1521502EE}">
      <dgm:prSet custT="1"/>
      <dgm:spPr>
        <a:solidFill>
          <a:schemeClr val="accent2">
            <a:lumMod val="75000"/>
            <a:alpha val="80000"/>
          </a:schemeClr>
        </a:solidFill>
      </dgm:spPr>
      <dgm:t>
        <a:bodyPr/>
        <a:lstStyle/>
        <a:p>
          <a:pPr rtl="0"/>
          <a:endParaRPr lang="en-GB" sz="1400" dirty="0"/>
        </a:p>
      </dgm:t>
    </dgm:pt>
    <dgm:pt modelId="{1451A675-0782-3646-A9DE-1F79C8553C95}" type="parTrans" cxnId="{D8D31D65-6B9E-D043-9F4F-C2A5A38A78AD}">
      <dgm:prSet/>
      <dgm:spPr/>
      <dgm:t>
        <a:bodyPr/>
        <a:lstStyle/>
        <a:p>
          <a:endParaRPr lang="en-GB"/>
        </a:p>
      </dgm:t>
    </dgm:pt>
    <dgm:pt modelId="{B76FBA49-4926-514F-B3B4-B64CC9FDABA5}" type="sibTrans" cxnId="{D8D31D65-6B9E-D043-9F4F-C2A5A38A78AD}">
      <dgm:prSet/>
      <dgm:spPr/>
      <dgm:t>
        <a:bodyPr/>
        <a:lstStyle/>
        <a:p>
          <a:endParaRPr lang="en-GB"/>
        </a:p>
      </dgm:t>
    </dgm:pt>
    <dgm:pt modelId="{7B25644E-9DE9-9248-A42F-E99E94D06556}" type="pres">
      <dgm:prSet presAssocID="{318EF5C6-8D5B-4749-A1AC-9048BC1CEA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3845D12-CA50-0C40-B050-A948C38EAA3A}" type="pres">
      <dgm:prSet presAssocID="{7DE1510A-0FDD-9B4B-BBD5-44DC0DEA1021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861F1CFF-AC57-E440-9385-E6E3280F6D65}" type="pres">
      <dgm:prSet presAssocID="{5EBDF4EF-81F7-D945-88D1-482150341CDA}" presName="sibTrans" presStyleCnt="0"/>
      <dgm:spPr/>
    </dgm:pt>
    <dgm:pt modelId="{BCF78316-AEFF-DF45-99FA-78A883203A64}" type="pres">
      <dgm:prSet presAssocID="{F6B2EFCB-6A0B-FB44-AD90-272494C0CBDF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7FD7988D-C3CC-4E43-A526-8F0CFC0D5D57}" type="pres">
      <dgm:prSet presAssocID="{E9EA02B5-3DC5-2041-A1DF-250EBAEB4710}" presName="sibTrans" presStyleCnt="0"/>
      <dgm:spPr/>
    </dgm:pt>
    <dgm:pt modelId="{2ED65BD5-3356-9E4F-825C-182DE2609C6F}" type="pres">
      <dgm:prSet presAssocID="{9042FFDC-7CD5-2F4C-8FB1-B3E1521502EE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E929A1FE-0604-D844-9CF3-418D2F59AF64}" type="presOf" srcId="{318EF5C6-8D5B-4749-A1AC-9048BC1CEA56}" destId="{7B25644E-9DE9-9248-A42F-E99E94D06556}" srcOrd="0" destOrd="0" presId="urn:microsoft.com/office/officeart/2005/8/layout/default"/>
    <dgm:cxn modelId="{BF3D2E89-7D89-6C48-8E63-49FCD086D508}" type="presOf" srcId="{7DE1510A-0FDD-9B4B-BBD5-44DC0DEA1021}" destId="{73845D12-CA50-0C40-B050-A948C38EAA3A}" srcOrd="0" destOrd="0" presId="urn:microsoft.com/office/officeart/2005/8/layout/default"/>
    <dgm:cxn modelId="{023A7B59-66B6-9B48-9131-33B5AB4EB63F}" type="presOf" srcId="{9042FFDC-7CD5-2F4C-8FB1-B3E1521502EE}" destId="{2ED65BD5-3356-9E4F-825C-182DE2609C6F}" srcOrd="0" destOrd="0" presId="urn:microsoft.com/office/officeart/2005/8/layout/default"/>
    <dgm:cxn modelId="{D8D31D65-6B9E-D043-9F4F-C2A5A38A78AD}" srcId="{318EF5C6-8D5B-4749-A1AC-9048BC1CEA56}" destId="{9042FFDC-7CD5-2F4C-8FB1-B3E1521502EE}" srcOrd="2" destOrd="0" parTransId="{1451A675-0782-3646-A9DE-1F79C8553C95}" sibTransId="{B76FBA49-4926-514F-B3B4-B64CC9FDABA5}"/>
    <dgm:cxn modelId="{FCCB5373-7269-A849-8768-5B594FD6BAFF}" srcId="{318EF5C6-8D5B-4749-A1AC-9048BC1CEA56}" destId="{F6B2EFCB-6A0B-FB44-AD90-272494C0CBDF}" srcOrd="1" destOrd="0" parTransId="{EB0B3332-6523-4A4E-B5BA-880E97A5BC8D}" sibTransId="{E9EA02B5-3DC5-2041-A1DF-250EBAEB4710}"/>
    <dgm:cxn modelId="{86CEC83C-5E07-BE42-9491-F08EEAD6EB3B}" srcId="{318EF5C6-8D5B-4749-A1AC-9048BC1CEA56}" destId="{7DE1510A-0FDD-9B4B-BBD5-44DC0DEA1021}" srcOrd="0" destOrd="0" parTransId="{BD4CB7E4-1EB2-A846-A098-94FE705E37DC}" sibTransId="{5EBDF4EF-81F7-D945-88D1-482150341CDA}"/>
    <dgm:cxn modelId="{2322A179-4A8A-D242-956B-991583765C5D}" type="presOf" srcId="{F6B2EFCB-6A0B-FB44-AD90-272494C0CBDF}" destId="{BCF78316-AEFF-DF45-99FA-78A883203A64}" srcOrd="0" destOrd="0" presId="urn:microsoft.com/office/officeart/2005/8/layout/default"/>
    <dgm:cxn modelId="{AEAC55F6-8B99-FB49-84EF-A39A16AF5AA7}" type="presParOf" srcId="{7B25644E-9DE9-9248-A42F-E99E94D06556}" destId="{73845D12-CA50-0C40-B050-A948C38EAA3A}" srcOrd="0" destOrd="0" presId="urn:microsoft.com/office/officeart/2005/8/layout/default"/>
    <dgm:cxn modelId="{12C54CF7-08C0-4346-A2F6-607906529B6F}" type="presParOf" srcId="{7B25644E-9DE9-9248-A42F-E99E94D06556}" destId="{861F1CFF-AC57-E440-9385-E6E3280F6D65}" srcOrd="1" destOrd="0" presId="urn:microsoft.com/office/officeart/2005/8/layout/default"/>
    <dgm:cxn modelId="{B05ED2A1-9A7B-034A-92E1-1B1A6DC7CD94}" type="presParOf" srcId="{7B25644E-9DE9-9248-A42F-E99E94D06556}" destId="{BCF78316-AEFF-DF45-99FA-78A883203A64}" srcOrd="2" destOrd="0" presId="urn:microsoft.com/office/officeart/2005/8/layout/default"/>
    <dgm:cxn modelId="{14FEF910-674F-AC4B-BF54-753ACEC05408}" type="presParOf" srcId="{7B25644E-9DE9-9248-A42F-E99E94D06556}" destId="{7FD7988D-C3CC-4E43-A526-8F0CFC0D5D57}" srcOrd="3" destOrd="0" presId="urn:microsoft.com/office/officeart/2005/8/layout/default"/>
    <dgm:cxn modelId="{06561A2D-8F1A-F543-8965-0D355FD82DA6}" type="presParOf" srcId="{7B25644E-9DE9-9248-A42F-E99E94D06556}" destId="{2ED65BD5-3356-9E4F-825C-182DE2609C6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2F743-FC37-154E-958A-88B5D56065A9}">
      <dsp:nvSpPr>
        <dsp:cNvPr id="0" name=""/>
        <dsp:cNvSpPr/>
      </dsp:nvSpPr>
      <dsp:spPr>
        <a:xfrm>
          <a:off x="0" y="7889"/>
          <a:ext cx="3648943" cy="2189365"/>
        </a:xfrm>
        <a:prstGeom prst="roundRect">
          <a:avLst/>
        </a:prstGeom>
        <a:solidFill>
          <a:srgbClr val="C55A11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Components</a:t>
          </a:r>
          <a:endParaRPr lang="en-US" sz="21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eduTEAMS Membership Management service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eduTEAMS Discovery Service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eduTEAMS Identity </a:t>
          </a:r>
          <a:r>
            <a:rPr lang="en-US" sz="1800" kern="1200" dirty="0" smtClean="0"/>
            <a:t>Hub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 smtClean="0"/>
            <a:t>eduTEAMS</a:t>
          </a:r>
          <a:r>
            <a:rPr lang="en-US" sz="1800" kern="1200" dirty="0" smtClean="0"/>
            <a:t> Proxy</a:t>
          </a:r>
          <a:endParaRPr lang="en-US" sz="1800" kern="1200" dirty="0"/>
        </a:p>
      </dsp:txBody>
      <dsp:txXfrm>
        <a:off x="106876" y="114765"/>
        <a:ext cx="3435191" cy="1975613"/>
      </dsp:txXfrm>
    </dsp:sp>
    <dsp:sp modelId="{A014EBFF-EF95-CE44-935A-BE49100F4638}">
      <dsp:nvSpPr>
        <dsp:cNvPr id="0" name=""/>
        <dsp:cNvSpPr/>
      </dsp:nvSpPr>
      <dsp:spPr>
        <a:xfrm>
          <a:off x="4013837" y="7889"/>
          <a:ext cx="3648943" cy="2189365"/>
        </a:xfrm>
        <a:prstGeom prst="roundRect">
          <a:avLst/>
        </a:prstGeom>
        <a:solidFill>
          <a:srgbClr val="C55A11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Characteristics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2 monthly release cycle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Supports AARC architecture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Single- and multi-tenant options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 smtClean="0"/>
        </a:p>
      </dsp:txBody>
      <dsp:txXfrm>
        <a:off x="4120713" y="114765"/>
        <a:ext cx="3435191" cy="1975613"/>
      </dsp:txXfrm>
    </dsp:sp>
    <dsp:sp modelId="{C2B2C213-39ED-F84E-ADB7-F85DDEBD6240}">
      <dsp:nvSpPr>
        <dsp:cNvPr id="0" name=""/>
        <dsp:cNvSpPr/>
      </dsp:nvSpPr>
      <dsp:spPr>
        <a:xfrm>
          <a:off x="8027674" y="7889"/>
          <a:ext cx="3648943" cy="2189365"/>
        </a:xfrm>
        <a:prstGeom prst="roundRect">
          <a:avLst/>
        </a:prstGeom>
        <a:solidFill>
          <a:srgbClr val="C55A11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Documentation, Cookbooks, Privacy Policy </a:t>
          </a:r>
          <a:r>
            <a:rPr lang="en-GB" sz="1900" kern="1200" dirty="0" err="1" smtClean="0"/>
            <a:t>etc</a:t>
          </a:r>
          <a:r>
            <a:rPr lang="en-GB" sz="1900" kern="1200" dirty="0" smtClean="0"/>
            <a:t> available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https://wiki.geant.org/display/ED</a:t>
          </a:r>
          <a:r>
            <a:rPr lang="en-GB" sz="1900" kern="1200" dirty="0" smtClean="0"/>
            <a:t> </a:t>
          </a:r>
          <a:endParaRPr lang="en-GB" sz="1900" kern="1200" dirty="0"/>
        </a:p>
      </dsp:txBody>
      <dsp:txXfrm>
        <a:off x="8134550" y="114765"/>
        <a:ext cx="3435191" cy="1975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45D12-CA50-0C40-B050-A948C38EAA3A}">
      <dsp:nvSpPr>
        <dsp:cNvPr id="0" name=""/>
        <dsp:cNvSpPr/>
      </dsp:nvSpPr>
      <dsp:spPr>
        <a:xfrm>
          <a:off x="859892" y="1211"/>
          <a:ext cx="3083166" cy="1849899"/>
        </a:xfrm>
        <a:prstGeom prst="roundRect">
          <a:avLst/>
        </a:prstGeom>
        <a:solidFill>
          <a:schemeClr val="accent2">
            <a:lumMod val="75000"/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Collaboration suite to enable use of federated identity in research communities</a:t>
          </a:r>
          <a:endParaRPr lang="en-GB" sz="2100" kern="1200" dirty="0"/>
        </a:p>
      </dsp:txBody>
      <dsp:txXfrm>
        <a:off x="950197" y="91516"/>
        <a:ext cx="2902556" cy="1669289"/>
      </dsp:txXfrm>
    </dsp:sp>
    <dsp:sp modelId="{BCF78316-AEFF-DF45-99FA-78A883203A64}">
      <dsp:nvSpPr>
        <dsp:cNvPr id="0" name=""/>
        <dsp:cNvSpPr/>
      </dsp:nvSpPr>
      <dsp:spPr>
        <a:xfrm>
          <a:off x="4251374" y="1211"/>
          <a:ext cx="3083166" cy="1849899"/>
        </a:xfrm>
        <a:prstGeom prst="roundRect">
          <a:avLst/>
        </a:prstGeom>
        <a:solidFill>
          <a:schemeClr val="accent2">
            <a:lumMod val="75000"/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Partner for any e-Infra or Research Infra </a:t>
          </a:r>
          <a:r>
            <a:rPr lang="en-US" sz="2100" kern="1200" dirty="0" err="1" smtClean="0"/>
            <a:t>inc.</a:t>
          </a:r>
          <a:r>
            <a:rPr lang="en-US" sz="2100" kern="1200" dirty="0" smtClean="0"/>
            <a:t> “long tail”, informal groups</a:t>
          </a:r>
          <a:endParaRPr lang="en-GB" sz="2100" kern="1200" dirty="0"/>
        </a:p>
      </dsp:txBody>
      <dsp:txXfrm>
        <a:off x="4341679" y="91516"/>
        <a:ext cx="2902556" cy="1669289"/>
      </dsp:txXfrm>
    </dsp:sp>
    <dsp:sp modelId="{2ED65BD5-3356-9E4F-825C-182DE2609C6F}">
      <dsp:nvSpPr>
        <dsp:cNvPr id="0" name=""/>
        <dsp:cNvSpPr/>
      </dsp:nvSpPr>
      <dsp:spPr>
        <a:xfrm>
          <a:off x="7642857" y="1211"/>
          <a:ext cx="3083166" cy="1849899"/>
        </a:xfrm>
        <a:prstGeom prst="roundRect">
          <a:avLst/>
        </a:prstGeom>
        <a:solidFill>
          <a:schemeClr val="accent2">
            <a:lumMod val="75000"/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7733162" y="91516"/>
        <a:ext cx="2902556" cy="1669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GN4-1 EC Review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Activity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5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0173-56AF-4385-B5A2-4FB13A8B9F78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AC0A-1A7B-42DA-8357-44C998E354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0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76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5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95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95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62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08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12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557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74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GN4-1 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 smtClean="0">
                <a:solidFill>
                  <a:schemeClr val="bg1"/>
                </a:solidFill>
                <a:latin typeface="Arial" charset="0"/>
              </a:rPr>
              <a:t>TBC 2016</a:t>
            </a:r>
            <a:endParaRPr lang="en-GB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Brussels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9160" y="-47949"/>
            <a:ext cx="12211160" cy="6844404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72" y="564840"/>
            <a:ext cx="9969928" cy="560661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848735" y="3362037"/>
            <a:ext cx="3523570" cy="10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GN4-2 Period 1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EC Review</a:t>
            </a:r>
          </a:p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 smtClean="0">
                <a:solidFill>
                  <a:schemeClr val="bg1"/>
                </a:solidFill>
                <a:latin typeface="+mn-lt"/>
              </a:rPr>
              <a:t>November 2017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Brussels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848735" y="2264381"/>
            <a:ext cx="3798887" cy="7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Mark Johnston, GÉANT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848735" y="1246161"/>
            <a:ext cx="8831596" cy="1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b="1" dirty="0" smtClean="0">
                <a:solidFill>
                  <a:schemeClr val="accent4"/>
                </a:solidFill>
                <a:latin typeface="+mn-lt"/>
              </a:rPr>
              <a:t>WP4 / SA1: </a:t>
            </a:r>
          </a:p>
          <a:p>
            <a:r>
              <a:rPr lang="en-GB" sz="3200" b="1" dirty="0">
                <a:solidFill>
                  <a:schemeClr val="accent4"/>
                </a:solidFill>
                <a:latin typeface="+mn-lt"/>
              </a:rPr>
              <a:t>Ne</a:t>
            </a:r>
            <a:r>
              <a:rPr lang="en-GB" sz="3200" b="1" dirty="0">
                <a:solidFill>
                  <a:srgbClr val="FFC000"/>
                </a:solidFill>
                <a:latin typeface="+mn-lt"/>
              </a:rPr>
              <a:t>t</a:t>
            </a:r>
            <a:r>
              <a:rPr lang="en-GB" sz="3200" b="1" dirty="0">
                <a:solidFill>
                  <a:schemeClr val="accent4"/>
                </a:solidFill>
                <a:latin typeface="+mn-lt"/>
              </a:rPr>
              <a:t>work Infrastructure and Services Operations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" y="-974"/>
            <a:ext cx="12192000" cy="1333948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11238739" y="1021510"/>
            <a:ext cx="1065404" cy="1065404"/>
          </a:xfrm>
          <a:prstGeom prst="ellipse">
            <a:avLst/>
          </a:prstGeom>
          <a:solidFill>
            <a:srgbClr val="124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ounded Rectangle 21"/>
          <p:cNvSpPr/>
          <p:nvPr userDrawn="1"/>
        </p:nvSpPr>
        <p:spPr bwMode="auto">
          <a:xfrm>
            <a:off x="580381" y="6530244"/>
            <a:ext cx="1344084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Objectives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2774832" y="6534150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Challenges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07040" y="1544285"/>
            <a:ext cx="918389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253757" y="6528141"/>
            <a:ext cx="1406285" cy="329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5289718" y="6530244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004360"/>
                </a:solidFill>
              </a:rPr>
              <a:t>Achievements</a:t>
            </a:r>
            <a:endParaRPr lang="en-GB" sz="1200" b="1" dirty="0">
              <a:solidFill>
                <a:srgbClr val="0043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  <p:sp>
        <p:nvSpPr>
          <p:cNvPr id="18" name="Oval 17"/>
          <p:cNvSpPr/>
          <p:nvPr userDrawn="1"/>
        </p:nvSpPr>
        <p:spPr>
          <a:xfrm>
            <a:off x="11979756" y="2086914"/>
            <a:ext cx="424487" cy="424487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 userDrawn="1"/>
        </p:nvSpPr>
        <p:spPr>
          <a:xfrm>
            <a:off x="11724327" y="2511401"/>
            <a:ext cx="216503" cy="216503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9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2" y="0"/>
            <a:ext cx="12206732" cy="1339911"/>
          </a:xfrm>
          <a:prstGeom prst="rect">
            <a:avLst/>
          </a:prstGeom>
        </p:spPr>
      </p:pic>
      <p:sp>
        <p:nvSpPr>
          <p:cNvPr id="22" name="Rounded Rectangle 21"/>
          <p:cNvSpPr/>
          <p:nvPr userDrawn="1"/>
        </p:nvSpPr>
        <p:spPr bwMode="auto">
          <a:xfrm>
            <a:off x="580381" y="6530244"/>
            <a:ext cx="1344084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Objectives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Achievements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2818294" y="6530244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Challenges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60698" y="1502899"/>
            <a:ext cx="10515600" cy="435133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492758" y="6528141"/>
            <a:ext cx="1406285" cy="329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7503040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>
                <a:solidFill>
                  <a:srgbClr val="004360"/>
                </a:solidFill>
              </a:rPr>
              <a:t>Conclusions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9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1546" y="896"/>
            <a:ext cx="12255142" cy="6844404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72" y="564841"/>
            <a:ext cx="9969928" cy="5606617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848735" y="2859292"/>
            <a:ext cx="4400273" cy="7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Any questions?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848735" y="2072426"/>
            <a:ext cx="5397326" cy="1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800" b="1" dirty="0" smtClean="0">
                <a:solidFill>
                  <a:schemeClr val="accent4"/>
                </a:solidFill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4729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8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3073" y="3781715"/>
            <a:ext cx="4595949" cy="217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580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2" y="0"/>
            <a:ext cx="12206732" cy="1339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2" y="1502908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62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2" y="0"/>
            <a:ext cx="12206732" cy="1339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  <p:sp>
        <p:nvSpPr>
          <p:cNvPr id="23" name="Rounded Rectangle 22"/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Achievements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1989" y="1494700"/>
            <a:ext cx="1120878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Challenges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8178" y="6528141"/>
            <a:ext cx="1406285" cy="329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004360"/>
                </a:solidFill>
              </a:rPr>
              <a:t>Objectives</a:t>
            </a:r>
            <a:endParaRPr lang="en-GB" sz="1200" b="1" dirty="0">
              <a:solidFill>
                <a:srgbClr val="0043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3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2" y="0"/>
            <a:ext cx="12206732" cy="1339911"/>
          </a:xfrm>
          <a:prstGeom prst="rect">
            <a:avLst/>
          </a:prstGeom>
        </p:spPr>
      </p:pic>
      <p:sp>
        <p:nvSpPr>
          <p:cNvPr id="22" name="Rounded Rectangle 21"/>
          <p:cNvSpPr/>
          <p:nvPr userDrawn="1"/>
        </p:nvSpPr>
        <p:spPr bwMode="auto">
          <a:xfrm>
            <a:off x="580381" y="6530244"/>
            <a:ext cx="1344084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Objectives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2774832" y="6534150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Challenges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39738" y="1493931"/>
            <a:ext cx="1129506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253757" y="6528141"/>
            <a:ext cx="1406285" cy="329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5289718" y="6530244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004360"/>
                </a:solidFill>
              </a:rPr>
              <a:t>Achievements</a:t>
            </a:r>
            <a:endParaRPr lang="en-GB" sz="1200" b="1" dirty="0">
              <a:solidFill>
                <a:srgbClr val="0043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4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" y="-974"/>
            <a:ext cx="12192000" cy="1333948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11238739" y="1021510"/>
            <a:ext cx="1065404" cy="1065404"/>
          </a:xfrm>
          <a:prstGeom prst="ellipse">
            <a:avLst/>
          </a:prstGeom>
          <a:solidFill>
            <a:srgbClr val="124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ounded Rectangle 21"/>
          <p:cNvSpPr/>
          <p:nvPr userDrawn="1"/>
        </p:nvSpPr>
        <p:spPr bwMode="auto">
          <a:xfrm>
            <a:off x="580381" y="6530244"/>
            <a:ext cx="1344084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Objectives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2774832" y="6534150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Challenges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07040" y="1544285"/>
            <a:ext cx="918389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253757" y="6528141"/>
            <a:ext cx="1406285" cy="329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5289718" y="6530244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004360"/>
                </a:solidFill>
              </a:rPr>
              <a:t>Achievements</a:t>
            </a:r>
            <a:endParaRPr lang="en-GB" sz="1200" b="1" dirty="0">
              <a:solidFill>
                <a:srgbClr val="0043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  <p:sp>
        <p:nvSpPr>
          <p:cNvPr id="18" name="Oval 17"/>
          <p:cNvSpPr/>
          <p:nvPr userDrawn="1"/>
        </p:nvSpPr>
        <p:spPr>
          <a:xfrm>
            <a:off x="11979756" y="2086914"/>
            <a:ext cx="424487" cy="424487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 userDrawn="1"/>
        </p:nvSpPr>
        <p:spPr>
          <a:xfrm>
            <a:off x="11724327" y="2511401"/>
            <a:ext cx="216503" cy="216503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14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2" y="0"/>
            <a:ext cx="12206732" cy="1339911"/>
          </a:xfrm>
          <a:prstGeom prst="rect">
            <a:avLst/>
          </a:prstGeom>
        </p:spPr>
      </p:pic>
      <p:sp>
        <p:nvSpPr>
          <p:cNvPr id="22" name="Rounded Rectangle 21"/>
          <p:cNvSpPr/>
          <p:nvPr userDrawn="1"/>
        </p:nvSpPr>
        <p:spPr bwMode="auto">
          <a:xfrm>
            <a:off x="580381" y="6530244"/>
            <a:ext cx="1344084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Objectives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Achievements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2818294" y="6530244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Challenges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60698" y="1502899"/>
            <a:ext cx="10515600" cy="435133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492758" y="6528141"/>
            <a:ext cx="1406285" cy="329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7503040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>
                <a:solidFill>
                  <a:srgbClr val="004360"/>
                </a:solidFill>
              </a:rPr>
              <a:t>Conclusions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2" y="0"/>
            <a:ext cx="12206732" cy="1339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  <p:sp>
        <p:nvSpPr>
          <p:cNvPr id="23" name="Rounded Rectangle 22"/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Achievements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1989" y="1494700"/>
            <a:ext cx="1120878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Challenges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8178" y="6528141"/>
            <a:ext cx="1406285" cy="329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004360"/>
                </a:solidFill>
              </a:rPr>
              <a:t>Objectives</a:t>
            </a:r>
            <a:endParaRPr lang="en-GB" sz="1200" b="1" dirty="0">
              <a:solidFill>
                <a:srgbClr val="0043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4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ll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2" y="0"/>
            <a:ext cx="12206732" cy="1339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  <p:sp>
        <p:nvSpPr>
          <p:cNvPr id="22" name="Rounded Rectangle 21"/>
          <p:cNvSpPr/>
          <p:nvPr userDrawn="1"/>
        </p:nvSpPr>
        <p:spPr bwMode="auto">
          <a:xfrm>
            <a:off x="580381" y="6530244"/>
            <a:ext cx="1344084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Objectives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Achievements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2248" y="1503151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90730" y="6528141"/>
            <a:ext cx="1406285" cy="329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271063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>
                <a:solidFill>
                  <a:srgbClr val="004360"/>
                </a:solidFill>
              </a:rPr>
              <a:t>Challenges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22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2" y="0"/>
            <a:ext cx="12206732" cy="1339911"/>
          </a:xfrm>
          <a:prstGeom prst="rect">
            <a:avLst/>
          </a:prstGeom>
        </p:spPr>
      </p:pic>
      <p:sp>
        <p:nvSpPr>
          <p:cNvPr id="22" name="Rounded Rectangle 21"/>
          <p:cNvSpPr/>
          <p:nvPr userDrawn="1"/>
        </p:nvSpPr>
        <p:spPr bwMode="auto">
          <a:xfrm>
            <a:off x="580381" y="6530244"/>
            <a:ext cx="1344084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Objectives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2774832" y="6534150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Challenges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39738" y="1493931"/>
            <a:ext cx="1129506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253757" y="6528141"/>
            <a:ext cx="1406285" cy="329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5289718" y="6530244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004360"/>
                </a:solidFill>
              </a:rPr>
              <a:t>Achievements</a:t>
            </a:r>
            <a:endParaRPr lang="en-GB" sz="1200" b="1" dirty="0">
              <a:solidFill>
                <a:srgbClr val="0043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2" y="0"/>
            <a:ext cx="12206732" cy="13399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37063" y="6528141"/>
            <a:ext cx="12229062" cy="329859"/>
          </a:xfrm>
          <a:prstGeom prst="rect">
            <a:avLst/>
          </a:prstGeom>
          <a:solidFill>
            <a:srgbClr val="00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204374"/>
            <a:ext cx="10515600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</a:t>
            </a:r>
            <a:r>
              <a:rPr lang="en-US" dirty="0" err="1" smtClean="0"/>
              <a:t>stylesecond</a:t>
            </a:r>
            <a:r>
              <a:rPr lang="en-US" dirty="0" smtClean="0"/>
              <a:t> line space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86" r:id="rId5"/>
    <p:sldLayoutId id="2147483673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4" r:id="rId12"/>
    <p:sldLayoutId id="214748368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rgbClr val="FFC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603073" y="3781715"/>
            <a:ext cx="5429250" cy="1629438"/>
          </a:xfrm>
          <a:prstGeom prst="roundRect">
            <a:avLst>
              <a:gd name="adj" fmla="val 7086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65836" y="3479676"/>
            <a:ext cx="5497035" cy="27750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73" y="3781715"/>
            <a:ext cx="4595949" cy="217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455022" y="251432"/>
            <a:ext cx="10515600" cy="10369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rgbClr val="ED7D3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13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46">
          <p15:clr>
            <a:srgbClr val="F26B43"/>
          </p15:clr>
        </p15:guide>
        <p15:guide id="2" pos="3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hyperlink" Target="https://ra21.org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11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3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160" y="-47949"/>
            <a:ext cx="12211160" cy="6844404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72" y="564840"/>
            <a:ext cx="9969928" cy="560661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8735" y="3362037"/>
            <a:ext cx="3523570" cy="10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DI4R17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  <a:r>
              <a:rPr lang="en-GB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solidFill>
                  <a:schemeClr val="bg1"/>
                </a:solidFill>
                <a:latin typeface="+mn-lt"/>
              </a:rPr>
              <a:t>November 2017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Brussels, Belgium</a:t>
            </a:r>
            <a:endParaRPr lang="en-US" sz="1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8735" y="2264381"/>
            <a:ext cx="5252262" cy="7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Christos Kanellopoulos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, GÉANT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848735" y="1246161"/>
            <a:ext cx="8831596" cy="1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b="1" dirty="0" smtClean="0">
                <a:solidFill>
                  <a:schemeClr val="accent4"/>
                </a:solidFill>
                <a:latin typeface="+mn-lt"/>
              </a:rPr>
              <a:t>eduTEAMS</a:t>
            </a:r>
          </a:p>
          <a:p>
            <a:r>
              <a:rPr lang="en-GB" sz="3200" b="1" dirty="0" smtClean="0">
                <a:solidFill>
                  <a:schemeClr val="accent4"/>
                </a:solidFill>
                <a:latin typeface="+mn-lt"/>
              </a:rPr>
              <a:t>An AAI solution for collaborations at scale</a:t>
            </a:r>
            <a:endParaRPr lang="en-GB" sz="3200" b="1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78" y="5064755"/>
            <a:ext cx="5451322" cy="1370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05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064335"/>
              </p:ext>
            </p:extLst>
          </p:nvPr>
        </p:nvGraphicFramePr>
        <p:xfrm>
          <a:off x="923927" y="1617663"/>
          <a:ext cx="10515600" cy="43925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230688"/>
                <a:gridCol w="3135085"/>
                <a:gridCol w="3149827"/>
              </a:tblGrid>
              <a:tr h="8619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eduTEAMS</a:t>
                      </a:r>
                      <a:r>
                        <a:rPr lang="en-US" sz="2800" baseline="0" dirty="0" smtClean="0"/>
                        <a:t> Component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Multi-tenant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Single-tenant</a:t>
                      </a:r>
                      <a:endParaRPr lang="en-US" sz="2800" dirty="0"/>
                    </a:p>
                  </a:txBody>
                  <a:tcPr anchor="ctr"/>
                </a:tc>
              </a:tr>
              <a:tr h="8619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Membership</a:t>
                      </a:r>
                      <a:r>
                        <a:rPr lang="en-US" sz="2800" baseline="0" dirty="0" smtClean="0"/>
                        <a:t> Management Service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✔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✔</a:t>
                      </a:r>
                      <a:endParaRPr lang="en-US" sz="28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619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Discovery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✔</a:t>
                      </a:r>
                      <a:endParaRPr lang="en-US" sz="28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✔</a:t>
                      </a:r>
                      <a:endParaRPr lang="en-US" sz="28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619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Identity</a:t>
                      </a:r>
                      <a:r>
                        <a:rPr lang="en-US" sz="2800" baseline="0" dirty="0" smtClean="0"/>
                        <a:t> Hub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✔</a:t>
                      </a:r>
                      <a:endParaRPr lang="en-US" sz="28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✔</a:t>
                      </a:r>
                      <a:endParaRPr lang="en-US" sz="28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619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Proxy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✔</a:t>
                      </a:r>
                      <a:endParaRPr lang="en-US" sz="28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1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1546" y="896"/>
            <a:ext cx="12255142" cy="6844404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72" y="564841"/>
            <a:ext cx="9969928" cy="5606617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8735" y="2859292"/>
            <a:ext cx="4400273" cy="7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Any questions?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48735" y="2072426"/>
            <a:ext cx="5397326" cy="1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800" b="1" dirty="0" smtClean="0">
                <a:solidFill>
                  <a:schemeClr val="accent4"/>
                </a:solidFill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1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amwork-1788413_19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484"/>
            <a:ext cx="12192000" cy="5199885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615205"/>
              </p:ext>
            </p:extLst>
          </p:nvPr>
        </p:nvGraphicFramePr>
        <p:xfrm>
          <a:off x="276104" y="4171131"/>
          <a:ext cx="11676618" cy="220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2</a:t>
            </a:fld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96486" y="172728"/>
            <a:ext cx="10515600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eduTEAMS</a:t>
            </a:r>
            <a:br>
              <a:rPr lang="en-GB" dirty="0" smtClean="0"/>
            </a:br>
            <a:r>
              <a:rPr lang="nl-NL" b="0" i="1" dirty="0" smtClean="0">
                <a:solidFill>
                  <a:srgbClr val="FFFFFF"/>
                </a:solidFill>
              </a:rPr>
              <a:t>A suite of services </a:t>
            </a:r>
            <a:r>
              <a:rPr lang="nl-NL" b="0" i="1" dirty="0" err="1" smtClean="0">
                <a:solidFill>
                  <a:srgbClr val="FFFFFF"/>
                </a:solidFill>
              </a:rPr>
              <a:t>for</a:t>
            </a:r>
            <a:r>
              <a:rPr lang="nl-NL" b="0" i="1" dirty="0" smtClean="0">
                <a:solidFill>
                  <a:srgbClr val="FFFFFF"/>
                </a:solidFill>
              </a:rPr>
              <a:t> </a:t>
            </a:r>
            <a:r>
              <a:rPr lang="nl-NL" b="0" i="1" dirty="0" err="1" smtClean="0">
                <a:solidFill>
                  <a:srgbClr val="FFFFFF"/>
                </a:solidFill>
              </a:rPr>
              <a:t>using</a:t>
            </a:r>
            <a:r>
              <a:rPr lang="nl-NL" b="0" i="1" dirty="0" smtClean="0">
                <a:solidFill>
                  <a:srgbClr val="FFFFFF"/>
                </a:solidFill>
              </a:rPr>
              <a:t> </a:t>
            </a:r>
            <a:r>
              <a:rPr lang="nl-NL" b="0" i="1" dirty="0" err="1" smtClean="0">
                <a:solidFill>
                  <a:srgbClr val="FFFFFF"/>
                </a:solidFill>
              </a:rPr>
              <a:t>federated</a:t>
            </a:r>
            <a:r>
              <a:rPr lang="nl-NL" b="0" i="1" dirty="0" smtClean="0">
                <a:solidFill>
                  <a:srgbClr val="FFFFFF"/>
                </a:solidFill>
              </a:rPr>
              <a:t> AAI </a:t>
            </a:r>
            <a:r>
              <a:rPr lang="nl-NL" b="0" i="1" dirty="0" err="1" smtClean="0">
                <a:solidFill>
                  <a:srgbClr val="FFFFFF"/>
                </a:solidFill>
              </a:rPr>
              <a:t>for</a:t>
            </a:r>
            <a:r>
              <a:rPr lang="nl-NL" b="0" i="1" dirty="0" smtClean="0">
                <a:solidFill>
                  <a:srgbClr val="FFFFFF"/>
                </a:solidFill>
              </a:rPr>
              <a:t> </a:t>
            </a:r>
            <a:r>
              <a:rPr lang="nl-NL" b="0" i="1" dirty="0" err="1" smtClean="0">
                <a:solidFill>
                  <a:srgbClr val="FFFFFF"/>
                </a:solidFill>
              </a:rPr>
              <a:t>collaborations</a:t>
            </a:r>
            <a:endParaRPr lang="en-GB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32157733"/>
              </p:ext>
            </p:extLst>
          </p:nvPr>
        </p:nvGraphicFramePr>
        <p:xfrm>
          <a:off x="266560" y="1481856"/>
          <a:ext cx="11585916" cy="18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91" y="2060585"/>
            <a:ext cx="2696338" cy="6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96486" y="172728"/>
            <a:ext cx="10515600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eduTEAMS - Pilots</a:t>
            </a:r>
            <a:br>
              <a:rPr lang="en-GB" dirty="0" smtClean="0"/>
            </a:br>
            <a:r>
              <a:rPr lang="nl-NL" b="0" i="1" dirty="0" err="1" smtClean="0">
                <a:solidFill>
                  <a:srgbClr val="FFFFFF"/>
                </a:solidFill>
              </a:rPr>
              <a:t>Engaging</a:t>
            </a:r>
            <a:r>
              <a:rPr lang="nl-NL" b="0" i="1" dirty="0" smtClean="0">
                <a:solidFill>
                  <a:srgbClr val="FFFFFF"/>
                </a:solidFill>
              </a:rPr>
              <a:t> </a:t>
            </a:r>
            <a:r>
              <a:rPr lang="nl-NL" b="0" i="1" dirty="0" err="1" smtClean="0">
                <a:solidFill>
                  <a:srgbClr val="FFFFFF"/>
                </a:solidFill>
              </a:rPr>
              <a:t>with</a:t>
            </a:r>
            <a:r>
              <a:rPr lang="nl-NL" b="0" i="1" dirty="0" smtClean="0">
                <a:solidFill>
                  <a:srgbClr val="FFFFFF"/>
                </a:solidFill>
              </a:rPr>
              <a:t> </a:t>
            </a:r>
            <a:r>
              <a:rPr lang="nl-NL" b="0" i="1" dirty="0" err="1" smtClean="0">
                <a:solidFill>
                  <a:srgbClr val="FFFFFF"/>
                </a:solidFill>
              </a:rPr>
              <a:t>communities</a:t>
            </a:r>
            <a:r>
              <a:rPr lang="nl-NL" b="0" i="1" dirty="0" smtClean="0">
                <a:solidFill>
                  <a:srgbClr val="FFFFFF"/>
                </a:solidFill>
              </a:rPr>
              <a:t>, </a:t>
            </a:r>
            <a:r>
              <a:rPr lang="nl-NL" b="0" i="1" dirty="0" err="1" smtClean="0">
                <a:solidFill>
                  <a:srgbClr val="FFFFFF"/>
                </a:solidFill>
              </a:rPr>
              <a:t>eInfras</a:t>
            </a:r>
            <a:r>
              <a:rPr lang="nl-NL" b="0" i="1" dirty="0" smtClean="0">
                <a:solidFill>
                  <a:srgbClr val="FFFFFF"/>
                </a:solidFill>
              </a:rPr>
              <a:t> </a:t>
            </a:r>
            <a:r>
              <a:rPr lang="nl-NL" b="0" i="1" dirty="0" err="1" smtClean="0">
                <a:solidFill>
                  <a:srgbClr val="FFFFFF"/>
                </a:solidFill>
              </a:rPr>
              <a:t>and</a:t>
            </a:r>
            <a:r>
              <a:rPr lang="nl-NL" b="0" i="1" dirty="0" smtClean="0">
                <a:solidFill>
                  <a:srgbClr val="FFFFFF"/>
                </a:solidFill>
              </a:rPr>
              <a:t> </a:t>
            </a:r>
            <a:r>
              <a:rPr lang="nl-NL" b="0" i="1" dirty="0" err="1" smtClean="0">
                <a:solidFill>
                  <a:srgbClr val="FFFFFF"/>
                </a:solidFill>
              </a:rPr>
              <a:t>NRENs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3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05839" y="1600095"/>
            <a:ext cx="11002994" cy="4351005"/>
            <a:chOff x="405839" y="1600095"/>
            <a:chExt cx="11002994" cy="4351005"/>
          </a:xfrm>
        </p:grpSpPr>
        <p:sp>
          <p:nvSpPr>
            <p:cNvPr id="6" name="Freeform 5"/>
            <p:cNvSpPr/>
            <p:nvPr/>
          </p:nvSpPr>
          <p:spPr>
            <a:xfrm>
              <a:off x="405839" y="1600095"/>
              <a:ext cx="4747170" cy="4351005"/>
            </a:xfrm>
            <a:custGeom>
              <a:avLst/>
              <a:gdLst>
                <a:gd name="connsiteX0" fmla="*/ 0 w 4747170"/>
                <a:gd name="connsiteY0" fmla="*/ 725182 h 4351005"/>
                <a:gd name="connsiteX1" fmla="*/ 725182 w 4747170"/>
                <a:gd name="connsiteY1" fmla="*/ 0 h 4351005"/>
                <a:gd name="connsiteX2" fmla="*/ 4021988 w 4747170"/>
                <a:gd name="connsiteY2" fmla="*/ 0 h 4351005"/>
                <a:gd name="connsiteX3" fmla="*/ 4747170 w 4747170"/>
                <a:gd name="connsiteY3" fmla="*/ 725182 h 4351005"/>
                <a:gd name="connsiteX4" fmla="*/ 4747170 w 4747170"/>
                <a:gd name="connsiteY4" fmla="*/ 3625823 h 4351005"/>
                <a:gd name="connsiteX5" fmla="*/ 4021988 w 4747170"/>
                <a:gd name="connsiteY5" fmla="*/ 4351005 h 4351005"/>
                <a:gd name="connsiteX6" fmla="*/ 725182 w 4747170"/>
                <a:gd name="connsiteY6" fmla="*/ 4351005 h 4351005"/>
                <a:gd name="connsiteX7" fmla="*/ 0 w 4747170"/>
                <a:gd name="connsiteY7" fmla="*/ 3625823 h 4351005"/>
                <a:gd name="connsiteX8" fmla="*/ 0 w 4747170"/>
                <a:gd name="connsiteY8" fmla="*/ 725182 h 435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7170" h="4351005">
                  <a:moveTo>
                    <a:pt x="0" y="725182"/>
                  </a:moveTo>
                  <a:cubicBezTo>
                    <a:pt x="0" y="324675"/>
                    <a:pt x="324675" y="0"/>
                    <a:pt x="725182" y="0"/>
                  </a:cubicBezTo>
                  <a:lnTo>
                    <a:pt x="4021988" y="0"/>
                  </a:lnTo>
                  <a:cubicBezTo>
                    <a:pt x="4422495" y="0"/>
                    <a:pt x="4747170" y="324675"/>
                    <a:pt x="4747170" y="725182"/>
                  </a:cubicBezTo>
                  <a:lnTo>
                    <a:pt x="4747170" y="3625823"/>
                  </a:lnTo>
                  <a:cubicBezTo>
                    <a:pt x="4747170" y="4026330"/>
                    <a:pt x="4422495" y="4351005"/>
                    <a:pt x="4021988" y="4351005"/>
                  </a:cubicBezTo>
                  <a:lnTo>
                    <a:pt x="725182" y="4351005"/>
                  </a:lnTo>
                  <a:cubicBezTo>
                    <a:pt x="324675" y="4351005"/>
                    <a:pt x="0" y="4026330"/>
                    <a:pt x="0" y="3625823"/>
                  </a:cubicBezTo>
                  <a:lnTo>
                    <a:pt x="0" y="72518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219" tIns="296219" rIns="296219" bIns="296219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Research communities and e-Infrastructures</a:t>
              </a:r>
              <a:endParaRPr lang="en-US" sz="28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AARC2-as-VO (Pilot committed)</a:t>
              </a:r>
              <a:endParaRPr lang="en-US" sz="20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err="1" smtClean="0"/>
                <a:t>LifeScience</a:t>
              </a:r>
              <a:r>
                <a:rPr lang="en-US" sz="2000" kern="1200" dirty="0" smtClean="0"/>
                <a:t> AAI (Pilot)</a:t>
              </a:r>
              <a:endParaRPr lang="en-US" sz="20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Umbrella (Pilot committed)</a:t>
              </a:r>
              <a:endParaRPr lang="en-US" sz="20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HPC-Europe (Pilot </a:t>
              </a:r>
              <a:r>
                <a:rPr lang="en-US" sz="2000" kern="1200" dirty="0" smtClean="0"/>
                <a:t>interest</a:t>
              </a:r>
              <a:r>
                <a:rPr lang="en-US" sz="2000" kern="1200" dirty="0" smtClean="0"/>
                <a:t>) </a:t>
              </a:r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EUDAT </a:t>
              </a:r>
              <a:r>
                <a:rPr lang="en-US" sz="2000" kern="1200" dirty="0" smtClean="0"/>
                <a:t>(Pilot committed)* 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2000" dirty="0" smtClean="0"/>
                <a:t>EGI *</a:t>
              </a:r>
              <a:endParaRPr lang="en-US" sz="2000" dirty="0"/>
            </a:p>
            <a:p>
              <a:pPr marL="0" lvl="1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 smtClean="0"/>
            </a:p>
            <a:p>
              <a:pPr marL="0" lvl="1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*</a:t>
              </a:r>
              <a:r>
                <a:rPr lang="en-US" sz="2000" kern="1200" dirty="0" smtClean="0"/>
                <a:t> as part of AARC2 interoperability activity</a:t>
              </a:r>
              <a:endParaRPr lang="en-US" sz="20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79970" y="1600095"/>
              <a:ext cx="4928863" cy="4351005"/>
            </a:xfrm>
            <a:custGeom>
              <a:avLst/>
              <a:gdLst>
                <a:gd name="connsiteX0" fmla="*/ 0 w 4378531"/>
                <a:gd name="connsiteY0" fmla="*/ 725182 h 4351005"/>
                <a:gd name="connsiteX1" fmla="*/ 725182 w 4378531"/>
                <a:gd name="connsiteY1" fmla="*/ 0 h 4351005"/>
                <a:gd name="connsiteX2" fmla="*/ 3653349 w 4378531"/>
                <a:gd name="connsiteY2" fmla="*/ 0 h 4351005"/>
                <a:gd name="connsiteX3" fmla="*/ 4378531 w 4378531"/>
                <a:gd name="connsiteY3" fmla="*/ 725182 h 4351005"/>
                <a:gd name="connsiteX4" fmla="*/ 4378531 w 4378531"/>
                <a:gd name="connsiteY4" fmla="*/ 3625823 h 4351005"/>
                <a:gd name="connsiteX5" fmla="*/ 3653349 w 4378531"/>
                <a:gd name="connsiteY5" fmla="*/ 4351005 h 4351005"/>
                <a:gd name="connsiteX6" fmla="*/ 725182 w 4378531"/>
                <a:gd name="connsiteY6" fmla="*/ 4351005 h 4351005"/>
                <a:gd name="connsiteX7" fmla="*/ 0 w 4378531"/>
                <a:gd name="connsiteY7" fmla="*/ 3625823 h 4351005"/>
                <a:gd name="connsiteX8" fmla="*/ 0 w 4378531"/>
                <a:gd name="connsiteY8" fmla="*/ 725182 h 435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8531" h="4351005">
                  <a:moveTo>
                    <a:pt x="0" y="725182"/>
                  </a:moveTo>
                  <a:cubicBezTo>
                    <a:pt x="0" y="324675"/>
                    <a:pt x="324675" y="0"/>
                    <a:pt x="725182" y="0"/>
                  </a:cubicBezTo>
                  <a:lnTo>
                    <a:pt x="3653349" y="0"/>
                  </a:lnTo>
                  <a:cubicBezTo>
                    <a:pt x="4053856" y="0"/>
                    <a:pt x="4378531" y="324675"/>
                    <a:pt x="4378531" y="725182"/>
                  </a:cubicBezTo>
                  <a:lnTo>
                    <a:pt x="4378531" y="3625823"/>
                  </a:lnTo>
                  <a:cubicBezTo>
                    <a:pt x="4378531" y="4026330"/>
                    <a:pt x="4053856" y="4351005"/>
                    <a:pt x="3653349" y="4351005"/>
                  </a:cubicBezTo>
                  <a:lnTo>
                    <a:pt x="725182" y="4351005"/>
                  </a:lnTo>
                  <a:cubicBezTo>
                    <a:pt x="324675" y="4351005"/>
                    <a:pt x="0" y="4026330"/>
                    <a:pt x="0" y="3625823"/>
                  </a:cubicBezTo>
                  <a:lnTo>
                    <a:pt x="0" y="72518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219" tIns="296219" rIns="296219" bIns="296219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NRENS</a:t>
              </a:r>
              <a:endParaRPr lang="en-US" sz="28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JISC (Pilot committed)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Moonshot Pathfinder project</a:t>
              </a:r>
              <a:endParaRPr lang="en-US" sz="20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SURFnet (Pilot committed)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Science Collaboration Zone project</a:t>
              </a:r>
              <a:endParaRPr lang="en-US" sz="20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GARR (Pilot interest)</a:t>
              </a:r>
              <a:endParaRPr lang="en-US" sz="20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SWITCH (Pilot interest)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SWITCH eduID 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Swiss Personalised Health Network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Swiss Data Science Center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Swiss National Supercomputing Centre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850" y="3286686"/>
            <a:ext cx="1209470" cy="120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262" y="4620186"/>
            <a:ext cx="1200646" cy="1200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867" y="1910854"/>
            <a:ext cx="1209436" cy="1209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70" y="4683687"/>
            <a:ext cx="1215324" cy="1215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85" y="3392520"/>
            <a:ext cx="1206095" cy="1206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52" y="1989077"/>
            <a:ext cx="1206761" cy="12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496486" y="172728"/>
            <a:ext cx="10515600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eduTEAMS</a:t>
            </a:r>
            <a:br>
              <a:rPr lang="en-GB" dirty="0" smtClean="0"/>
            </a:br>
            <a:r>
              <a:rPr lang="en-GB" b="0" i="1" dirty="0" smtClean="0">
                <a:solidFill>
                  <a:srgbClr val="FFFFFF"/>
                </a:solidFill>
              </a:rPr>
              <a:t>Membership Management Service (MMS)</a:t>
            </a:r>
            <a:endParaRPr lang="en-GB" dirty="0"/>
          </a:p>
        </p:txBody>
      </p:sp>
      <p:grpSp>
        <p:nvGrpSpPr>
          <p:cNvPr id="34" name="Group 4"/>
          <p:cNvGrpSpPr/>
          <p:nvPr/>
        </p:nvGrpSpPr>
        <p:grpSpPr>
          <a:xfrm>
            <a:off x="405839" y="1600095"/>
            <a:ext cx="11002994" cy="4351005"/>
            <a:chOff x="405839" y="1600095"/>
            <a:chExt cx="11002994" cy="4351005"/>
          </a:xfrm>
        </p:grpSpPr>
        <p:sp>
          <p:nvSpPr>
            <p:cNvPr id="43" name="Freeform 5"/>
            <p:cNvSpPr/>
            <p:nvPr/>
          </p:nvSpPr>
          <p:spPr>
            <a:xfrm>
              <a:off x="405839" y="1600095"/>
              <a:ext cx="4747170" cy="4351005"/>
            </a:xfrm>
            <a:custGeom>
              <a:avLst/>
              <a:gdLst>
                <a:gd name="connsiteX0" fmla="*/ 0 w 4747170"/>
                <a:gd name="connsiteY0" fmla="*/ 725182 h 4351005"/>
                <a:gd name="connsiteX1" fmla="*/ 725182 w 4747170"/>
                <a:gd name="connsiteY1" fmla="*/ 0 h 4351005"/>
                <a:gd name="connsiteX2" fmla="*/ 4021988 w 4747170"/>
                <a:gd name="connsiteY2" fmla="*/ 0 h 4351005"/>
                <a:gd name="connsiteX3" fmla="*/ 4747170 w 4747170"/>
                <a:gd name="connsiteY3" fmla="*/ 725182 h 4351005"/>
                <a:gd name="connsiteX4" fmla="*/ 4747170 w 4747170"/>
                <a:gd name="connsiteY4" fmla="*/ 3625823 h 4351005"/>
                <a:gd name="connsiteX5" fmla="*/ 4021988 w 4747170"/>
                <a:gd name="connsiteY5" fmla="*/ 4351005 h 4351005"/>
                <a:gd name="connsiteX6" fmla="*/ 725182 w 4747170"/>
                <a:gd name="connsiteY6" fmla="*/ 4351005 h 4351005"/>
                <a:gd name="connsiteX7" fmla="*/ 0 w 4747170"/>
                <a:gd name="connsiteY7" fmla="*/ 3625823 h 4351005"/>
                <a:gd name="connsiteX8" fmla="*/ 0 w 4747170"/>
                <a:gd name="connsiteY8" fmla="*/ 725182 h 435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7170" h="4351005">
                  <a:moveTo>
                    <a:pt x="0" y="725182"/>
                  </a:moveTo>
                  <a:cubicBezTo>
                    <a:pt x="0" y="324675"/>
                    <a:pt x="324675" y="0"/>
                    <a:pt x="725182" y="0"/>
                  </a:cubicBezTo>
                  <a:lnTo>
                    <a:pt x="4021988" y="0"/>
                  </a:lnTo>
                  <a:cubicBezTo>
                    <a:pt x="4422495" y="0"/>
                    <a:pt x="4747170" y="324675"/>
                    <a:pt x="4747170" y="725182"/>
                  </a:cubicBezTo>
                  <a:lnTo>
                    <a:pt x="4747170" y="3625823"/>
                  </a:lnTo>
                  <a:cubicBezTo>
                    <a:pt x="4747170" y="4026330"/>
                    <a:pt x="4422495" y="4351005"/>
                    <a:pt x="4021988" y="4351005"/>
                  </a:cubicBezTo>
                  <a:lnTo>
                    <a:pt x="725182" y="4351005"/>
                  </a:lnTo>
                  <a:cubicBezTo>
                    <a:pt x="324675" y="4351005"/>
                    <a:pt x="0" y="4026330"/>
                    <a:pt x="0" y="3625823"/>
                  </a:cubicBezTo>
                  <a:lnTo>
                    <a:pt x="0" y="72518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219" tIns="296219" rIns="296219" bIns="296219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Manage Roles and Rights</a:t>
              </a:r>
              <a:endParaRPr lang="en-US" sz="28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Available trough eduGAIN</a:t>
              </a:r>
              <a:endParaRPr lang="en-US" sz="20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err="1" smtClean="0"/>
                <a:t>CoCo</a:t>
              </a:r>
              <a:r>
                <a:rPr lang="en-US" sz="2000" dirty="0" smtClean="0"/>
                <a:t> and R&amp;S supported</a:t>
              </a:r>
              <a:endParaRPr lang="en-US" sz="2000" kern="1200" dirty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/>
                <a:t>Strong focus on privacy and </a:t>
              </a:r>
              <a:r>
                <a:rPr lang="en-US" sz="2000" dirty="0" smtClean="0"/>
                <a:t>GDPR</a:t>
              </a:r>
              <a:endParaRPr lang="en-US" sz="2000" dirty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part of AARC2 interop activity</a:t>
              </a:r>
              <a:br>
                <a:rPr lang="en-US" sz="2000" kern="1200" dirty="0" smtClean="0"/>
              </a:br>
              <a:endParaRPr lang="en-US" sz="2000" kern="1200" dirty="0" smtClean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 Technical </a:t>
              </a:r>
              <a:r>
                <a:rPr lang="en-US" sz="2000" dirty="0"/>
                <a:t>and cookbooks:</a:t>
              </a:r>
              <a:br>
                <a:rPr lang="en-US" sz="2000" dirty="0"/>
              </a:br>
              <a:r>
                <a:rPr lang="en-US" sz="1600" dirty="0"/>
                <a:t>https://wiki.geant.org/display/ED/Membership+Management+Service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 smtClean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Service:</a:t>
              </a:r>
              <a:endParaRPr lang="en-US" sz="2000" kern="1200" dirty="0" smtClean="0"/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/>
                <a:t>https://registry.eduTEAMS.org</a:t>
              </a:r>
              <a:endParaRPr lang="en-US" sz="2000" kern="1200" dirty="0" smtClean="0"/>
            </a:p>
          </p:txBody>
        </p:sp>
        <p:sp>
          <p:nvSpPr>
            <p:cNvPr id="44" name="Freeform 15"/>
            <p:cNvSpPr/>
            <p:nvPr/>
          </p:nvSpPr>
          <p:spPr>
            <a:xfrm>
              <a:off x="6479970" y="1600095"/>
              <a:ext cx="4928863" cy="4351005"/>
            </a:xfrm>
            <a:custGeom>
              <a:avLst/>
              <a:gdLst>
                <a:gd name="connsiteX0" fmla="*/ 0 w 4378531"/>
                <a:gd name="connsiteY0" fmla="*/ 725182 h 4351005"/>
                <a:gd name="connsiteX1" fmla="*/ 725182 w 4378531"/>
                <a:gd name="connsiteY1" fmla="*/ 0 h 4351005"/>
                <a:gd name="connsiteX2" fmla="*/ 3653349 w 4378531"/>
                <a:gd name="connsiteY2" fmla="*/ 0 h 4351005"/>
                <a:gd name="connsiteX3" fmla="*/ 4378531 w 4378531"/>
                <a:gd name="connsiteY3" fmla="*/ 725182 h 4351005"/>
                <a:gd name="connsiteX4" fmla="*/ 4378531 w 4378531"/>
                <a:gd name="connsiteY4" fmla="*/ 3625823 h 4351005"/>
                <a:gd name="connsiteX5" fmla="*/ 3653349 w 4378531"/>
                <a:gd name="connsiteY5" fmla="*/ 4351005 h 4351005"/>
                <a:gd name="connsiteX6" fmla="*/ 725182 w 4378531"/>
                <a:gd name="connsiteY6" fmla="*/ 4351005 h 4351005"/>
                <a:gd name="connsiteX7" fmla="*/ 0 w 4378531"/>
                <a:gd name="connsiteY7" fmla="*/ 3625823 h 4351005"/>
                <a:gd name="connsiteX8" fmla="*/ 0 w 4378531"/>
                <a:gd name="connsiteY8" fmla="*/ 725182 h 435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8531" h="4351005">
                  <a:moveTo>
                    <a:pt x="0" y="725182"/>
                  </a:moveTo>
                  <a:cubicBezTo>
                    <a:pt x="0" y="324675"/>
                    <a:pt x="324675" y="0"/>
                    <a:pt x="725182" y="0"/>
                  </a:cubicBezTo>
                  <a:lnTo>
                    <a:pt x="3653349" y="0"/>
                  </a:lnTo>
                  <a:cubicBezTo>
                    <a:pt x="4053856" y="0"/>
                    <a:pt x="4378531" y="324675"/>
                    <a:pt x="4378531" y="725182"/>
                  </a:cubicBezTo>
                  <a:lnTo>
                    <a:pt x="4378531" y="3625823"/>
                  </a:lnTo>
                  <a:cubicBezTo>
                    <a:pt x="4378531" y="4026330"/>
                    <a:pt x="4053856" y="4351005"/>
                    <a:pt x="3653349" y="4351005"/>
                  </a:cubicBezTo>
                  <a:lnTo>
                    <a:pt x="725182" y="4351005"/>
                  </a:lnTo>
                  <a:cubicBezTo>
                    <a:pt x="324675" y="4351005"/>
                    <a:pt x="0" y="4026330"/>
                    <a:pt x="0" y="3625823"/>
                  </a:cubicBezTo>
                  <a:lnTo>
                    <a:pt x="0" y="72518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219" tIns="296219" rIns="296219" bIns="296219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NRENS</a:t>
              </a:r>
              <a:endParaRPr lang="en-US" sz="28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JISC (Pilot committed)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Moonshot Pathfinder project</a:t>
              </a:r>
              <a:endParaRPr lang="en-US" sz="20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SURFnet (Pilot committed)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Science Collaboration Zone project</a:t>
              </a:r>
              <a:endParaRPr lang="en-US" sz="20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GARR (Pilot interest)</a:t>
              </a:r>
              <a:endParaRPr lang="en-US" sz="20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SWITCH (Pilot interest)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SWITCH eduID 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Swiss Personalised Health Network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Swiss Data Science Center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Swiss National Supercomputing Centre</a:t>
              </a:r>
              <a:endParaRPr lang="en-US" sz="2000" kern="1200" dirty="0"/>
            </a:p>
            <a:p>
              <a:pPr marL="342900" lvl="2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/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623" y="1600094"/>
            <a:ext cx="5853225" cy="44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496486" y="172728"/>
            <a:ext cx="10515600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eduTEAMS</a:t>
            </a:r>
            <a:br>
              <a:rPr lang="en-GB" dirty="0" smtClean="0"/>
            </a:br>
            <a:r>
              <a:rPr lang="en-GB" b="0" i="1" dirty="0" smtClean="0">
                <a:solidFill>
                  <a:srgbClr val="FFFFFF"/>
                </a:solidFill>
              </a:rPr>
              <a:t>Membership Management Service (MMS) - ecosystem</a:t>
            </a:r>
            <a:endParaRPr lang="en-GB" dirty="0"/>
          </a:p>
        </p:txBody>
      </p:sp>
      <p:sp>
        <p:nvSpPr>
          <p:cNvPr id="9" name="Cloud 57"/>
          <p:cNvSpPr/>
          <p:nvPr/>
        </p:nvSpPr>
        <p:spPr>
          <a:xfrm>
            <a:off x="1386860" y="1402924"/>
            <a:ext cx="8652620" cy="5120977"/>
          </a:xfrm>
          <a:prstGeom prst="cloud">
            <a:avLst/>
          </a:prstGeom>
          <a:solidFill>
            <a:schemeClr val="bg1"/>
          </a:solidFill>
          <a:ln w="28575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100"/>
          <p:cNvCxnSpPr>
            <a:stCxn id="12" idx="3"/>
            <a:endCxn id="29" idx="1"/>
          </p:cNvCxnSpPr>
          <p:nvPr/>
        </p:nvCxnSpPr>
        <p:spPr>
          <a:xfrm flipV="1">
            <a:off x="6752370" y="2228925"/>
            <a:ext cx="1030712" cy="1103906"/>
          </a:xfrm>
          <a:prstGeom prst="straightConnector1">
            <a:avLst/>
          </a:prstGeom>
          <a:ln w="12700">
            <a:solidFill>
              <a:srgbClr val="003F5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2"/>
          <p:cNvGrpSpPr/>
          <p:nvPr/>
        </p:nvGrpSpPr>
        <p:grpSpPr>
          <a:xfrm>
            <a:off x="6070711" y="2134238"/>
            <a:ext cx="681659" cy="2397185"/>
            <a:chOff x="5196841" y="2015781"/>
            <a:chExt cx="681659" cy="283309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" name="Rounded Rectangle 58"/>
            <p:cNvSpPr/>
            <p:nvPr/>
          </p:nvSpPr>
          <p:spPr>
            <a:xfrm>
              <a:off x="5196841" y="2015781"/>
              <a:ext cx="681659" cy="2833090"/>
            </a:xfrm>
            <a:prstGeom prst="roundRect">
              <a:avLst/>
            </a:prstGeom>
            <a:grpFill/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5316580" y="2321251"/>
              <a:ext cx="461665" cy="1995648"/>
            </a:xfrm>
            <a:prstGeom prst="rect">
              <a:avLst/>
            </a:prstGeom>
            <a:grp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3F5E"/>
                  </a:solidFill>
                </a:rPr>
                <a:t>Service Provider </a:t>
              </a:r>
              <a:endParaRPr lang="en-GB" b="1" dirty="0">
                <a:solidFill>
                  <a:srgbClr val="003F5E"/>
                </a:solidFill>
              </a:endParaRPr>
            </a:p>
          </p:txBody>
        </p:sp>
      </p:grpSp>
      <p:grpSp>
        <p:nvGrpSpPr>
          <p:cNvPr id="14" name="Group 2050"/>
          <p:cNvGrpSpPr/>
          <p:nvPr/>
        </p:nvGrpSpPr>
        <p:grpSpPr>
          <a:xfrm>
            <a:off x="2667592" y="2158714"/>
            <a:ext cx="2293441" cy="3609396"/>
            <a:chOff x="341733" y="1917338"/>
            <a:chExt cx="2293441" cy="3609396"/>
          </a:xfrm>
        </p:grpSpPr>
        <p:sp>
          <p:nvSpPr>
            <p:cNvPr id="15" name="Rounded Rectangle 48"/>
            <p:cNvSpPr/>
            <p:nvPr/>
          </p:nvSpPr>
          <p:spPr>
            <a:xfrm>
              <a:off x="341733" y="1917338"/>
              <a:ext cx="2293441" cy="36093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4"/>
            <p:cNvGrpSpPr/>
            <p:nvPr/>
          </p:nvGrpSpPr>
          <p:grpSpPr>
            <a:xfrm>
              <a:off x="1296393" y="2635135"/>
              <a:ext cx="1136154" cy="594489"/>
              <a:chOff x="1774334" y="2150870"/>
              <a:chExt cx="1204705" cy="624791"/>
            </a:xfrm>
          </p:grpSpPr>
          <p:sp>
            <p:nvSpPr>
              <p:cNvPr id="24" name="Rounded Rectangle 51"/>
              <p:cNvSpPr/>
              <p:nvPr/>
            </p:nvSpPr>
            <p:spPr>
              <a:xfrm>
                <a:off x="1774334" y="2150870"/>
                <a:ext cx="1204705" cy="624791"/>
              </a:xfrm>
              <a:prstGeom prst="roundRect">
                <a:avLst/>
              </a:prstGeom>
              <a:solidFill>
                <a:srgbClr val="003F5D"/>
              </a:solidFill>
              <a:ln>
                <a:solidFill>
                  <a:srgbClr val="0043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52"/>
              <p:cNvSpPr txBox="1"/>
              <p:nvPr/>
            </p:nvSpPr>
            <p:spPr>
              <a:xfrm>
                <a:off x="1859524" y="2299152"/>
                <a:ext cx="1034325" cy="323465"/>
              </a:xfrm>
              <a:prstGeom prst="rect">
                <a:avLst/>
              </a:prstGeom>
              <a:solidFill>
                <a:srgbClr val="003F5D"/>
              </a:solidFill>
              <a:ln>
                <a:solidFill>
                  <a:srgbClr val="0043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REST AA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"/>
            <p:cNvGrpSpPr/>
            <p:nvPr/>
          </p:nvGrpSpPr>
          <p:grpSpPr>
            <a:xfrm>
              <a:off x="1296606" y="3301238"/>
              <a:ext cx="1135941" cy="554277"/>
              <a:chOff x="1774560" y="2923881"/>
              <a:chExt cx="1204479" cy="569272"/>
            </a:xfrm>
          </p:grpSpPr>
          <p:sp>
            <p:nvSpPr>
              <p:cNvPr id="22" name="Rounded Rectangle 98"/>
              <p:cNvSpPr/>
              <p:nvPr/>
            </p:nvSpPr>
            <p:spPr>
              <a:xfrm>
                <a:off x="1774560" y="2923881"/>
                <a:ext cx="1204479" cy="569272"/>
              </a:xfrm>
              <a:prstGeom prst="roundRect">
                <a:avLst/>
              </a:prstGeom>
              <a:solidFill>
                <a:srgbClr val="003F5D"/>
              </a:solidFill>
              <a:ln>
                <a:solidFill>
                  <a:srgbClr val="0043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99"/>
              <p:cNvSpPr txBox="1"/>
              <p:nvPr/>
            </p:nvSpPr>
            <p:spPr>
              <a:xfrm>
                <a:off x="1912052" y="3061983"/>
                <a:ext cx="929265" cy="307777"/>
              </a:xfrm>
              <a:prstGeom prst="rect">
                <a:avLst/>
              </a:prstGeom>
              <a:solidFill>
                <a:srgbClr val="003F5D"/>
              </a:solidFill>
              <a:ln>
                <a:solidFill>
                  <a:srgbClr val="0043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SAML AA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581470" y="2310611"/>
              <a:ext cx="617972" cy="1529869"/>
              <a:chOff x="932329" y="2269893"/>
              <a:chExt cx="655258" cy="2024907"/>
            </a:xfrm>
          </p:grpSpPr>
          <p:sp>
            <p:nvSpPr>
              <p:cNvPr id="20" name="Rounded Rectangle 8"/>
              <p:cNvSpPr/>
              <p:nvPr/>
            </p:nvSpPr>
            <p:spPr>
              <a:xfrm>
                <a:off x="932329" y="2269893"/>
                <a:ext cx="655258" cy="2024907"/>
              </a:xfrm>
              <a:prstGeom prst="roundRect">
                <a:avLst/>
              </a:prstGeom>
              <a:solidFill>
                <a:srgbClr val="ED1556"/>
              </a:solidFill>
              <a:ln>
                <a:solidFill>
                  <a:srgbClr val="ED15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9"/>
              <p:cNvSpPr txBox="1"/>
              <p:nvPr/>
            </p:nvSpPr>
            <p:spPr>
              <a:xfrm>
                <a:off x="1035355" y="2499307"/>
                <a:ext cx="461665" cy="1477328"/>
              </a:xfrm>
              <a:prstGeom prst="rect">
                <a:avLst/>
              </a:prstGeom>
              <a:solidFill>
                <a:srgbClr val="ED1556"/>
              </a:solidFill>
              <a:ln>
                <a:solidFill>
                  <a:srgbClr val="ED1556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bg1"/>
                    </a:solidFill>
                  </a:rPr>
                  <a:t>COmanage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TextBox 10"/>
            <p:cNvSpPr txBox="1"/>
            <p:nvPr/>
          </p:nvSpPr>
          <p:spPr>
            <a:xfrm>
              <a:off x="678634" y="4350460"/>
              <a:ext cx="14964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F5E"/>
                  </a:solidFill>
                </a:rPr>
                <a:t>eduTEAMS</a:t>
              </a:r>
            </a:p>
            <a:p>
              <a:pPr algn="ctr"/>
              <a:r>
                <a:rPr lang="en-US" b="1" dirty="0" smtClean="0">
                  <a:solidFill>
                    <a:srgbClr val="003F5E"/>
                  </a:solidFill>
                </a:rPr>
                <a:t>Membership </a:t>
              </a:r>
            </a:p>
            <a:p>
              <a:pPr algn="ctr"/>
              <a:r>
                <a:rPr lang="en-US" b="1" dirty="0" smtClean="0">
                  <a:solidFill>
                    <a:srgbClr val="003F5E"/>
                  </a:solidFill>
                </a:rPr>
                <a:t>Management</a:t>
              </a:r>
              <a:endParaRPr lang="en-GB" b="1" dirty="0">
                <a:solidFill>
                  <a:srgbClr val="003F5E"/>
                </a:solidFill>
              </a:endParaRPr>
            </a:p>
          </p:txBody>
        </p:sp>
      </p:grpSp>
      <p:grpSp>
        <p:nvGrpSpPr>
          <p:cNvPr id="26" name="Group 60"/>
          <p:cNvGrpSpPr/>
          <p:nvPr/>
        </p:nvGrpSpPr>
        <p:grpSpPr>
          <a:xfrm>
            <a:off x="6913878" y="4641273"/>
            <a:ext cx="1456710" cy="730255"/>
            <a:chOff x="7323338" y="3660170"/>
            <a:chExt cx="1456710" cy="730255"/>
          </a:xfrm>
        </p:grpSpPr>
        <p:sp>
          <p:nvSpPr>
            <p:cNvPr id="27" name="Rounded Rectangle 68"/>
            <p:cNvSpPr/>
            <p:nvPr/>
          </p:nvSpPr>
          <p:spPr>
            <a:xfrm>
              <a:off x="7323338" y="3660170"/>
              <a:ext cx="1430647" cy="73025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69"/>
            <p:cNvSpPr txBox="1"/>
            <p:nvPr/>
          </p:nvSpPr>
          <p:spPr>
            <a:xfrm>
              <a:off x="7323338" y="3736869"/>
              <a:ext cx="1456710" cy="65355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3F5E"/>
                  </a:solidFill>
                </a:rPr>
                <a:t>eduTEAMS Identity Hub</a:t>
              </a:r>
              <a:endParaRPr lang="en-GB" b="1" dirty="0">
                <a:solidFill>
                  <a:srgbClr val="003F5E"/>
                </a:solidFill>
              </a:endParaRPr>
            </a:p>
          </p:txBody>
        </p:sp>
      </p:grpSp>
      <p:sp>
        <p:nvSpPr>
          <p:cNvPr id="29" name="Rounded Rectangle 72"/>
          <p:cNvSpPr/>
          <p:nvPr/>
        </p:nvSpPr>
        <p:spPr>
          <a:xfrm>
            <a:off x="7783082" y="1953023"/>
            <a:ext cx="1010473" cy="5518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73"/>
          <p:cNvSpPr txBox="1"/>
          <p:nvPr/>
        </p:nvSpPr>
        <p:spPr>
          <a:xfrm>
            <a:off x="7860348" y="2056455"/>
            <a:ext cx="8296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003F5E"/>
                </a:solidFill>
              </a:rPr>
              <a:t>IdP</a:t>
            </a:r>
            <a:r>
              <a:rPr lang="en-GB" b="1" dirty="0" smtClean="0">
                <a:solidFill>
                  <a:srgbClr val="003F5E"/>
                </a:solidFill>
              </a:rPr>
              <a:t> </a:t>
            </a:r>
            <a:endParaRPr lang="en-GB" b="1" dirty="0">
              <a:solidFill>
                <a:srgbClr val="003F5E"/>
              </a:solidFill>
            </a:endParaRPr>
          </a:p>
        </p:txBody>
      </p:sp>
      <p:sp>
        <p:nvSpPr>
          <p:cNvPr id="31" name="TextBox 92"/>
          <p:cNvSpPr txBox="1"/>
          <p:nvPr/>
        </p:nvSpPr>
        <p:spPr>
          <a:xfrm>
            <a:off x="7181982" y="2695582"/>
            <a:ext cx="149128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600" b="1" dirty="0" err="1" smtClean="0">
                <a:solidFill>
                  <a:srgbClr val="003F5E"/>
                </a:solidFill>
              </a:rPr>
              <a:t>AuthN</a:t>
            </a:r>
            <a:r>
              <a:rPr lang="en-GB" sz="1600" b="1" dirty="0" smtClean="0">
                <a:solidFill>
                  <a:srgbClr val="003F5E"/>
                </a:solidFill>
              </a:rPr>
              <a:t>:</a:t>
            </a:r>
          </a:p>
          <a:p>
            <a:r>
              <a:rPr lang="en-GB" sz="1600" b="1" dirty="0" smtClean="0">
                <a:solidFill>
                  <a:srgbClr val="003F5E"/>
                </a:solidFill>
              </a:rPr>
              <a:t>ID + attributes </a:t>
            </a:r>
            <a:endParaRPr lang="en-GB" sz="1600" b="1" dirty="0">
              <a:solidFill>
                <a:srgbClr val="003F5E"/>
              </a:solidFill>
            </a:endParaRPr>
          </a:p>
        </p:txBody>
      </p:sp>
      <p:cxnSp>
        <p:nvCxnSpPr>
          <p:cNvPr id="32" name="Straight Arrow Connector 79"/>
          <p:cNvCxnSpPr>
            <a:stCxn id="22" idx="3"/>
          </p:cNvCxnSpPr>
          <p:nvPr/>
        </p:nvCxnSpPr>
        <p:spPr>
          <a:xfrm>
            <a:off x="4758406" y="3819753"/>
            <a:ext cx="1312305" cy="0"/>
          </a:xfrm>
          <a:prstGeom prst="straightConnector1">
            <a:avLst/>
          </a:prstGeom>
          <a:ln w="12700">
            <a:solidFill>
              <a:srgbClr val="003F5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65"/>
          <p:cNvCxnSpPr>
            <a:stCxn id="24" idx="3"/>
          </p:cNvCxnSpPr>
          <p:nvPr/>
        </p:nvCxnSpPr>
        <p:spPr>
          <a:xfrm>
            <a:off x="4758406" y="3173756"/>
            <a:ext cx="1312305" cy="7494"/>
          </a:xfrm>
          <a:prstGeom prst="straightConnector1">
            <a:avLst/>
          </a:prstGeom>
          <a:ln w="12700">
            <a:solidFill>
              <a:srgbClr val="003F5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233" y="3280357"/>
            <a:ext cx="1932612" cy="504895"/>
          </a:xfrm>
          <a:prstGeom prst="rect">
            <a:avLst/>
          </a:prstGeom>
        </p:spPr>
      </p:pic>
      <p:cxnSp>
        <p:nvCxnSpPr>
          <p:cNvPr id="37" name="Straight Arrow Connector 39"/>
          <p:cNvCxnSpPr>
            <a:stCxn id="12" idx="3"/>
            <a:endCxn id="27" idx="0"/>
          </p:cNvCxnSpPr>
          <p:nvPr/>
        </p:nvCxnSpPr>
        <p:spPr>
          <a:xfrm>
            <a:off x="6752370" y="3332831"/>
            <a:ext cx="876832" cy="1308442"/>
          </a:xfrm>
          <a:prstGeom prst="straightConnector1">
            <a:avLst/>
          </a:prstGeom>
          <a:ln w="12700">
            <a:solidFill>
              <a:srgbClr val="003F5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70"/>
          <p:cNvCxnSpPr>
            <a:stCxn id="27" idx="2"/>
            <a:endCxn id="40" idx="0"/>
          </p:cNvCxnSpPr>
          <p:nvPr/>
        </p:nvCxnSpPr>
        <p:spPr>
          <a:xfrm>
            <a:off x="7629202" y="5371526"/>
            <a:ext cx="972447" cy="682493"/>
          </a:xfrm>
          <a:prstGeom prst="straightConnector1">
            <a:avLst/>
          </a:prstGeom>
          <a:ln w="12700">
            <a:solidFill>
              <a:srgbClr val="003F5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2048"/>
          <p:cNvGrpSpPr/>
          <p:nvPr/>
        </p:nvGrpSpPr>
        <p:grpSpPr>
          <a:xfrm>
            <a:off x="7860348" y="6054019"/>
            <a:ext cx="1482602" cy="551804"/>
            <a:chOff x="6672993" y="5763206"/>
            <a:chExt cx="1482602" cy="551804"/>
          </a:xfrm>
        </p:grpSpPr>
        <p:sp>
          <p:nvSpPr>
            <p:cNvPr id="40" name="Rounded Rectangle 80"/>
            <p:cNvSpPr/>
            <p:nvPr/>
          </p:nvSpPr>
          <p:spPr>
            <a:xfrm>
              <a:off x="6672993" y="5763206"/>
              <a:ext cx="1482602" cy="55180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81"/>
            <p:cNvSpPr txBox="1"/>
            <p:nvPr/>
          </p:nvSpPr>
          <p:spPr>
            <a:xfrm>
              <a:off x="6711625" y="5863756"/>
              <a:ext cx="140533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3F5E"/>
                  </a:solidFill>
                </a:rPr>
                <a:t>External IdP </a:t>
              </a:r>
              <a:endParaRPr lang="en-GB" b="1" dirty="0">
                <a:solidFill>
                  <a:srgbClr val="003F5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3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-of-the-world-429784_192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8" b="30775"/>
          <a:stretch/>
        </p:blipFill>
        <p:spPr>
          <a:xfrm>
            <a:off x="0" y="1333041"/>
            <a:ext cx="12192000" cy="5221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eduTEAMS</a:t>
            </a:r>
            <a:br>
              <a:rPr lang="en-GB" dirty="0" smtClean="0"/>
            </a:br>
            <a:r>
              <a:rPr lang="en-GB" b="0" i="1" dirty="0" smtClean="0">
                <a:solidFill>
                  <a:schemeClr val="bg1"/>
                </a:solidFill>
              </a:rPr>
              <a:t>Discovery Service</a:t>
            </a:r>
            <a:endParaRPr lang="en-GB" b="0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6</a:t>
            </a:fld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78568" y="1638007"/>
            <a:ext cx="6055736" cy="4435499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C305A"/>
                </a:solidFill>
              </a:rPr>
              <a:t>Component </a:t>
            </a:r>
            <a:r>
              <a:rPr lang="en-GB" sz="2400" dirty="0">
                <a:solidFill>
                  <a:srgbClr val="1C305A"/>
                </a:solidFill>
              </a:rPr>
              <a:t>of </a:t>
            </a:r>
            <a:r>
              <a:rPr lang="en-GB" sz="2400" dirty="0" smtClean="0">
                <a:solidFill>
                  <a:srgbClr val="1C305A"/>
                </a:solidFill>
              </a:rPr>
              <a:t>eduTEAMS, but generically usable for eduGAIN SPs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C305A"/>
                </a:solidFill>
              </a:rPr>
              <a:t>Based on proven service from CESNET</a:t>
            </a:r>
            <a:endParaRPr lang="en-GB" sz="2400" dirty="0">
              <a:solidFill>
                <a:srgbClr val="1C305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C305A"/>
                </a:solidFill>
              </a:rPr>
              <a:t>Engaged </a:t>
            </a:r>
            <a:r>
              <a:rPr lang="en-GB" sz="2400" dirty="0">
                <a:solidFill>
                  <a:srgbClr val="1C305A"/>
                </a:solidFill>
              </a:rPr>
              <a:t>in RA21 Pilot </a:t>
            </a:r>
            <a:r>
              <a:rPr lang="mr-IN" sz="2400" dirty="0">
                <a:solidFill>
                  <a:srgbClr val="1C305A"/>
                </a:solidFill>
              </a:rPr>
              <a:t>–</a:t>
            </a:r>
            <a:r>
              <a:rPr lang="en-GB" sz="2400" dirty="0">
                <a:solidFill>
                  <a:srgbClr val="1C305A"/>
                </a:solidFill>
              </a:rPr>
              <a:t> Resource Access for the 21</a:t>
            </a:r>
            <a:r>
              <a:rPr lang="en-GB" sz="2400" baseline="30000" dirty="0">
                <a:solidFill>
                  <a:srgbClr val="1C305A"/>
                </a:solidFill>
              </a:rPr>
              <a:t>st</a:t>
            </a:r>
            <a:r>
              <a:rPr lang="en-GB" sz="2400" dirty="0">
                <a:solidFill>
                  <a:srgbClr val="1C305A"/>
                </a:solidFill>
              </a:rPr>
              <a:t> </a:t>
            </a:r>
            <a:r>
              <a:rPr lang="en-GB" sz="2400" dirty="0" smtClean="0">
                <a:solidFill>
                  <a:srgbClr val="1C305A"/>
                </a:solidFill>
              </a:rPr>
              <a:t>Century (</a:t>
            </a:r>
            <a:r>
              <a:rPr lang="en-GB" sz="2400" dirty="0" smtClean="0">
                <a:solidFill>
                  <a:srgbClr val="1C305A"/>
                </a:solidFill>
                <a:hlinkClick r:id="rId4"/>
              </a:rPr>
              <a:t>https</a:t>
            </a:r>
            <a:r>
              <a:rPr lang="en-GB" sz="2400" dirty="0">
                <a:solidFill>
                  <a:srgbClr val="1C305A"/>
                </a:solidFill>
                <a:hlinkClick r:id="rId4"/>
              </a:rPr>
              <a:t>://</a:t>
            </a:r>
            <a:r>
              <a:rPr lang="en-GB" sz="2400" dirty="0" smtClean="0">
                <a:solidFill>
                  <a:srgbClr val="1C305A"/>
                </a:solidFill>
                <a:hlinkClick r:id="rId4"/>
              </a:rPr>
              <a:t>ra21.org</a:t>
            </a:r>
            <a:r>
              <a:rPr lang="en-GB" sz="2400" dirty="0" smtClean="0">
                <a:solidFill>
                  <a:srgbClr val="1C305A"/>
                </a:solidFill>
              </a:rPr>
              <a:t>)</a:t>
            </a:r>
            <a:endParaRPr lang="en-GB" sz="2400" dirty="0">
              <a:solidFill>
                <a:srgbClr val="1C30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305A"/>
                </a:solidFill>
              </a:rPr>
              <a:t>Publishers, libraries and </a:t>
            </a:r>
            <a:r>
              <a:rPr lang="en-GB" sz="2400" dirty="0" smtClean="0">
                <a:solidFill>
                  <a:srgbClr val="1C305A"/>
                </a:solidFill>
              </a:rPr>
              <a:t>users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C305A"/>
              </a:solidFill>
            </a:endParaRPr>
          </a:p>
          <a:p>
            <a:r>
              <a:rPr lang="en-GB" sz="2000" dirty="0">
                <a:solidFill>
                  <a:srgbClr val="1C305A"/>
                </a:solidFill>
              </a:rPr>
              <a:t>https://wiki.geant.org/display/ED/Discovery+Service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60137" r="21041" b="17131"/>
          <a:stretch/>
        </p:blipFill>
        <p:spPr>
          <a:xfrm>
            <a:off x="21707247" y="7686182"/>
            <a:ext cx="484032" cy="4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 dirty="0"/>
          </a:p>
        </p:txBody>
      </p:sp>
      <p:cxnSp>
        <p:nvCxnSpPr>
          <p:cNvPr id="19" name="Straight Arrow Connector 18"/>
          <p:cNvCxnSpPr>
            <a:stCxn id="17" idx="3"/>
            <a:endCxn id="39" idx="1"/>
          </p:cNvCxnSpPr>
          <p:nvPr/>
        </p:nvCxnSpPr>
        <p:spPr>
          <a:xfrm flipV="1">
            <a:off x="4676980" y="3075380"/>
            <a:ext cx="1265621" cy="978894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9" idx="3"/>
          </p:cNvCxnSpPr>
          <p:nvPr/>
        </p:nvCxnSpPr>
        <p:spPr>
          <a:xfrm flipV="1">
            <a:off x="8121588" y="3066718"/>
            <a:ext cx="1756507" cy="8663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00" y="4462111"/>
            <a:ext cx="1149620" cy="803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90" y="4699754"/>
            <a:ext cx="701265" cy="356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776" y="5194977"/>
            <a:ext cx="1835919" cy="412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741" y="5607110"/>
            <a:ext cx="649528" cy="70609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99679" y="1784244"/>
            <a:ext cx="4077301" cy="4540060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215" y="2804944"/>
            <a:ext cx="799053" cy="6637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00" y="2787301"/>
            <a:ext cx="760482" cy="7172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6657" y="2750560"/>
            <a:ext cx="696234" cy="7331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3432" y="2742613"/>
            <a:ext cx="874030" cy="81163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942601" y="2666167"/>
            <a:ext cx="2178988" cy="819251"/>
            <a:chOff x="7323338" y="3660170"/>
            <a:chExt cx="1456710" cy="730253"/>
          </a:xfrm>
        </p:grpSpPr>
        <p:sp>
          <p:nvSpPr>
            <p:cNvPr id="38" name="Rounded Rectangle 37"/>
            <p:cNvSpPr/>
            <p:nvPr/>
          </p:nvSpPr>
          <p:spPr>
            <a:xfrm>
              <a:off x="7323338" y="3660170"/>
              <a:ext cx="1430647" cy="73025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23338" y="3736869"/>
              <a:ext cx="1456710" cy="57611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3F5E"/>
                  </a:solidFill>
                </a:rPr>
                <a:t>eduTEAMS Identity Hub</a:t>
              </a:r>
              <a:endParaRPr lang="en-GB" b="1" dirty="0">
                <a:solidFill>
                  <a:srgbClr val="003F5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15256" y="3155714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Persistent ID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472472" y="361974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Account</a:t>
            </a:r>
          </a:p>
          <a:p>
            <a:r>
              <a:rPr lang="en-US" sz="1400" dirty="0" smtClean="0"/>
              <a:t>Recovery</a:t>
            </a:r>
            <a:endParaRPr lang="en-US" sz="1400" dirty="0"/>
          </a:p>
        </p:txBody>
      </p:sp>
      <p:cxnSp>
        <p:nvCxnSpPr>
          <p:cNvPr id="22" name="Elbow Connector 21"/>
          <p:cNvCxnSpPr>
            <a:endCxn id="32" idx="1"/>
          </p:cNvCxnSpPr>
          <p:nvPr/>
        </p:nvCxnSpPr>
        <p:spPr>
          <a:xfrm rot="16200000" flipH="1">
            <a:off x="6125582" y="3534459"/>
            <a:ext cx="427377" cy="2664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 flipH="1" flipV="1">
            <a:off x="7406908" y="3557161"/>
            <a:ext cx="451589" cy="228595"/>
          </a:xfrm>
          <a:prstGeom prst="bentConnector3">
            <a:avLst>
              <a:gd name="adj1" fmla="val 7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190389" y="3371157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LOA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53570" y="2290338"/>
            <a:ext cx="145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Implemented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738549" y="4257071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Future</a:t>
            </a:r>
            <a:endParaRPr lang="en-GB" dirty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496486" y="172728"/>
            <a:ext cx="10515600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eduTEAMS</a:t>
            </a:r>
            <a:br>
              <a:rPr lang="en-GB" dirty="0" smtClean="0"/>
            </a:br>
            <a:r>
              <a:rPr lang="en-GB" b="0" i="1" dirty="0" smtClean="0">
                <a:solidFill>
                  <a:srgbClr val="FFFFFF"/>
                </a:solidFill>
              </a:rPr>
              <a:t>Identity Hub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088" y="2249112"/>
            <a:ext cx="1515344" cy="15153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51" y="4215708"/>
            <a:ext cx="1071606" cy="10716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7179" y="4501829"/>
            <a:ext cx="755124" cy="10814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8300" y="4588122"/>
            <a:ext cx="683830" cy="61674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13817" y="5662594"/>
            <a:ext cx="1519503" cy="56952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0532" y="2742613"/>
            <a:ext cx="793666" cy="79366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84274" y="2561957"/>
            <a:ext cx="1291200" cy="414097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>
            <a:off x="6285369" y="5911893"/>
            <a:ext cx="5145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/>
              <a:t>https://wiki.geant.org/display/ED/Identity+Hub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0103" y="5194884"/>
            <a:ext cx="431667" cy="5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496486" y="172728"/>
            <a:ext cx="10515600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eduTEAMS</a:t>
            </a:r>
            <a:br>
              <a:rPr lang="en-GB" dirty="0" smtClean="0"/>
            </a:br>
            <a:r>
              <a:rPr lang="en-GB" b="0" i="1" dirty="0" smtClean="0">
                <a:solidFill>
                  <a:srgbClr val="FFFFFF"/>
                </a:solidFill>
              </a:rPr>
              <a:t>Proxy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050680" y="2126824"/>
            <a:ext cx="1935948" cy="650439"/>
            <a:chOff x="5942600" y="2666167"/>
            <a:chExt cx="2140002" cy="819251"/>
          </a:xfrm>
          <a:solidFill>
            <a:schemeClr val="bg1">
              <a:lumMod val="95000"/>
            </a:schemeClr>
          </a:solidFill>
        </p:grpSpPr>
        <p:grpSp>
          <p:nvGrpSpPr>
            <p:cNvPr id="37" name="Group 36"/>
            <p:cNvGrpSpPr/>
            <p:nvPr/>
          </p:nvGrpSpPr>
          <p:grpSpPr>
            <a:xfrm>
              <a:off x="5942600" y="2666167"/>
              <a:ext cx="2140002" cy="819251"/>
              <a:chOff x="7323338" y="3660170"/>
              <a:chExt cx="1430647" cy="730253"/>
            </a:xfrm>
            <a:grpFill/>
          </p:grpSpPr>
          <p:sp>
            <p:nvSpPr>
              <p:cNvPr id="38" name="Rounded Rectangle 37"/>
              <p:cNvSpPr/>
              <p:nvPr/>
            </p:nvSpPr>
            <p:spPr>
              <a:xfrm>
                <a:off x="7323338" y="3660170"/>
                <a:ext cx="1430647" cy="730253"/>
              </a:xfrm>
              <a:prstGeom prst="roundRect">
                <a:avLst/>
              </a:prstGeom>
              <a:grpFill/>
              <a:ln>
                <a:solidFill>
                  <a:srgbClr val="003F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389226" y="3736869"/>
                <a:ext cx="1264739" cy="274342"/>
              </a:xfrm>
              <a:prstGeom prst="rect">
                <a:avLst/>
              </a:prstGeom>
              <a:grp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rgbClr val="003F5E"/>
                    </a:solidFill>
                  </a:rPr>
                  <a:t>eduTEAMS Identity Hub</a:t>
                </a:r>
                <a:endParaRPr lang="en-GB" sz="1400" b="1" dirty="0">
                  <a:solidFill>
                    <a:srgbClr val="003F5E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107" y="3069081"/>
              <a:ext cx="358883" cy="358883"/>
            </a:xfrm>
            <a:prstGeom prst="rect">
              <a:avLst/>
            </a:prstGeom>
            <a:grpFill/>
          </p:spPr>
        </p:pic>
      </p:grpSp>
      <p:grpSp>
        <p:nvGrpSpPr>
          <p:cNvPr id="6" name="Group 5"/>
          <p:cNvGrpSpPr/>
          <p:nvPr/>
        </p:nvGrpSpPr>
        <p:grpSpPr>
          <a:xfrm>
            <a:off x="9836263" y="1552774"/>
            <a:ext cx="2351645" cy="1784173"/>
            <a:chOff x="599679" y="1784244"/>
            <a:chExt cx="4077301" cy="32974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3700" y="3023061"/>
              <a:ext cx="1149620" cy="8036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390" y="3260704"/>
              <a:ext cx="701265" cy="3568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0776" y="3755927"/>
              <a:ext cx="1835919" cy="4121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49741" y="4168060"/>
              <a:ext cx="649528" cy="706099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599679" y="1784244"/>
              <a:ext cx="4077301" cy="3297422"/>
            </a:xfrm>
            <a:prstGeom prst="roundRect">
              <a:avLst/>
            </a:pr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0215" y="2280292"/>
              <a:ext cx="799053" cy="66374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5000" y="2262649"/>
              <a:ext cx="760482" cy="71720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56657" y="2225908"/>
              <a:ext cx="696234" cy="733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03432" y="2217961"/>
              <a:ext cx="874030" cy="811636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57179" y="3062779"/>
              <a:ext cx="755124" cy="10814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58300" y="3149072"/>
              <a:ext cx="683830" cy="616748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13817" y="4223544"/>
              <a:ext cx="1519503" cy="569522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10532" y="2217961"/>
              <a:ext cx="793666" cy="793666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40103" y="3755834"/>
              <a:ext cx="431667" cy="53042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820112" y="482543"/>
            <a:ext cx="3267630" cy="1686254"/>
            <a:chOff x="6529477" y="2607504"/>
            <a:chExt cx="3717561" cy="1850600"/>
          </a:xfrm>
        </p:grpSpPr>
        <p:sp>
          <p:nvSpPr>
            <p:cNvPr id="43" name="Cloud 57"/>
            <p:cNvSpPr/>
            <p:nvPr/>
          </p:nvSpPr>
          <p:spPr>
            <a:xfrm>
              <a:off x="6529477" y="2607504"/>
              <a:ext cx="3717561" cy="1850600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ED1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1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21951" y="3181076"/>
              <a:ext cx="1932612" cy="50489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56097" y="2567740"/>
            <a:ext cx="1955557" cy="3188239"/>
            <a:chOff x="2667592" y="2158714"/>
            <a:chExt cx="2293441" cy="3609396"/>
          </a:xfrm>
        </p:grpSpPr>
        <p:sp>
          <p:nvSpPr>
            <p:cNvPr id="49" name="Rounded Rectangle 48"/>
            <p:cNvSpPr/>
            <p:nvPr/>
          </p:nvSpPr>
          <p:spPr>
            <a:xfrm>
              <a:off x="2667592" y="2158714"/>
              <a:ext cx="2293441" cy="36093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0" name="TextBox 52"/>
            <p:cNvSpPr txBox="1"/>
            <p:nvPr/>
          </p:nvSpPr>
          <p:spPr>
            <a:xfrm>
              <a:off x="3723415" y="3238720"/>
              <a:ext cx="1012106" cy="313590"/>
            </a:xfrm>
            <a:prstGeom prst="rect">
              <a:avLst/>
            </a:prstGeom>
            <a:solidFill>
              <a:srgbClr val="003F5D"/>
            </a:solidFill>
            <a:ln>
              <a:solidFill>
                <a:srgbClr val="00436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REST AA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9"/>
            <p:cNvSpPr txBox="1"/>
            <p:nvPr/>
          </p:nvSpPr>
          <p:spPr>
            <a:xfrm>
              <a:off x="3007106" y="2645941"/>
              <a:ext cx="469242" cy="1444552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ED1556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COmanage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10"/>
            <p:cNvSpPr txBox="1"/>
            <p:nvPr/>
          </p:nvSpPr>
          <p:spPr>
            <a:xfrm>
              <a:off x="2840622" y="4484110"/>
              <a:ext cx="1956540" cy="121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F5E"/>
                  </a:solidFill>
                </a:rPr>
                <a:t>eduTEAMS</a:t>
              </a:r>
            </a:p>
            <a:p>
              <a:pPr algn="ctr"/>
              <a:r>
                <a:rPr lang="en-US" b="1" dirty="0" smtClean="0">
                  <a:solidFill>
                    <a:srgbClr val="003F5E"/>
                  </a:solidFill>
                </a:rPr>
                <a:t>Membership </a:t>
              </a:r>
            </a:p>
            <a:p>
              <a:pPr algn="ctr"/>
              <a:r>
                <a:rPr lang="en-US" b="1" dirty="0" smtClean="0">
                  <a:solidFill>
                    <a:srgbClr val="003F5E"/>
                  </a:solidFill>
                </a:rPr>
                <a:t>Management</a:t>
              </a:r>
              <a:endParaRPr lang="en-GB" b="1" dirty="0">
                <a:solidFill>
                  <a:srgbClr val="003F5E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61842" y="3148761"/>
            <a:ext cx="2597176" cy="1428455"/>
            <a:chOff x="7323338" y="3660170"/>
            <a:chExt cx="1456710" cy="730253"/>
          </a:xfrm>
        </p:grpSpPr>
        <p:sp>
          <p:nvSpPr>
            <p:cNvPr id="57" name="Rounded Rectangle 56"/>
            <p:cNvSpPr/>
            <p:nvPr/>
          </p:nvSpPr>
          <p:spPr>
            <a:xfrm>
              <a:off x="7323338" y="3660170"/>
              <a:ext cx="1430647" cy="73025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23338" y="3883466"/>
              <a:ext cx="1456710" cy="18880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chemeClr val="bg1"/>
                  </a:solidFill>
                </a:rPr>
                <a:t>eduTEAMS</a:t>
              </a:r>
              <a:r>
                <a:rPr lang="en-GB" b="1" dirty="0" smtClean="0">
                  <a:solidFill>
                    <a:schemeClr val="bg1"/>
                  </a:solidFill>
                </a:rPr>
                <a:t> </a:t>
              </a:r>
              <a:r>
                <a:rPr lang="en-GB" b="1" dirty="0" smtClean="0">
                  <a:solidFill>
                    <a:schemeClr val="bg1"/>
                  </a:solidFill>
                </a:rPr>
                <a:t>Proxy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97276" y="5687840"/>
            <a:ext cx="1010473" cy="606984"/>
            <a:chOff x="3600826" y="5374083"/>
            <a:chExt cx="1010473" cy="551804"/>
          </a:xfrm>
        </p:grpSpPr>
        <p:sp>
          <p:nvSpPr>
            <p:cNvPr id="59" name="Rounded Rectangle 72"/>
            <p:cNvSpPr/>
            <p:nvPr/>
          </p:nvSpPr>
          <p:spPr>
            <a:xfrm>
              <a:off x="3600826" y="5374083"/>
              <a:ext cx="1010473" cy="55180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73"/>
            <p:cNvSpPr txBox="1"/>
            <p:nvPr/>
          </p:nvSpPr>
          <p:spPr>
            <a:xfrm>
              <a:off x="3678092" y="5477515"/>
              <a:ext cx="829632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3F5E"/>
                  </a:solidFill>
                </a:rPr>
                <a:t>SP</a:t>
              </a:r>
              <a:endParaRPr lang="en-GB" b="1" dirty="0">
                <a:solidFill>
                  <a:srgbClr val="003F5E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34746" y="5743020"/>
            <a:ext cx="1010473" cy="551804"/>
            <a:chOff x="3600826" y="5374083"/>
            <a:chExt cx="1010473" cy="551804"/>
          </a:xfrm>
        </p:grpSpPr>
        <p:sp>
          <p:nvSpPr>
            <p:cNvPr id="63" name="Rounded Rectangle 72"/>
            <p:cNvSpPr/>
            <p:nvPr/>
          </p:nvSpPr>
          <p:spPr>
            <a:xfrm>
              <a:off x="3600826" y="5374083"/>
              <a:ext cx="1010473" cy="55180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73"/>
            <p:cNvSpPr txBox="1"/>
            <p:nvPr/>
          </p:nvSpPr>
          <p:spPr>
            <a:xfrm>
              <a:off x="3678092" y="5477515"/>
              <a:ext cx="829632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3F5E"/>
                  </a:solidFill>
                </a:rPr>
                <a:t>SP</a:t>
              </a:r>
              <a:endParaRPr lang="en-GB" b="1" dirty="0">
                <a:solidFill>
                  <a:srgbClr val="003F5E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72216" y="5766913"/>
            <a:ext cx="1010473" cy="551804"/>
            <a:chOff x="3600826" y="5374083"/>
            <a:chExt cx="1010473" cy="551804"/>
          </a:xfrm>
        </p:grpSpPr>
        <p:sp>
          <p:nvSpPr>
            <p:cNvPr id="66" name="Rounded Rectangle 72"/>
            <p:cNvSpPr/>
            <p:nvPr/>
          </p:nvSpPr>
          <p:spPr>
            <a:xfrm>
              <a:off x="3600826" y="5374083"/>
              <a:ext cx="1010473" cy="55180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73"/>
            <p:cNvSpPr txBox="1"/>
            <p:nvPr/>
          </p:nvSpPr>
          <p:spPr>
            <a:xfrm>
              <a:off x="3678092" y="5477515"/>
              <a:ext cx="829632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3F5E"/>
                  </a:solidFill>
                </a:rPr>
                <a:t>SP</a:t>
              </a:r>
              <a:endParaRPr lang="en-GB" b="1" dirty="0">
                <a:solidFill>
                  <a:srgbClr val="003F5E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rot="16200000">
            <a:off x="4572434" y="4466313"/>
            <a:ext cx="645437" cy="362295"/>
            <a:chOff x="3600826" y="5374083"/>
            <a:chExt cx="1010473" cy="551804"/>
          </a:xfrm>
          <a:solidFill>
            <a:srgbClr val="BDD7EE"/>
          </a:solidFill>
        </p:grpSpPr>
        <p:sp>
          <p:nvSpPr>
            <p:cNvPr id="69" name="Rounded Rectangle 72"/>
            <p:cNvSpPr/>
            <p:nvPr/>
          </p:nvSpPr>
          <p:spPr>
            <a:xfrm>
              <a:off x="3600826" y="5374083"/>
              <a:ext cx="1010473" cy="551804"/>
            </a:xfrm>
            <a:prstGeom prst="roundRect">
              <a:avLst/>
            </a:prstGeom>
            <a:grpFill/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0" name="TextBox 73"/>
            <p:cNvSpPr txBox="1"/>
            <p:nvPr/>
          </p:nvSpPr>
          <p:spPr>
            <a:xfrm>
              <a:off x="3678092" y="5416788"/>
              <a:ext cx="829632" cy="398453"/>
            </a:xfrm>
            <a:prstGeom prst="rect">
              <a:avLst/>
            </a:prstGeom>
            <a:grp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1100" b="1" dirty="0" smtClean="0">
                  <a:solidFill>
                    <a:srgbClr val="003F5E"/>
                  </a:solidFill>
                </a:rPr>
                <a:t>SAML</a:t>
              </a:r>
              <a:endParaRPr lang="en-GB" sz="1200" b="1" dirty="0">
                <a:solidFill>
                  <a:srgbClr val="003F5E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 rot="16200000">
            <a:off x="5300204" y="4481815"/>
            <a:ext cx="645437" cy="362295"/>
            <a:chOff x="3600826" y="5374083"/>
            <a:chExt cx="1010473" cy="551804"/>
          </a:xfrm>
          <a:solidFill>
            <a:srgbClr val="BDD7EE"/>
          </a:solidFill>
        </p:grpSpPr>
        <p:sp>
          <p:nvSpPr>
            <p:cNvPr id="72" name="Rounded Rectangle 72"/>
            <p:cNvSpPr/>
            <p:nvPr/>
          </p:nvSpPr>
          <p:spPr>
            <a:xfrm>
              <a:off x="3600826" y="5374083"/>
              <a:ext cx="1010473" cy="551804"/>
            </a:xfrm>
            <a:prstGeom prst="roundRect">
              <a:avLst/>
            </a:prstGeom>
            <a:grpFill/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3678092" y="5416788"/>
              <a:ext cx="829632" cy="398453"/>
            </a:xfrm>
            <a:prstGeom prst="rect">
              <a:avLst/>
            </a:prstGeom>
            <a:grp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1100" b="1" dirty="0" smtClean="0">
                  <a:solidFill>
                    <a:srgbClr val="003F5E"/>
                  </a:solidFill>
                </a:rPr>
                <a:t>OIDC</a:t>
              </a:r>
              <a:endParaRPr lang="en-GB" sz="1200" b="1" dirty="0">
                <a:solidFill>
                  <a:srgbClr val="003F5E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16200000">
            <a:off x="5519636" y="2970966"/>
            <a:ext cx="645437" cy="362295"/>
            <a:chOff x="3600826" y="5374083"/>
            <a:chExt cx="1010473" cy="551804"/>
          </a:xfrm>
          <a:solidFill>
            <a:srgbClr val="BDD7EE"/>
          </a:solidFill>
        </p:grpSpPr>
        <p:sp>
          <p:nvSpPr>
            <p:cNvPr id="77" name="Rounded Rectangle 72"/>
            <p:cNvSpPr/>
            <p:nvPr/>
          </p:nvSpPr>
          <p:spPr>
            <a:xfrm>
              <a:off x="3600826" y="5374083"/>
              <a:ext cx="1010473" cy="551804"/>
            </a:xfrm>
            <a:prstGeom prst="roundRect">
              <a:avLst/>
            </a:prstGeom>
            <a:grpFill/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8" name="TextBox 73"/>
            <p:cNvSpPr txBox="1"/>
            <p:nvPr/>
          </p:nvSpPr>
          <p:spPr>
            <a:xfrm>
              <a:off x="3678092" y="5416788"/>
              <a:ext cx="829632" cy="398453"/>
            </a:xfrm>
            <a:prstGeom prst="rect">
              <a:avLst/>
            </a:prstGeom>
            <a:grp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1100" b="1" dirty="0" smtClean="0">
                  <a:solidFill>
                    <a:srgbClr val="003F5E"/>
                  </a:solidFill>
                </a:rPr>
                <a:t>SAML</a:t>
              </a:r>
              <a:endParaRPr lang="en-GB" sz="1200" b="1" dirty="0">
                <a:solidFill>
                  <a:srgbClr val="003F5E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 rot="16200000">
            <a:off x="4572433" y="2970965"/>
            <a:ext cx="645437" cy="362295"/>
            <a:chOff x="3600826" y="5374083"/>
            <a:chExt cx="1010473" cy="551804"/>
          </a:xfrm>
          <a:solidFill>
            <a:srgbClr val="BDD7EE"/>
          </a:solidFill>
        </p:grpSpPr>
        <p:sp>
          <p:nvSpPr>
            <p:cNvPr id="80" name="Rounded Rectangle 72"/>
            <p:cNvSpPr/>
            <p:nvPr/>
          </p:nvSpPr>
          <p:spPr>
            <a:xfrm>
              <a:off x="3600826" y="5374083"/>
              <a:ext cx="1010473" cy="551804"/>
            </a:xfrm>
            <a:prstGeom prst="roundRect">
              <a:avLst/>
            </a:prstGeom>
            <a:grpFill/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81" name="TextBox 73"/>
            <p:cNvSpPr txBox="1"/>
            <p:nvPr/>
          </p:nvSpPr>
          <p:spPr>
            <a:xfrm>
              <a:off x="3678092" y="5416788"/>
              <a:ext cx="829632" cy="398453"/>
            </a:xfrm>
            <a:prstGeom prst="rect">
              <a:avLst/>
            </a:prstGeom>
            <a:grp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1100" b="1" dirty="0" smtClean="0">
                  <a:solidFill>
                    <a:srgbClr val="003F5E"/>
                  </a:solidFill>
                </a:rPr>
                <a:t>OIDC</a:t>
              </a:r>
              <a:endParaRPr lang="en-GB" sz="1200" b="1" dirty="0">
                <a:solidFill>
                  <a:srgbClr val="003F5E"/>
                </a:solidFill>
              </a:endParaRPr>
            </a:p>
          </p:txBody>
        </p:sp>
      </p:grpSp>
      <p:cxnSp>
        <p:nvCxnSpPr>
          <p:cNvPr id="84" name="Elbow Connector 83"/>
          <p:cNvCxnSpPr>
            <a:stCxn id="38" idx="3"/>
            <a:endCxn id="17" idx="1"/>
          </p:cNvCxnSpPr>
          <p:nvPr/>
        </p:nvCxnSpPr>
        <p:spPr>
          <a:xfrm flipV="1">
            <a:off x="8986628" y="2444861"/>
            <a:ext cx="849635" cy="718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7" idx="3"/>
            <a:endCxn id="38" idx="1"/>
          </p:cNvCxnSpPr>
          <p:nvPr/>
        </p:nvCxnSpPr>
        <p:spPr>
          <a:xfrm rot="5400000" flipH="1" flipV="1">
            <a:off x="6257842" y="2036558"/>
            <a:ext cx="377351" cy="1208325"/>
          </a:xfrm>
          <a:prstGeom prst="bentConnector2">
            <a:avLst/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77" idx="3"/>
            <a:endCxn id="43" idx="1"/>
          </p:cNvCxnSpPr>
          <p:nvPr/>
        </p:nvCxnSpPr>
        <p:spPr>
          <a:xfrm rot="16200000" flipV="1">
            <a:off x="5316944" y="2303984"/>
            <a:ext cx="662394" cy="38842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58" idx="1"/>
            <a:endCxn id="49" idx="3"/>
          </p:cNvCxnSpPr>
          <p:nvPr/>
        </p:nvCxnSpPr>
        <p:spPr>
          <a:xfrm rot="10800000" flipV="1">
            <a:off x="2511654" y="3770218"/>
            <a:ext cx="1550188" cy="39164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52"/>
          <p:cNvSpPr txBox="1"/>
          <p:nvPr/>
        </p:nvSpPr>
        <p:spPr>
          <a:xfrm>
            <a:off x="1440945" y="3140761"/>
            <a:ext cx="933309" cy="276999"/>
          </a:xfrm>
          <a:prstGeom prst="rect">
            <a:avLst/>
          </a:prstGeom>
          <a:solidFill>
            <a:srgbClr val="003F5D"/>
          </a:solidFill>
          <a:ln>
            <a:solidFill>
              <a:srgbClr val="0043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LDAP AA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98" name="TextBox 52"/>
          <p:cNvSpPr txBox="1"/>
          <p:nvPr/>
        </p:nvSpPr>
        <p:spPr>
          <a:xfrm>
            <a:off x="1446527" y="3933230"/>
            <a:ext cx="862996" cy="276999"/>
          </a:xfrm>
          <a:prstGeom prst="rect">
            <a:avLst/>
          </a:prstGeom>
          <a:solidFill>
            <a:srgbClr val="003F5D"/>
          </a:solidFill>
          <a:ln>
            <a:solidFill>
              <a:srgbClr val="0043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SAML AA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99" name="Elbow Connector 98"/>
          <p:cNvCxnSpPr>
            <a:stCxn id="69" idx="1"/>
            <a:endCxn id="59" idx="0"/>
          </p:cNvCxnSpPr>
          <p:nvPr/>
        </p:nvCxnSpPr>
        <p:spPr>
          <a:xfrm rot="5400000">
            <a:off x="4140003" y="4932689"/>
            <a:ext cx="717661" cy="7926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69" idx="1"/>
            <a:endCxn id="63" idx="0"/>
          </p:cNvCxnSpPr>
          <p:nvPr/>
        </p:nvCxnSpPr>
        <p:spPr>
          <a:xfrm rot="16200000" flipH="1">
            <a:off x="4781148" y="5084184"/>
            <a:ext cx="772841" cy="54483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72" idx="1"/>
            <a:endCxn id="66" idx="0"/>
          </p:cNvCxnSpPr>
          <p:nvPr/>
        </p:nvCxnSpPr>
        <p:spPr>
          <a:xfrm rot="16200000" flipH="1">
            <a:off x="5809572" y="4799032"/>
            <a:ext cx="781232" cy="115453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7675696" y="3156469"/>
            <a:ext cx="1779405" cy="1249027"/>
            <a:chOff x="7323338" y="3660170"/>
            <a:chExt cx="1430647" cy="730253"/>
          </a:xfrm>
          <a:solidFill>
            <a:schemeClr val="bg1">
              <a:lumMod val="95000"/>
            </a:schemeClr>
          </a:solidFill>
        </p:grpSpPr>
        <p:sp>
          <p:nvSpPr>
            <p:cNvPr id="116" name="Rounded Rectangle 115"/>
            <p:cNvSpPr/>
            <p:nvPr/>
          </p:nvSpPr>
          <p:spPr>
            <a:xfrm>
              <a:off x="7323338" y="3660170"/>
              <a:ext cx="1430647" cy="730253"/>
            </a:xfrm>
            <a:prstGeom prst="roundRect">
              <a:avLst/>
            </a:prstGeom>
            <a:grpFill/>
            <a:ln>
              <a:solidFill>
                <a:srgbClr val="003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378581" y="3889380"/>
              <a:ext cx="1264739" cy="305904"/>
            </a:xfrm>
            <a:prstGeom prst="rect">
              <a:avLst/>
            </a:prstGeom>
            <a:grp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GB" sz="1400" b="1" dirty="0" err="1" smtClean="0">
                  <a:solidFill>
                    <a:srgbClr val="003F5E"/>
                  </a:solidFill>
                </a:rPr>
                <a:t>eduTEAMS</a:t>
              </a:r>
              <a:r>
                <a:rPr lang="en-GB" sz="1400" b="1" dirty="0" smtClean="0">
                  <a:solidFill>
                    <a:srgbClr val="003F5E"/>
                  </a:solidFill>
                </a:rPr>
                <a:t> </a:t>
              </a:r>
              <a:r>
                <a:rPr lang="en-GB" sz="1400" b="1" dirty="0" smtClean="0">
                  <a:solidFill>
                    <a:srgbClr val="003F5E"/>
                  </a:solidFill>
                </a:rPr>
                <a:t>Discovery</a:t>
              </a:r>
              <a:endParaRPr lang="en-GB" sz="1400" b="1" dirty="0">
                <a:solidFill>
                  <a:srgbClr val="003F5E"/>
                </a:solidFill>
              </a:endParaRPr>
            </a:p>
          </p:txBody>
        </p:sp>
      </p:grpSp>
      <p:cxnSp>
        <p:nvCxnSpPr>
          <p:cNvPr id="118" name="Elbow Connector 117"/>
          <p:cNvCxnSpPr>
            <a:stCxn id="58" idx="3"/>
            <a:endCxn id="116" idx="1"/>
          </p:cNvCxnSpPr>
          <p:nvPr/>
        </p:nvCxnSpPr>
        <p:spPr>
          <a:xfrm>
            <a:off x="6659018" y="3770218"/>
            <a:ext cx="1016678" cy="1076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021" y="1502907"/>
            <a:ext cx="11736979" cy="535509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83E54"/>
                </a:solidFill>
              </a:rPr>
              <a:t>Multi-tenant </a:t>
            </a:r>
            <a:r>
              <a:rPr lang="mr-IN" b="1" dirty="0" smtClean="0">
                <a:solidFill>
                  <a:srgbClr val="F83E54"/>
                </a:solidFill>
              </a:rPr>
              <a:t>–</a:t>
            </a:r>
            <a:r>
              <a:rPr lang="en-GB" b="1" dirty="0" smtClean="0">
                <a:solidFill>
                  <a:srgbClr val="F83E54"/>
                </a:solidFill>
              </a:rPr>
              <a:t> long tail</a:t>
            </a:r>
          </a:p>
          <a:p>
            <a:pPr lvl="1"/>
            <a:r>
              <a:rPr lang="en-GB" dirty="0" smtClean="0"/>
              <a:t>Membership management, ID </a:t>
            </a:r>
            <a:r>
              <a:rPr lang="en-GB" dirty="0" smtClean="0"/>
              <a:t>Hub, Discovery</a:t>
            </a:r>
            <a:endParaRPr lang="en-GB" dirty="0" smtClean="0"/>
          </a:p>
          <a:p>
            <a:pPr lvl="1"/>
            <a:r>
              <a:rPr lang="en-GB" dirty="0" smtClean="0"/>
              <a:t>Shared infra – every </a:t>
            </a:r>
            <a:r>
              <a:rPr lang="en-GB" dirty="0" err="1" smtClean="0"/>
              <a:t>collab</a:t>
            </a:r>
            <a:r>
              <a:rPr lang="en-GB" dirty="0" smtClean="0"/>
              <a:t> is a group</a:t>
            </a:r>
          </a:p>
          <a:p>
            <a:pPr lvl="1"/>
            <a:r>
              <a:rPr lang="en-GB" dirty="0" smtClean="0"/>
              <a:t>Free at point of use to groups (use sponsored by NRENs)</a:t>
            </a:r>
          </a:p>
          <a:p>
            <a:pPr lvl="1"/>
            <a:r>
              <a:rPr lang="en-GB" dirty="0" smtClean="0"/>
              <a:t>No contracts needed, no legal form required</a:t>
            </a:r>
          </a:p>
          <a:p>
            <a:pPr lvl="2"/>
            <a:r>
              <a:rPr lang="en-GB" dirty="0" smtClean="0"/>
              <a:t>Limitations on personal data etc.</a:t>
            </a:r>
          </a:p>
          <a:p>
            <a:r>
              <a:rPr lang="en-GB" b="1" dirty="0" smtClean="0">
                <a:solidFill>
                  <a:srgbClr val="F83E54"/>
                </a:solidFill>
              </a:rPr>
              <a:t>Single tenant </a:t>
            </a:r>
            <a:r>
              <a:rPr lang="mr-IN" b="1" dirty="0" smtClean="0">
                <a:solidFill>
                  <a:srgbClr val="F83E54"/>
                </a:solidFill>
              </a:rPr>
              <a:t>–</a:t>
            </a:r>
            <a:r>
              <a:rPr lang="en-GB" b="1" dirty="0" smtClean="0">
                <a:solidFill>
                  <a:srgbClr val="F83E54"/>
                </a:solidFill>
              </a:rPr>
              <a:t> </a:t>
            </a:r>
            <a:r>
              <a:rPr lang="en-GB" b="1" smtClean="0">
                <a:solidFill>
                  <a:srgbClr val="F83E54"/>
                </a:solidFill>
              </a:rPr>
              <a:t>complex </a:t>
            </a:r>
            <a:r>
              <a:rPr lang="en-GB" b="1" smtClean="0">
                <a:solidFill>
                  <a:srgbClr val="F83E54"/>
                </a:solidFill>
              </a:rPr>
              <a:t>community </a:t>
            </a:r>
            <a:r>
              <a:rPr lang="en-GB" b="1" dirty="0" smtClean="0">
                <a:solidFill>
                  <a:srgbClr val="F83E54"/>
                </a:solidFill>
              </a:rPr>
              <a:t>needs, dedicated instance</a:t>
            </a:r>
          </a:p>
          <a:p>
            <a:pPr lvl="1"/>
            <a:r>
              <a:rPr lang="en-GB" dirty="0"/>
              <a:t>Membership management, ID Hub, </a:t>
            </a:r>
            <a:r>
              <a:rPr lang="en-GB" dirty="0" smtClean="0"/>
              <a:t>Discovery, Proxy </a:t>
            </a:r>
            <a:r>
              <a:rPr lang="en-GB" dirty="0" smtClean="0"/>
              <a:t>Dedicated </a:t>
            </a:r>
            <a:r>
              <a:rPr lang="en-GB" dirty="0" smtClean="0"/>
              <a:t>instances </a:t>
            </a:r>
            <a:r>
              <a:rPr lang="en-GB" dirty="0" smtClean="0"/>
              <a:t>on a VM</a:t>
            </a:r>
          </a:p>
          <a:p>
            <a:pPr lvl="1"/>
            <a:r>
              <a:rPr lang="en-GB" dirty="0" smtClean="0"/>
              <a:t>Greater control over data – contract needed.</a:t>
            </a:r>
          </a:p>
          <a:p>
            <a:pPr lvl="1"/>
            <a:r>
              <a:rPr lang="en-GB" dirty="0" smtClean="0"/>
              <a:t>Possibility </a:t>
            </a:r>
            <a:r>
              <a:rPr lang="en-GB" dirty="0"/>
              <a:t>on case by case basis to support  interface with more complex </a:t>
            </a:r>
            <a:r>
              <a:rPr lang="en-GB" dirty="0" smtClean="0"/>
              <a:t>systems</a:t>
            </a:r>
          </a:p>
          <a:p>
            <a:pPr lvl="2"/>
            <a:r>
              <a:rPr lang="en-GB" dirty="0" smtClean="0"/>
              <a:t>Lead time TBD depending on complexity of case – HEXXA/PERUN/Grouper/Other examples</a:t>
            </a:r>
          </a:p>
          <a:p>
            <a:pPr lvl="2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offerings available to pilot now.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EC 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N4-2_Period-1_EC-Review_template.potx" id="{157B34D5-A78A-412B-98F6-B758E291313B}" vid="{149B45C8-A3E7-4752-9BCD-F846DD4FCE8C}"/>
    </a:ext>
  </a:extLst>
</a:theme>
</file>

<file path=ppt/theme/theme2.xml><?xml version="1.0" encoding="utf-8"?>
<a:theme xmlns:a="http://schemas.openxmlformats.org/drawingml/2006/main" name="Full page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N4-2_Period-1_EC-Review_template.potx" id="{1E797CEA-DD22-435B-B78F-0737C5A600DF}" vid="{E2C844B3-6F95-459B-912D-23DA62D0F4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2e8627e-9120-4592-bf70-1c86d23ddb27">N7PTXPAKPZVS-511-21</_dlc_DocId>
    <Document_x0020_ID xmlns="33c70a20-266a-45ad-bf4a-dd457e1766dc" xsi:nil="true"/>
    <_dlc_DocIdUrl xmlns="e2e8627e-9120-4592-bf70-1c86d23ddb27">
      <Url>https://intranet.geant.org/gn4/1/Management/pmt/GN4-1ECReview/_layouts/15/DocIdRedir.aspx?ID=N7PTXPAKPZVS-511-21</Url>
      <Description>N7PTXPAKPZVS-511-21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519F8D811D04CA3DCC8D1BAB7A630" ma:contentTypeVersion="5" ma:contentTypeDescription="Create a new document." ma:contentTypeScope="" ma:versionID="4d07e586dea006e95782dbc20e5ec62b">
  <xsd:schema xmlns:xsd="http://www.w3.org/2001/XMLSchema" xmlns:xs="http://www.w3.org/2001/XMLSchema" xmlns:p="http://schemas.microsoft.com/office/2006/metadata/properties" xmlns:ns1="http://schemas.microsoft.com/sharepoint/v3" xmlns:ns2="e2e8627e-9120-4592-bf70-1c86d23ddb27" xmlns:ns3="33c70a20-266a-45ad-bf4a-dd457e1766dc" targetNamespace="http://schemas.microsoft.com/office/2006/metadata/properties" ma:root="true" ma:fieldsID="08366bb0866172c2b35953a168931fc2" ns1:_="" ns2:_="" ns3:_="">
    <xsd:import namespace="http://schemas.microsoft.com/sharepoint/v3"/>
    <xsd:import namespace="e2e8627e-9120-4592-bf70-1c86d23ddb27"/>
    <xsd:import namespace="33c70a20-266a-45ad-bf4a-dd457e1766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8627e-9120-4592-bf70-1c86d23ddb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70a20-266a-45ad-bf4a-dd457e1766dc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description="This column will be updated automatically 1 minute after the document is added." ma:internalName="Document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B8DE6F-4723-47CC-BC82-1B35FF7077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D943FB-BE63-4EA3-9350-2005CF76D58D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purl.org/dc/dcmitype/"/>
    <ds:schemaRef ds:uri="e2e8627e-9120-4592-bf70-1c86d23ddb27"/>
    <ds:schemaRef ds:uri="http://www.w3.org/XML/1998/namespace"/>
    <ds:schemaRef ds:uri="http://schemas.openxmlformats.org/package/2006/metadata/core-properties"/>
    <ds:schemaRef ds:uri="33c70a20-266a-45ad-bf4a-dd457e1766d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70ADE6F-3328-4A11-878A-BC0B0D324C4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CF11ECB-25A4-4D8E-88A6-6D84F96C87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e8627e-9120-4592-bf70-1c86d23ddb27"/>
    <ds:schemaRef ds:uri="33c70a20-266a-45ad-bf4a-dd457e176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11422</TotalTime>
  <Words>482</Words>
  <Application>Microsoft Macintosh PowerPoint</Application>
  <PresentationFormat>Widescreen</PresentationFormat>
  <Paragraphs>157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Mangal</vt:lpstr>
      <vt:lpstr>Verdana</vt:lpstr>
      <vt:lpstr>Arial</vt:lpstr>
      <vt:lpstr>GEANT EC Review</vt:lpstr>
      <vt:lpstr>Full page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eduTEAMS Discovery Service</vt:lpstr>
      <vt:lpstr>PowerPoint Presentation</vt:lpstr>
      <vt:lpstr>PowerPoint Presentation</vt:lpstr>
      <vt:lpstr>Service offerings available to pilot now.</vt:lpstr>
      <vt:lpstr>PowerPoint Presentation</vt:lpstr>
      <vt:lpstr>PowerPoint Presentation</vt:lpstr>
    </vt:vector>
  </TitlesOfParts>
  <Manager/>
  <Company>DANTE Ltd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Paul Hasleham</dc:creator>
  <cp:keywords/>
  <dc:description/>
  <cp:lastModifiedBy>Christos Kanellopoulos</cp:lastModifiedBy>
  <cp:revision>1128</cp:revision>
  <cp:lastPrinted>2017-10-30T11:13:00Z</cp:lastPrinted>
  <dcterms:created xsi:type="dcterms:W3CDTF">2017-06-19T11:24:06Z</dcterms:created>
  <dcterms:modified xsi:type="dcterms:W3CDTF">2017-11-30T11:29:42Z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0x010100F65519F8D811D04CA3DCC8D1BAB7A630</vt:lpwstr>
  </property>
  <property fmtid="{D5CDD505-2E9C-101B-9397-08002B2CF9AE}" pid="4" name="Audience1">
    <vt:lpwstr>EC</vt:lpwstr>
  </property>
  <property fmtid="{D5CDD505-2E9C-101B-9397-08002B2CF9AE}" pid="5" name="Milestone Status">
    <vt:lpwstr>Draft</vt:lpwstr>
  </property>
</Properties>
</file>