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8_Title Slide">
    <p:bg>
      <p:bgPr>
        <a:solidFill>
          <a:srgbClr val="E6E6E6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PDBE-slide-background6.png" id="15" name="Shape 15"/>
          <p:cNvPicPr preferRelativeResize="0"/>
          <p:nvPr/>
        </p:nvPicPr>
        <p:blipFill rotWithShape="1">
          <a:blip r:embed="rId2">
            <a:alphaModFix/>
          </a:blip>
          <a:srcRect b="0" l="0" r="0" t="-2167"/>
          <a:stretch/>
        </p:blipFill>
        <p:spPr>
          <a:xfrm>
            <a:off x="0" y="-149225"/>
            <a:ext cx="9156700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3_Title Slide">
    <p:bg>
      <p:bgPr>
        <a:solidFill>
          <a:srgbClr val="E6E6E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slidebackground_c.elegan3.jpg" id="66" name="Shape 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1" y="0"/>
            <a:ext cx="9144121" cy="686954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4_Title Slide">
    <p:bg>
      <p:bgPr>
        <a:solidFill>
          <a:srgbClr val="E6E6E6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slidebackground_medaka3.jpg" id="72" name="Shape 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6_Title Slide">
    <p:bg>
      <p:bgPr>
        <a:solidFill>
          <a:srgbClr val="E6E6E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slidebackground_medaka4.jpg" id="78" name="Shape 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2_Title Slide">
    <p:bg>
      <p:bgPr>
        <a:solidFill>
          <a:srgbClr val="E6E6E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slidebackground_plant2.jpg" id="84" name="Shape 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00" y="-7200"/>
            <a:ext cx="9154800" cy="68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7_Title Slide">
    <p:bg>
      <p:bgPr>
        <a:solidFill>
          <a:srgbClr val="E6E6E6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Industry.jpg" id="90" name="Shape 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8_Title Slide">
    <p:bg>
      <p:bgPr>
        <a:solidFill>
          <a:srgbClr val="E6E6E6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and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533400" y="1219200"/>
            <a:ext cx="38989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133" lvl="0" marL="354013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686300" y="1219200"/>
            <a:ext cx="40005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133" lvl="0" marL="354013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133" lvl="0" marL="354013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133" lvl="0" marL="354013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and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533400" y="1219200"/>
            <a:ext cx="38989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133" lvl="0" marL="354013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686300" y="1219200"/>
            <a:ext cx="40005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133" lvl="0" marL="354013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Slide">
    <p:bg>
      <p:bgPr>
        <a:solidFill>
          <a:srgbClr val="E6E6E6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DNA_dark2.png"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6_Title Slide">
    <p:bg>
      <p:bgPr>
        <a:solidFill>
          <a:srgbClr val="E6E6E6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werpont-slide-title_cell_dark4.png" id="30" name="Shape 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61463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7_Title Slide">
    <p:bg>
      <p:bgPr>
        <a:solidFill>
          <a:srgbClr val="E6E6E6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Chemistry-slide2-background.png"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9_Title Slide">
    <p:bg>
      <p:bgPr>
        <a:solidFill>
          <a:srgbClr val="E6E6E6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Chem slide background4.tif" id="42" name="Shape 42"/>
          <p:cNvPicPr preferRelativeResize="0"/>
          <p:nvPr/>
        </p:nvPicPr>
        <p:blipFill/>
        <p:spPr>
          <a:xfrm>
            <a:off x="-1" y="0"/>
            <a:ext cx="9155545" cy="68695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3" name="Shape 43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0_Title Slide">
    <p:bg>
      <p:bgPr>
        <a:solidFill>
          <a:srgbClr val="E6E6E6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slidebackground_fly2.jpg" id="48" name="Shape 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74201" cy="688109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1_Title Slide">
    <p:bg>
      <p:bgPr>
        <a:solidFill>
          <a:srgbClr val="E6E6E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slidebackground_cardiac4.jpg"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54800" cy="6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5_Title Slide">
    <p:bg>
      <p:bgPr>
        <a:solidFill>
          <a:srgbClr val="E6E6E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L_EBI_slidebackground_cardiac5.jpg" id="60" name="Shape 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54800" cy="6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>
            <p:ph idx="1" type="subTitle"/>
          </p:nvPr>
        </p:nvSpPr>
        <p:spPr>
          <a:xfrm>
            <a:off x="532554" y="1797029"/>
            <a:ext cx="6400800" cy="61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2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0" y="6210300"/>
            <a:ext cx="9144000" cy="647700"/>
          </a:xfrm>
          <a:prstGeom prst="rect">
            <a:avLst/>
          </a:prstGeom>
          <a:solidFill>
            <a:srgbClr val="004342"/>
          </a:solidFill>
          <a:ln>
            <a:noFill/>
          </a:ln>
        </p:spPr>
        <p:txBody>
          <a:bodyPr anchorCtr="0" anchor="ctr" bIns="22050" lIns="44100" rIns="44100" wrap="square" tIns="22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133" lvl="0" marL="354013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rgbClr val="FF8C9A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rgbClr val="FF8C9A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64413" y="6312750"/>
            <a:ext cx="1455319" cy="45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99" lvl="5" marL="22059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375" lvl="6" marL="44117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70" lvl="7" marL="6617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69" lvl="8" marL="88237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133" lvl="0" marL="354013" marR="0" rtl="0" algn="l">
              <a:spcBef>
                <a:spcPts val="480"/>
              </a:spcBef>
              <a:spcAft>
                <a:spcPts val="575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6525" lvl="1" marL="631825" marR="0" rtl="0" algn="l">
              <a:spcBef>
                <a:spcPts val="440"/>
              </a:spcBef>
              <a:spcAft>
                <a:spcPts val="575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7950" lvl="2" marL="895350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9062" lvl="3" marL="1147763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7475" lvl="4" marL="1400175" marR="0" rtl="0" algn="l">
              <a:spcBef>
                <a:spcPts val="400"/>
              </a:spcBef>
              <a:spcAft>
                <a:spcPts val="575"/>
              </a:spcAft>
              <a:buClr>
                <a:schemeClr val="accent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7095" lvl="5" marL="2371346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9095" lvl="6" marL="2591945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771" lvl="7" marL="2812522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766" lvl="8" marL="3033117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ctrTitle"/>
          </p:nvPr>
        </p:nvSpPr>
        <p:spPr>
          <a:xfrm>
            <a:off x="533401" y="1040419"/>
            <a:ext cx="7772400" cy="68571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ResOps: Research DevOps across clouds</a:t>
            </a:r>
          </a:p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533400" y="3851275"/>
            <a:ext cx="4487863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/>
              <a:t>Erik van den Bergh</a:t>
            </a:r>
            <a:br>
              <a:rPr b="0" i="0" lang="en-U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/>
              <a:t>Cloud Application architect</a:t>
            </a:r>
            <a:r>
              <a:rPr b="0" i="0" lang="en-U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0" lvl="0" marL="0" marR="0" rtl="0" algn="l"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www.ebi.ac.uk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Lessons learned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Test run your practicals!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...twice</a:t>
            </a:r>
          </a:p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Research audience is interested, but have little time to invest in new techniques</a:t>
            </a: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/>
              <a:t>Evaluate and Iterate</a:t>
            </a:r>
          </a:p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Researcher backgrounds are heterogeneous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Especially with programming skills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Hard to cater to everyone</a:t>
            </a:r>
          </a:p>
          <a:p>
            <a:pPr indent="-368300" lvl="1" marL="914400" rtl="0">
              <a:spcBef>
                <a:spcPts val="0"/>
              </a:spcBef>
              <a:buSzPts val="2200"/>
              <a:buChar char="•"/>
            </a:pPr>
            <a:r>
              <a:rPr lang="en-US"/>
              <a:t>Perhaps a course split is in order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Future and Outlook	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More courses lined up in January</a:t>
            </a:r>
          </a:p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Breakdown of components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Webinars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MOOC</a:t>
            </a:r>
          </a:p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Formalization of materials for standalone dissemination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As a published guide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As online tutorials</a:t>
            </a:r>
          </a:p>
          <a:p>
            <a:pPr indent="-368300" lvl="1" marL="914400">
              <a:spcBef>
                <a:spcPts val="0"/>
              </a:spcBef>
              <a:buSzPts val="2200"/>
              <a:buChar char="•"/>
            </a:pPr>
            <a:r>
              <a:rPr lang="en-US"/>
              <a:t>Happy to learn about options….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Acknowledgements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533400" y="1219200"/>
            <a:ext cx="38988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Dario Vianello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Pau Ruiz Safont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Amelie Cornelis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Gianni Della Torre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Ania Niewielska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Navis Mary Raj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Jose Dianes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Steven Newhouse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538" y="1219200"/>
            <a:ext cx="1450626" cy="10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2200" y="2643098"/>
            <a:ext cx="2997300" cy="1004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Shape 213"/>
          <p:cNvGrpSpPr/>
          <p:nvPr/>
        </p:nvGrpSpPr>
        <p:grpSpPr>
          <a:xfrm>
            <a:off x="4669775" y="4067000"/>
            <a:ext cx="3005525" cy="1004100"/>
            <a:chOff x="5442250" y="4172825"/>
            <a:chExt cx="3005525" cy="1004100"/>
          </a:xfrm>
        </p:grpSpPr>
        <p:pic>
          <p:nvPicPr>
            <p:cNvPr id="214" name="Shape 214"/>
            <p:cNvPicPr preferRelativeResize="0"/>
            <p:nvPr/>
          </p:nvPicPr>
          <p:blipFill rotWithShape="1">
            <a:blip r:embed="rId5">
              <a:alphaModFix/>
            </a:blip>
            <a:srcRect b="0" l="70014" r="0" t="0"/>
            <a:stretch/>
          </p:blipFill>
          <p:spPr>
            <a:xfrm>
              <a:off x="5442250" y="4172825"/>
              <a:ext cx="977227" cy="100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Shape 215"/>
            <p:cNvSpPr txBox="1"/>
            <p:nvPr/>
          </p:nvSpPr>
          <p:spPr>
            <a:xfrm>
              <a:off x="6419475" y="4172825"/>
              <a:ext cx="2028300" cy="10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3000"/>
                <a:t>EMBL-EBI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US" sz="3000"/>
                <a:t>TSI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 you!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case for a cloud course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411480" lvl="0" marL="457200" marR="0" rtl="0" algn="l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Technical Services and Infrastructure @ EBI has developed a large body of knowledge</a:t>
            </a:r>
          </a:p>
          <a:p>
            <a:pPr indent="-411480" lvl="0" marL="457200" marR="0" rtl="0" algn="l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Researchers often ask the same questions</a:t>
            </a:r>
          </a:p>
          <a:p>
            <a:pPr indent="-411480" lvl="0" marL="457200" marR="0" rtl="0" algn="l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Even without asking, we see the same problems come up often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39050" y="3712600"/>
            <a:ext cx="76659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/>
              <a:t>The core question: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CC0000"/>
                </a:solidFill>
              </a:rPr>
              <a:t>How do I use the cloud effectively?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people who stare at clouds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Creating a course: Considerations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Target audience: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Fellow (bioinformatics) researchers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Team leaders (decision makers)</a:t>
            </a:r>
          </a:p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Target level: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Familiar with command line environment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Basic script writing skills</a:t>
            </a:r>
          </a:p>
          <a:p>
            <a:pPr indent="-368300" lvl="1" marL="914400" rtl="0">
              <a:spcBef>
                <a:spcPts val="0"/>
              </a:spcBef>
              <a:buSzPts val="2200"/>
              <a:buChar char="•"/>
            </a:pPr>
            <a:r>
              <a:rPr lang="en-US"/>
              <a:t>Familiarity with virtual machines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Creating a course: Goals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Theory</a:t>
            </a:r>
          </a:p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Basic knowledge of cloud computing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Overview of providers, public and commercial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Explanation of cost models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Advantages and disadvantages vs. cluster</a:t>
            </a:r>
          </a:p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Running compute in the cloud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Overview of provisioners (Terraform)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Overview of configuration managers (Ansible, Puppet)</a:t>
            </a:r>
          </a:p>
          <a:p>
            <a:pPr indent="-411480" lvl="0" marL="457200">
              <a:spcBef>
                <a:spcPts val="0"/>
              </a:spcBef>
              <a:buSzPts val="2880"/>
              <a:buChar char="•"/>
            </a:pPr>
            <a:r>
              <a:rPr lang="en-US"/>
              <a:t>Practicals</a:t>
            </a:r>
          </a:p>
        </p:txBody>
      </p:sp>
      <p:sp>
        <p:nvSpPr>
          <p:cNvPr id="154" name="Shape 154"/>
          <p:cNvSpPr/>
          <p:nvPr/>
        </p:nvSpPr>
        <p:spPr>
          <a:xfrm>
            <a:off x="2949601" y="4558954"/>
            <a:ext cx="3972996" cy="2061612"/>
          </a:xfrm>
          <a:prstGeom prst="cloud">
            <a:avLst/>
          </a:prstGeom>
          <a:solidFill>
            <a:srgbClr val="D8D8D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60" y="5277646"/>
            <a:ext cx="1566000" cy="9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1030" y="4705986"/>
            <a:ext cx="202410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9278" y="5302447"/>
            <a:ext cx="1741800" cy="12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1096" y="4348575"/>
            <a:ext cx="1953000" cy="9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Recruiting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Dissemination across relevant internal mailing lists</a:t>
            </a:r>
          </a:p>
          <a:p>
            <a:pPr indent="-411480" lvl="0" marL="457200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Response was overwhelming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Over 50 applications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Expectation was max 20</a:t>
            </a:r>
          </a:p>
          <a:p>
            <a:pPr indent="-411480" lvl="0" marL="457200">
              <a:spcBef>
                <a:spcPts val="0"/>
              </a:spcBef>
              <a:buSzPts val="2880"/>
              <a:buChar char="•"/>
            </a:pPr>
            <a:r>
              <a:rPr lang="en-US"/>
              <a:t>Further </a:t>
            </a:r>
            <a:r>
              <a:rPr lang="en-US"/>
              <a:t>recruitment</a:t>
            </a:r>
            <a:r>
              <a:rPr lang="en-US"/>
              <a:t> through word-of-mouth after the first iteration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Execution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787" y="1219200"/>
            <a:ext cx="7098625" cy="47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ResOps course: implementation &amp; iteration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575" y="1360452"/>
            <a:ext cx="6204850" cy="413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Feedback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533400" y="1219200"/>
            <a:ext cx="81534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23" y="1339499"/>
            <a:ext cx="8421549" cy="446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MBL-EBI_slide_template_July_2015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Leere Präsentation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