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3"/>
  </p:notesMasterIdLst>
  <p:sldIdLst>
    <p:sldId id="256" r:id="rId3"/>
    <p:sldId id="267" r:id="rId4"/>
    <p:sldId id="269" r:id="rId5"/>
    <p:sldId id="270" r:id="rId6"/>
    <p:sldId id="271" r:id="rId7"/>
    <p:sldId id="260" r:id="rId8"/>
    <p:sldId id="261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19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notes' format</a:t>
            </a:r>
          </a:p>
        </p:txBody>
      </p:sp>
      <p:sp>
        <p:nvSpPr>
          <p:cNvPr id="7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GB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</a:p>
        </p:txBody>
      </p:sp>
      <p:sp>
        <p:nvSpPr>
          <p:cNvPr id="74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GB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</a:p>
        </p:txBody>
      </p:sp>
      <p:sp>
        <p:nvSpPr>
          <p:cNvPr id="75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GB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</a:p>
        </p:txBody>
      </p:sp>
      <p:sp>
        <p:nvSpPr>
          <p:cNvPr id="76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847A48EF-983E-411D-93C7-EF400947EEAD}" type="slidenum">
              <a:rPr lang="en-GB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en-GB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4240" cy="359820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3884760" y="8685360"/>
            <a:ext cx="296964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502460CC-903F-48B1-AC3E-C9D0D7B3BA55}" type="slidenum">
              <a:rPr lang="en-GB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Picture 33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Picture 69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Picture 70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GB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GB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GB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685800" y="1269000"/>
            <a:ext cx="7770240" cy="1743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ct val="100000"/>
              </a:lnSpc>
            </a:pPr>
            <a:r>
              <a:rPr lang="en-GB" sz="5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Metrics for Open Access Digital Monographs</a:t>
            </a:r>
            <a:endParaRPr lang="en-GB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CustomShape 2"/>
          <p:cNvSpPr/>
          <p:nvPr/>
        </p:nvSpPr>
        <p:spPr>
          <a:xfrm>
            <a:off x="1137960" y="3127060"/>
            <a:ext cx="6855840" cy="240797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GB" sz="3200" b="0" strike="noStrike" spc="-1" dirty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The HIRMEOS </a:t>
            </a:r>
            <a:r>
              <a:rPr lang="en-GB" sz="3200" b="0" strike="noStrike" spc="-1" dirty="0" smtClean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Project</a:t>
            </a:r>
          </a:p>
          <a:p>
            <a:pPr algn="ctr">
              <a:lnSpc>
                <a:spcPct val="100000"/>
              </a:lnSpc>
            </a:pP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2400" b="0" i="1" strike="noStrike" spc="-1" dirty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Javier Arias, Open Book Publishers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GB" sz="2400" b="0" i="1" strike="noStrike" spc="-1" dirty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DI4R 2017 Brussels – 01/12/2017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9" name="Image 3"/>
          <p:cNvPicPr/>
          <p:nvPr/>
        </p:nvPicPr>
        <p:blipFill>
          <a:blip r:embed="rId3"/>
          <a:stretch/>
        </p:blipFill>
        <p:spPr>
          <a:xfrm>
            <a:off x="6808320" y="0"/>
            <a:ext cx="2170440" cy="870120"/>
          </a:xfrm>
          <a:prstGeom prst="rect">
            <a:avLst/>
          </a:prstGeom>
          <a:ln>
            <a:noFill/>
          </a:ln>
        </p:spPr>
      </p:pic>
      <p:sp>
        <p:nvSpPr>
          <p:cNvPr id="80" name="CustomShape 3"/>
          <p:cNvSpPr/>
          <p:nvPr/>
        </p:nvSpPr>
        <p:spPr>
          <a:xfrm>
            <a:off x="1405440" y="5844960"/>
            <a:ext cx="6320880" cy="615600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1" name="CustomShape 4"/>
          <p:cNvSpPr/>
          <p:nvPr/>
        </p:nvSpPr>
        <p:spPr>
          <a:xfrm>
            <a:off x="2172600" y="5930640"/>
            <a:ext cx="5563440" cy="45252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</a:pPr>
            <a:r>
              <a:rPr lang="en-GB" sz="1200" b="0" strike="noStrike" spc="-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mbria"/>
                <a:ea typeface="Arial"/>
              </a:rPr>
              <a:t>The project HIRMEOS has received funding from European Union’s Horizon 2020 research and innovation programme under grant agreement 731102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2" name="Image 8"/>
          <p:cNvPicPr/>
          <p:nvPr/>
        </p:nvPicPr>
        <p:blipFill>
          <a:blip r:embed="rId4"/>
          <a:stretch/>
        </p:blipFill>
        <p:spPr>
          <a:xfrm>
            <a:off x="1560240" y="5960880"/>
            <a:ext cx="606240" cy="389160"/>
          </a:xfrm>
          <a:prstGeom prst="rect">
            <a:avLst/>
          </a:prstGeom>
          <a:ln>
            <a:noFill/>
          </a:ln>
        </p:spPr>
      </p:pic>
      <p:sp>
        <p:nvSpPr>
          <p:cNvPr id="84" name="TextShape 5"/>
          <p:cNvSpPr txBox="1"/>
          <p:nvPr/>
        </p:nvSpPr>
        <p:spPr>
          <a:xfrm>
            <a:off x="2160000" y="2520000"/>
            <a:ext cx="180720" cy="346320"/>
          </a:xfrm>
          <a:prstGeom prst="rect">
            <a:avLst/>
          </a:prstGeom>
          <a:noFill/>
          <a:ln>
            <a:noFill/>
          </a:ln>
        </p:spPr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00" y="113934"/>
            <a:ext cx="2397816" cy="6384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628560" y="1071360"/>
            <a:ext cx="7884720" cy="71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0" name="CustomShape 2"/>
          <p:cNvSpPr/>
          <p:nvPr/>
        </p:nvSpPr>
        <p:spPr>
          <a:xfrm>
            <a:off x="628560" y="1883160"/>
            <a:ext cx="7884720" cy="437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en-GB" sz="2800" b="0" strike="noStrike" spc="-1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Thank you for your attention.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CustomShape 3"/>
          <p:cNvSpPr/>
          <p:nvPr/>
        </p:nvSpPr>
        <p:spPr>
          <a:xfrm>
            <a:off x="6458040" y="6356520"/>
            <a:ext cx="205524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9019EF78-6FC7-4175-8CC0-98EED2062BC5}" type="slidenum">
              <a:rPr lang="en-GB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10</a:t>
            </a:fld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2" name="Image 4"/>
          <p:cNvPicPr/>
          <p:nvPr/>
        </p:nvPicPr>
        <p:blipFill>
          <a:blip r:embed="rId2"/>
          <a:stretch/>
        </p:blipFill>
        <p:spPr>
          <a:xfrm>
            <a:off x="6808320" y="0"/>
            <a:ext cx="2170440" cy="870120"/>
          </a:xfrm>
          <a:prstGeom prst="rect">
            <a:avLst/>
          </a:prstGeom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00" y="113934"/>
            <a:ext cx="2397816" cy="6384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628560" y="1071360"/>
            <a:ext cx="7884720" cy="71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en-GB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HIRMEOS WP6: Metrics Services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628560" y="1883160"/>
            <a:ext cx="7884720" cy="437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6440">
              <a:lnSpc>
                <a:spcPct val="100000"/>
              </a:lnSpc>
              <a:buClr>
                <a:srgbClr val="44546A"/>
              </a:buClr>
              <a:buFont typeface="Arial"/>
              <a:buChar char="•"/>
            </a:pPr>
            <a:r>
              <a:rPr lang="en-GB" sz="2800" b="0" strike="noStrike" spc="-1" dirty="0" err="1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Altmetrics</a:t>
            </a:r>
            <a:r>
              <a:rPr lang="en-GB" sz="2800" b="0" strike="noStrike" spc="-1" dirty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GB" sz="2800" b="0" strike="noStrike" spc="-1" dirty="0" smtClean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and Citations Service</a:t>
            </a:r>
            <a:endParaRPr lang="en-GB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6440">
              <a:lnSpc>
                <a:spcPct val="100000"/>
              </a:lnSpc>
              <a:buClr>
                <a:srgbClr val="44546A"/>
              </a:buClr>
              <a:buFont typeface="Arial"/>
              <a:buChar char="•"/>
            </a:pPr>
            <a:r>
              <a:rPr lang="en-GB" sz="2800" b="0" strike="noStrike" spc="-1" dirty="0" err="1" smtClean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OAMetrics</a:t>
            </a:r>
            <a:r>
              <a:rPr lang="en-GB" sz="2800" b="0" strike="noStrike" spc="-1" dirty="0" smtClean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Service</a:t>
            </a:r>
            <a:endParaRPr lang="en-GB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6440">
              <a:lnSpc>
                <a:spcPct val="100000"/>
              </a:lnSpc>
              <a:buClr>
                <a:srgbClr val="44546A"/>
              </a:buClr>
              <a:buFont typeface="Arial"/>
              <a:buChar char="•"/>
            </a:pPr>
            <a:r>
              <a:rPr lang="en-GB" sz="2800" b="0" strike="noStrike" spc="-1" dirty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Metrics </a:t>
            </a:r>
            <a:r>
              <a:rPr lang="en-GB" sz="2800" b="0" strike="noStrike" spc="-1" dirty="0" smtClean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API</a:t>
            </a:r>
          </a:p>
          <a:p>
            <a:pPr marL="685800" lvl="1" indent="-226440">
              <a:lnSpc>
                <a:spcPct val="100000"/>
              </a:lnSpc>
              <a:buClr>
                <a:srgbClr val="44546A"/>
              </a:buClr>
              <a:buFont typeface="Arial"/>
              <a:buChar char="•"/>
            </a:pPr>
            <a:r>
              <a:rPr lang="en-GB" sz="2800" b="0" strike="noStrike" spc="-1" dirty="0" smtClean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Metrics Widget</a:t>
            </a:r>
            <a:endParaRPr lang="en-GB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3"/>
          <p:cNvSpPr/>
          <p:nvPr/>
        </p:nvSpPr>
        <p:spPr>
          <a:xfrm>
            <a:off x="6458040" y="6356520"/>
            <a:ext cx="205524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CF41739-7591-4FED-AE41-991969008789}" type="slidenum">
              <a:rPr lang="en-GB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</a:t>
            </a:fld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8" name="Image 4"/>
          <p:cNvPicPr/>
          <p:nvPr/>
        </p:nvPicPr>
        <p:blipFill>
          <a:blip r:embed="rId2"/>
          <a:stretch/>
        </p:blipFill>
        <p:spPr>
          <a:xfrm>
            <a:off x="6808320" y="0"/>
            <a:ext cx="2170440" cy="870120"/>
          </a:xfrm>
          <a:prstGeom prst="rect">
            <a:avLst/>
          </a:prstGeom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00" y="113934"/>
            <a:ext cx="2397816" cy="63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45587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628560" y="1071360"/>
            <a:ext cx="7884720" cy="71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en-GB" sz="44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OAMetrics</a:t>
            </a:r>
            <a:r>
              <a:rPr lang="en-GB" sz="4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 Intricacies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628560" y="1883160"/>
            <a:ext cx="7884720" cy="437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6440">
              <a:lnSpc>
                <a:spcPct val="100000"/>
              </a:lnSpc>
              <a:buClr>
                <a:srgbClr val="44546A"/>
              </a:buClr>
              <a:buFont typeface="Arial"/>
              <a:buChar char="•"/>
            </a:pPr>
            <a:r>
              <a:rPr lang="en-GB" sz="2800" b="1" strike="noStrike" spc="-1" dirty="0" smtClean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Identification</a:t>
            </a:r>
            <a:r>
              <a:rPr lang="en-GB" sz="2800" b="0" strike="noStrike" spc="-1" dirty="0" smtClean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what is a monograph?</a:t>
            </a:r>
          </a:p>
          <a:p>
            <a:pPr marL="685800" lvl="1" indent="-226440">
              <a:buClr>
                <a:srgbClr val="44546A"/>
              </a:buClr>
              <a:buFont typeface="Arial"/>
              <a:buChar char="•"/>
            </a:pPr>
            <a:r>
              <a:rPr lang="en-GB" sz="2800" b="1" spc="-1" dirty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Localisation</a:t>
            </a:r>
            <a:r>
              <a:rPr lang="en-GB" sz="2800" spc="-1" dirty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where are monographs hosted</a:t>
            </a:r>
            <a:r>
              <a:rPr lang="en-GB" sz="2800" spc="-1" dirty="0" smtClean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?</a:t>
            </a:r>
            <a:endParaRPr lang="en-GB" sz="2800" b="0" strike="noStrike" spc="-1" dirty="0" smtClean="0">
              <a:solidFill>
                <a:srgbClr val="44546A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685800" lvl="1" indent="-226440">
              <a:lnSpc>
                <a:spcPct val="100000"/>
              </a:lnSpc>
              <a:buClr>
                <a:srgbClr val="44546A"/>
              </a:buClr>
              <a:buFont typeface="Arial"/>
              <a:buChar char="•"/>
            </a:pPr>
            <a:r>
              <a:rPr lang="en-GB" sz="2800" b="1" spc="-1" dirty="0" smtClean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Usage</a:t>
            </a:r>
            <a:r>
              <a:rPr lang="en-GB" sz="2800" spc="-1" dirty="0" smtClean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: how should we measure it?</a:t>
            </a:r>
          </a:p>
          <a:p>
            <a:pPr marL="685800" lvl="1" indent="-226440">
              <a:lnSpc>
                <a:spcPct val="100000"/>
              </a:lnSpc>
              <a:buClr>
                <a:srgbClr val="44546A"/>
              </a:buClr>
              <a:buFont typeface="Arial"/>
              <a:buChar char="•"/>
            </a:pPr>
            <a:endParaRPr lang="en-GB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3"/>
          <p:cNvSpPr/>
          <p:nvPr/>
        </p:nvSpPr>
        <p:spPr>
          <a:xfrm>
            <a:off x="6458040" y="6356520"/>
            <a:ext cx="205524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CF41739-7591-4FED-AE41-991969008789}" type="slidenum">
              <a:rPr lang="en-GB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</a:t>
            </a:fld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8" name="Image 4"/>
          <p:cNvPicPr/>
          <p:nvPr/>
        </p:nvPicPr>
        <p:blipFill>
          <a:blip r:embed="rId2"/>
          <a:stretch/>
        </p:blipFill>
        <p:spPr>
          <a:xfrm>
            <a:off x="6808320" y="0"/>
            <a:ext cx="2170440" cy="870120"/>
          </a:xfrm>
          <a:prstGeom prst="rect">
            <a:avLst/>
          </a:prstGeom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00" y="113934"/>
            <a:ext cx="2397816" cy="63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20144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628559" y="1071360"/>
            <a:ext cx="8262522" cy="71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en-GB" sz="44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OAMetrics</a:t>
            </a:r>
            <a:r>
              <a:rPr lang="en-GB" sz="4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 Intricacies: Identification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628560" y="1883160"/>
            <a:ext cx="7884720" cy="437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6440">
              <a:lnSpc>
                <a:spcPct val="100000"/>
              </a:lnSpc>
              <a:buClr>
                <a:srgbClr val="44546A"/>
              </a:buClr>
              <a:buFont typeface="Arial"/>
              <a:buChar char="•"/>
            </a:pPr>
            <a:r>
              <a:rPr lang="en-GB" sz="2800" spc="-1" dirty="0" smtClean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Most IDs do not identify a book (e.g. ISBN)</a:t>
            </a:r>
          </a:p>
          <a:p>
            <a:pPr marL="685800" lvl="1" indent="-226440">
              <a:buClr>
                <a:srgbClr val="44546A"/>
              </a:buClr>
              <a:buFont typeface="Arial"/>
              <a:buChar char="•"/>
            </a:pPr>
            <a:r>
              <a:rPr lang="en-GB" sz="2800" spc="-1" dirty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Digital Object Identifier (DOI</a:t>
            </a:r>
            <a:r>
              <a:rPr lang="en-GB" sz="2800" spc="-1" dirty="0" smtClean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</a:p>
          <a:p>
            <a:pPr marL="685800" lvl="1" indent="-226440">
              <a:buClr>
                <a:srgbClr val="44546A"/>
              </a:buClr>
              <a:buFont typeface="Arial"/>
              <a:buChar char="•"/>
            </a:pPr>
            <a:r>
              <a:rPr lang="en-GB" sz="2800" spc="-1" dirty="0" smtClean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Chapter DOIs are linked to book DOI</a:t>
            </a:r>
          </a:p>
          <a:p>
            <a:pPr marL="685800" lvl="1" indent="-226440">
              <a:buClr>
                <a:srgbClr val="44546A"/>
              </a:buClr>
              <a:buFont typeface="Arial"/>
              <a:buChar char="•"/>
            </a:pPr>
            <a:r>
              <a:rPr lang="en-GB" sz="2800" spc="-1" dirty="0" smtClean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Any digital object, not just monographs (chapters, pictures, videos, etc.)</a:t>
            </a:r>
          </a:p>
          <a:p>
            <a:pPr marL="685800" lvl="1" indent="-226440">
              <a:lnSpc>
                <a:spcPct val="100000"/>
              </a:lnSpc>
              <a:buClr>
                <a:srgbClr val="44546A"/>
              </a:buClr>
              <a:buFont typeface="Arial"/>
              <a:buChar char="•"/>
            </a:pPr>
            <a:endParaRPr lang="en-GB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3"/>
          <p:cNvSpPr/>
          <p:nvPr/>
        </p:nvSpPr>
        <p:spPr>
          <a:xfrm>
            <a:off x="6458040" y="6356520"/>
            <a:ext cx="205524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CF41739-7591-4FED-AE41-991969008789}" type="slidenum">
              <a:rPr lang="en-GB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4</a:t>
            </a:fld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8" name="Image 4"/>
          <p:cNvPicPr/>
          <p:nvPr/>
        </p:nvPicPr>
        <p:blipFill>
          <a:blip r:embed="rId2"/>
          <a:stretch/>
        </p:blipFill>
        <p:spPr>
          <a:xfrm>
            <a:off x="6808320" y="0"/>
            <a:ext cx="2170440" cy="870120"/>
          </a:xfrm>
          <a:prstGeom prst="rect">
            <a:avLst/>
          </a:prstGeom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00" y="113934"/>
            <a:ext cx="2397816" cy="63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23992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628559" y="1071360"/>
            <a:ext cx="8262522" cy="71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en-GB" sz="44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OAMetrics</a:t>
            </a:r>
            <a:r>
              <a:rPr lang="en-GB" sz="4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 Intricacies: Localisation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628560" y="1883160"/>
            <a:ext cx="7884720" cy="437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6440">
              <a:lnSpc>
                <a:spcPct val="100000"/>
              </a:lnSpc>
              <a:buClr>
                <a:srgbClr val="44546A"/>
              </a:buClr>
              <a:buFont typeface="Arial"/>
              <a:buChar char="•"/>
            </a:pPr>
            <a:r>
              <a:rPr lang="en-GB" sz="2800" spc="-1" dirty="0" smtClean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Multiple repositories hosting the same book</a:t>
            </a:r>
          </a:p>
          <a:p>
            <a:pPr marL="685800" lvl="1" indent="-226440">
              <a:lnSpc>
                <a:spcPct val="100000"/>
              </a:lnSpc>
              <a:buClr>
                <a:srgbClr val="44546A"/>
              </a:buClr>
              <a:buFont typeface="Arial"/>
              <a:buChar char="•"/>
            </a:pPr>
            <a:r>
              <a:rPr lang="en-GB" sz="2800" spc="-1" dirty="0" smtClean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We want metrics for a book, not a URL</a:t>
            </a:r>
          </a:p>
          <a:p>
            <a:pPr marL="685800" lvl="1" indent="-226440">
              <a:lnSpc>
                <a:spcPct val="100000"/>
              </a:lnSpc>
              <a:buClr>
                <a:srgbClr val="44546A"/>
              </a:buClr>
              <a:buFont typeface="Arial"/>
              <a:buChar char="•"/>
            </a:pPr>
            <a:endParaRPr lang="en-GB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CustomShape 3"/>
          <p:cNvSpPr/>
          <p:nvPr/>
        </p:nvSpPr>
        <p:spPr>
          <a:xfrm>
            <a:off x="6458040" y="6356520"/>
            <a:ext cx="205524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7CF41739-7591-4FED-AE41-991969008789}" type="slidenum">
              <a:rPr lang="en-GB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5</a:t>
            </a:fld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8" name="Image 4"/>
          <p:cNvPicPr/>
          <p:nvPr/>
        </p:nvPicPr>
        <p:blipFill>
          <a:blip r:embed="rId2"/>
          <a:stretch/>
        </p:blipFill>
        <p:spPr>
          <a:xfrm>
            <a:off x="6808320" y="0"/>
            <a:ext cx="2170440" cy="870120"/>
          </a:xfrm>
          <a:prstGeom prst="rect">
            <a:avLst/>
          </a:prstGeom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00" y="113934"/>
            <a:ext cx="2397816" cy="63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3935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628560" y="1071360"/>
            <a:ext cx="7884720" cy="71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en-GB" sz="4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OAMetrics</a:t>
            </a:r>
            <a:r>
              <a:rPr lang="en-GB" sz="4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 </a:t>
            </a:r>
            <a:r>
              <a:rPr lang="en-GB" sz="4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Intricacies: Usage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628560" y="1883160"/>
            <a:ext cx="7884720" cy="437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2800" b="0" strike="noStrike" spc="-1" dirty="0" err="1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OAMetrics</a:t>
            </a:r>
            <a:r>
              <a:rPr lang="en-GB" sz="2800" b="0" strike="noStrike" spc="-1" dirty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Open Standard: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6440">
              <a:lnSpc>
                <a:spcPct val="100000"/>
              </a:lnSpc>
              <a:buClr>
                <a:srgbClr val="44546A"/>
              </a:buClr>
              <a:buFont typeface="Arial"/>
              <a:buChar char="•"/>
            </a:pPr>
            <a:r>
              <a:rPr lang="en-GB" sz="2400" b="0" strike="noStrike" spc="-1" dirty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Book ID (DOI)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6440">
              <a:lnSpc>
                <a:spcPct val="100000"/>
              </a:lnSpc>
              <a:buClr>
                <a:srgbClr val="44546A"/>
              </a:buClr>
              <a:buFont typeface="Arial"/>
              <a:buChar char="•"/>
            </a:pPr>
            <a:r>
              <a:rPr lang="en-GB" sz="2400" b="0" strike="noStrike" spc="-1" dirty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Country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6440">
              <a:lnSpc>
                <a:spcPct val="100000"/>
              </a:lnSpc>
              <a:buClr>
                <a:srgbClr val="44546A"/>
              </a:buClr>
              <a:buFont typeface="Arial"/>
              <a:buChar char="•"/>
            </a:pPr>
            <a:r>
              <a:rPr lang="en-GB" sz="2400" b="0" strike="noStrike" spc="-1" dirty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Timestamp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6440">
              <a:lnSpc>
                <a:spcPct val="100000"/>
              </a:lnSpc>
              <a:buClr>
                <a:srgbClr val="44546A"/>
              </a:buClr>
              <a:buFont typeface="Arial"/>
              <a:buChar char="•"/>
            </a:pPr>
            <a:r>
              <a:rPr lang="en-GB" sz="2400" b="0" strike="noStrike" spc="-1" dirty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Measure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3000" lvl="2" indent="-226440">
              <a:lnSpc>
                <a:spcPct val="100000"/>
              </a:lnSpc>
              <a:buClr>
                <a:srgbClr val="44546A"/>
              </a:buClr>
              <a:buFont typeface="Arial"/>
              <a:buChar char="•"/>
            </a:pPr>
            <a:r>
              <a:rPr lang="en-GB" sz="2000" b="0" strike="noStrike" spc="-1" dirty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Platform (e.g. Google Books, Open Edition, OBP PDF Reader)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3000" lvl="2" indent="-226440">
              <a:lnSpc>
                <a:spcPct val="100000"/>
              </a:lnSpc>
              <a:buClr>
                <a:srgbClr val="44546A"/>
              </a:buClr>
              <a:buFont typeface="Arial"/>
              <a:buChar char="•"/>
            </a:pPr>
            <a:r>
              <a:rPr lang="en-GB" sz="2000" b="0" strike="noStrike" spc="-1" dirty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Type (e.g. Session, Download, Page View)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3000" lvl="2" indent="-226440">
              <a:lnSpc>
                <a:spcPct val="100000"/>
              </a:lnSpc>
              <a:buClr>
                <a:srgbClr val="44546A"/>
              </a:buClr>
              <a:buFont typeface="Arial"/>
              <a:buChar char="•"/>
            </a:pPr>
            <a:r>
              <a:rPr lang="en-GB" sz="2000" b="0" strike="noStrike" spc="-1" dirty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Namespace (e.g. </a:t>
            </a:r>
            <a:r>
              <a:rPr lang="en-GB" sz="2000" b="0" strike="noStrike" spc="-1" dirty="0" smtClean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readership.operas.eu</a:t>
            </a:r>
            <a:r>
              <a:rPr lang="en-GB" sz="2000" b="0" strike="noStrike" spc="-1" dirty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CustomShape 3"/>
          <p:cNvSpPr/>
          <p:nvPr/>
        </p:nvSpPr>
        <p:spPr>
          <a:xfrm>
            <a:off x="6458040" y="6356520"/>
            <a:ext cx="205524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420AB064-80B2-4CCC-B616-D644116E86AD}" type="slidenum">
              <a:rPr lang="en-GB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6</a:t>
            </a:fld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2" name="Image 4"/>
          <p:cNvPicPr/>
          <p:nvPr/>
        </p:nvPicPr>
        <p:blipFill>
          <a:blip r:embed="rId2"/>
          <a:stretch/>
        </p:blipFill>
        <p:spPr>
          <a:xfrm>
            <a:off x="6808320" y="0"/>
            <a:ext cx="2170440" cy="870120"/>
          </a:xfrm>
          <a:prstGeom prst="rect">
            <a:avLst/>
          </a:prstGeom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00" y="113934"/>
            <a:ext cx="2397816" cy="6384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628560" y="1071360"/>
            <a:ext cx="7884720" cy="71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en-GB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Statistics Collection Agent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CustomShape 2"/>
          <p:cNvSpPr/>
          <p:nvPr/>
        </p:nvSpPr>
        <p:spPr>
          <a:xfrm>
            <a:off x="628560" y="1883160"/>
            <a:ext cx="7884720" cy="437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2800" b="0" strike="noStrike" spc="-1" dirty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Drivers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6440">
              <a:lnSpc>
                <a:spcPct val="100000"/>
              </a:lnSpc>
              <a:buClr>
                <a:srgbClr val="44546A"/>
              </a:buClr>
              <a:buFont typeface="Arial"/>
              <a:buChar char="•"/>
            </a:pPr>
            <a:r>
              <a:rPr lang="en-GB" sz="2400" b="0" strike="noStrike" spc="-1" dirty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Run locally, within the publisher/platform environment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6440">
              <a:lnSpc>
                <a:spcPct val="100000"/>
              </a:lnSpc>
              <a:buClr>
                <a:srgbClr val="44546A"/>
              </a:buClr>
              <a:buFont typeface="Arial"/>
              <a:buChar char="•"/>
            </a:pPr>
            <a:r>
              <a:rPr lang="en-GB" sz="2400" b="0" strike="noStrike" spc="-1" dirty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Independent, optional, modules – one per platform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6440">
              <a:lnSpc>
                <a:spcPct val="100000"/>
              </a:lnSpc>
              <a:buClr>
                <a:srgbClr val="44546A"/>
              </a:buClr>
              <a:buFont typeface="Arial"/>
              <a:buChar char="•"/>
            </a:pPr>
            <a:r>
              <a:rPr lang="en-GB" sz="2400" b="0" strike="noStrike" spc="-1" dirty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Collect metrics from its platform and submits it to the metrics database via Reader Analytics API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6440">
              <a:lnSpc>
                <a:spcPct val="100000"/>
              </a:lnSpc>
              <a:buClr>
                <a:srgbClr val="44546A"/>
              </a:buClr>
              <a:buFont typeface="Arial"/>
              <a:buChar char="•"/>
            </a:pPr>
            <a:r>
              <a:rPr lang="en-GB" sz="2400" b="0" strike="noStrike" spc="-1" dirty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They may be use by: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0000" lvl="4" indent="-2145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 dirty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Publishers: to submit data from a third party platform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0000" lvl="4" indent="-2145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 dirty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Platforms: to submit their own data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8000" lvl="2" indent="-2145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 dirty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Drivers provided</a:t>
            </a:r>
            <a:r>
              <a:rPr lang="en-GB" sz="2400" b="0" strike="noStrike" spc="-1" dirty="0" smtClean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Google Analytics, </a:t>
            </a:r>
            <a:r>
              <a:rPr lang="en-GB" sz="2400" b="0" strike="noStrike" spc="-1" dirty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Google Books, Open Edition, OAPEN, Wikimedia, Unglue.it, The Classics Library, World Reader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8000" lvl="2" indent="-2145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 dirty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Use the Translation Service for identifier resolution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CustomShape 3"/>
          <p:cNvSpPr/>
          <p:nvPr/>
        </p:nvSpPr>
        <p:spPr>
          <a:xfrm>
            <a:off x="6458040" y="6356520"/>
            <a:ext cx="205524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106A16CF-2E4C-44E2-B53B-B613A58AEFB1}" type="slidenum">
              <a:rPr lang="en-GB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7</a:t>
            </a:fld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7" name="Image 4"/>
          <p:cNvPicPr/>
          <p:nvPr/>
        </p:nvPicPr>
        <p:blipFill>
          <a:blip r:embed="rId2"/>
          <a:stretch/>
        </p:blipFill>
        <p:spPr>
          <a:xfrm>
            <a:off x="6808320" y="0"/>
            <a:ext cx="2170440" cy="870120"/>
          </a:xfrm>
          <a:prstGeom prst="rect">
            <a:avLst/>
          </a:prstGeom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00" y="113934"/>
            <a:ext cx="2397816" cy="6384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628560" y="1071360"/>
            <a:ext cx="7884720" cy="71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en-GB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Statistics Collection Agent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CustomShape 2"/>
          <p:cNvSpPr/>
          <p:nvPr/>
        </p:nvSpPr>
        <p:spPr>
          <a:xfrm>
            <a:off x="628560" y="1883160"/>
            <a:ext cx="7884720" cy="437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z="2800" b="0" strike="noStrike" spc="-1" dirty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Identifier Translation Service: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6440">
              <a:lnSpc>
                <a:spcPct val="100000"/>
              </a:lnSpc>
              <a:buClr>
                <a:srgbClr val="44546A"/>
              </a:buClr>
              <a:buFont typeface="Arial"/>
              <a:buChar char="•"/>
            </a:pPr>
            <a:r>
              <a:rPr lang="en-GB" sz="2400" b="0" strike="noStrike" spc="-1" dirty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Runs locally, within the publisher/platform environment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6440">
              <a:lnSpc>
                <a:spcPct val="100000"/>
              </a:lnSpc>
              <a:buClr>
                <a:srgbClr val="44546A"/>
              </a:buClr>
              <a:buFont typeface="Arial"/>
              <a:buChar char="•"/>
            </a:pPr>
            <a:r>
              <a:rPr lang="en-GB" sz="2400" b="0" strike="noStrike" spc="-1" dirty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Translates book identifiers to DOIs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6440">
              <a:lnSpc>
                <a:spcPct val="100000"/>
              </a:lnSpc>
              <a:buClr>
                <a:srgbClr val="44546A"/>
              </a:buClr>
              <a:buFont typeface="Arial"/>
              <a:buChar char="•"/>
            </a:pPr>
            <a:r>
              <a:rPr lang="en-GB" sz="2400" b="0" strike="noStrike" spc="-1" dirty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Uses a database with book metadata from</a:t>
            </a:r>
            <a:r>
              <a:rPr lang="en-GB" sz="2400" b="0" strike="noStrike" spc="-1" dirty="0" smtClean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</a:t>
            </a:r>
            <a:endParaRPr lang="en-GB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0000" lvl="4" indent="-2145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 dirty="0" smtClean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Publisher</a:t>
            </a:r>
            <a:endParaRPr lang="en-GB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0000" lvl="4" indent="-21456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 dirty="0" err="1" smtClean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CrossRef</a:t>
            </a:r>
            <a:r>
              <a:rPr lang="en-GB" sz="2400" b="0" strike="noStrike" spc="-1" dirty="0" smtClean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en-GB" sz="2400" b="0" strike="noStrike" spc="-1" dirty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(prior DOI submission by publisher required)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6440">
              <a:lnSpc>
                <a:spcPct val="100000"/>
              </a:lnSpc>
              <a:buClr>
                <a:srgbClr val="44546A"/>
              </a:buClr>
              <a:buFont typeface="Arial"/>
              <a:buChar char="•"/>
            </a:pPr>
            <a:r>
              <a:rPr lang="en-GB" sz="2400" b="0" strike="noStrike" spc="-1" dirty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Web based client will be provided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85800" lvl="1" indent="-226440">
              <a:lnSpc>
                <a:spcPct val="100000"/>
              </a:lnSpc>
              <a:buClr>
                <a:srgbClr val="44546A"/>
              </a:buClr>
              <a:buFont typeface="Arial"/>
              <a:buChar char="•"/>
            </a:pPr>
            <a:r>
              <a:rPr lang="en-GB" sz="2400" b="0" strike="noStrike" spc="-1" dirty="0">
                <a:solidFill>
                  <a:srgbClr val="44546A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API allows integration with existing system (e.g. OMP)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CustomShape 3"/>
          <p:cNvSpPr/>
          <p:nvPr/>
        </p:nvSpPr>
        <p:spPr>
          <a:xfrm>
            <a:off x="6458040" y="6356520"/>
            <a:ext cx="205524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E20064F4-1900-4699-8685-5757D3770BCE}" type="slidenum">
              <a:rPr lang="en-GB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8</a:t>
            </a:fld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2" name="Image 4"/>
          <p:cNvPicPr/>
          <p:nvPr/>
        </p:nvPicPr>
        <p:blipFill>
          <a:blip r:embed="rId2"/>
          <a:stretch/>
        </p:blipFill>
        <p:spPr>
          <a:xfrm>
            <a:off x="6808320" y="0"/>
            <a:ext cx="2170440" cy="870120"/>
          </a:xfrm>
          <a:prstGeom prst="rect">
            <a:avLst/>
          </a:prstGeom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00" y="113934"/>
            <a:ext cx="2397816" cy="6384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628560" y="1071360"/>
            <a:ext cx="7884720" cy="71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5" name="CustomShape 2"/>
          <p:cNvSpPr/>
          <p:nvPr/>
        </p:nvSpPr>
        <p:spPr>
          <a:xfrm>
            <a:off x="6458040" y="6356520"/>
            <a:ext cx="205524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fld id="{9CD465D0-1D03-4D24-82A1-334BC733D0BA}" type="slidenum">
              <a:rPr lang="en-GB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9</a:t>
            </a:fld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6" name="Image 4"/>
          <p:cNvPicPr/>
          <p:nvPr/>
        </p:nvPicPr>
        <p:blipFill>
          <a:blip r:embed="rId2"/>
          <a:stretch/>
        </p:blipFill>
        <p:spPr>
          <a:xfrm>
            <a:off x="6808320" y="0"/>
            <a:ext cx="2170440" cy="870120"/>
          </a:xfrm>
          <a:prstGeom prst="rect">
            <a:avLst/>
          </a:prstGeom>
          <a:ln>
            <a:noFill/>
          </a:ln>
        </p:spPr>
      </p:pic>
      <p:pic>
        <p:nvPicPr>
          <p:cNvPr id="117" name="Picture 116"/>
          <p:cNvPicPr/>
          <p:nvPr/>
        </p:nvPicPr>
        <p:blipFill>
          <a:blip r:embed="rId3"/>
          <a:stretch/>
        </p:blipFill>
        <p:spPr>
          <a:xfrm>
            <a:off x="1302840" y="718200"/>
            <a:ext cx="6627600" cy="5456160"/>
          </a:xfrm>
          <a:prstGeom prst="rect">
            <a:avLst/>
          </a:prstGeom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00" y="113934"/>
            <a:ext cx="2397816" cy="6384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2022</TotalTime>
  <Words>350</Words>
  <Application>Microsoft Office PowerPoint</Application>
  <PresentationFormat>On-screen Show (4:3)</PresentationFormat>
  <Paragraphs>67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Calibri</vt:lpstr>
      <vt:lpstr>Calibri Light</vt:lpstr>
      <vt:lpstr>Cambria</vt:lpstr>
      <vt:lpstr>DejaVu Sans</vt:lpstr>
      <vt:lpstr>Symbol</vt:lpstr>
      <vt:lpstr>Times New Roman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Entity recognition service</dc:title>
  <dc:subject/>
  <dc:creator>Utilisateur de Microsoft Office</dc:creator>
  <dc:description/>
  <cp:lastModifiedBy>Fernandez-Arias, Javi (Student)</cp:lastModifiedBy>
  <cp:revision>70</cp:revision>
  <dcterms:created xsi:type="dcterms:W3CDTF">2017-09-09T10:19:26Z</dcterms:created>
  <dcterms:modified xsi:type="dcterms:W3CDTF">2017-11-30T18:25:42Z</dcterms:modified>
  <dc:language>en-GB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15.0030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Présentation à l'écran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9</vt:i4>
  </property>
</Properties>
</file>