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365" r:id="rId3"/>
    <p:sldId id="372" r:id="rId4"/>
    <p:sldId id="371" r:id="rId5"/>
    <p:sldId id="387" r:id="rId6"/>
    <p:sldId id="373" r:id="rId7"/>
    <p:sldId id="379" r:id="rId8"/>
    <p:sldId id="390" r:id="rId9"/>
    <p:sldId id="396" r:id="rId10"/>
    <p:sldId id="412" r:id="rId11"/>
    <p:sldId id="410" r:id="rId12"/>
    <p:sldId id="406" r:id="rId13"/>
    <p:sldId id="407" r:id="rId14"/>
    <p:sldId id="408" r:id="rId15"/>
    <p:sldId id="409" r:id="rId16"/>
    <p:sldId id="411" r:id="rId17"/>
    <p:sldId id="397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5081"/>
    <a:srgbClr val="99BDCB"/>
    <a:srgbClr val="FFFFFF"/>
    <a:srgbClr val="4C7F94"/>
    <a:srgbClr val="C7DBE3"/>
    <a:srgbClr val="9E1F63"/>
    <a:srgbClr val="D2D6EA"/>
    <a:srgbClr val="8A94C8"/>
    <a:srgbClr val="717EBD"/>
    <a:srgbClr val="ACB3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634" autoAdjust="0"/>
    <p:restoredTop sz="76549" autoAdjust="0"/>
  </p:normalViewPr>
  <p:slideViewPr>
    <p:cSldViewPr snapToGrid="0">
      <p:cViewPr>
        <p:scale>
          <a:sx n="100" d="100"/>
          <a:sy n="100" d="100"/>
        </p:scale>
        <p:origin x="144" y="51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11" d="100"/>
        <a:sy n="111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oleObject" Target="file:////CHFILE02\Folders\sebastiano\Desktop\REPORTING\Traffic%20da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GÉANT</a:t>
            </a:r>
            <a:r>
              <a:rPr lang="en-GB" baseline="0"/>
              <a:t> TRAFFIC PB per Quarter</a:t>
            </a:r>
            <a:endParaRPr lang="en-GB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'SUMMARY TABLES'!$C$44</c:f>
              <c:strCache>
                <c:ptCount val="1"/>
                <c:pt idx="0">
                  <c:v>IP MPLS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cat>
            <c:strRef>
              <c:f>'SUMMARY TABLES'!$B$45:$B$54</c:f>
              <c:strCache>
                <c:ptCount val="10"/>
                <c:pt idx="0">
                  <c:v>Q1 2015</c:v>
                </c:pt>
                <c:pt idx="1">
                  <c:v>Q2 2015</c:v>
                </c:pt>
                <c:pt idx="2">
                  <c:v>Q3 2015</c:v>
                </c:pt>
                <c:pt idx="3">
                  <c:v>Q4 2015</c:v>
                </c:pt>
                <c:pt idx="4">
                  <c:v>Q1 2016</c:v>
                </c:pt>
                <c:pt idx="5">
                  <c:v>Q2 2016</c:v>
                </c:pt>
                <c:pt idx="6">
                  <c:v>Q3 2016</c:v>
                </c:pt>
                <c:pt idx="7">
                  <c:v>Q4 2016 </c:v>
                </c:pt>
                <c:pt idx="8">
                  <c:v>Q1 2017</c:v>
                </c:pt>
                <c:pt idx="9">
                  <c:v>Q2 2017</c:v>
                </c:pt>
              </c:strCache>
            </c:strRef>
          </c:cat>
          <c:val>
            <c:numRef>
              <c:f>'SUMMARY TABLES'!$C$45:$C$54</c:f>
              <c:numCache>
                <c:formatCode>General</c:formatCode>
                <c:ptCount val="10"/>
                <c:pt idx="0">
                  <c:v>117.24</c:v>
                </c:pt>
                <c:pt idx="1">
                  <c:v>133.57</c:v>
                </c:pt>
                <c:pt idx="2">
                  <c:v>118.08</c:v>
                </c:pt>
                <c:pt idx="3">
                  <c:v>155.84</c:v>
                </c:pt>
                <c:pt idx="4">
                  <c:v>173.16</c:v>
                </c:pt>
                <c:pt idx="5" formatCode="0.00">
                  <c:v>219.19302</c:v>
                </c:pt>
                <c:pt idx="6" formatCode="0.00">
                  <c:v>202.01</c:v>
                </c:pt>
                <c:pt idx="7" formatCode="0.00">
                  <c:v>267.22</c:v>
                </c:pt>
                <c:pt idx="8" formatCode="0.00">
                  <c:v>259.7799999999999</c:v>
                </c:pt>
                <c:pt idx="9" formatCode="0.00">
                  <c:v>265.26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'SUMMARY TABLES'!$D$44</c:f>
              <c:strCache>
                <c:ptCount val="1"/>
                <c:pt idx="0">
                  <c:v>Total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cat>
            <c:strRef>
              <c:f>'SUMMARY TABLES'!$B$45:$B$54</c:f>
              <c:strCache>
                <c:ptCount val="10"/>
                <c:pt idx="0">
                  <c:v>Q1 2015</c:v>
                </c:pt>
                <c:pt idx="1">
                  <c:v>Q2 2015</c:v>
                </c:pt>
                <c:pt idx="2">
                  <c:v>Q3 2015</c:v>
                </c:pt>
                <c:pt idx="3">
                  <c:v>Q4 2015</c:v>
                </c:pt>
                <c:pt idx="4">
                  <c:v>Q1 2016</c:v>
                </c:pt>
                <c:pt idx="5">
                  <c:v>Q2 2016</c:v>
                </c:pt>
                <c:pt idx="6">
                  <c:v>Q3 2016</c:v>
                </c:pt>
                <c:pt idx="7">
                  <c:v>Q4 2016 </c:v>
                </c:pt>
                <c:pt idx="8">
                  <c:v>Q1 2017</c:v>
                </c:pt>
                <c:pt idx="9">
                  <c:v>Q2 2017</c:v>
                </c:pt>
              </c:strCache>
            </c:strRef>
          </c:cat>
          <c:val>
            <c:numRef>
              <c:f>'SUMMARY TABLES'!$D$45:$D$54</c:f>
              <c:numCache>
                <c:formatCode>General</c:formatCode>
                <c:ptCount val="10"/>
                <c:pt idx="0">
                  <c:v>239.84</c:v>
                </c:pt>
                <c:pt idx="1">
                  <c:v>259.37</c:v>
                </c:pt>
                <c:pt idx="2">
                  <c:v>239.36</c:v>
                </c:pt>
                <c:pt idx="3">
                  <c:v>280.99</c:v>
                </c:pt>
                <c:pt idx="4">
                  <c:v>303.15</c:v>
                </c:pt>
                <c:pt idx="5" formatCode="0.00">
                  <c:v>359.4230199999996</c:v>
                </c:pt>
                <c:pt idx="6" formatCode="0.00">
                  <c:v>349.06</c:v>
                </c:pt>
                <c:pt idx="7" formatCode="0.00">
                  <c:v>414.27</c:v>
                </c:pt>
                <c:pt idx="8" formatCode="0.00">
                  <c:v>416.38</c:v>
                </c:pt>
                <c:pt idx="9" formatCode="0.00">
                  <c:v>421.86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174048528"/>
        <c:axId val="-1174043856"/>
      </c:lineChart>
      <c:catAx>
        <c:axId val="-11740485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174043856"/>
        <c:crosses val="autoZero"/>
        <c:auto val="1"/>
        <c:lblAlgn val="ctr"/>
        <c:lblOffset val="100"/>
        <c:noMultiLvlLbl val="0"/>
      </c:catAx>
      <c:valAx>
        <c:axId val="-11740438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17404852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6DFA2B-42E7-483C-89A7-B63D17235420}" type="datetimeFigureOut">
              <a:rPr lang="en-GB" smtClean="0"/>
              <a:t>28/11/2017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A26957-3063-4AF5-9C10-771E4439D9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6994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26957-3063-4AF5-9C10-771E4439D98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9070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11096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9375" y="739775"/>
            <a:ext cx="6577013" cy="3700463"/>
          </a:xfrm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>
                <a:ea typeface="ＭＳ Ｐゴシック" charset="-128"/>
              </a:rPr>
              <a:t>Newest</a:t>
            </a:r>
            <a:r>
              <a:rPr lang="en-US" altLang="en-US" baseline="0" dirty="0" smtClean="0">
                <a:ea typeface="ＭＳ Ｐゴシック" charset="-128"/>
              </a:rPr>
              <a:t> members are Hong Kong/Macau, Singapore, Iran, Cyprus, Algeria, South Africa, Korea.</a:t>
            </a:r>
            <a:endParaRPr lang="en-US" altLang="en-US" dirty="0">
              <a:ea typeface="ＭＳ Ｐゴシック" charset="-128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B8A8F92E-5EF7-9D43-BEA5-B23A83468282}" type="slidenum">
              <a:rPr lang="en-GB" altLang="en-US">
                <a:latin typeface="Calibri" charset="0"/>
              </a:rPr>
              <a:pPr/>
              <a:t>12</a:t>
            </a:fld>
            <a:endParaRPr lang="en-GB" alt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5902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9375" y="739775"/>
            <a:ext cx="6577013" cy="3700463"/>
          </a:xfrm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>
                <a:ea typeface="ＭＳ Ｐゴシック" charset="-128"/>
              </a:rPr>
              <a:t>6</a:t>
            </a:r>
            <a:r>
              <a:rPr lang="en-US" altLang="en-US" baseline="0" dirty="0" smtClean="0">
                <a:ea typeface="ＭＳ Ｐゴシック" charset="-128"/>
              </a:rPr>
              <a:t> voting only members don’t contribute any services (SPs) or institutions (</a:t>
            </a:r>
            <a:r>
              <a:rPr lang="en-US" altLang="en-US" baseline="0" dirty="0" err="1" smtClean="0">
                <a:ea typeface="ＭＳ Ｐゴシック" charset="-128"/>
              </a:rPr>
              <a:t>IdPs</a:t>
            </a:r>
            <a:r>
              <a:rPr lang="en-US" altLang="en-US" baseline="0" dirty="0" smtClean="0">
                <a:ea typeface="ＭＳ Ｐゴシック" charset="-128"/>
              </a:rPr>
              <a:t>) to </a:t>
            </a:r>
            <a:r>
              <a:rPr lang="en-US" altLang="en-US" baseline="0" dirty="0" err="1" smtClean="0">
                <a:ea typeface="ＭＳ Ｐゴシック" charset="-128"/>
              </a:rPr>
              <a:t>eduGAIN</a:t>
            </a:r>
            <a:r>
              <a:rPr lang="en-US" altLang="en-US" baseline="0" dirty="0" smtClean="0">
                <a:ea typeface="ＭＳ Ｐゴシック" charset="-128"/>
              </a:rPr>
              <a:t>.</a:t>
            </a:r>
            <a:endParaRPr lang="en-US" altLang="en-US" dirty="0">
              <a:ea typeface="ＭＳ Ｐゴシック" charset="-128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B8A8F92E-5EF7-9D43-BEA5-B23A83468282}" type="slidenum">
              <a:rPr lang="en-GB" altLang="en-US">
                <a:latin typeface="Calibri" charset="0"/>
              </a:rPr>
              <a:pPr/>
              <a:t>13</a:t>
            </a:fld>
            <a:endParaRPr lang="en-GB" alt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350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03200" eaLnBrk="0" hangingPunct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300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300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300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300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300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300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300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300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300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/>
            <a:fld id="{0E64997E-0F93-4384-BE86-F2E2D69323D7}" type="slidenum">
              <a:rPr lang="en-GB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pPr eaLnBrk="1" hangingPunct="1"/>
              <a:t>16</a:t>
            </a:fld>
            <a:endParaRPr lang="en-GB" alt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9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9575" y="1233488"/>
            <a:ext cx="5916613" cy="33289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40" name="Text Box 2"/>
          <p:cNvSpPr txBox="1">
            <a:spLocks noChangeArrowheads="1"/>
          </p:cNvSpPr>
          <p:nvPr/>
        </p:nvSpPr>
        <p:spPr bwMode="auto">
          <a:xfrm>
            <a:off x="673577" y="4748163"/>
            <a:ext cx="5388610" cy="3884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en-US"/>
          </a:p>
        </p:txBody>
      </p:sp>
      <p:sp>
        <p:nvSpPr>
          <p:cNvPr id="39941" name="Заметки 1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539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Relationship Id="rId3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g"/><Relationship Id="rId3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g"/><Relationship Id="rId3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g"/><Relationship Id="rId3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jpg"/><Relationship Id="rId3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jpg"/><Relationship Id="rId3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jpg"/><Relationship Id="rId3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jpg"/><Relationship Id="rId3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jpg"/><Relationship Id="rId3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jp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jpg"/><Relationship Id="rId3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jpg"/><Relationship Id="rId3" Type="http://schemas.openxmlformats.org/officeDocument/2006/relationships/image" Target="../media/image2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3.jpg"/><Relationship Id="rId3" Type="http://schemas.openxmlformats.org/officeDocument/2006/relationships/image" Target="../media/image2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4.jpg"/><Relationship Id="rId3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jpg"/><Relationship Id="rId3" Type="http://schemas.openxmlformats.org/officeDocument/2006/relationships/image" Target="../media/image2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jpg"/><Relationship Id="rId3" Type="http://schemas.openxmlformats.org/officeDocument/2006/relationships/image" Target="../media/image2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7.jpg"/><Relationship Id="rId3" Type="http://schemas.openxmlformats.org/officeDocument/2006/relationships/image" Target="../media/image2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8.jpg"/><Relationship Id="rId3" Type="http://schemas.openxmlformats.org/officeDocument/2006/relationships/image" Target="../media/image2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9.jpg"/><Relationship Id="rId3" Type="http://schemas.openxmlformats.org/officeDocument/2006/relationships/image" Target="../media/image2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0.jpg"/><Relationship Id="rId3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2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Relationship Id="rId3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Relationship Id="rId3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4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>
                <a:solidFill>
                  <a:srgbClr val="03435F"/>
                </a:solidFill>
              </a:rPr>
              <a:t>www.geant.org</a:t>
            </a:r>
            <a:endParaRPr lang="en-GB" sz="1400" dirty="0">
              <a:solidFill>
                <a:srgbClr val="03435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6" name="Text Placeholder 24"/>
          <p:cNvSpPr>
            <a:spLocks noGrp="1"/>
          </p:cNvSpPr>
          <p:nvPr>
            <p:ph idx="1"/>
          </p:nvPr>
        </p:nvSpPr>
        <p:spPr>
          <a:xfrm>
            <a:off x="1562986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562986" y="705164"/>
            <a:ext cx="9894723" cy="4309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4079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Text Placeholder 24"/>
          <p:cNvSpPr>
            <a:spLocks noGrp="1"/>
          </p:cNvSpPr>
          <p:nvPr>
            <p:ph idx="1"/>
          </p:nvPr>
        </p:nvSpPr>
        <p:spPr>
          <a:xfrm>
            <a:off x="1562986" y="1825625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>
                <a:solidFill>
                  <a:srgbClr val="03435F"/>
                </a:solidFill>
              </a:rPr>
              <a:t>www.geant.org</a:t>
            </a:r>
            <a:endParaRPr lang="en-GB" sz="1400" dirty="0">
              <a:solidFill>
                <a:srgbClr val="03435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857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Text Placeholder 24"/>
          <p:cNvSpPr>
            <a:spLocks noGrp="1"/>
          </p:cNvSpPr>
          <p:nvPr>
            <p:ph idx="1"/>
          </p:nvPr>
        </p:nvSpPr>
        <p:spPr>
          <a:xfrm>
            <a:off x="1562986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>
                <a:solidFill>
                  <a:srgbClr val="03435F"/>
                </a:solidFill>
              </a:rPr>
              <a:t>www.geant.org</a:t>
            </a:r>
            <a:endParaRPr lang="en-GB" sz="1400" dirty="0">
              <a:solidFill>
                <a:srgbClr val="03435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9654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Text Placeholder 24"/>
          <p:cNvSpPr>
            <a:spLocks noGrp="1"/>
          </p:cNvSpPr>
          <p:nvPr>
            <p:ph idx="1"/>
          </p:nvPr>
        </p:nvSpPr>
        <p:spPr>
          <a:xfrm>
            <a:off x="1562986" y="1417948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>
                <a:solidFill>
                  <a:srgbClr val="03435F"/>
                </a:solidFill>
              </a:rPr>
              <a:t>www.geant.org</a:t>
            </a:r>
            <a:endParaRPr lang="en-GB" sz="1400" dirty="0">
              <a:solidFill>
                <a:srgbClr val="03435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2055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Text Placeholder 24"/>
          <p:cNvSpPr>
            <a:spLocks noGrp="1"/>
          </p:cNvSpPr>
          <p:nvPr>
            <p:ph idx="1"/>
          </p:nvPr>
        </p:nvSpPr>
        <p:spPr>
          <a:xfrm>
            <a:off x="1562986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>
                <a:solidFill>
                  <a:srgbClr val="03435F"/>
                </a:solidFill>
              </a:rPr>
              <a:t>www.geant.org</a:t>
            </a:r>
            <a:endParaRPr lang="en-GB" sz="1400" dirty="0">
              <a:solidFill>
                <a:srgbClr val="03435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0346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Text Placeholder 24"/>
          <p:cNvSpPr>
            <a:spLocks noGrp="1"/>
          </p:cNvSpPr>
          <p:nvPr>
            <p:ph idx="1"/>
          </p:nvPr>
        </p:nvSpPr>
        <p:spPr>
          <a:xfrm>
            <a:off x="1562986" y="1825625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>
                <a:solidFill>
                  <a:srgbClr val="03435F"/>
                </a:solidFill>
              </a:rPr>
              <a:t>www.geant.org</a:t>
            </a:r>
            <a:endParaRPr lang="en-GB" sz="1400" dirty="0">
              <a:solidFill>
                <a:srgbClr val="03435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8894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Text Placeholder 24"/>
          <p:cNvSpPr>
            <a:spLocks noGrp="1"/>
          </p:cNvSpPr>
          <p:nvPr>
            <p:ph idx="1"/>
          </p:nvPr>
        </p:nvSpPr>
        <p:spPr>
          <a:xfrm>
            <a:off x="1562986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>
                <a:solidFill>
                  <a:srgbClr val="03435F"/>
                </a:solidFill>
              </a:rPr>
              <a:t>www.geant.org</a:t>
            </a:r>
            <a:endParaRPr lang="en-GB" sz="1400" dirty="0">
              <a:solidFill>
                <a:srgbClr val="03435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102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>
                <a:solidFill>
                  <a:srgbClr val="03435F"/>
                </a:solidFill>
              </a:rPr>
              <a:t>www.geant.org</a:t>
            </a:r>
            <a:endParaRPr lang="en-GB" sz="1400" dirty="0">
              <a:solidFill>
                <a:srgbClr val="03435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6" name="Text Placeholder 24"/>
          <p:cNvSpPr>
            <a:spLocks noGrp="1"/>
          </p:cNvSpPr>
          <p:nvPr>
            <p:ph idx="1"/>
          </p:nvPr>
        </p:nvSpPr>
        <p:spPr>
          <a:xfrm>
            <a:off x="1562986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342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Text Placeholder 24"/>
          <p:cNvSpPr>
            <a:spLocks noGrp="1"/>
          </p:cNvSpPr>
          <p:nvPr>
            <p:ph idx="1"/>
          </p:nvPr>
        </p:nvSpPr>
        <p:spPr>
          <a:xfrm>
            <a:off x="1562986" y="1825625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>
                <a:solidFill>
                  <a:srgbClr val="03435F"/>
                </a:solidFill>
              </a:rPr>
              <a:t>www.geant.org</a:t>
            </a:r>
            <a:endParaRPr lang="en-GB" sz="1400" dirty="0">
              <a:solidFill>
                <a:srgbClr val="03435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707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Text Placeholder 24"/>
          <p:cNvSpPr>
            <a:spLocks noGrp="1"/>
          </p:cNvSpPr>
          <p:nvPr>
            <p:ph idx="1"/>
          </p:nvPr>
        </p:nvSpPr>
        <p:spPr>
          <a:xfrm>
            <a:off x="1562986" y="1431802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>
                <a:solidFill>
                  <a:srgbClr val="03435F"/>
                </a:solidFill>
              </a:rPr>
              <a:t>www.geant.org</a:t>
            </a:r>
            <a:endParaRPr lang="en-GB" sz="1400" dirty="0">
              <a:solidFill>
                <a:srgbClr val="03435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0975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Text Placeholder 24"/>
          <p:cNvSpPr>
            <a:spLocks noGrp="1"/>
          </p:cNvSpPr>
          <p:nvPr>
            <p:ph idx="1"/>
          </p:nvPr>
        </p:nvSpPr>
        <p:spPr>
          <a:xfrm>
            <a:off x="1562986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>
                <a:solidFill>
                  <a:srgbClr val="03435F"/>
                </a:solidFill>
              </a:rPr>
              <a:t>www.geant.org</a:t>
            </a:r>
            <a:endParaRPr lang="en-GB" sz="1400" dirty="0">
              <a:solidFill>
                <a:srgbClr val="03435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631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3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>
                <a:solidFill>
                  <a:srgbClr val="03435F"/>
                </a:solidFill>
              </a:rPr>
              <a:t>www.geant.org</a:t>
            </a:r>
            <a:endParaRPr lang="en-GB" sz="1400" dirty="0">
              <a:solidFill>
                <a:srgbClr val="03435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7" name="Text Placeholder 24"/>
          <p:cNvSpPr>
            <a:spLocks noGrp="1"/>
          </p:cNvSpPr>
          <p:nvPr>
            <p:ph idx="1"/>
          </p:nvPr>
        </p:nvSpPr>
        <p:spPr>
          <a:xfrm>
            <a:off x="1562986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1562986" y="705164"/>
            <a:ext cx="9894723" cy="4309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48701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Text Placeholder 24"/>
          <p:cNvSpPr>
            <a:spLocks noGrp="1"/>
          </p:cNvSpPr>
          <p:nvPr>
            <p:ph idx="1"/>
          </p:nvPr>
        </p:nvSpPr>
        <p:spPr>
          <a:xfrm>
            <a:off x="1562986" y="1354571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>
                <a:solidFill>
                  <a:srgbClr val="03435F"/>
                </a:solidFill>
              </a:rPr>
              <a:t>www.geant.org</a:t>
            </a:r>
            <a:endParaRPr lang="en-GB" sz="1400" dirty="0">
              <a:solidFill>
                <a:srgbClr val="03435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6841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Text Placeholder 24"/>
          <p:cNvSpPr>
            <a:spLocks noGrp="1"/>
          </p:cNvSpPr>
          <p:nvPr>
            <p:ph idx="1"/>
          </p:nvPr>
        </p:nvSpPr>
        <p:spPr>
          <a:xfrm>
            <a:off x="1562986" y="1404093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>
                <a:solidFill>
                  <a:srgbClr val="03435F"/>
                </a:solidFill>
              </a:rPr>
              <a:t>www.geant.org</a:t>
            </a:r>
            <a:endParaRPr lang="en-GB" sz="1400" dirty="0">
              <a:solidFill>
                <a:srgbClr val="03435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4316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Text Placeholder 24"/>
          <p:cNvSpPr>
            <a:spLocks noGrp="1"/>
          </p:cNvSpPr>
          <p:nvPr>
            <p:ph idx="1"/>
          </p:nvPr>
        </p:nvSpPr>
        <p:spPr>
          <a:xfrm>
            <a:off x="1562986" y="1825625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>
                <a:solidFill>
                  <a:srgbClr val="03435F"/>
                </a:solidFill>
              </a:rPr>
              <a:t>www.geant.org</a:t>
            </a:r>
            <a:endParaRPr lang="en-GB" sz="1400" dirty="0">
              <a:solidFill>
                <a:srgbClr val="03435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7075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Text Placeholder 24"/>
          <p:cNvSpPr>
            <a:spLocks noGrp="1"/>
          </p:cNvSpPr>
          <p:nvPr>
            <p:ph idx="1"/>
          </p:nvPr>
        </p:nvSpPr>
        <p:spPr>
          <a:xfrm>
            <a:off x="1562986" y="1417948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>
                <a:solidFill>
                  <a:srgbClr val="03435F"/>
                </a:solidFill>
              </a:rPr>
              <a:t>www.geant.org</a:t>
            </a:r>
            <a:endParaRPr lang="en-GB" sz="1400" dirty="0">
              <a:solidFill>
                <a:srgbClr val="03435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8214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4879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>
                <a:solidFill>
                  <a:srgbClr val="03435F"/>
                </a:solidFill>
              </a:rPr>
              <a:t>www.geant.org</a:t>
            </a:r>
            <a:endParaRPr lang="en-GB" sz="1400" dirty="0">
              <a:solidFill>
                <a:srgbClr val="03435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7" name="Text Placeholder 24"/>
          <p:cNvSpPr>
            <a:spLocks noGrp="1"/>
          </p:cNvSpPr>
          <p:nvPr>
            <p:ph idx="1"/>
          </p:nvPr>
        </p:nvSpPr>
        <p:spPr>
          <a:xfrm>
            <a:off x="1562986" y="1825625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38282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Text Placeholder 24"/>
          <p:cNvSpPr>
            <a:spLocks noGrp="1"/>
          </p:cNvSpPr>
          <p:nvPr>
            <p:ph idx="1"/>
          </p:nvPr>
        </p:nvSpPr>
        <p:spPr>
          <a:xfrm>
            <a:off x="1562986" y="135457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>
                <a:solidFill>
                  <a:srgbClr val="03435F"/>
                </a:solidFill>
              </a:rPr>
              <a:t>www.geant.org</a:t>
            </a:r>
            <a:endParaRPr lang="en-GB" sz="1400" dirty="0">
              <a:solidFill>
                <a:srgbClr val="03435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751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-55418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Text Placeholder 24"/>
          <p:cNvSpPr>
            <a:spLocks noGrp="1"/>
          </p:cNvSpPr>
          <p:nvPr>
            <p:ph idx="1"/>
          </p:nvPr>
        </p:nvSpPr>
        <p:spPr>
          <a:xfrm>
            <a:off x="1562986" y="1389207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>
                <a:solidFill>
                  <a:srgbClr val="03435F"/>
                </a:solidFill>
              </a:rPr>
              <a:t>www.geant.org</a:t>
            </a:r>
            <a:endParaRPr lang="en-GB" sz="1400" dirty="0">
              <a:solidFill>
                <a:srgbClr val="03435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359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4"/>
          <p:cNvSpPr>
            <a:spLocks noGrp="1"/>
          </p:cNvSpPr>
          <p:nvPr>
            <p:ph idx="1"/>
          </p:nvPr>
        </p:nvSpPr>
        <p:spPr>
          <a:xfrm>
            <a:off x="1562986" y="1375352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>
                <a:solidFill>
                  <a:srgbClr val="03435F"/>
                </a:solidFill>
              </a:rPr>
              <a:t>www.geant.org</a:t>
            </a:r>
            <a:endParaRPr lang="en-GB" sz="1400" dirty="0">
              <a:solidFill>
                <a:srgbClr val="03435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8809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Text Placeholder 24"/>
          <p:cNvSpPr>
            <a:spLocks noGrp="1"/>
          </p:cNvSpPr>
          <p:nvPr>
            <p:ph idx="1"/>
          </p:nvPr>
        </p:nvSpPr>
        <p:spPr>
          <a:xfrm>
            <a:off x="1562986" y="1375352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>
                <a:solidFill>
                  <a:srgbClr val="03435F"/>
                </a:solidFill>
              </a:rPr>
              <a:t>www.geant.org</a:t>
            </a:r>
            <a:endParaRPr lang="en-GB" sz="1400" dirty="0">
              <a:solidFill>
                <a:srgbClr val="03435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3991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4"/>
          <p:cNvSpPr>
            <a:spLocks noGrp="1"/>
          </p:cNvSpPr>
          <p:nvPr>
            <p:ph idx="1"/>
          </p:nvPr>
        </p:nvSpPr>
        <p:spPr>
          <a:xfrm>
            <a:off x="1562986" y="1375352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>
                <a:solidFill>
                  <a:srgbClr val="03435F"/>
                </a:solidFill>
              </a:rPr>
              <a:t>www.geant.org</a:t>
            </a:r>
            <a:endParaRPr lang="en-GB" sz="1400" dirty="0">
              <a:solidFill>
                <a:srgbClr val="03435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538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4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>
                <a:solidFill>
                  <a:srgbClr val="03435F"/>
                </a:solidFill>
              </a:rPr>
              <a:t>www.geant.org</a:t>
            </a:r>
            <a:endParaRPr lang="en-GB" sz="1400" dirty="0">
              <a:solidFill>
                <a:srgbClr val="03435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7" name="Text Placeholder 24"/>
          <p:cNvSpPr>
            <a:spLocks noGrp="1"/>
          </p:cNvSpPr>
          <p:nvPr>
            <p:ph idx="1"/>
          </p:nvPr>
        </p:nvSpPr>
        <p:spPr>
          <a:xfrm>
            <a:off x="1562986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09267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3DE8E7-FF25-44F3-A584-2F3E6AF7CA55}" type="datetimeFigureOut">
              <a:rPr lang="en-GB" smtClean="0"/>
              <a:t>28/11/2017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46C19F-1855-4B55-B462-3DF17A551A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1541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022" y="1502908"/>
            <a:ext cx="10515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377"/>
            <a:fld id="{99DB5B91-B4E4-4EE4-BE5C-3E09032CE5EC}" type="slidenum">
              <a:rPr lang="en-GB" smtClean="0"/>
              <a:pPr defTabSz="914377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9524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3DE8E7-FF25-44F3-A584-2F3E6AF7CA55}" type="datetimeFigureOut">
              <a:rPr lang="en-GB" smtClean="0"/>
              <a:t>28/11/2017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46C19F-1855-4B55-B462-3DF17A551A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59968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3DE8E7-FF25-44F3-A584-2F3E6AF7CA55}" type="datetimeFigureOut">
              <a:rPr lang="en-GB" smtClean="0"/>
              <a:t>28/11/2017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46C19F-1855-4B55-B462-3DF17A551A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34164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yle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976052" y="6412711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CA0F2-EE66-4F60-8C00-E0BE38E7AEC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9812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748" y="-8626"/>
            <a:ext cx="2868252" cy="6866709"/>
          </a:xfrm>
          <a:prstGeom prst="rect">
            <a:avLst/>
          </a:prstGeom>
        </p:spPr>
      </p:pic>
      <p:sp>
        <p:nvSpPr>
          <p:cNvPr id="4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>
                <a:solidFill>
                  <a:srgbClr val="03435F"/>
                </a:solidFill>
              </a:rPr>
              <a:t>www.geant.org</a:t>
            </a:r>
            <a:endParaRPr lang="en-GB" sz="1400" dirty="0">
              <a:solidFill>
                <a:srgbClr val="03435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7" name="Text Placeholder 24"/>
          <p:cNvSpPr>
            <a:spLocks noGrp="1"/>
          </p:cNvSpPr>
          <p:nvPr>
            <p:ph idx="1"/>
          </p:nvPr>
        </p:nvSpPr>
        <p:spPr>
          <a:xfrm>
            <a:off x="1562986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893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4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>
                <a:solidFill>
                  <a:srgbClr val="03435F"/>
                </a:solidFill>
              </a:rPr>
              <a:t>www.geant.org</a:t>
            </a:r>
            <a:endParaRPr lang="en-GB" sz="1400" dirty="0">
              <a:solidFill>
                <a:srgbClr val="03435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7" name="Text Placeholder 24"/>
          <p:cNvSpPr>
            <a:spLocks noGrp="1"/>
          </p:cNvSpPr>
          <p:nvPr>
            <p:ph idx="1"/>
          </p:nvPr>
        </p:nvSpPr>
        <p:spPr>
          <a:xfrm>
            <a:off x="1562986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7782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4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>
                <a:solidFill>
                  <a:srgbClr val="03435F"/>
                </a:solidFill>
              </a:rPr>
              <a:t>www.geant.org</a:t>
            </a:r>
            <a:endParaRPr lang="en-GB" sz="1400" dirty="0">
              <a:solidFill>
                <a:srgbClr val="03435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7" name="Text Placeholder 24"/>
          <p:cNvSpPr>
            <a:spLocks noGrp="1"/>
          </p:cNvSpPr>
          <p:nvPr>
            <p:ph idx="1"/>
          </p:nvPr>
        </p:nvSpPr>
        <p:spPr>
          <a:xfrm>
            <a:off x="1562986" y="1431802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6923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4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>
                <a:solidFill>
                  <a:srgbClr val="03435F"/>
                </a:solidFill>
              </a:rPr>
              <a:t>www.geant.org</a:t>
            </a:r>
            <a:endParaRPr lang="en-GB" sz="1400" dirty="0">
              <a:solidFill>
                <a:srgbClr val="03435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7" name="Text Placeholder 24"/>
          <p:cNvSpPr>
            <a:spLocks noGrp="1"/>
          </p:cNvSpPr>
          <p:nvPr>
            <p:ph idx="1"/>
          </p:nvPr>
        </p:nvSpPr>
        <p:spPr>
          <a:xfrm>
            <a:off x="1562986" y="1825625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5862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0968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>
                <a:solidFill>
                  <a:srgbClr val="03435F"/>
                </a:solidFill>
              </a:rPr>
              <a:t>www.geant.org</a:t>
            </a:r>
            <a:endParaRPr lang="en-GB" sz="1400" dirty="0">
              <a:solidFill>
                <a:srgbClr val="03435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7" name="Text Placeholder 24"/>
          <p:cNvSpPr>
            <a:spLocks noGrp="1"/>
          </p:cNvSpPr>
          <p:nvPr>
            <p:ph idx="1"/>
          </p:nvPr>
        </p:nvSpPr>
        <p:spPr>
          <a:xfrm>
            <a:off x="1562986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2608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>
                <a:solidFill>
                  <a:srgbClr val="03435F"/>
                </a:solidFill>
              </a:rPr>
              <a:t>www.geant.org</a:t>
            </a:r>
            <a:endParaRPr lang="en-GB" sz="1400" dirty="0">
              <a:solidFill>
                <a:srgbClr val="03435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7" name="Text Placeholder 24"/>
          <p:cNvSpPr>
            <a:spLocks noGrp="1"/>
          </p:cNvSpPr>
          <p:nvPr>
            <p:ph idx="1"/>
          </p:nvPr>
        </p:nvSpPr>
        <p:spPr>
          <a:xfrm>
            <a:off x="1562986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2065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3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2.xml"/><Relationship Id="rId9" Type="http://schemas.openxmlformats.org/officeDocument/2006/relationships/slideLayout" Target="../slideLayouts/slideLayout9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3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34.xml"/><Relationship Id="rId3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62986" y="705164"/>
            <a:ext cx="9894723" cy="4309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2986" y="1353031"/>
            <a:ext cx="80728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2" r:id="rId16"/>
    <p:sldLayoutId id="2147483673" r:id="rId17"/>
    <p:sldLayoutId id="2147483674" r:id="rId18"/>
    <p:sldLayoutId id="2147483675" r:id="rId19"/>
    <p:sldLayoutId id="2147483676" r:id="rId20"/>
    <p:sldLayoutId id="2147483677" r:id="rId21"/>
    <p:sldLayoutId id="2147483678" r:id="rId22"/>
    <p:sldLayoutId id="2147483679" r:id="rId23"/>
    <p:sldLayoutId id="2147483680" r:id="rId24"/>
    <p:sldLayoutId id="2147483681" r:id="rId25"/>
    <p:sldLayoutId id="2147483682" r:id="rId26"/>
    <p:sldLayoutId id="2147483683" r:id="rId27"/>
    <p:sldLayoutId id="2147483684" r:id="rId28"/>
    <p:sldLayoutId id="2147483685" r:id="rId29"/>
    <p:sldLayoutId id="2147483686" r:id="rId30"/>
    <p:sldLayoutId id="2147483687" r:id="rId31"/>
    <p:sldLayoutId id="2147483688" r:id="rId32"/>
    <p:sldLayoutId id="2147483689" r:id="rId33"/>
    <p:sldLayoutId id="2147483690" r:id="rId3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>
              <a:lumMod val="50000"/>
            </a:schemeClr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.jpeg"/><Relationship Id="rId3" Type="http://schemas.openxmlformats.org/officeDocument/2006/relationships/image" Target="../media/image3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hyperlink" Target="mailto:edugain@geant.org" TargetMode="External"/><Relationship Id="rId5" Type="http://schemas.openxmlformats.org/officeDocument/2006/relationships/image" Target="../media/image42.png"/><Relationship Id="rId1" Type="http://schemas.openxmlformats.org/officeDocument/2006/relationships/slideLayout" Target="../slideLayouts/slideLayout28.xml"/><Relationship Id="rId2" Type="http://schemas.openxmlformats.org/officeDocument/2006/relationships/hyperlink" Target="http://www.youtube.com/watch?v=x1YhuFPxMz8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2.pn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2.pn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33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44.jpeg"/><Relationship Id="rId3" Type="http://schemas.openxmlformats.org/officeDocument/2006/relationships/image" Target="../media/image33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46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3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4.emf"/><Relationship Id="rId3" Type="http://schemas.openxmlformats.org/officeDocument/2006/relationships/image" Target="../media/image3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6.jpeg"/><Relationship Id="rId3" Type="http://schemas.openxmlformats.org/officeDocument/2006/relationships/image" Target="../media/image3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37.png"/><Relationship Id="rId5" Type="http://schemas.openxmlformats.org/officeDocument/2006/relationships/image" Target="../media/image38.emf"/><Relationship Id="rId6" Type="http://schemas.openxmlformats.org/officeDocument/2006/relationships/image" Target="../media/image39.emf"/><Relationship Id="rId7" Type="http://schemas.openxmlformats.org/officeDocument/2006/relationships/image" Target="../media/image34.emf"/><Relationship Id="rId8" Type="http://schemas.openxmlformats.org/officeDocument/2006/relationships/image" Target="../media/image40.png"/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chart" Target="../charts/chart1.xml"/><Relationship Id="rId3" Type="http://schemas.openxmlformats.org/officeDocument/2006/relationships/image" Target="../media/image34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3.emf"/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4.emf"/><Relationship Id="rId1" Type="http://schemas.openxmlformats.org/officeDocument/2006/relationships/slideLayout" Target="../slideLayouts/slideLayout32.xml"/><Relationship Id="rId2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4" t="13460" r="32414" b="53353"/>
          <a:stretch/>
        </p:blipFill>
        <p:spPr>
          <a:xfrm flipH="1">
            <a:off x="0" y="-24064"/>
            <a:ext cx="12208809" cy="6882064"/>
          </a:xfrm>
          <a:prstGeom prst="rect">
            <a:avLst/>
          </a:prstGeom>
          <a:ln>
            <a:noFill/>
          </a:ln>
        </p:spPr>
      </p:pic>
      <p:sp>
        <p:nvSpPr>
          <p:cNvPr id="9" name="Text Placeholder 10"/>
          <p:cNvSpPr txBox="1">
            <a:spLocks/>
          </p:cNvSpPr>
          <p:nvPr/>
        </p:nvSpPr>
        <p:spPr>
          <a:xfrm>
            <a:off x="1165753" y="2689286"/>
            <a:ext cx="7610112" cy="12246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n-US" sz="3600" b="0" dirty="0" smtClean="0">
                <a:solidFill>
                  <a:schemeClr val="bg1"/>
                </a:solidFill>
              </a:rPr>
              <a:t>GÉANT Services Roadmap </a:t>
            </a:r>
          </a:p>
          <a:p>
            <a:pPr>
              <a:lnSpc>
                <a:spcPts val="3000"/>
              </a:lnSpc>
            </a:pPr>
            <a:r>
              <a:rPr lang="en-US" sz="3600" b="0" dirty="0" smtClean="0">
                <a:solidFill>
                  <a:schemeClr val="bg1"/>
                </a:solidFill>
              </a:rPr>
              <a:t>for </a:t>
            </a:r>
            <a:r>
              <a:rPr lang="en-US" sz="3600" b="0" dirty="0" err="1" smtClean="0">
                <a:solidFill>
                  <a:schemeClr val="bg1"/>
                </a:solidFill>
              </a:rPr>
              <a:t>EuroHPC</a:t>
            </a:r>
            <a:endParaRPr lang="en-US" sz="3600" b="0" dirty="0">
              <a:solidFill>
                <a:schemeClr val="bg1"/>
              </a:solidFill>
            </a:endParaRPr>
          </a:p>
        </p:txBody>
      </p:sp>
      <p:sp>
        <p:nvSpPr>
          <p:cNvPr id="10" name="Text Placeholder 6"/>
          <p:cNvSpPr txBox="1">
            <a:spLocks/>
          </p:cNvSpPr>
          <p:nvPr/>
        </p:nvSpPr>
        <p:spPr>
          <a:xfrm>
            <a:off x="1175278" y="3807816"/>
            <a:ext cx="5003270" cy="74087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chemeClr val="bg1"/>
                </a:solidFill>
              </a:rPr>
              <a:t>EDI - </a:t>
            </a:r>
            <a:r>
              <a:rPr lang="en-US" sz="2000" dirty="0" err="1" smtClean="0">
                <a:solidFill>
                  <a:schemeClr val="bg1"/>
                </a:solidFill>
              </a:rPr>
              <a:t>EuroHPC</a:t>
            </a:r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Erik </a:t>
            </a:r>
            <a:r>
              <a:rPr lang="en-US" sz="2000" dirty="0" err="1" smtClean="0">
                <a:solidFill>
                  <a:schemeClr val="bg1"/>
                </a:solidFill>
              </a:rPr>
              <a:t>Huizer</a:t>
            </a:r>
            <a:r>
              <a:rPr lang="en-US" sz="2000" dirty="0" smtClean="0">
                <a:solidFill>
                  <a:schemeClr val="bg1"/>
                </a:solidFill>
              </a:rPr>
              <a:t>, GÉANT, Nov 2017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15" name="Text Placeholder 6"/>
          <p:cNvSpPr txBox="1">
            <a:spLocks/>
          </p:cNvSpPr>
          <p:nvPr/>
        </p:nvSpPr>
        <p:spPr>
          <a:xfrm>
            <a:off x="1165753" y="5748200"/>
            <a:ext cx="2437498" cy="42831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</a:rPr>
              <a:t>www.geant.org</a:t>
            </a:r>
            <a:endParaRPr lang="en-GB" sz="2000" dirty="0">
              <a:solidFill>
                <a:schemeClr val="bg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7428"/>
          <a:stretch/>
        </p:blipFill>
        <p:spPr>
          <a:xfrm>
            <a:off x="1281734" y="1083895"/>
            <a:ext cx="1585650" cy="97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8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GÉANT Highlights - Services</a:t>
            </a:r>
            <a:br>
              <a:rPr lang="en-US" dirty="0" smtClean="0"/>
            </a:br>
            <a:r>
              <a:rPr lang="en-US" dirty="0" smtClean="0">
                <a:solidFill>
                  <a:srgbClr val="92D050"/>
                </a:solidFill>
              </a:rPr>
              <a:t>In green: changes compared to March 2016 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 err="1" smtClean="0"/>
              <a:t>eduGAIN</a:t>
            </a:r>
            <a:endParaRPr lang="en-US" dirty="0" smtClean="0"/>
          </a:p>
          <a:p>
            <a:pPr lvl="1"/>
            <a:r>
              <a:rPr lang="en-GB" dirty="0" smtClean="0"/>
              <a:t>48 </a:t>
            </a:r>
            <a:r>
              <a:rPr lang="en-GB" dirty="0">
                <a:solidFill>
                  <a:srgbClr val="0070C0"/>
                </a:solidFill>
              </a:rPr>
              <a:t>(</a:t>
            </a:r>
            <a:r>
              <a:rPr lang="en-GB" dirty="0" smtClean="0">
                <a:solidFill>
                  <a:srgbClr val="92D050"/>
                </a:solidFill>
              </a:rPr>
              <a:t>+10</a:t>
            </a:r>
            <a:r>
              <a:rPr lang="en-GB" dirty="0" smtClean="0">
                <a:solidFill>
                  <a:srgbClr val="0070C0"/>
                </a:solidFill>
              </a:rPr>
              <a:t>)</a:t>
            </a:r>
            <a:r>
              <a:rPr lang="en-GB" dirty="0" smtClean="0">
                <a:solidFill>
                  <a:srgbClr val="92D050"/>
                </a:solidFill>
              </a:rPr>
              <a:t> </a:t>
            </a:r>
            <a:r>
              <a:rPr lang="en-GB" dirty="0" smtClean="0"/>
              <a:t>participating federations and 6 voting only members </a:t>
            </a:r>
            <a:r>
              <a:rPr lang="mr-IN" dirty="0" smtClean="0"/>
              <a:t>–</a:t>
            </a:r>
            <a:r>
              <a:rPr lang="en-GB" dirty="0" smtClean="0"/>
              <a:t> up from 38 in 2016. </a:t>
            </a:r>
          </a:p>
          <a:p>
            <a:pPr lvl="1"/>
            <a:r>
              <a:rPr lang="en-GB" dirty="0" smtClean="0"/>
              <a:t>9 candidates, 12 pilot federations (69 (</a:t>
            </a:r>
            <a:r>
              <a:rPr lang="en-GB" dirty="0" smtClean="0">
                <a:solidFill>
                  <a:srgbClr val="92D050"/>
                </a:solidFill>
              </a:rPr>
              <a:t>+8</a:t>
            </a:r>
            <a:r>
              <a:rPr lang="en-GB" dirty="0" smtClean="0"/>
              <a:t>) known federations).</a:t>
            </a:r>
          </a:p>
          <a:p>
            <a:r>
              <a:rPr lang="en-GB" dirty="0" err="1" smtClean="0"/>
              <a:t>eduroam</a:t>
            </a:r>
            <a:endParaRPr lang="en-GB" dirty="0" smtClean="0"/>
          </a:p>
          <a:p>
            <a:pPr lvl="1"/>
            <a:r>
              <a:rPr lang="en-GB" dirty="0" smtClean="0"/>
              <a:t>89 (</a:t>
            </a:r>
            <a:r>
              <a:rPr lang="en-GB" dirty="0" smtClean="0">
                <a:solidFill>
                  <a:srgbClr val="92D050"/>
                </a:solidFill>
              </a:rPr>
              <a:t>+13</a:t>
            </a:r>
            <a:r>
              <a:rPr lang="en-GB" dirty="0" smtClean="0">
                <a:solidFill>
                  <a:srgbClr val="0070C0"/>
                </a:solidFill>
              </a:rPr>
              <a:t>)</a:t>
            </a:r>
            <a:r>
              <a:rPr lang="en-US" dirty="0" smtClean="0"/>
              <a:t>territories are Roaming Operators. </a:t>
            </a:r>
            <a:endParaRPr lang="en-GB" dirty="0" smtClean="0"/>
          </a:p>
          <a:p>
            <a:pPr lvl="1"/>
            <a:r>
              <a:rPr lang="en-GB" dirty="0" smtClean="0"/>
              <a:t>26 (</a:t>
            </a:r>
            <a:r>
              <a:rPr lang="en-GB" dirty="0" smtClean="0">
                <a:solidFill>
                  <a:srgbClr val="92D050"/>
                </a:solidFill>
              </a:rPr>
              <a:t>+5</a:t>
            </a:r>
            <a:r>
              <a:rPr lang="en-GB" dirty="0" smtClean="0"/>
              <a:t>) active pilots.</a:t>
            </a:r>
          </a:p>
          <a:p>
            <a:r>
              <a:rPr lang="en-US" dirty="0" smtClean="0"/>
              <a:t>TCS</a:t>
            </a:r>
          </a:p>
          <a:p>
            <a:pPr lvl="1"/>
            <a:r>
              <a:rPr lang="en-US" dirty="0" smtClean="0"/>
              <a:t>30 (</a:t>
            </a:r>
            <a:r>
              <a:rPr lang="en-US" dirty="0" smtClean="0">
                <a:solidFill>
                  <a:srgbClr val="92D050"/>
                </a:solidFill>
              </a:rPr>
              <a:t>+1</a:t>
            </a:r>
            <a:r>
              <a:rPr lang="en-US" dirty="0" smtClean="0"/>
              <a:t>) NRENs are customers of the service.</a:t>
            </a:r>
          </a:p>
          <a:p>
            <a:pPr lvl="1"/>
            <a:r>
              <a:rPr lang="is-IS" dirty="0" smtClean="0"/>
              <a:t>56842 (</a:t>
            </a:r>
            <a:r>
              <a:rPr lang="is-IS" dirty="0" smtClean="0">
                <a:solidFill>
                  <a:srgbClr val="92D050"/>
                </a:solidFill>
              </a:rPr>
              <a:t>+25000</a:t>
            </a:r>
            <a:r>
              <a:rPr lang="is-IS" dirty="0" smtClean="0"/>
              <a:t>) certificates issued in 2016.</a:t>
            </a:r>
          </a:p>
          <a:p>
            <a:pPr lvl="1"/>
            <a:r>
              <a:rPr lang="is-IS" dirty="0" smtClean="0"/>
              <a:t>52317 certificates issued in 2017 to date.</a:t>
            </a:r>
            <a:br>
              <a:rPr lang="is-IS" dirty="0" smtClean="0"/>
            </a:br>
            <a:endParaRPr lang="is-IS" dirty="0" smtClean="0"/>
          </a:p>
          <a:p>
            <a:r>
              <a:rPr lang="en-GB" dirty="0" smtClean="0"/>
              <a:t>Trusted Introducer </a:t>
            </a:r>
          </a:p>
          <a:p>
            <a:pPr lvl="1"/>
            <a:r>
              <a:rPr lang="en-GB" dirty="0" smtClean="0"/>
              <a:t>321 (</a:t>
            </a:r>
            <a:r>
              <a:rPr lang="en-GB" dirty="0" smtClean="0">
                <a:solidFill>
                  <a:srgbClr val="92D050"/>
                </a:solidFill>
              </a:rPr>
              <a:t>+55</a:t>
            </a:r>
            <a:r>
              <a:rPr lang="en-GB" dirty="0" smtClean="0"/>
              <a:t>) listed, accredited and certified CSIRT teams in Trusted Introducer.</a:t>
            </a:r>
          </a:p>
          <a:p>
            <a:pPr lvl="1"/>
            <a:r>
              <a:rPr lang="en-GB" dirty="0" smtClean="0"/>
              <a:t>In 2016, Trusted Introducer welcomed 34 new listed teams, 20 new accredited teams and 5 new certified teams.</a:t>
            </a:r>
          </a:p>
          <a:p>
            <a:pPr lvl="1"/>
            <a:r>
              <a:rPr lang="en-GB" dirty="0" smtClean="0"/>
              <a:t>In 2017 so far we have welcomed 22 new listed teams and 9 new accredited teams. 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1450638" y="6405563"/>
            <a:ext cx="741362" cy="274637"/>
          </a:xfrm>
          <a:prstGeom prst="rect">
            <a:avLst/>
          </a:prstGeom>
        </p:spPr>
        <p:txBody>
          <a:bodyPr/>
          <a:lstStyle/>
          <a:p>
            <a:fld id="{6F576E6A-F32A-4612-884C-86870357C6B4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4621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4_v2.png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331" y="1248808"/>
            <a:ext cx="5335945" cy="41632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Global Authentication Infrastructure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1511" y="5524811"/>
            <a:ext cx="8633637" cy="51059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>
                <a:hlinkClick r:id="rId4"/>
              </a:rPr>
              <a:t>edugain@geant.org</a:t>
            </a:r>
            <a:endParaRPr lang="en-US" dirty="0" smtClean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89" y="555985"/>
            <a:ext cx="797048" cy="79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89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2" r="8468" b="11589"/>
          <a:stretch/>
        </p:blipFill>
        <p:spPr>
          <a:xfrm>
            <a:off x="981813" y="1600847"/>
            <a:ext cx="8524875" cy="4424532"/>
          </a:xfrm>
          <a:prstGeom prst="rect">
            <a:avLst/>
          </a:prstGeom>
        </p:spPr>
      </p:pic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562986" y="705164"/>
            <a:ext cx="3837689" cy="430909"/>
          </a:xfrm>
        </p:spPr>
        <p:txBody>
          <a:bodyPr>
            <a:normAutofit fontScale="90000"/>
          </a:bodyPr>
          <a:lstStyle/>
          <a:p>
            <a:r>
              <a:rPr lang="en-US" altLang="en-US" sz="2900" dirty="0" err="1"/>
              <a:t>eduGAIN</a:t>
            </a:r>
            <a:r>
              <a:rPr lang="en-US" altLang="en-US" sz="2900" dirty="0"/>
              <a:t> </a:t>
            </a:r>
            <a:r>
              <a:rPr lang="en-US" altLang="en-US" sz="2900" dirty="0" smtClean="0"/>
              <a:t>Membership</a:t>
            </a:r>
            <a:endParaRPr lang="en-US" altLang="en-US" sz="2900" dirty="0"/>
          </a:p>
        </p:txBody>
      </p:sp>
      <p:sp>
        <p:nvSpPr>
          <p:cNvPr id="11" name="Rectangle 10"/>
          <p:cNvSpPr/>
          <p:nvPr/>
        </p:nvSpPr>
        <p:spPr>
          <a:xfrm>
            <a:off x="712272" y="4740180"/>
            <a:ext cx="21166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kern="0" dirty="0">
                <a:solidFill>
                  <a:srgbClr val="074359"/>
                </a:solidFill>
                <a:latin typeface="Arial"/>
                <a:ea typeface="ＭＳ Ｐゴシック"/>
              </a:rPr>
              <a:t>November 2017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637683" y="5756417"/>
            <a:ext cx="4870172" cy="738664"/>
            <a:chOff x="4723533" y="5720952"/>
            <a:chExt cx="4870172" cy="738664"/>
          </a:xfrm>
        </p:grpSpPr>
        <p:sp>
          <p:nvSpPr>
            <p:cNvPr id="12" name="Rectangle 3"/>
            <p:cNvSpPr>
              <a:spLocks noChangeArrowheads="1"/>
            </p:cNvSpPr>
            <p:nvPr/>
          </p:nvSpPr>
          <p:spPr bwMode="auto">
            <a:xfrm>
              <a:off x="4723533" y="5811159"/>
              <a:ext cx="142875" cy="142875"/>
            </a:xfrm>
            <a:prstGeom prst="rect">
              <a:avLst/>
            </a:prstGeom>
            <a:solidFill>
              <a:srgbClr val="00435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5965"/>
              <a:endParaRPr lang="en-US" sz="1351"/>
            </a:p>
          </p:txBody>
        </p:sp>
        <p:sp>
          <p:nvSpPr>
            <p:cNvPr id="13" name="Rectangle 4"/>
            <p:cNvSpPr>
              <a:spLocks noChangeArrowheads="1"/>
            </p:cNvSpPr>
            <p:nvPr/>
          </p:nvSpPr>
          <p:spPr bwMode="auto">
            <a:xfrm>
              <a:off x="7027789" y="5799483"/>
              <a:ext cx="142875" cy="142875"/>
            </a:xfrm>
            <a:prstGeom prst="rect">
              <a:avLst/>
            </a:prstGeom>
            <a:solidFill>
              <a:srgbClr val="00899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5965"/>
              <a:endParaRPr lang="en-US" sz="1351"/>
            </a:p>
          </p:txBody>
        </p:sp>
        <p:sp>
          <p:nvSpPr>
            <p:cNvPr id="14" name="Rectangle 5"/>
            <p:cNvSpPr>
              <a:spLocks noChangeArrowheads="1"/>
            </p:cNvSpPr>
            <p:nvPr/>
          </p:nvSpPr>
          <p:spPr bwMode="auto">
            <a:xfrm>
              <a:off x="7023821" y="6017667"/>
              <a:ext cx="142875" cy="142875"/>
            </a:xfrm>
            <a:prstGeom prst="rect">
              <a:avLst/>
            </a:prstGeom>
            <a:solidFill>
              <a:srgbClr val="E0C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5965"/>
              <a:endParaRPr lang="en-US" sz="1351"/>
            </a:p>
          </p:txBody>
        </p:sp>
        <p:sp>
          <p:nvSpPr>
            <p:cNvPr id="15" name="Rectangle 6"/>
            <p:cNvSpPr>
              <a:spLocks noChangeArrowheads="1"/>
            </p:cNvSpPr>
            <p:nvPr/>
          </p:nvSpPr>
          <p:spPr bwMode="auto">
            <a:xfrm>
              <a:off x="4723533" y="6039099"/>
              <a:ext cx="142875" cy="144463"/>
            </a:xfrm>
            <a:prstGeom prst="rect">
              <a:avLst/>
            </a:prstGeom>
            <a:solidFill>
              <a:srgbClr val="BFD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5965"/>
              <a:endParaRPr lang="en-US" sz="1351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866408" y="5740391"/>
              <a:ext cx="230028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400" kern="0" dirty="0">
                  <a:solidFill>
                    <a:srgbClr val="074359"/>
                  </a:solidFill>
                  <a:latin typeface="Arial"/>
                  <a:ea typeface="ＭＳ Ｐゴシック"/>
                </a:rPr>
                <a:t>48 </a:t>
              </a:r>
              <a:r>
                <a:rPr lang="en-US" sz="1400" kern="0" dirty="0" err="1">
                  <a:solidFill>
                    <a:srgbClr val="074359"/>
                  </a:solidFill>
                  <a:latin typeface="Arial"/>
                  <a:ea typeface="ＭＳ Ｐゴシック"/>
                </a:rPr>
                <a:t>eduGAIN</a:t>
              </a:r>
              <a:r>
                <a:rPr lang="en-US" sz="1400" kern="0" dirty="0">
                  <a:solidFill>
                    <a:srgbClr val="074359"/>
                  </a:solidFill>
                  <a:latin typeface="Arial"/>
                  <a:ea typeface="ＭＳ Ｐゴシック"/>
                </a:rPr>
                <a:t> Participants</a:t>
              </a:r>
            </a:p>
            <a:p>
              <a:pPr>
                <a:defRPr/>
              </a:pPr>
              <a:r>
                <a:rPr lang="en-US" sz="1400" kern="0" dirty="0">
                  <a:solidFill>
                    <a:srgbClr val="074359"/>
                  </a:solidFill>
                  <a:latin typeface="Arial"/>
                  <a:ea typeface="ＭＳ Ｐゴシック"/>
                </a:rPr>
                <a:t>  6 </a:t>
              </a:r>
              <a:r>
                <a:rPr lang="en-US" sz="1400" kern="0" dirty="0" err="1">
                  <a:solidFill>
                    <a:srgbClr val="074359"/>
                  </a:solidFill>
                  <a:latin typeface="Arial"/>
                  <a:ea typeface="ＭＳ Ｐゴシック"/>
                </a:rPr>
                <a:t>eduGAIN</a:t>
              </a:r>
              <a:r>
                <a:rPr lang="en-US" sz="1400" kern="0" dirty="0">
                  <a:solidFill>
                    <a:srgbClr val="074359"/>
                  </a:solidFill>
                  <a:latin typeface="Arial"/>
                  <a:ea typeface="ＭＳ Ｐゴシック"/>
                </a:rPr>
                <a:t> Members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171804" y="5720952"/>
              <a:ext cx="2421901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400" kern="0" dirty="0">
                  <a:solidFill>
                    <a:srgbClr val="074359"/>
                  </a:solidFill>
                  <a:latin typeface="Arial"/>
                  <a:ea typeface="ＭＳ Ｐゴシック"/>
                </a:rPr>
                <a:t>10 Candidate Federations</a:t>
              </a:r>
              <a:endParaRPr lang="en-US" sz="1400" dirty="0"/>
            </a:p>
            <a:p>
              <a:pPr>
                <a:defRPr/>
              </a:pPr>
              <a:r>
                <a:rPr lang="en-US" sz="1400" kern="0" dirty="0">
                  <a:solidFill>
                    <a:srgbClr val="074359"/>
                  </a:solidFill>
                  <a:latin typeface="Arial"/>
                  <a:ea typeface="ＭＳ Ｐゴシック"/>
                </a:rPr>
                <a:t>  8 Known Federations</a:t>
              </a:r>
            </a:p>
            <a:p>
              <a:pPr>
                <a:defRPr/>
              </a:pPr>
              <a:endParaRPr lang="en-US" sz="1400" kern="0" dirty="0">
                <a:solidFill>
                  <a:srgbClr val="074359"/>
                </a:solidFill>
                <a:latin typeface="Arial"/>
                <a:ea typeface="ＭＳ Ｐゴシック"/>
              </a:endParaRPr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89" y="555985"/>
            <a:ext cx="797048" cy="79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11096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2" r="8468" b="11589"/>
          <a:stretch/>
        </p:blipFill>
        <p:spPr>
          <a:xfrm>
            <a:off x="981813" y="1600847"/>
            <a:ext cx="8524875" cy="4424532"/>
          </a:xfrm>
          <a:prstGeom prst="rect">
            <a:avLst/>
          </a:prstGeom>
        </p:spPr>
      </p:pic>
      <p:sp>
        <p:nvSpPr>
          <p:cNvPr id="20" name="Title 1"/>
          <p:cNvSpPr txBox="1">
            <a:spLocks/>
          </p:cNvSpPr>
          <p:nvPr/>
        </p:nvSpPr>
        <p:spPr>
          <a:xfrm>
            <a:off x="1562986" y="724214"/>
            <a:ext cx="3837689" cy="430909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altLang="en-US" sz="2900" dirty="0" err="1" smtClean="0"/>
              <a:t>eduGAIN</a:t>
            </a:r>
            <a:r>
              <a:rPr lang="en-US" altLang="en-US" sz="2900" dirty="0" smtClean="0"/>
              <a:t> Membership</a:t>
            </a:r>
            <a:endParaRPr lang="en-US" altLang="en-US" sz="2900" dirty="0"/>
          </a:p>
        </p:txBody>
      </p:sp>
      <p:sp>
        <p:nvSpPr>
          <p:cNvPr id="21" name="Rectangle 20"/>
          <p:cNvSpPr/>
          <p:nvPr/>
        </p:nvSpPr>
        <p:spPr>
          <a:xfrm>
            <a:off x="712272" y="4740180"/>
            <a:ext cx="21166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kern="0" dirty="0">
                <a:solidFill>
                  <a:srgbClr val="074359"/>
                </a:solidFill>
                <a:latin typeface="Arial"/>
                <a:ea typeface="ＭＳ Ｐゴシック"/>
              </a:rPr>
              <a:t>November 2017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3637683" y="5756417"/>
            <a:ext cx="4870172" cy="738664"/>
            <a:chOff x="4723533" y="5720952"/>
            <a:chExt cx="4870172" cy="738664"/>
          </a:xfrm>
        </p:grpSpPr>
        <p:sp>
          <p:nvSpPr>
            <p:cNvPr id="23" name="Rectangle 3"/>
            <p:cNvSpPr>
              <a:spLocks noChangeArrowheads="1"/>
            </p:cNvSpPr>
            <p:nvPr/>
          </p:nvSpPr>
          <p:spPr bwMode="auto">
            <a:xfrm>
              <a:off x="4723533" y="5811159"/>
              <a:ext cx="142875" cy="142875"/>
            </a:xfrm>
            <a:prstGeom prst="rect">
              <a:avLst/>
            </a:prstGeom>
            <a:solidFill>
              <a:srgbClr val="00435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5965"/>
              <a:endParaRPr lang="en-US" sz="1351"/>
            </a:p>
          </p:txBody>
        </p:sp>
        <p:sp>
          <p:nvSpPr>
            <p:cNvPr id="24" name="Rectangle 4"/>
            <p:cNvSpPr>
              <a:spLocks noChangeArrowheads="1"/>
            </p:cNvSpPr>
            <p:nvPr/>
          </p:nvSpPr>
          <p:spPr bwMode="auto">
            <a:xfrm>
              <a:off x="7027789" y="5799483"/>
              <a:ext cx="142875" cy="142875"/>
            </a:xfrm>
            <a:prstGeom prst="rect">
              <a:avLst/>
            </a:prstGeom>
            <a:solidFill>
              <a:srgbClr val="00899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5965"/>
              <a:endParaRPr lang="en-US" sz="1351"/>
            </a:p>
          </p:txBody>
        </p:sp>
        <p:sp>
          <p:nvSpPr>
            <p:cNvPr id="25" name="Rectangle 5"/>
            <p:cNvSpPr>
              <a:spLocks noChangeArrowheads="1"/>
            </p:cNvSpPr>
            <p:nvPr/>
          </p:nvSpPr>
          <p:spPr bwMode="auto">
            <a:xfrm>
              <a:off x="7023821" y="6017667"/>
              <a:ext cx="142875" cy="142875"/>
            </a:xfrm>
            <a:prstGeom prst="rect">
              <a:avLst/>
            </a:prstGeom>
            <a:solidFill>
              <a:srgbClr val="E0C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5965"/>
              <a:endParaRPr lang="en-US" sz="1351"/>
            </a:p>
          </p:txBody>
        </p:sp>
        <p:sp>
          <p:nvSpPr>
            <p:cNvPr id="26" name="Rectangle 6"/>
            <p:cNvSpPr>
              <a:spLocks noChangeArrowheads="1"/>
            </p:cNvSpPr>
            <p:nvPr/>
          </p:nvSpPr>
          <p:spPr bwMode="auto">
            <a:xfrm>
              <a:off x="4723533" y="6039099"/>
              <a:ext cx="142875" cy="144463"/>
            </a:xfrm>
            <a:prstGeom prst="rect">
              <a:avLst/>
            </a:prstGeom>
            <a:solidFill>
              <a:srgbClr val="BFD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5965"/>
              <a:endParaRPr lang="en-US" sz="1351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866408" y="5740391"/>
              <a:ext cx="230028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400" kern="0" dirty="0">
                  <a:solidFill>
                    <a:srgbClr val="074359"/>
                  </a:solidFill>
                  <a:latin typeface="Arial"/>
                  <a:ea typeface="ＭＳ Ｐゴシック"/>
                </a:rPr>
                <a:t>48 </a:t>
              </a:r>
              <a:r>
                <a:rPr lang="en-US" sz="1400" kern="0" dirty="0" err="1">
                  <a:solidFill>
                    <a:srgbClr val="074359"/>
                  </a:solidFill>
                  <a:latin typeface="Arial"/>
                  <a:ea typeface="ＭＳ Ｐゴシック"/>
                </a:rPr>
                <a:t>eduGAIN</a:t>
              </a:r>
              <a:r>
                <a:rPr lang="en-US" sz="1400" kern="0" dirty="0">
                  <a:solidFill>
                    <a:srgbClr val="074359"/>
                  </a:solidFill>
                  <a:latin typeface="Arial"/>
                  <a:ea typeface="ＭＳ Ｐゴシック"/>
                </a:rPr>
                <a:t> Participants</a:t>
              </a:r>
            </a:p>
            <a:p>
              <a:pPr>
                <a:defRPr/>
              </a:pPr>
              <a:r>
                <a:rPr lang="en-US" sz="1400" kern="0" dirty="0">
                  <a:solidFill>
                    <a:srgbClr val="074359"/>
                  </a:solidFill>
                  <a:latin typeface="Arial"/>
                  <a:ea typeface="ＭＳ Ｐゴシック"/>
                </a:rPr>
                <a:t>  6 </a:t>
              </a:r>
              <a:r>
                <a:rPr lang="en-US" sz="1400" kern="0" dirty="0" err="1">
                  <a:solidFill>
                    <a:srgbClr val="074359"/>
                  </a:solidFill>
                  <a:latin typeface="Arial"/>
                  <a:ea typeface="ＭＳ Ｐゴシック"/>
                </a:rPr>
                <a:t>eduGAIN</a:t>
              </a:r>
              <a:r>
                <a:rPr lang="en-US" sz="1400" kern="0" dirty="0">
                  <a:solidFill>
                    <a:srgbClr val="074359"/>
                  </a:solidFill>
                  <a:latin typeface="Arial"/>
                  <a:ea typeface="ＭＳ Ｐゴシック"/>
                </a:rPr>
                <a:t> Members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171804" y="5720952"/>
              <a:ext cx="2421901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400" kern="0" dirty="0">
                  <a:solidFill>
                    <a:srgbClr val="074359"/>
                  </a:solidFill>
                  <a:latin typeface="Arial"/>
                  <a:ea typeface="ＭＳ Ｐゴシック"/>
                </a:rPr>
                <a:t>10 Candidate Federations</a:t>
              </a:r>
              <a:endParaRPr lang="en-US" sz="1400" dirty="0"/>
            </a:p>
            <a:p>
              <a:pPr>
                <a:defRPr/>
              </a:pPr>
              <a:r>
                <a:rPr lang="en-US" sz="1400" kern="0" dirty="0">
                  <a:solidFill>
                    <a:srgbClr val="074359"/>
                  </a:solidFill>
                  <a:latin typeface="Arial"/>
                  <a:ea typeface="ＭＳ Ｐゴシック"/>
                </a:rPr>
                <a:t>  8 Known Federations</a:t>
              </a:r>
            </a:p>
            <a:p>
              <a:pPr>
                <a:defRPr/>
              </a:pPr>
              <a:endParaRPr lang="en-US" sz="1400" kern="0" dirty="0">
                <a:solidFill>
                  <a:srgbClr val="074359"/>
                </a:solidFill>
                <a:latin typeface="Arial"/>
                <a:ea typeface="ＭＳ Ｐゴシック"/>
              </a:endParaRPr>
            </a:p>
          </p:txBody>
        </p:sp>
      </p:grpSp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89" y="555985"/>
            <a:ext cx="797048" cy="797048"/>
          </a:xfrm>
          <a:prstGeom prst="rect">
            <a:avLst/>
          </a:prstGeom>
        </p:spPr>
      </p:pic>
      <p:graphicFrame>
        <p:nvGraphicFramePr>
          <p:cNvPr id="1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6375075"/>
              </p:ext>
            </p:extLst>
          </p:nvPr>
        </p:nvGraphicFramePr>
        <p:xfrm>
          <a:off x="6593925" y="555985"/>
          <a:ext cx="4096704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8352"/>
                <a:gridCol w="2048352"/>
              </a:tblGrid>
              <a:tr h="36576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Federations in </a:t>
                      </a:r>
                      <a:r>
                        <a:rPr lang="en-US" sz="1600" dirty="0" err="1">
                          <a:effectLst/>
                        </a:rPr>
                        <a:t>eduGAIN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</a:p>
                  </a:txBody>
                  <a:tcPr marL="121920" marR="121920" marT="60960" marB="6096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1600"/>
                        <a:t>Members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48</a:t>
                      </a:r>
                      <a:endParaRPr lang="en-US" sz="1600" dirty="0"/>
                    </a:p>
                  </a:txBody>
                  <a:tcPr marL="121920" marR="121920" marT="60960" marB="60960" anchor="ctr"/>
                </a:tc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1600"/>
                        <a:t>Voting-only Members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6</a:t>
                      </a:r>
                    </a:p>
                  </a:txBody>
                  <a:tcPr marL="121920" marR="121920" marT="60960" marB="60960" anchor="ctr"/>
                </a:tc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Candidates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10</a:t>
                      </a:r>
                      <a:endParaRPr lang="cs-CZ" sz="1600" dirty="0"/>
                    </a:p>
                  </a:txBody>
                  <a:tcPr marL="121920" marR="121920" marT="60960" marB="60960" anchor="ctr"/>
                </a:tc>
              </a:tr>
              <a:tr h="36576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Entities in </a:t>
                      </a:r>
                      <a:r>
                        <a:rPr lang="en-US" sz="16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eduGAIN</a:t>
                      </a: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121920" marR="121920" marT="60960" marB="6096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1600"/>
                        <a:t>All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4330</a:t>
                      </a:r>
                      <a:endParaRPr lang="en-US" sz="1600" dirty="0"/>
                    </a:p>
                  </a:txBody>
                  <a:tcPr marL="121920" marR="121920" marT="60960" marB="60960" anchor="ctr"/>
                </a:tc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1600"/>
                        <a:t>IdPs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r>
                        <a:rPr lang="is-IS" sz="1600" dirty="0" smtClean="0"/>
                        <a:t>2573</a:t>
                      </a:r>
                      <a:endParaRPr lang="is-IS" sz="1600" dirty="0"/>
                    </a:p>
                  </a:txBody>
                  <a:tcPr marL="121920" marR="121920" marT="60960" marB="60960" anchor="ctr"/>
                </a:tc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SPs</a:t>
                      </a: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1762</a:t>
                      </a:r>
                      <a:endParaRPr lang="en-US" sz="1600" dirty="0"/>
                    </a:p>
                  </a:txBody>
                  <a:tcPr marL="121920" marR="121920" marT="60960" marB="6096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10059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eduGAIN</a:t>
            </a:r>
            <a:r>
              <a:rPr lang="en-US" dirty="0" smtClean="0"/>
              <a:t> Roadmap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62986" y="1670627"/>
            <a:ext cx="863363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dirty="0" smtClean="0"/>
              <a:t>Adding security options</a:t>
            </a:r>
          </a:p>
          <a:p>
            <a:pPr marL="0" indent="0">
              <a:buNone/>
            </a:pPr>
            <a:r>
              <a:rPr lang="en-US" sz="2200" dirty="0" smtClean="0"/>
              <a:t>SIRTFI, GDPR </a:t>
            </a:r>
            <a:r>
              <a:rPr lang="en-US" sz="2200" dirty="0" err="1" smtClean="0"/>
              <a:t>etc</a:t>
            </a:r>
            <a:endParaRPr lang="en-US" sz="2200" dirty="0" smtClean="0"/>
          </a:p>
          <a:p>
            <a:pPr lvl="1"/>
            <a:endParaRPr lang="en-US" sz="2200" dirty="0" smtClean="0"/>
          </a:p>
          <a:p>
            <a:pPr marL="0" indent="0">
              <a:buNone/>
            </a:pPr>
            <a:r>
              <a:rPr lang="en-US" sz="2200" b="1" dirty="0" err="1" smtClean="0"/>
              <a:t>eduTEAMS</a:t>
            </a:r>
            <a:endParaRPr lang="en-US" sz="2200" b="1" dirty="0" smtClean="0"/>
          </a:p>
          <a:p>
            <a:pPr marL="0" indent="0">
              <a:buNone/>
            </a:pPr>
            <a:r>
              <a:rPr lang="en-US" sz="2200" dirty="0" smtClean="0"/>
              <a:t>Identity as a service for Research collaborations</a:t>
            </a:r>
          </a:p>
          <a:p>
            <a:pPr lvl="1"/>
            <a:endParaRPr lang="en-US" sz="2200" dirty="0"/>
          </a:p>
          <a:p>
            <a:pPr marL="0" indent="0">
              <a:buNone/>
            </a:pPr>
            <a:r>
              <a:rPr lang="en-US" sz="2200" b="1" dirty="0" err="1" smtClean="0"/>
              <a:t>InAcademia</a:t>
            </a:r>
            <a:endParaRPr lang="en-US" sz="2200" b="1" dirty="0" smtClean="0"/>
          </a:p>
          <a:p>
            <a:pPr marL="0" indent="0">
              <a:buNone/>
            </a:pPr>
            <a:r>
              <a:rPr lang="en-US" sz="2200" dirty="0" smtClean="0"/>
              <a:t>Privacy sensitive service to commercial service providers</a:t>
            </a:r>
            <a:endParaRPr lang="en-US" sz="2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289" y="555984"/>
            <a:ext cx="797047" cy="797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69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449" y="1419720"/>
            <a:ext cx="8057457" cy="45319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GÉANT IAAS Procurement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289" y="555984"/>
            <a:ext cx="797047" cy="797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43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ChangeArrowheads="1"/>
          </p:cNvSpPr>
          <p:nvPr/>
        </p:nvSpPr>
        <p:spPr bwMode="auto">
          <a:xfrm>
            <a:off x="446246" y="1523531"/>
            <a:ext cx="10905933" cy="465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en-US" sz="2400"/>
          </a:p>
        </p:txBody>
      </p:sp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11060168" y="6403058"/>
            <a:ext cx="740605" cy="275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19963" tIns="62381" rIns="119963" bIns="62381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300"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ClrTx/>
              <a:buFontTx/>
              <a:buNone/>
            </a:pPr>
            <a:fld id="{4FCE2A05-C910-4D7C-B0EC-B425446A20DC}" type="slidenum">
              <a:rPr lang="en-GB" altLang="en-US" sz="800">
                <a:solidFill>
                  <a:srgbClr val="898989"/>
                </a:solidFill>
              </a:rPr>
              <a:pPr algn="r" eaLnBrk="1" hangingPunct="1">
                <a:buClrTx/>
                <a:buFontTx/>
                <a:buNone/>
              </a:pPr>
              <a:t>16</a:t>
            </a:fld>
            <a:endParaRPr lang="en-GB" altLang="en-US" sz="800">
              <a:solidFill>
                <a:srgbClr val="898989"/>
              </a:solidFill>
            </a:endParaRPr>
          </a:p>
        </p:txBody>
      </p:sp>
      <p:sp>
        <p:nvSpPr>
          <p:cNvPr id="18436" name="Text Box 3"/>
          <p:cNvSpPr txBox="1">
            <a:spLocks noChangeArrowheads="1"/>
          </p:cNvSpPr>
          <p:nvPr/>
        </p:nvSpPr>
        <p:spPr bwMode="auto">
          <a:xfrm>
            <a:off x="456826" y="74062"/>
            <a:ext cx="9608817" cy="1326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en-US" sz="240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/>
              <a:t>GÉANT Testbed Service (GTS)</a:t>
            </a:r>
            <a:r>
              <a:rPr lang="ru-RU" altLang="en-US" dirty="0" smtClean="0"/>
              <a:t/>
            </a:r>
            <a:br>
              <a:rPr lang="ru-RU" altLang="en-US" dirty="0" smtClean="0"/>
            </a:br>
            <a:r>
              <a:rPr lang="en-US" altLang="en-US" dirty="0" smtClean="0"/>
              <a:t>Automatic provisioning of virtual infrastructures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308986" y="1495954"/>
            <a:ext cx="8633637" cy="4351338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dirty="0" smtClean="0"/>
              <a:t>Objective </a:t>
            </a:r>
          </a:p>
          <a:p>
            <a:pPr lvl="1"/>
            <a:r>
              <a:rPr lang="en-US" altLang="en-US" dirty="0" smtClean="0"/>
              <a:t>Create your own virtual infrastructure with GTS</a:t>
            </a:r>
          </a:p>
          <a:p>
            <a:pPr lvl="1"/>
            <a:r>
              <a:rPr lang="en-US" altLang="en-US" dirty="0" smtClean="0"/>
              <a:t>Use for network innovation and admin/operational testing</a:t>
            </a:r>
          </a:p>
          <a:p>
            <a:pPr lvl="1"/>
            <a:r>
              <a:rPr lang="en-US" altLang="en-US" dirty="0" smtClean="0"/>
              <a:t>Run European-wide and global experiments</a:t>
            </a:r>
          </a:p>
          <a:p>
            <a:pPr lvl="1"/>
            <a:r>
              <a:rPr lang="en-US" altLang="en-US" dirty="0" smtClean="0"/>
              <a:t>Choose your own topology and infrastructure resources</a:t>
            </a:r>
          </a:p>
          <a:p>
            <a:pPr lvl="1"/>
            <a:r>
              <a:rPr lang="en-US" altLang="en-US" dirty="0" smtClean="0"/>
              <a:t>Fully automated provisioning – set up within minutes</a:t>
            </a:r>
          </a:p>
          <a:p>
            <a:pPr lvl="1"/>
            <a:r>
              <a:rPr lang="en-US" altLang="en-US" dirty="0" smtClean="0"/>
              <a:t>No simulation – test in your own virtual environment over real hardware</a:t>
            </a:r>
          </a:p>
          <a:p>
            <a:r>
              <a:rPr lang="en-US" altLang="en-US" dirty="0" smtClean="0"/>
              <a:t>Select</a:t>
            </a:r>
          </a:p>
          <a:p>
            <a:pPr lvl="1"/>
            <a:r>
              <a:rPr lang="en-US" altLang="en-US" dirty="0" smtClean="0"/>
              <a:t>Virtual machines</a:t>
            </a:r>
          </a:p>
          <a:p>
            <a:pPr lvl="1"/>
            <a:r>
              <a:rPr lang="en-US" altLang="en-US" dirty="0" smtClean="0"/>
              <a:t>Virtual circuits</a:t>
            </a:r>
          </a:p>
          <a:p>
            <a:pPr lvl="1"/>
            <a:r>
              <a:rPr lang="en-US" altLang="en-US" dirty="0" err="1" smtClean="0"/>
              <a:t>OpenFlow</a:t>
            </a:r>
            <a:r>
              <a:rPr lang="en-US" altLang="en-US" dirty="0" smtClean="0"/>
              <a:t> switches</a:t>
            </a:r>
          </a:p>
          <a:p>
            <a:pPr lvl="1"/>
            <a:r>
              <a:rPr lang="en-US" altLang="en-US" dirty="0" smtClean="0"/>
              <a:t>Bare Metal Servers</a:t>
            </a:r>
          </a:p>
          <a:p>
            <a:r>
              <a:rPr lang="en-US" altLang="en-US" dirty="0" smtClean="0"/>
              <a:t>to build powerful and complex </a:t>
            </a:r>
          </a:p>
          <a:p>
            <a:pPr marL="0" indent="0">
              <a:buNone/>
            </a:pPr>
            <a:r>
              <a:rPr lang="en-US" altLang="en-US" dirty="0"/>
              <a:t>	</a:t>
            </a:r>
            <a:r>
              <a:rPr lang="en-US" altLang="en-US" dirty="0" smtClean="0"/>
              <a:t>infrastructures</a:t>
            </a:r>
            <a:endParaRPr lang="en-US" altLang="en-US" dirty="0" smtClean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3542726-97DB-4029-863D-2A95227C07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9212" y="3671623"/>
            <a:ext cx="4662046" cy="237953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78437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Callout 2"/>
          <p:cNvSpPr/>
          <p:nvPr/>
        </p:nvSpPr>
        <p:spPr>
          <a:xfrm>
            <a:off x="278574" y="2298949"/>
            <a:ext cx="2608898" cy="1912882"/>
          </a:xfrm>
          <a:prstGeom prst="wedgeEllipseCallout">
            <a:avLst>
              <a:gd name="adj1" fmla="val -5813"/>
              <a:gd name="adj2" fmla="val 26289"/>
            </a:avLst>
          </a:prstGeom>
          <a:solidFill>
            <a:schemeClr val="accent5">
              <a:lumMod val="50000"/>
            </a:schemeClr>
          </a:solidFill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</a:rPr>
              <a:t>STEP 1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kern="0" dirty="0" smtClean="0">
                <a:solidFill>
                  <a:prstClr val="white">
                    <a:lumMod val="95000"/>
                  </a:prstClr>
                </a:solidFill>
                <a:latin typeface="Arial"/>
              </a:rPr>
              <a:t>Be more demanding of your network operator / NREN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359091" y="1084040"/>
            <a:ext cx="2588756" cy="956441"/>
          </a:xfrm>
          <a:prstGeom prst="wedgeEllipseCallout">
            <a:avLst>
              <a:gd name="adj1" fmla="val 9735"/>
              <a:gd name="adj2" fmla="val 106989"/>
            </a:avLst>
          </a:prstGeom>
          <a:solidFill>
            <a:schemeClr val="bg1"/>
          </a:solidFill>
          <a:ln w="38100" cap="flat" cmpd="sng" algn="ctr">
            <a:solidFill>
              <a:schemeClr val="tx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 more demanding you are the better</a:t>
            </a:r>
            <a:r>
              <a:rPr kumimoji="0" lang="en-US" sz="1200" b="1" i="0" u="none" strike="noStrike" kern="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we will be and become</a:t>
            </a: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166866" y="383050"/>
            <a:ext cx="11801145" cy="83429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 smtClean="0">
                <a:solidFill>
                  <a:schemeClr val="accent1"/>
                </a:solidFill>
                <a:latin typeface="+mn-lt"/>
                <a:ea typeface="ＭＳ Ｐゴシック" pitchFamily="34" charset="-128"/>
              </a:rPr>
              <a:t>This is how you can help us build better services in four easy steps</a:t>
            </a:r>
            <a:endParaRPr lang="en-GB" sz="28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3174596" y="2280273"/>
            <a:ext cx="2597554" cy="1962340"/>
          </a:xfrm>
          <a:prstGeom prst="wedgeEllipseCallout">
            <a:avLst>
              <a:gd name="adj1" fmla="val -5813"/>
              <a:gd name="adj2" fmla="val 26289"/>
            </a:avLst>
          </a:prstGeom>
          <a:solidFill>
            <a:schemeClr val="accent5">
              <a:lumMod val="50000"/>
            </a:schemeClr>
          </a:solidFill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</a:rPr>
              <a:t>STEP 2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/>
              </a:rPr>
              <a:t>Think seriously about how R&amp;E networks</a:t>
            </a:r>
            <a:r>
              <a:rPr kumimoji="0" lang="en-US" sz="1600" b="1" i="0" u="none" strike="noStrike" kern="0" cap="none" spc="0" normalizeH="0" noProof="0" dirty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/>
              </a:rPr>
              <a:t> could help you do your job better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6135614" y="2244932"/>
            <a:ext cx="2598812" cy="1963290"/>
          </a:xfrm>
          <a:prstGeom prst="wedgeEllipseCallout">
            <a:avLst>
              <a:gd name="adj1" fmla="val -5813"/>
              <a:gd name="adj2" fmla="val 26289"/>
            </a:avLst>
          </a:prstGeom>
          <a:solidFill>
            <a:schemeClr val="accent5">
              <a:lumMod val="50000"/>
            </a:schemeClr>
          </a:solidFill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</a:rPr>
              <a:t>STEP 3</a:t>
            </a:r>
          </a:p>
          <a:p>
            <a:pPr lvl="0" algn="ctr">
              <a:defRPr/>
            </a:pPr>
            <a:r>
              <a:rPr lang="en-US" sz="1600" b="1" kern="0" dirty="0">
                <a:solidFill>
                  <a:prstClr val="white">
                    <a:lumMod val="95000"/>
                  </a:prstClr>
                </a:solidFill>
                <a:latin typeface="Arial"/>
              </a:rPr>
              <a:t>Engage with us </a:t>
            </a:r>
            <a:r>
              <a:rPr lang="en-US" sz="1600" b="1" kern="0" dirty="0" smtClean="0">
                <a:solidFill>
                  <a:prstClr val="white">
                    <a:lumMod val="95000"/>
                  </a:prstClr>
                </a:solidFill>
                <a:latin typeface="Arial"/>
              </a:rPr>
              <a:t>to define the future </a:t>
            </a:r>
            <a:r>
              <a:rPr lang="en-US" sz="1600" b="1" kern="0" dirty="0">
                <a:solidFill>
                  <a:prstClr val="white">
                    <a:lumMod val="95000"/>
                  </a:prstClr>
                </a:solidFill>
                <a:latin typeface="Arial"/>
              </a:rPr>
              <a:t>G</a:t>
            </a:r>
            <a:r>
              <a:rPr lang="en-US" sz="1600" b="1" kern="0" dirty="0" smtClean="0">
                <a:solidFill>
                  <a:prstClr val="white">
                    <a:lumMod val="95000"/>
                  </a:prstClr>
                </a:solidFill>
                <a:latin typeface="Arial"/>
              </a:rPr>
              <a:t>EANT network &amp; services</a:t>
            </a:r>
            <a:endParaRPr lang="en-US" sz="1600" b="1" kern="0" dirty="0">
              <a:solidFill>
                <a:prstClr val="white">
                  <a:lumMod val="95000"/>
                </a:prstClr>
              </a:solidFill>
              <a:latin typeface="Arial"/>
            </a:endParaRPr>
          </a:p>
        </p:txBody>
      </p:sp>
      <p:sp>
        <p:nvSpPr>
          <p:cNvPr id="11" name="Oval Callout 10"/>
          <p:cNvSpPr/>
          <p:nvPr/>
        </p:nvSpPr>
        <p:spPr>
          <a:xfrm>
            <a:off x="9201543" y="2280274"/>
            <a:ext cx="2590407" cy="1956940"/>
          </a:xfrm>
          <a:prstGeom prst="wedgeEllipseCallout">
            <a:avLst>
              <a:gd name="adj1" fmla="val -5813"/>
              <a:gd name="adj2" fmla="val 26289"/>
            </a:avLst>
          </a:prstGeom>
          <a:solidFill>
            <a:schemeClr val="accent5">
              <a:lumMod val="50000"/>
            </a:schemeClr>
          </a:solidFill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</a:rPr>
              <a:t>STEP 4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/>
              </a:rPr>
              <a:t>Work together</a:t>
            </a:r>
            <a:r>
              <a:rPr kumimoji="0" lang="en-US" sz="1600" b="1" i="0" u="none" strike="noStrike" kern="0" cap="none" spc="0" normalizeH="0" noProof="0" dirty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/>
              </a:rPr>
              <a:t> towards </a:t>
            </a:r>
            <a:r>
              <a:rPr kumimoji="0" lang="en-US" sz="1600" b="1" i="0" u="none" strike="noStrike" kern="0" cap="none" spc="0" normalizeH="0" noProof="0" dirty="0" err="1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Arial"/>
              </a:rPr>
              <a:t>Exascale</a:t>
            </a:r>
            <a:endParaRPr kumimoji="0" lang="en-US" sz="1600" b="1" i="0" u="none" strike="noStrike" kern="0" cap="none" spc="0" normalizeH="0" noProof="0" dirty="0" smtClean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Arial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kern="0" baseline="0" dirty="0">
              <a:solidFill>
                <a:prstClr val="white">
                  <a:lumMod val="95000"/>
                </a:prstClr>
              </a:solidFill>
              <a:latin typeface="Arial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1" i="0" u="none" strike="noStrike" kern="0" cap="none" spc="0" normalizeH="0" baseline="0" noProof="0" dirty="0" smtClean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9296399" y="1177239"/>
            <a:ext cx="1939083" cy="734702"/>
          </a:xfrm>
          <a:prstGeom prst="wedgeEllipseCallout">
            <a:avLst>
              <a:gd name="adj1" fmla="val -9925"/>
              <a:gd name="adj2" fmla="val 128093"/>
            </a:avLst>
          </a:prstGeom>
          <a:solidFill>
            <a:schemeClr val="bg1"/>
          </a:solidFill>
          <a:ln w="38100" cap="flat" cmpd="sng" algn="ctr">
            <a:solidFill>
              <a:schemeClr val="tx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Continue the collaboration</a:t>
            </a:r>
          </a:p>
        </p:txBody>
      </p:sp>
      <p:sp>
        <p:nvSpPr>
          <p:cNvPr id="12" name="Oval Callout 11"/>
          <p:cNvSpPr/>
          <p:nvPr/>
        </p:nvSpPr>
        <p:spPr>
          <a:xfrm>
            <a:off x="7773612" y="4222719"/>
            <a:ext cx="2180012" cy="734702"/>
          </a:xfrm>
          <a:prstGeom prst="wedgeEllipseCallout">
            <a:avLst>
              <a:gd name="adj1" fmla="val -32308"/>
              <a:gd name="adj2" fmla="val -106868"/>
            </a:avLst>
          </a:prstGeom>
          <a:solidFill>
            <a:schemeClr val="bg1"/>
          </a:solidFill>
          <a:ln w="38100" cap="flat" cmpd="sng" algn="ctr">
            <a:solidFill>
              <a:schemeClr val="tx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0" noProof="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 regularly with your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NREN </a:t>
            </a:r>
          </a:p>
        </p:txBody>
      </p:sp>
      <p:sp>
        <p:nvSpPr>
          <p:cNvPr id="5" name="Oval Callout 4"/>
          <p:cNvSpPr/>
          <p:nvPr/>
        </p:nvSpPr>
        <p:spPr>
          <a:xfrm>
            <a:off x="6414777" y="1202864"/>
            <a:ext cx="1807053" cy="771991"/>
          </a:xfrm>
          <a:prstGeom prst="wedgeEllipseCallout">
            <a:avLst>
              <a:gd name="adj1" fmla="val 15079"/>
              <a:gd name="adj2" fmla="val 112153"/>
            </a:avLst>
          </a:prstGeom>
          <a:solidFill>
            <a:schemeClr val="bg1"/>
          </a:solidFill>
          <a:ln w="38100" cap="flat" cmpd="sng" algn="ctr">
            <a:solidFill>
              <a:schemeClr val="tx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Think of what services you need</a:t>
            </a:r>
          </a:p>
        </p:txBody>
      </p:sp>
      <p:sp>
        <p:nvSpPr>
          <p:cNvPr id="13" name="Oval Callout 12"/>
          <p:cNvSpPr/>
          <p:nvPr/>
        </p:nvSpPr>
        <p:spPr>
          <a:xfrm>
            <a:off x="3703682" y="1245795"/>
            <a:ext cx="1858918" cy="774392"/>
          </a:xfrm>
          <a:prstGeom prst="wedgeEllipseCallout">
            <a:avLst>
              <a:gd name="adj1" fmla="val -10013"/>
              <a:gd name="adj2" fmla="val 104668"/>
            </a:avLst>
          </a:prstGeom>
          <a:solidFill>
            <a:schemeClr val="bg1"/>
          </a:solidFill>
          <a:ln w="38100" cap="flat" cmpd="sng" algn="ctr">
            <a:solidFill>
              <a:schemeClr val="tx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Send us or your NREN your thoughts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542857" y="5740443"/>
            <a:ext cx="90331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2982D0"/>
                </a:solidFill>
              </a:rPr>
              <a:t>t</a:t>
            </a:r>
            <a:r>
              <a:rPr lang="en-GB" sz="3200" b="1" dirty="0" smtClean="0">
                <a:solidFill>
                  <a:srgbClr val="2982D0"/>
                </a:solidFill>
              </a:rPr>
              <a:t>o build better network &amp; services lets not miss that</a:t>
            </a:r>
            <a:endParaRPr lang="en-GB" sz="3200" b="1" dirty="0">
              <a:solidFill>
                <a:srgbClr val="2982D0"/>
              </a:solidFill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3756865" y="4917311"/>
            <a:ext cx="5679317" cy="1466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6000" b="1" dirty="0" smtClean="0">
                <a:solidFill>
                  <a:srgbClr val="83D0F3"/>
                </a:solidFill>
              </a:rPr>
              <a:t>opportunity</a:t>
            </a:r>
            <a:endParaRPr lang="en-GB" sz="6000" b="1" dirty="0">
              <a:solidFill>
                <a:srgbClr val="83D0F3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703682" y="4665175"/>
            <a:ext cx="21689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2982D0"/>
                </a:solidFill>
              </a:rPr>
              <a:t>We have an</a:t>
            </a:r>
          </a:p>
        </p:txBody>
      </p:sp>
    </p:spTree>
    <p:extLst>
      <p:ext uri="{BB962C8B-B14F-4D97-AF65-F5344CB8AC3E}">
        <p14:creationId xmlns:p14="http://schemas.microsoft.com/office/powerpoint/2010/main" val="335181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4" t="13460" r="32414" b="53353"/>
          <a:stretch/>
        </p:blipFill>
        <p:spPr>
          <a:xfrm flipH="1">
            <a:off x="0" y="-24064"/>
            <a:ext cx="12208809" cy="6882064"/>
          </a:xfrm>
          <a:prstGeom prst="rect">
            <a:avLst/>
          </a:prstGeom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7428"/>
          <a:stretch/>
        </p:blipFill>
        <p:spPr>
          <a:xfrm>
            <a:off x="1281734" y="1083895"/>
            <a:ext cx="1585650" cy="970674"/>
          </a:xfrm>
          <a:prstGeom prst="rect">
            <a:avLst/>
          </a:prstGeom>
        </p:spPr>
      </p:pic>
      <p:sp>
        <p:nvSpPr>
          <p:cNvPr id="4" name="Text Placeholder 10"/>
          <p:cNvSpPr txBox="1">
            <a:spLocks/>
          </p:cNvSpPr>
          <p:nvPr/>
        </p:nvSpPr>
        <p:spPr>
          <a:xfrm>
            <a:off x="1165752" y="2689286"/>
            <a:ext cx="3920598" cy="14159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0" dirty="0">
                <a:solidFill>
                  <a:schemeClr val="bg1"/>
                </a:solidFill>
              </a:rPr>
              <a:t>Thank </a:t>
            </a:r>
            <a:r>
              <a:rPr lang="en-US" sz="3600" b="0" dirty="0" smtClean="0">
                <a:solidFill>
                  <a:schemeClr val="bg1"/>
                </a:solidFill>
              </a:rPr>
              <a:t>you</a:t>
            </a:r>
          </a:p>
          <a:p>
            <a:r>
              <a:rPr lang="en-US" sz="2400" b="0" dirty="0" err="1" smtClean="0">
                <a:solidFill>
                  <a:schemeClr val="bg1"/>
                </a:solidFill>
              </a:rPr>
              <a:t>Erik.Huizer</a:t>
            </a:r>
            <a:r>
              <a:rPr lang="en-US" sz="2400" b="0" dirty="0" smtClean="0">
                <a:solidFill>
                  <a:schemeClr val="bg1"/>
                </a:solidFill>
              </a:rPr>
              <a:t> [at] </a:t>
            </a:r>
            <a:r>
              <a:rPr lang="en-US" sz="2400" b="0" dirty="0" err="1" smtClean="0">
                <a:solidFill>
                  <a:schemeClr val="bg1"/>
                </a:solidFill>
              </a:rPr>
              <a:t>GEANT.org</a:t>
            </a:r>
            <a:r>
              <a:rPr lang="en-US" sz="2400" b="0" dirty="0" smtClean="0">
                <a:solidFill>
                  <a:schemeClr val="bg1"/>
                </a:solidFill>
              </a:rPr>
              <a:t> </a:t>
            </a:r>
            <a:endParaRPr lang="en-US" sz="2400" b="0" dirty="0">
              <a:solidFill>
                <a:schemeClr val="bg1"/>
              </a:solidFill>
            </a:endParaRPr>
          </a:p>
        </p:txBody>
      </p:sp>
      <p:sp>
        <p:nvSpPr>
          <p:cNvPr id="5" name="Text Placeholder 6"/>
          <p:cNvSpPr txBox="1">
            <a:spLocks/>
          </p:cNvSpPr>
          <p:nvPr/>
        </p:nvSpPr>
        <p:spPr>
          <a:xfrm>
            <a:off x="1165753" y="5748200"/>
            <a:ext cx="2437498" cy="42831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</a:rPr>
              <a:t>www.geant.org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37403" y="6370596"/>
            <a:ext cx="58865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60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© GEANT Limited on behalf of </a:t>
            </a:r>
            <a:r>
              <a:rPr lang="en-GB" sz="6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en-GB" sz="60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GN4 Phase 2 project (GN4-2).</a:t>
            </a:r>
          </a:p>
          <a:p>
            <a:r>
              <a:rPr lang="en-GB" sz="60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The research leading to these results has received funding from the European Union’s Horizon 2020 research and innovation programme under Grant Agreement No. </a:t>
            </a:r>
            <a:r>
              <a:rPr lang="is-IS" sz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731122 </a:t>
            </a:r>
            <a:r>
              <a:rPr lang="en-GB" sz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GB" sz="60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GN4-2).</a:t>
            </a:r>
            <a:endParaRPr lang="en-GB" sz="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734" y="6416389"/>
            <a:ext cx="262940" cy="17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62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289" y="555984"/>
            <a:ext cx="797047" cy="797047"/>
          </a:xfrm>
          <a:prstGeom prst="rect">
            <a:avLst/>
          </a:prstGeom>
        </p:spPr>
      </p:pic>
      <p:sp>
        <p:nvSpPr>
          <p:cNvPr id="12" name="Text Placeholder 10"/>
          <p:cNvSpPr txBox="1">
            <a:spLocks/>
          </p:cNvSpPr>
          <p:nvPr/>
        </p:nvSpPr>
        <p:spPr>
          <a:xfrm>
            <a:off x="1514605" y="1386893"/>
            <a:ext cx="9266605" cy="35367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800" dirty="0">
              <a:solidFill>
                <a:srgbClr val="06508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562986" y="1740568"/>
            <a:ext cx="8633637" cy="28536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200" b="1" dirty="0" smtClean="0">
                <a:solidFill>
                  <a:srgbClr val="065081"/>
                </a:solidFill>
              </a:rPr>
              <a:t>GÉANT Network evolution Overview</a:t>
            </a:r>
            <a:br>
              <a:rPr lang="en-GB" sz="2200" b="1" dirty="0" smtClean="0">
                <a:solidFill>
                  <a:srgbClr val="065081"/>
                </a:solidFill>
              </a:rPr>
            </a:br>
            <a:endParaRPr lang="en-GB" sz="2200" b="1" dirty="0" smtClean="0">
              <a:solidFill>
                <a:srgbClr val="065081"/>
              </a:solidFill>
            </a:endParaRPr>
          </a:p>
          <a:p>
            <a:pPr marL="0" indent="0">
              <a:buNone/>
            </a:pPr>
            <a:r>
              <a:rPr lang="en-GB" sz="2200" b="1" dirty="0">
                <a:solidFill>
                  <a:srgbClr val="065081"/>
                </a:solidFill>
              </a:rPr>
              <a:t>GÉANT Services </a:t>
            </a:r>
            <a:r>
              <a:rPr lang="en-GB" sz="2200" b="1" dirty="0" smtClean="0">
                <a:solidFill>
                  <a:srgbClr val="065081"/>
                </a:solidFill>
              </a:rPr>
              <a:t>evolution Overview</a:t>
            </a:r>
          </a:p>
          <a:p>
            <a:pPr lvl="1"/>
            <a:r>
              <a:rPr lang="en-GB" sz="2200" dirty="0" err="1" smtClean="0">
                <a:solidFill>
                  <a:srgbClr val="065081"/>
                </a:solidFill>
              </a:rPr>
              <a:t>eduGAIN</a:t>
            </a:r>
            <a:endParaRPr lang="en-GB" sz="2200" dirty="0" smtClean="0">
              <a:solidFill>
                <a:srgbClr val="065081"/>
              </a:solidFill>
            </a:endParaRPr>
          </a:p>
          <a:p>
            <a:pPr lvl="1"/>
            <a:r>
              <a:rPr lang="en-GB" sz="2200" dirty="0" smtClean="0">
                <a:solidFill>
                  <a:srgbClr val="065081"/>
                </a:solidFill>
              </a:rPr>
              <a:t>Cloud </a:t>
            </a:r>
            <a:r>
              <a:rPr lang="en-GB" sz="2200" dirty="0" smtClean="0">
                <a:solidFill>
                  <a:srgbClr val="065081"/>
                </a:solidFill>
              </a:rPr>
              <a:t>Procurement</a:t>
            </a:r>
          </a:p>
          <a:p>
            <a:pPr lvl="1"/>
            <a:r>
              <a:rPr lang="en-GB" sz="2200" dirty="0" smtClean="0">
                <a:solidFill>
                  <a:srgbClr val="065081"/>
                </a:solidFill>
              </a:rPr>
              <a:t>GÉANT Testbed Service</a:t>
            </a:r>
            <a:r>
              <a:rPr lang="en-GB" sz="2200" dirty="0" smtClean="0">
                <a:solidFill>
                  <a:srgbClr val="065081"/>
                </a:solidFill>
              </a:rPr>
              <a:t/>
            </a:r>
            <a:br>
              <a:rPr lang="en-GB" sz="2200" dirty="0" smtClean="0">
                <a:solidFill>
                  <a:srgbClr val="065081"/>
                </a:solidFill>
              </a:rPr>
            </a:br>
            <a:endParaRPr lang="en-GB" sz="2200" dirty="0" smtClean="0">
              <a:solidFill>
                <a:srgbClr val="065081"/>
              </a:solidFill>
            </a:endParaRPr>
          </a:p>
          <a:p>
            <a:pPr marL="0" indent="0">
              <a:buNone/>
            </a:pPr>
            <a:r>
              <a:rPr lang="en-GB" sz="2200" b="1" dirty="0" smtClean="0">
                <a:solidFill>
                  <a:srgbClr val="065081"/>
                </a:solidFill>
              </a:rPr>
              <a:t>What does it mean for </a:t>
            </a:r>
            <a:r>
              <a:rPr lang="en-GB" sz="2200" b="1" dirty="0" err="1" smtClean="0">
                <a:solidFill>
                  <a:srgbClr val="065081"/>
                </a:solidFill>
              </a:rPr>
              <a:t>EuroHPC</a:t>
            </a:r>
            <a:r>
              <a:rPr lang="en-GB" sz="2200" b="1" dirty="0" smtClean="0">
                <a:solidFill>
                  <a:srgbClr val="065081"/>
                </a:solidFill>
              </a:rPr>
              <a:t>?</a:t>
            </a:r>
            <a:endParaRPr lang="en-GB" sz="2200" b="1" dirty="0">
              <a:solidFill>
                <a:srgbClr val="065081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270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72820" y="717680"/>
            <a:ext cx="8243835" cy="53860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GB" sz="2900" dirty="0" smtClean="0">
                <a:solidFill>
                  <a:srgbClr val="065081"/>
                </a:solidFill>
              </a:rPr>
              <a:t>GÉANT Network – IP/MPLS Backbone</a:t>
            </a:r>
            <a:endParaRPr lang="en-GB" sz="2900" dirty="0">
              <a:solidFill>
                <a:srgbClr val="06508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562986" y="1356642"/>
            <a:ext cx="10016565" cy="2239652"/>
          </a:xfrm>
        </p:spPr>
        <p:txBody>
          <a:bodyPr>
            <a:noAutofit/>
          </a:bodyPr>
          <a:lstStyle/>
          <a:p>
            <a:pPr marL="285750" indent="-285750"/>
            <a:r>
              <a:rPr lang="en-GB" sz="2200" dirty="0" smtClean="0"/>
              <a:t>Global </a:t>
            </a:r>
            <a:r>
              <a:rPr lang="en-GB" sz="2200" dirty="0"/>
              <a:t>R&amp;E IP – connects the NRENs and other regional R&amp;E networks</a:t>
            </a:r>
          </a:p>
          <a:p>
            <a:pPr marL="285750" indent="-285750"/>
            <a:r>
              <a:rPr lang="en-GB" sz="2200" dirty="0"/>
              <a:t>LHCONE – connects NRENs and other regional networks for LHC related </a:t>
            </a:r>
            <a:r>
              <a:rPr lang="en-GB" sz="2200" dirty="0" smtClean="0"/>
              <a:t/>
            </a:r>
            <a:br>
              <a:rPr lang="en-GB" sz="2200" dirty="0" smtClean="0"/>
            </a:br>
            <a:r>
              <a:rPr lang="en-GB" sz="2200" dirty="0" smtClean="0"/>
              <a:t>data </a:t>
            </a:r>
            <a:r>
              <a:rPr lang="en-GB" sz="2200" dirty="0"/>
              <a:t>exchange</a:t>
            </a:r>
          </a:p>
          <a:p>
            <a:pPr marL="285750" indent="-285750"/>
            <a:r>
              <a:rPr lang="en-GB" sz="2200" dirty="0"/>
              <a:t>IAS – connects NREN </a:t>
            </a:r>
            <a:r>
              <a:rPr lang="en-GB" sz="2200" dirty="0" smtClean="0"/>
              <a:t/>
            </a:r>
            <a:br>
              <a:rPr lang="en-GB" sz="2200" dirty="0" smtClean="0"/>
            </a:br>
            <a:r>
              <a:rPr lang="en-GB" sz="2200" dirty="0" smtClean="0"/>
              <a:t>to </a:t>
            </a:r>
            <a:r>
              <a:rPr lang="en-GB" sz="2200" dirty="0"/>
              <a:t>ISP and CDN </a:t>
            </a:r>
            <a:r>
              <a:rPr lang="en-GB" sz="2200" dirty="0" smtClean="0"/>
              <a:t/>
            </a:r>
            <a:br>
              <a:rPr lang="en-GB" sz="2200" dirty="0" smtClean="0"/>
            </a:br>
            <a:r>
              <a:rPr lang="en-GB" sz="2200" dirty="0" smtClean="0"/>
              <a:t>networks </a:t>
            </a:r>
          </a:p>
          <a:p>
            <a:pPr marL="285750" indent="-285750"/>
            <a:r>
              <a:rPr lang="en-GB" sz="2200" dirty="0">
                <a:solidFill>
                  <a:srgbClr val="065081"/>
                </a:solidFill>
              </a:rPr>
              <a:t>Over </a:t>
            </a:r>
            <a:r>
              <a:rPr lang="en-GB" sz="2200" dirty="0" smtClean="0">
                <a:solidFill>
                  <a:srgbClr val="065081"/>
                </a:solidFill>
              </a:rPr>
              <a:t>500 </a:t>
            </a:r>
            <a:r>
              <a:rPr lang="en-GB" sz="2200" dirty="0" err="1">
                <a:solidFill>
                  <a:srgbClr val="065081"/>
                </a:solidFill>
              </a:rPr>
              <a:t>Gbps</a:t>
            </a:r>
            <a:r>
              <a:rPr lang="en-GB" sz="2200" dirty="0">
                <a:solidFill>
                  <a:srgbClr val="065081"/>
                </a:solidFill>
              </a:rPr>
              <a:t> </a:t>
            </a:r>
            <a:r>
              <a:rPr lang="en-GB" sz="2200" dirty="0" smtClean="0">
                <a:solidFill>
                  <a:srgbClr val="065081"/>
                </a:solidFill>
              </a:rPr>
              <a:t/>
            </a:r>
            <a:br>
              <a:rPr lang="en-GB" sz="2200" dirty="0" smtClean="0">
                <a:solidFill>
                  <a:srgbClr val="065081"/>
                </a:solidFill>
              </a:rPr>
            </a:br>
            <a:r>
              <a:rPr lang="en-GB" sz="2200" dirty="0" smtClean="0">
                <a:solidFill>
                  <a:srgbClr val="065081"/>
                </a:solidFill>
              </a:rPr>
              <a:t>peak traffic</a:t>
            </a:r>
            <a:endParaRPr lang="en-GB" sz="2200" dirty="0">
              <a:solidFill>
                <a:srgbClr val="06508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385" y="563690"/>
            <a:ext cx="792952" cy="7929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495" y="2371693"/>
            <a:ext cx="5498865" cy="3800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7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72820" y="717680"/>
            <a:ext cx="8243835" cy="53860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GB" sz="2900" dirty="0" smtClean="0">
                <a:solidFill>
                  <a:srgbClr val="065081"/>
                </a:solidFill>
              </a:rPr>
              <a:t>GÉANT Network – International Connectivity</a:t>
            </a:r>
            <a:endParaRPr lang="en-GB" sz="2900" dirty="0">
              <a:solidFill>
                <a:srgbClr val="065081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6" r="1430" b="2670"/>
          <a:stretch/>
        </p:blipFill>
        <p:spPr>
          <a:xfrm>
            <a:off x="4520728" y="2247546"/>
            <a:ext cx="6076699" cy="39310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385" y="563690"/>
            <a:ext cx="792952" cy="792952"/>
          </a:xfrm>
          <a:prstGeom prst="rect">
            <a:avLst/>
          </a:prstGeom>
        </p:spPr>
      </p:pic>
      <p:sp>
        <p:nvSpPr>
          <p:cNvPr id="12" name="Text Placeholder 10"/>
          <p:cNvSpPr txBox="1">
            <a:spLocks/>
          </p:cNvSpPr>
          <p:nvPr/>
        </p:nvSpPr>
        <p:spPr>
          <a:xfrm>
            <a:off x="1514605" y="1386893"/>
            <a:ext cx="9266605" cy="58658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200" b="0" dirty="0" smtClean="0">
                <a:solidFill>
                  <a:srgbClr val="065081"/>
                </a:solidFill>
              </a:rPr>
              <a:t>Data transfer tests in Q1 2017 between 10G servers in GÉANT and AARNET achieved 9.73Gbps over 48h over R&amp;E networks, whereas over commercial links this was only 1.77Gbps.</a:t>
            </a:r>
            <a:endParaRPr lang="en-GB" sz="2200" b="0" dirty="0">
              <a:solidFill>
                <a:srgbClr val="065081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514605" y="2602498"/>
            <a:ext cx="3047908" cy="3576112"/>
          </a:xfrm>
        </p:spPr>
        <p:txBody>
          <a:bodyPr>
            <a:normAutofit/>
          </a:bodyPr>
          <a:lstStyle/>
          <a:p>
            <a:r>
              <a:rPr lang="en-GB" sz="2200" dirty="0" smtClean="0">
                <a:solidFill>
                  <a:srgbClr val="065081"/>
                </a:solidFill>
              </a:rPr>
              <a:t>The GÉANT network connects at high speed directly to most of the world regions.</a:t>
            </a:r>
          </a:p>
          <a:p>
            <a:r>
              <a:rPr lang="en-GB" sz="2200" dirty="0" smtClean="0">
                <a:solidFill>
                  <a:srgbClr val="065081"/>
                </a:solidFill>
              </a:rPr>
              <a:t>Worldwide connectivity achieved through partners R&amp;E networks where direct links are not present.</a:t>
            </a:r>
            <a:endParaRPr lang="en-GB" sz="2200" dirty="0">
              <a:solidFill>
                <a:srgbClr val="0650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51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2775" t="11271" r="1407" b="2929"/>
          <a:stretch/>
        </p:blipFill>
        <p:spPr>
          <a:xfrm>
            <a:off x="256312" y="1873716"/>
            <a:ext cx="3956703" cy="21272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l="1889" t="11682" r="1845" b="3331"/>
          <a:stretch/>
        </p:blipFill>
        <p:spPr>
          <a:xfrm>
            <a:off x="273403" y="4348656"/>
            <a:ext cx="3922520" cy="2076628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674692" y="1231897"/>
            <a:ext cx="3656311" cy="29408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Public Internet</a:t>
            </a:r>
            <a:endParaRPr lang="en-GB" dirty="0"/>
          </a:p>
        </p:txBody>
      </p:sp>
      <p:sp>
        <p:nvSpPr>
          <p:cNvPr id="14" name="Rounded Rectangle 13"/>
          <p:cNvSpPr/>
          <p:nvPr/>
        </p:nvSpPr>
        <p:spPr>
          <a:xfrm>
            <a:off x="674693" y="1581137"/>
            <a:ext cx="3656311" cy="26161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Geneva to Canberra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52572" y="4115875"/>
            <a:ext cx="3237929" cy="26161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Geneva to Canberra</a:t>
            </a:r>
            <a:endParaRPr lang="en-GB" sz="1600" dirty="0">
              <a:solidFill>
                <a:schemeClr val="tx1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997742" y="1864763"/>
            <a:ext cx="5385281" cy="2026299"/>
            <a:chOff x="4915673" y="1867220"/>
            <a:chExt cx="5385281" cy="202629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6"/>
            <a:srcRect l="1659" t="10474" r="3848" b="4220"/>
            <a:stretch/>
          </p:blipFill>
          <p:spPr>
            <a:xfrm>
              <a:off x="4915673" y="1867220"/>
              <a:ext cx="5385281" cy="2026299"/>
            </a:xfrm>
            <a:prstGeom prst="rect">
              <a:avLst/>
            </a:prstGeom>
          </p:spPr>
        </p:pic>
        <p:cxnSp>
          <p:nvCxnSpPr>
            <p:cNvPr id="19" name="Straight Connector 18"/>
            <p:cNvCxnSpPr/>
            <p:nvPr/>
          </p:nvCxnSpPr>
          <p:spPr>
            <a:xfrm flipV="1">
              <a:off x="5421673" y="2072030"/>
              <a:ext cx="4544290" cy="34680"/>
            </a:xfrm>
            <a:prstGeom prst="line">
              <a:avLst/>
            </a:prstGeom>
            <a:ln w="539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ounded Rectangle 22"/>
          <p:cNvSpPr/>
          <p:nvPr/>
        </p:nvSpPr>
        <p:spPr>
          <a:xfrm>
            <a:off x="4861552" y="1624950"/>
            <a:ext cx="6045666" cy="1632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</a:rPr>
              <a:t>Geneva to Canberra GEANT + R&amp;E networks US to Australia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056264" y="1221535"/>
            <a:ext cx="6087451" cy="29408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GEANT and R&amp;E partners</a:t>
            </a:r>
            <a:endParaRPr lang="en-GB" dirty="0"/>
          </a:p>
        </p:txBody>
      </p:sp>
      <p:sp>
        <p:nvSpPr>
          <p:cNvPr id="25" name="Title 2"/>
          <p:cNvSpPr txBox="1">
            <a:spLocks/>
          </p:cNvSpPr>
          <p:nvPr/>
        </p:nvSpPr>
        <p:spPr>
          <a:xfrm>
            <a:off x="4997742" y="3945759"/>
            <a:ext cx="3849660" cy="8057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b="1" dirty="0" smtClean="0">
                <a:solidFill>
                  <a:schemeClr val="accent1"/>
                </a:solidFill>
                <a:latin typeface="+mn-lt"/>
                <a:ea typeface="ＭＳ Ｐゴシック" pitchFamily="34" charset="-128"/>
              </a:rPr>
              <a:t>R&amp;E networks are designed for different goals than Internet</a:t>
            </a:r>
            <a:endParaRPr lang="en-GB" sz="22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390442" y="442482"/>
            <a:ext cx="10249623" cy="53860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GB" sz="2900" dirty="0" smtClean="0">
                <a:solidFill>
                  <a:srgbClr val="065081"/>
                </a:solidFill>
              </a:rPr>
              <a:t>GÉANT Network – Optimised for research data transfers</a:t>
            </a:r>
            <a:endParaRPr lang="en-GB" sz="2900" dirty="0">
              <a:solidFill>
                <a:srgbClr val="065081"/>
              </a:solidFill>
              <a:latin typeface="Calibri" panose="020F050202020403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9720" y="267836"/>
            <a:ext cx="792952" cy="79295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56707" y="4806249"/>
            <a:ext cx="5467350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70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0"/>
          <p:cNvSpPr txBox="1">
            <a:spLocks/>
          </p:cNvSpPr>
          <p:nvPr/>
        </p:nvSpPr>
        <p:spPr>
          <a:xfrm>
            <a:off x="1514605" y="1265763"/>
            <a:ext cx="9266605" cy="35367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>
                <a:solidFill>
                  <a:srgbClr val="065081"/>
                </a:solidFill>
              </a:rPr>
              <a:t>Over </a:t>
            </a:r>
            <a:r>
              <a:rPr lang="en-GB" sz="1800" dirty="0" smtClean="0">
                <a:solidFill>
                  <a:srgbClr val="065081"/>
                </a:solidFill>
              </a:rPr>
              <a:t>60% year on year </a:t>
            </a:r>
            <a:r>
              <a:rPr lang="en-GB" sz="1800" dirty="0">
                <a:solidFill>
                  <a:srgbClr val="065081"/>
                </a:solidFill>
              </a:rPr>
              <a:t>growth on IP MPLS means 140 times in 10 years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4583176"/>
              </p:ext>
            </p:extLst>
          </p:nvPr>
        </p:nvGraphicFramePr>
        <p:xfrm>
          <a:off x="224589" y="1886942"/>
          <a:ext cx="6205861" cy="3762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504080" y="2322777"/>
            <a:ext cx="44309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065081"/>
                </a:solidFill>
              </a:rPr>
              <a:t>In Q2 2017 GÉANT received about 4.6 Petabytes of traffic per day, that is 4.6 millions of Gigabytes.</a:t>
            </a:r>
          </a:p>
          <a:p>
            <a:endParaRPr lang="en-GB" sz="1600" dirty="0">
              <a:solidFill>
                <a:srgbClr val="065081"/>
              </a:solidFill>
            </a:endParaRPr>
          </a:p>
          <a:p>
            <a:r>
              <a:rPr lang="en-GB" sz="1600" dirty="0" smtClean="0">
                <a:solidFill>
                  <a:srgbClr val="065081"/>
                </a:solidFill>
              </a:rPr>
              <a:t>Between 2015 and 2016 the IP/MPLS traffic on the GÉANT network grew by 64%. This has reduced to~50% in the last 4 quarters.</a:t>
            </a:r>
          </a:p>
          <a:p>
            <a:endParaRPr lang="en-GB" sz="1600" dirty="0">
              <a:solidFill>
                <a:srgbClr val="065081"/>
              </a:solidFill>
            </a:endParaRPr>
          </a:p>
          <a:p>
            <a:r>
              <a:rPr lang="en-GB" sz="1600" dirty="0" smtClean="0">
                <a:solidFill>
                  <a:srgbClr val="065081"/>
                </a:solidFill>
              </a:rPr>
              <a:t>LHC and the high energy physics community has been one of the major drivers for growth.</a:t>
            </a:r>
            <a:endParaRPr lang="en-GB" sz="1600" dirty="0">
              <a:solidFill>
                <a:srgbClr val="06508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72820" y="717680"/>
            <a:ext cx="8243835" cy="53860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GB" sz="2900" dirty="0" smtClean="0">
                <a:solidFill>
                  <a:srgbClr val="065081"/>
                </a:solidFill>
              </a:rPr>
              <a:t>GÉANT Network – Challenges</a:t>
            </a:r>
            <a:endParaRPr lang="en-GB" sz="2900" dirty="0">
              <a:solidFill>
                <a:srgbClr val="065081"/>
              </a:solidFill>
              <a:latin typeface="Calibri" panose="020F0502020204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385" y="563690"/>
            <a:ext cx="792952" cy="79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72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2256759" y="801808"/>
            <a:ext cx="6391559" cy="14939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/>
              <a:t>Exascale requires more than a network of dumb pipes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45499" y="3247627"/>
            <a:ext cx="9533720" cy="26857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smtClean="0"/>
              <a:t>It requires a set of smart end to end services across all the high performance infrastructures</a:t>
            </a:r>
          </a:p>
        </p:txBody>
      </p:sp>
      <p:sp>
        <p:nvSpPr>
          <p:cNvPr id="12" name="Down Arrow 11"/>
          <p:cNvSpPr/>
          <p:nvPr/>
        </p:nvSpPr>
        <p:spPr>
          <a:xfrm>
            <a:off x="4602577" y="2159840"/>
            <a:ext cx="1819564" cy="1326235"/>
          </a:xfrm>
          <a:prstGeom prst="downArrow">
            <a:avLst/>
          </a:prstGeom>
          <a:solidFill>
            <a:srgbClr val="0650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23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919572" y="4184501"/>
            <a:ext cx="2924354" cy="897147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Open Line system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87919" y="4554733"/>
            <a:ext cx="790755" cy="508961"/>
          </a:xfrm>
          <a:prstGeom prst="rect">
            <a:avLst/>
          </a:prstGeom>
          <a:solidFill>
            <a:srgbClr val="FA8E93"/>
          </a:solidFill>
          <a:ln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Mux </a:t>
            </a:r>
            <a:r>
              <a:rPr lang="en-GB" sz="1400" dirty="0" err="1" smtClean="0">
                <a:solidFill>
                  <a:schemeClr val="tx1"/>
                </a:solidFill>
              </a:rPr>
              <a:t>sponder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13584" y="4554733"/>
            <a:ext cx="790755" cy="526913"/>
          </a:xfrm>
          <a:prstGeom prst="rect">
            <a:avLst/>
          </a:prstGeom>
          <a:solidFill>
            <a:srgbClr val="FA8E93"/>
          </a:solidFill>
          <a:ln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Mux </a:t>
            </a:r>
            <a:r>
              <a:rPr lang="en-GB" sz="1400" dirty="0" err="1" smtClean="0">
                <a:solidFill>
                  <a:schemeClr val="tx1"/>
                </a:solidFill>
              </a:rPr>
              <a:t>sponder</a:t>
            </a:r>
            <a:endParaRPr lang="en-GB" sz="1400" dirty="0">
              <a:solidFill>
                <a:schemeClr val="tx1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7013582" y="4148457"/>
            <a:ext cx="1394603" cy="579510"/>
            <a:chOff x="7622879" y="4492815"/>
            <a:chExt cx="1394603" cy="579510"/>
          </a:xfrm>
          <a:effectLst/>
        </p:grpSpPr>
        <p:sp>
          <p:nvSpPr>
            <p:cNvPr id="10" name="L-Shape 9"/>
            <p:cNvSpPr/>
            <p:nvPr/>
          </p:nvSpPr>
          <p:spPr>
            <a:xfrm rot="10800000">
              <a:off x="7622879" y="4528859"/>
              <a:ext cx="1107057" cy="543466"/>
            </a:xfrm>
            <a:prstGeom prst="corner">
              <a:avLst>
                <a:gd name="adj1" fmla="val 48472"/>
                <a:gd name="adj2" fmla="val 37779"/>
              </a:avLst>
            </a:prstGeom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622879" y="4492815"/>
              <a:ext cx="1394603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1400" dirty="0" smtClean="0"/>
                <a:t>Packet Core</a:t>
              </a:r>
              <a:endParaRPr lang="en-GB" sz="14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671618" y="4154156"/>
            <a:ext cx="1394603" cy="582349"/>
            <a:chOff x="3280915" y="4498514"/>
            <a:chExt cx="1394603" cy="582349"/>
          </a:xfrm>
          <a:effectLst/>
        </p:grpSpPr>
        <p:sp>
          <p:nvSpPr>
            <p:cNvPr id="11" name="L-Shape 10"/>
            <p:cNvSpPr/>
            <p:nvPr/>
          </p:nvSpPr>
          <p:spPr>
            <a:xfrm rot="10800000" flipH="1">
              <a:off x="3280916" y="4528859"/>
              <a:ext cx="1107055" cy="552004"/>
            </a:xfrm>
            <a:prstGeom prst="corner">
              <a:avLst>
                <a:gd name="adj1" fmla="val 48472"/>
                <a:gd name="adj2" fmla="val 37779"/>
              </a:avLst>
            </a:prstGeom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280915" y="4498514"/>
              <a:ext cx="1394603" cy="3077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en-GB" sz="1400" dirty="0" smtClean="0"/>
                <a:t>Packet Core</a:t>
              </a:r>
              <a:endParaRPr lang="en-GB" sz="1400" dirty="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291336" y="4148457"/>
            <a:ext cx="585835" cy="954107"/>
            <a:chOff x="2900633" y="4492815"/>
            <a:chExt cx="585835" cy="954107"/>
          </a:xfrm>
          <a:effectLst/>
        </p:grpSpPr>
        <p:sp>
          <p:nvSpPr>
            <p:cNvPr id="14" name="L-Shape 13"/>
            <p:cNvSpPr/>
            <p:nvPr/>
          </p:nvSpPr>
          <p:spPr>
            <a:xfrm rot="5400000" flipH="1">
              <a:off x="2753954" y="4675537"/>
              <a:ext cx="879193" cy="585835"/>
            </a:xfrm>
            <a:prstGeom prst="corner">
              <a:avLst>
                <a:gd name="adj1" fmla="val 48472"/>
                <a:gd name="adj2" fmla="val 37779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908585" y="4492815"/>
              <a:ext cx="224286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1400" dirty="0" smtClean="0"/>
                <a:t>Edge</a:t>
              </a:r>
              <a:endParaRPr lang="en-GB" sz="1400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951332" y="4127539"/>
            <a:ext cx="549589" cy="954107"/>
            <a:chOff x="8560629" y="4471897"/>
            <a:chExt cx="549589" cy="954107"/>
          </a:xfrm>
          <a:effectLst/>
        </p:grpSpPr>
        <p:sp>
          <p:nvSpPr>
            <p:cNvPr id="15" name="L-Shape 14"/>
            <p:cNvSpPr/>
            <p:nvPr/>
          </p:nvSpPr>
          <p:spPr>
            <a:xfrm flipH="1">
              <a:off x="8560629" y="4528858"/>
              <a:ext cx="549589" cy="879193"/>
            </a:xfrm>
            <a:prstGeom prst="corner">
              <a:avLst>
                <a:gd name="adj1" fmla="val 48472"/>
                <a:gd name="adj2" fmla="val 5215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847826" y="4471897"/>
              <a:ext cx="224286" cy="95410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en-GB" sz="1400" dirty="0" smtClean="0"/>
                <a:t>Edge</a:t>
              </a:r>
              <a:endParaRPr lang="en-GB" sz="1400" dirty="0"/>
            </a:p>
          </p:txBody>
        </p:sp>
      </p:grpSp>
      <p:sp>
        <p:nvSpPr>
          <p:cNvPr id="20" name="Rectangle 19"/>
          <p:cNvSpPr/>
          <p:nvPr/>
        </p:nvSpPr>
        <p:spPr>
          <a:xfrm>
            <a:off x="2987919" y="3195888"/>
            <a:ext cx="4816420" cy="897147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Control &amp; Management Plane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291336" y="3195888"/>
            <a:ext cx="619663" cy="89489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C&amp;M Plane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881259" y="3195888"/>
            <a:ext cx="619663" cy="89489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C&amp;M Plane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291335" y="2722600"/>
            <a:ext cx="6209585" cy="374789"/>
          </a:xfrm>
          <a:prstGeom prst="rect">
            <a:avLst/>
          </a:prstGeom>
          <a:solidFill>
            <a:srgbClr val="83D0F3"/>
          </a:solidFill>
          <a:ln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Network Services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299288" y="2256345"/>
            <a:ext cx="6209585" cy="374789"/>
          </a:xfrm>
          <a:prstGeom prst="rect">
            <a:avLst/>
          </a:prstGeom>
          <a:solidFill>
            <a:srgbClr val="1286BA"/>
          </a:solidFill>
          <a:ln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User Services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291334" y="1786574"/>
            <a:ext cx="6209585" cy="374789"/>
          </a:xfrm>
          <a:prstGeom prst="rect">
            <a:avLst/>
          </a:prstGeom>
          <a:solidFill>
            <a:srgbClr val="0A4C6A"/>
          </a:solidFill>
          <a:ln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Service Management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809396" y="6064816"/>
            <a:ext cx="1099028" cy="511436"/>
          </a:xfrm>
          <a:prstGeom prst="rect">
            <a:avLst/>
          </a:prstGeom>
        </p:spPr>
      </p:pic>
      <p:sp>
        <p:nvSpPr>
          <p:cNvPr id="25" name="Title 2"/>
          <p:cNvSpPr txBox="1">
            <a:spLocks/>
          </p:cNvSpPr>
          <p:nvPr/>
        </p:nvSpPr>
        <p:spPr>
          <a:xfrm>
            <a:off x="1137100" y="5046495"/>
            <a:ext cx="893129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b="1" dirty="0" smtClean="0">
                <a:solidFill>
                  <a:srgbClr val="065081"/>
                </a:solidFill>
                <a:latin typeface="+mn-lt"/>
              </a:rPr>
              <a:t>Networks built from multiple specialised elements and vendors</a:t>
            </a:r>
            <a:endParaRPr lang="en-GB" sz="2400" b="1" dirty="0">
              <a:solidFill>
                <a:srgbClr val="065081"/>
              </a:solidFill>
              <a:latin typeface="+mn-lt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472820" y="717680"/>
            <a:ext cx="8243835" cy="53860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GB" sz="2900" dirty="0" smtClean="0">
                <a:solidFill>
                  <a:srgbClr val="06508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Disaggregation</a:t>
            </a:r>
            <a:endParaRPr lang="en-GB" sz="2900" dirty="0">
              <a:solidFill>
                <a:srgbClr val="065081"/>
              </a:solidFill>
              <a:latin typeface="Calibri" panose="020F0502020204030204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289" y="555984"/>
            <a:ext cx="797047" cy="797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511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750"/>
                            </p:stCondLst>
                            <p:childTnLst>
                              <p:par>
                                <p:cTn id="4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250"/>
                            </p:stCondLst>
                            <p:childTnLst>
                              <p:par>
                                <p:cTn id="5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750"/>
                            </p:stCondLst>
                            <p:childTnLst>
                              <p:par>
                                <p:cTn id="6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20" grpId="0" animBg="1"/>
      <p:bldP spid="21" grpId="0" animBg="1"/>
      <p:bldP spid="22" grpId="0" animBg="1"/>
      <p:bldP spid="29" grpId="0" animBg="1"/>
      <p:bldP spid="30" grpId="0" animBg="1"/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682" y="-37839"/>
            <a:ext cx="2864614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1258283" y="6313513"/>
            <a:ext cx="1099028" cy="511436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619251" y="1648116"/>
            <a:ext cx="8229599" cy="4390734"/>
          </a:xfrm>
          <a:prstGeom prst="roundRect">
            <a:avLst>
              <a:gd name="adj" fmla="val 89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0" indent="-914400">
              <a:buAutoNum type="arabicPeriod"/>
            </a:pPr>
            <a:r>
              <a:rPr lang="en-GB" sz="2800" b="1" dirty="0" smtClean="0">
                <a:solidFill>
                  <a:schemeClr val="bg1"/>
                </a:solidFill>
              </a:rPr>
              <a:t>Networks will be intelligent and programmable; users can control and influence their behaviour </a:t>
            </a:r>
            <a:endParaRPr lang="en-GB" sz="2800" b="1" dirty="0">
              <a:solidFill>
                <a:schemeClr val="bg1"/>
              </a:solidFill>
            </a:endParaRPr>
          </a:p>
          <a:p>
            <a:pPr marL="914400" indent="-914400">
              <a:buAutoNum type="arabicPeriod"/>
            </a:pPr>
            <a:endParaRPr lang="en-GB" sz="2800" b="1" dirty="0" smtClean="0">
              <a:solidFill>
                <a:schemeClr val="bg1"/>
              </a:solidFill>
            </a:endParaRPr>
          </a:p>
          <a:p>
            <a:pPr marL="914400" indent="-914400">
              <a:buAutoNum type="arabicPeriod"/>
            </a:pPr>
            <a:r>
              <a:rPr lang="en-GB" sz="2800" b="1" dirty="0" smtClean="0">
                <a:solidFill>
                  <a:schemeClr val="bg1"/>
                </a:solidFill>
              </a:rPr>
              <a:t>We can develop smarter end to end services between HPC and the network</a:t>
            </a:r>
          </a:p>
          <a:p>
            <a:pPr marL="914400" indent="-914400">
              <a:buAutoNum type="arabicPeriod"/>
            </a:pPr>
            <a:endParaRPr lang="en-GB" sz="2800" b="1" dirty="0" smtClean="0">
              <a:solidFill>
                <a:schemeClr val="bg1"/>
              </a:solidFill>
            </a:endParaRPr>
          </a:p>
          <a:p>
            <a:pPr marL="914400" indent="-914400">
              <a:buAutoNum type="arabicPeriod"/>
            </a:pPr>
            <a:r>
              <a:rPr lang="en-GB" sz="2800" b="1" dirty="0" smtClean="0">
                <a:solidFill>
                  <a:schemeClr val="bg1"/>
                </a:solidFill>
              </a:rPr>
              <a:t>GEANT, PRACE and our users need to work together, using these new capabilities to deliver </a:t>
            </a:r>
            <a:r>
              <a:rPr lang="en-GB" sz="2800" b="1" dirty="0" err="1" smtClean="0">
                <a:solidFill>
                  <a:schemeClr val="bg1"/>
                </a:solidFill>
              </a:rPr>
              <a:t>Exascale</a:t>
            </a:r>
            <a:r>
              <a:rPr lang="en-GB" sz="2800" b="1" dirty="0" smtClean="0">
                <a:solidFill>
                  <a:schemeClr val="bg1"/>
                </a:solidFill>
              </a:rPr>
              <a:t>  </a:t>
            </a:r>
          </a:p>
        </p:txBody>
      </p:sp>
      <p:sp>
        <p:nvSpPr>
          <p:cNvPr id="9" name="Rectangle 8"/>
          <p:cNvSpPr/>
          <p:nvPr/>
        </p:nvSpPr>
        <p:spPr>
          <a:xfrm>
            <a:off x="1472820" y="717680"/>
            <a:ext cx="8243835" cy="53860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GB" sz="2900" dirty="0" smtClean="0">
                <a:solidFill>
                  <a:srgbClr val="065081"/>
                </a:solidFill>
              </a:rPr>
              <a:t>GÉANT Next Gen Network</a:t>
            </a:r>
            <a:endParaRPr lang="en-GB" sz="2900" dirty="0">
              <a:solidFill>
                <a:srgbClr val="065081"/>
              </a:solidFill>
              <a:latin typeface="Calibri" panose="020F0502020204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385" y="563690"/>
            <a:ext cx="792952" cy="79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56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ANT Presentation Template - August 2017" id="{650508CC-0C09-4CFD-B1E1-A0C968D2328C}" vid="{3552EFB3-F4A0-477F-B20A-85BC8F33042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GEANT Presentation Template - August 2017</Template>
  <TotalTime>13266</TotalTime>
  <Words>786</Words>
  <Application>Microsoft Macintosh PowerPoint</Application>
  <PresentationFormat>Widescreen</PresentationFormat>
  <Paragraphs>158</Paragraphs>
  <Slides>18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Calibri</vt:lpstr>
      <vt:lpstr>Mangal</vt:lpstr>
      <vt:lpstr>Microsoft YaHei</vt:lpstr>
      <vt:lpstr>ＭＳ Ｐゴシック</vt:lpstr>
      <vt:lpstr>Times New Roman</vt:lpstr>
      <vt:lpstr>Arial</vt:lpstr>
      <vt:lpstr>Office Theme</vt:lpstr>
      <vt:lpstr>PowerPoint Presentation</vt:lpstr>
      <vt:lpstr>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GÉANT Highlights - Services In green: changes compared to March 2016 </vt:lpstr>
      <vt:lpstr>Global Authentication Infrastructure…</vt:lpstr>
      <vt:lpstr>eduGAIN Membership</vt:lpstr>
      <vt:lpstr>PowerPoint Presentation</vt:lpstr>
      <vt:lpstr>eduGAIN Roadmap</vt:lpstr>
      <vt:lpstr>GÉANT IAAS Procurement</vt:lpstr>
      <vt:lpstr>GÉANT Testbed Service (GTS) Automatic provisioning of virtual infrastructures</vt:lpstr>
      <vt:lpstr>PowerPoint Presentation</vt:lpstr>
      <vt:lpstr>PowerPoint Presentation</vt:lpstr>
    </vt:vector>
  </TitlesOfParts>
  <Company>DANTE Ltd</Company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Mian Usman</dc:creator>
  <cp:lastModifiedBy>Erik Huizer</cp:lastModifiedBy>
  <cp:revision>182</cp:revision>
  <dcterms:created xsi:type="dcterms:W3CDTF">2017-09-27T11:05:07Z</dcterms:created>
  <dcterms:modified xsi:type="dcterms:W3CDTF">2017-11-28T10:05:10Z</dcterms:modified>
</cp:coreProperties>
</file>