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8" r:id="rId4"/>
    <p:sldId id="260" r:id="rId5"/>
    <p:sldId id="261" r:id="rId6"/>
    <p:sldId id="263" r:id="rId7"/>
    <p:sldId id="262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E77"/>
    <a:srgbClr val="FBC42D"/>
    <a:srgbClr val="E46C0A"/>
    <a:srgbClr val="F95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87044" autoAdjust="0"/>
  </p:normalViewPr>
  <p:slideViewPr>
    <p:cSldViewPr>
      <p:cViewPr>
        <p:scale>
          <a:sx n="72" d="100"/>
          <a:sy n="72" d="100"/>
        </p:scale>
        <p:origin x="2752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04DD-1B1B-7A4C-9E46-C97F8C7E51AA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00B1D-A212-FF4D-A1A4-25167884EE2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1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71B22-6CC4-D540-938D-0C4295CED634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A426-FF47-584B-9591-8EFED1C1B7F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5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A426-FF47-584B-9591-8EFED1C1B7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 coherent service suite as well as a portfolio</a:t>
            </a:r>
            <a:r>
              <a:rPr lang="nl-NL" baseline="0"/>
              <a:t> that supports all stages of the data life cycle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A426-FF47-584B-9591-8EFED1C1B7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hyperlink" Target="https://b2drop.eudat.eu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hyperlink" Target="https://b2drop.eudat.eu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hyperlink" Target="https://b2drop.eudat.eu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hyperlink" Target="https://b2drop.eudat.eu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b2drop.eudat.eu/" TargetMode="External"/><Relationship Id="rId5" Type="http://schemas.openxmlformats.org/officeDocument/2006/relationships/hyperlink" Target="http://www.eudat.eu/" TargetMode="External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hyperlink" Target="https://b2drop.eudat.eu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hyperlink" Target="https://b2drop.eudat.eu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hyperlink" Target="https://b2drop.eudat.eu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hyperlink" Target="https://b2drop.eudat.eu/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hyperlink" Target="https://b2drop.eudat.eu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hyperlink" Target="https://b2drop.eudat.eu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hyperlink" Target="https://b2drop.eudat.eu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hyperlink" Target="https://b2drop.eudat.eu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b2share.eudat.eu/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eudat.eu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eudat.eu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hyperlink" Target="https://b2share.eudat.eu/" TargetMode="External"/><Relationship Id="rId6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hyperlink" Target="https://b2share.eudat.eu/" TargetMode="External"/><Relationship Id="rId6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hyperlink" Target="https://b2share.eudat.eu/" TargetMode="External"/><Relationship Id="rId6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hyperlink" Target="https://b2share.eudat.eu/" TargetMode="External"/><Relationship Id="rId6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hyperlink" Target="https://b2share.eudat.eu/" TargetMode="External"/><Relationship Id="rId6" Type="http://schemas.openxmlformats.org/officeDocument/2006/relationships/hyperlink" Target="http://www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b2drop.eudat.eu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CasellaDiTesto 10"/>
          <p:cNvSpPr txBox="1"/>
          <p:nvPr userDrawn="1"/>
        </p:nvSpPr>
        <p:spPr>
          <a:xfrm>
            <a:off x="-65318" y="6510536"/>
            <a:ext cx="751763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noProof="0" dirty="0" smtClean="0">
                <a:latin typeface="Century Gothic"/>
                <a:cs typeface="Century Gothic"/>
              </a:rPr>
              <a:t>EUDAT receives funding from the European Union's Horizon 2020 programme - DG CONNECT e-Infrastructures. Contract No. 654065</a:t>
            </a:r>
            <a:endParaRPr lang="en-GB" sz="900" noProof="0" dirty="0">
              <a:latin typeface="Century Gothic"/>
              <a:cs typeface="Century Gothic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2386076" cy="1421492"/>
          </a:xfrm>
          <a:prstGeom prst="rect">
            <a:avLst/>
          </a:prstGeom>
        </p:spPr>
      </p:pic>
      <p:sp>
        <p:nvSpPr>
          <p:cNvPr id="13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51216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  <p:sp>
        <p:nvSpPr>
          <p:cNvPr id="12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5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2sh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3" name="Rettangolo 8"/>
          <p:cNvSpPr/>
          <p:nvPr userDrawn="1"/>
        </p:nvSpPr>
        <p:spPr>
          <a:xfrm>
            <a:off x="7380312" y="1124744"/>
            <a:ext cx="176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b2share.eudat.eu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2saf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eudat.eu/b2safe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S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2sta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3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eudat.eu/b2stage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2f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932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932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Rettangolo 8"/>
          <p:cNvSpPr/>
          <p:nvPr userDrawn="1"/>
        </p:nvSpPr>
        <p:spPr>
          <a:xfrm>
            <a:off x="7596336" y="1124744"/>
            <a:ext cx="154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b2find.eudat.eu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906368" cy="1045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932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932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Rettangolo 8"/>
          <p:cNvSpPr/>
          <p:nvPr userDrawn="1"/>
        </p:nvSpPr>
        <p:spPr>
          <a:xfrm>
            <a:off x="7236296" y="1124744"/>
            <a:ext cx="190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b2handle.eudat.eu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63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906368" cy="1045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932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932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Rettangolo 8"/>
          <p:cNvSpPr/>
          <p:nvPr userDrawn="1"/>
        </p:nvSpPr>
        <p:spPr>
          <a:xfrm>
            <a:off x="7236296" y="1124744"/>
            <a:ext cx="190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b2access.eudat.eu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63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 descr="b2dro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0145" y="126260"/>
            <a:ext cx="907692" cy="1052736"/>
          </a:xfrm>
          <a:prstGeom prst="rect">
            <a:avLst/>
          </a:prstGeom>
        </p:spPr>
      </p:pic>
      <p:sp>
        <p:nvSpPr>
          <p:cNvPr id="10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b2drop.eudat.eu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 descr="b2sh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10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b2share.eudat.eu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 descr="b2saf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eudat.eu/b2safe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S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 descr="b2sta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80312" y="1124744"/>
            <a:ext cx="176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eudat.eu/b2stage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DRO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8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315899" y="6192340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b2drop.eudat.eu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1008112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b2drop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6632"/>
            <a:ext cx="1490085" cy="1728192"/>
          </a:xfrm>
          <a:prstGeom prst="rect">
            <a:avLst/>
          </a:prstGeom>
        </p:spPr>
      </p:pic>
      <p:sp>
        <p:nvSpPr>
          <p:cNvPr id="27" name="Rettangolo 6"/>
          <p:cNvSpPr/>
          <p:nvPr userDrawn="1"/>
        </p:nvSpPr>
        <p:spPr>
          <a:xfrm>
            <a:off x="5652120" y="1844824"/>
            <a:ext cx="350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Sync and Share Research Data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 descr="b2f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596336" y="1124744"/>
            <a:ext cx="154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b2find.eudat.eu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0805"/>
            <a:ext cx="906368" cy="1045097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b2handle.eudat.eu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87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44076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0449"/>
            <a:ext cx="906368" cy="1045809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164288" y="1124744"/>
            <a:ext cx="1979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b2access.eudat.eu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87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b2dro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0145" y="72008"/>
            <a:ext cx="907692" cy="1052736"/>
          </a:xfrm>
          <a:prstGeom prst="rect">
            <a:avLst/>
          </a:prstGeom>
        </p:spPr>
      </p:pic>
      <p:sp>
        <p:nvSpPr>
          <p:cNvPr id="8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b2drop.eudat.eu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sh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b2share.eudat.eu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SA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saf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56376" y="116632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452320" y="1124744"/>
            <a:ext cx="169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eudat.eu/b2safe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S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sta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308304" y="1124744"/>
            <a:ext cx="18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eudat.eu/b2stage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B2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51276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5325"/>
            <a:ext cx="82296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 descr="b2f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65254" y="107754"/>
            <a:ext cx="906368" cy="1051200"/>
          </a:xfrm>
          <a:prstGeom prst="rect">
            <a:avLst/>
          </a:prstGeom>
        </p:spPr>
      </p:pic>
      <p:sp>
        <p:nvSpPr>
          <p:cNvPr id="9" name="Rettangolo 8"/>
          <p:cNvSpPr/>
          <p:nvPr userDrawn="1"/>
        </p:nvSpPr>
        <p:spPr>
          <a:xfrm>
            <a:off x="7596336" y="1124744"/>
            <a:ext cx="154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b2find.eudat.eu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04856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05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slide met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5622975" y="6373219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5967" y="6372000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1431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SHA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5724128" y="1828800"/>
            <a:ext cx="3425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Store and Publish Research Data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6" name="Rettangolo 8"/>
          <p:cNvSpPr/>
          <p:nvPr userDrawn="1"/>
        </p:nvSpPr>
        <p:spPr>
          <a:xfrm>
            <a:off x="5848281" y="619193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b2share.eudat.eu</a:t>
            </a:r>
            <a:endParaRPr lang="en-GB" sz="20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b2shar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682480" y="116632"/>
            <a:ext cx="1489920" cy="1728000"/>
          </a:xfrm>
          <a:prstGeom prst="rect">
            <a:avLst/>
          </a:prstGeom>
        </p:spPr>
      </p:pic>
      <p:sp>
        <p:nvSpPr>
          <p:cNvPr id="17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Slide">
    <p:bg>
      <p:bgPr>
        <a:solidFill>
          <a:srgbClr val="F7B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2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Rettangolo 2"/>
          <p:cNvSpPr/>
          <p:nvPr userDrawn="1"/>
        </p:nvSpPr>
        <p:spPr>
          <a:xfrm>
            <a:off x="3291932" y="6137094"/>
            <a:ext cx="2792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www.eudat.eu</a:t>
            </a:r>
            <a:endParaRPr lang="en-GB" sz="28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5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Slide">
    <p:bg>
      <p:bgPr>
        <a:solidFill>
          <a:srgbClr val="F7B1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 userDrawn="1"/>
        </p:nvSpPr>
        <p:spPr>
          <a:xfrm>
            <a:off x="1403648" y="260648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www.eudat.eu</a:t>
            </a:r>
            <a:endParaRPr lang="en-GB" sz="28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5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6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10" name="Immagine 1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611188" y="3429265"/>
            <a:ext cx="3816350" cy="23031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1"/>
          </p:nvPr>
        </p:nvSpPr>
        <p:spPr>
          <a:xfrm>
            <a:off x="4716016" y="3429000"/>
            <a:ext cx="3816350" cy="23026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611560" y="2924944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Authors</a:t>
            </a:r>
            <a:endParaRPr lang="en-US" sz="2200" b="1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716016" y="2924944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Contributors</a:t>
            </a:r>
            <a:endParaRPr lang="en-US" sz="2200" b="1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  <a:prstGeom prst="rect">
            <a:avLst/>
          </a:prstGeom>
        </p:spPr>
        <p:txBody>
          <a:bodyPr vert="horz" anchor="ctr"/>
          <a:lstStyle/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edit</a:t>
            </a:r>
            <a:r>
              <a:rPr lang="nl-NL" dirty="0" smtClean="0"/>
              <a:t> Master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pic>
        <p:nvPicPr>
          <p:cNvPr id="20" name="Picture 19" descr="cc-by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805264"/>
            <a:ext cx="870685" cy="304632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492256" y="5824557"/>
            <a:ext cx="7056784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This work is licensed under the Creative Commons CC-BY 4.0 licence</a:t>
            </a:r>
          </a:p>
        </p:txBody>
      </p:sp>
      <p:sp>
        <p:nvSpPr>
          <p:cNvPr id="24" name="CasellaDiTesto 10"/>
          <p:cNvSpPr txBox="1"/>
          <p:nvPr userDrawn="1"/>
        </p:nvSpPr>
        <p:spPr>
          <a:xfrm>
            <a:off x="1475656" y="6223404"/>
            <a:ext cx="70567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en-GB" sz="1000" noProof="0" dirty="0" smtClean="0">
                <a:latin typeface="Century Gothic"/>
                <a:cs typeface="Century Gothic"/>
              </a:rPr>
              <a:t>EUDAT receives funding from the European Union's Horizon 2020 programme - DG CONNECT e-Infrastructures.</a:t>
            </a:r>
            <a:br>
              <a:rPr lang="en-GB" sz="1000" noProof="0" dirty="0" smtClean="0">
                <a:latin typeface="Century Gothic"/>
                <a:cs typeface="Century Gothic"/>
              </a:rPr>
            </a:br>
            <a:r>
              <a:rPr lang="en-GB" sz="1000" noProof="0" dirty="0" smtClean="0">
                <a:latin typeface="Century Gothic"/>
                <a:cs typeface="Century Gothic"/>
              </a:rPr>
              <a:t>Contract No. 654065</a:t>
            </a:r>
            <a:endParaRPr lang="en-GB" sz="1000" noProof="0" dirty="0">
              <a:latin typeface="Century Gothic"/>
              <a:cs typeface="Century Gothic"/>
            </a:endParaRPr>
          </a:p>
        </p:txBody>
      </p:sp>
      <p:pic>
        <p:nvPicPr>
          <p:cNvPr id="25" name="Picture 24" descr="H2020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04"/>
            <a:ext cx="859316" cy="4046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850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SAF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5724128" y="1828800"/>
            <a:ext cx="3419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Replicate Research Data Safely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pic>
        <p:nvPicPr>
          <p:cNvPr id="15" name="Picture 14" descr="b2saf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692342" y="116632"/>
            <a:ext cx="1489920" cy="1728000"/>
          </a:xfrm>
          <a:prstGeom prst="rect">
            <a:avLst/>
          </a:prstGeom>
        </p:spPr>
      </p:pic>
      <p:sp>
        <p:nvSpPr>
          <p:cNvPr id="16" name="Rettangolo 8"/>
          <p:cNvSpPr/>
          <p:nvPr userDrawn="1"/>
        </p:nvSpPr>
        <p:spPr>
          <a:xfrm>
            <a:off x="5863428" y="619193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eudat.eu/b2safe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ST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6"/>
          <p:cNvSpPr/>
          <p:nvPr userDrawn="1"/>
        </p:nvSpPr>
        <p:spPr>
          <a:xfrm>
            <a:off x="5724128" y="1828800"/>
            <a:ext cx="3441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Get Data to Computation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pic>
        <p:nvPicPr>
          <p:cNvPr id="16" name="Picture 15" descr="b2stag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00236" y="125510"/>
            <a:ext cx="1489920" cy="1728000"/>
          </a:xfrm>
          <a:prstGeom prst="rect">
            <a:avLst/>
          </a:prstGeom>
        </p:spPr>
      </p:pic>
      <p:sp>
        <p:nvSpPr>
          <p:cNvPr id="15" name="Rettangolo 8"/>
          <p:cNvSpPr/>
          <p:nvPr userDrawn="1"/>
        </p:nvSpPr>
        <p:spPr>
          <a:xfrm>
            <a:off x="5854549" y="619193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eudat.eu/b2stage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2FI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2find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86866" y="116632"/>
            <a:ext cx="1489920" cy="1728000"/>
          </a:xfrm>
          <a:prstGeom prst="rect">
            <a:avLst/>
          </a:prstGeom>
        </p:spPr>
      </p:pic>
      <p:sp>
        <p:nvSpPr>
          <p:cNvPr id="13" name="Rettangolo 6"/>
          <p:cNvSpPr/>
          <p:nvPr userDrawn="1"/>
        </p:nvSpPr>
        <p:spPr>
          <a:xfrm>
            <a:off x="5708386" y="1828800"/>
            <a:ext cx="3435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Find Research Data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5" name="Rettangolo 8"/>
          <p:cNvSpPr/>
          <p:nvPr userDrawn="1"/>
        </p:nvSpPr>
        <p:spPr>
          <a:xfrm>
            <a:off x="5854550" y="619566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b2find.eudat.eu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802261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B2FI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6" y="121648"/>
            <a:ext cx="1489920" cy="1717968"/>
          </a:xfrm>
          <a:prstGeom prst="rect">
            <a:avLst/>
          </a:prstGeom>
        </p:spPr>
      </p:pic>
      <p:sp>
        <p:nvSpPr>
          <p:cNvPr id="13" name="Rettangolo 6"/>
          <p:cNvSpPr/>
          <p:nvPr userDrawn="1"/>
        </p:nvSpPr>
        <p:spPr>
          <a:xfrm>
            <a:off x="5724128" y="1828800"/>
            <a:ext cx="3419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Data Discovery and Identification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5" name="Rettangolo 8"/>
          <p:cNvSpPr/>
          <p:nvPr userDrawn="1"/>
        </p:nvSpPr>
        <p:spPr>
          <a:xfrm>
            <a:off x="5854550" y="619566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b2handle.eudat.eu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802261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0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B2FI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73" y="121648"/>
            <a:ext cx="1488905" cy="1717968"/>
          </a:xfrm>
          <a:prstGeom prst="rect">
            <a:avLst/>
          </a:prstGeom>
        </p:spPr>
      </p:pic>
      <p:sp>
        <p:nvSpPr>
          <p:cNvPr id="13" name="Rettangolo 6"/>
          <p:cNvSpPr/>
          <p:nvPr userDrawn="1"/>
        </p:nvSpPr>
        <p:spPr>
          <a:xfrm>
            <a:off x="5724128" y="1828800"/>
            <a:ext cx="3419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Secure </a:t>
            </a:r>
            <a:r>
              <a:rPr lang="en-US" sz="1200" b="1" kern="1200" baseline="0" noProof="0" dirty="0" smtClean="0">
                <a:solidFill>
                  <a:srgbClr val="1B216E"/>
                </a:solidFill>
                <a:latin typeface="Century Gothic" panose="020B0502020202020204" pitchFamily="34" charset="0"/>
                <a:ea typeface="+mn-ea"/>
                <a:cs typeface="+mn-cs"/>
              </a:rPr>
              <a:t>Access to Services</a:t>
            </a:r>
            <a:endParaRPr lang="en-GB" sz="1200" b="1" noProof="0" dirty="0">
              <a:solidFill>
                <a:srgbClr val="1B216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9" y="367184"/>
            <a:ext cx="1996842" cy="1189608"/>
          </a:xfrm>
          <a:prstGeom prst="rect">
            <a:avLst/>
          </a:prstGeom>
        </p:spPr>
      </p:pic>
      <p:sp>
        <p:nvSpPr>
          <p:cNvPr id="15" name="Rettangolo 8"/>
          <p:cNvSpPr/>
          <p:nvPr userDrawn="1"/>
        </p:nvSpPr>
        <p:spPr>
          <a:xfrm>
            <a:off x="5854550" y="6195668"/>
            <a:ext cx="331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b2access.eudat.eu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ttangolo 10"/>
          <p:cNvSpPr/>
          <p:nvPr userDrawn="1"/>
        </p:nvSpPr>
        <p:spPr>
          <a:xfrm>
            <a:off x="0" y="6802261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0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1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Rettangolo 8"/>
          <p:cNvSpPr/>
          <p:nvPr userDrawn="1"/>
        </p:nvSpPr>
        <p:spPr>
          <a:xfrm>
            <a:off x="7358189" y="6407548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2DR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51696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pic>
        <p:nvPicPr>
          <p:cNvPr id="12" name="Picture 11" descr="b2drop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60145" y="126260"/>
            <a:ext cx="907692" cy="1052736"/>
          </a:xfrm>
          <a:prstGeom prst="rect">
            <a:avLst/>
          </a:prstGeom>
        </p:spPr>
      </p:pic>
      <p:sp>
        <p:nvSpPr>
          <p:cNvPr id="13" name="Rettangolo 8"/>
          <p:cNvSpPr/>
          <p:nvPr userDrawn="1"/>
        </p:nvSpPr>
        <p:spPr>
          <a:xfrm>
            <a:off x="7380312" y="1124744"/>
            <a:ext cx="176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b2drop.eudat.eu</a:t>
            </a:r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lang="en-GB" sz="14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31" Type="http://schemas.openxmlformats.org/officeDocument/2006/relationships/image" Target="../media/image1.png"/><Relationship Id="rId32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Immagine 14" descr="logo.pn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5" name="Rettangolo 10"/>
          <p:cNvSpPr/>
          <p:nvPr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49" r:id="rId2"/>
    <p:sldLayoutId id="2147483672" r:id="rId3"/>
    <p:sldLayoutId id="2147483673" r:id="rId4"/>
    <p:sldLayoutId id="2147483674" r:id="rId5"/>
    <p:sldLayoutId id="2147483692" r:id="rId6"/>
    <p:sldLayoutId id="2147483724" r:id="rId7"/>
    <p:sldLayoutId id="2147483725" r:id="rId8"/>
    <p:sldLayoutId id="2147483650" r:id="rId9"/>
    <p:sldLayoutId id="2147483679" r:id="rId10"/>
    <p:sldLayoutId id="2147483678" r:id="rId11"/>
    <p:sldLayoutId id="2147483677" r:id="rId12"/>
    <p:sldLayoutId id="2147483676" r:id="rId13"/>
    <p:sldLayoutId id="2147483726" r:id="rId14"/>
    <p:sldLayoutId id="2147483727" r:id="rId15"/>
    <p:sldLayoutId id="2147483652" r:id="rId16"/>
    <p:sldLayoutId id="2147483680" r:id="rId17"/>
    <p:sldLayoutId id="2147483684" r:id="rId18"/>
    <p:sldLayoutId id="2147483685" r:id="rId19"/>
    <p:sldLayoutId id="2147483686" r:id="rId20"/>
    <p:sldLayoutId id="2147483728" r:id="rId21"/>
    <p:sldLayoutId id="2147483729" r:id="rId22"/>
    <p:sldLayoutId id="2147483658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731" r:id="rId29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3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00000"/>
        <a:buFontTx/>
        <a:buBlip>
          <a:blip r:embed="rId3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100000"/>
        <a:buFontTx/>
        <a:buBlip>
          <a:blip r:embed="rId3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100000"/>
        <a:buFontTx/>
        <a:buBlip>
          <a:blip r:embed="rId3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100000"/>
        <a:buFontTx/>
        <a:buBlip>
          <a:blip r:embed="rId32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30" r:id="rId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arjan.grootveld@dans.knaw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s://eudat.eu/services-support" TargetMode="External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eudat.eu/services/userdoc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eudat.eu/training" TargetMode="External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hyperlink" Target="https://eudat.eu/services-support" TargetMode="External"/><Relationship Id="rId7" Type="http://schemas.openxmlformats.org/officeDocument/2006/relationships/hyperlink" Target="https://eudat.eu/services/userdoc" TargetMode="External"/><Relationship Id="rId8" Type="http://schemas.openxmlformats.org/officeDocument/2006/relationships/hyperlink" Target="https://eudat.eu/training" TargetMode="External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png"/><Relationship Id="rId3" Type="http://schemas.openxmlformats.org/officeDocument/2006/relationships/hyperlink" Target="https://www.eudat.eu/eudat-collaborative-data-infrastructure-cd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420888"/>
            <a:ext cx="7488832" cy="2016224"/>
          </a:xfrm>
        </p:spPr>
        <p:txBody>
          <a:bodyPr>
            <a:noAutofit/>
          </a:bodyPr>
          <a:lstStyle/>
          <a:p>
            <a:r>
              <a:rPr lang="it-IT" sz="3200" dirty="0" smtClean="0"/>
              <a:t>EUDAT training workflow</a:t>
            </a:r>
            <a:br>
              <a:rPr lang="it-IT" sz="3200" dirty="0" smtClean="0"/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2400" b="0" dirty="0"/>
              <a:t>DI4R 2017, 30 November 2017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5148064" y="5146652"/>
            <a:ext cx="3778636" cy="1368152"/>
          </a:xfrm>
        </p:spPr>
        <p:txBody>
          <a:bodyPr>
            <a:normAutofit/>
          </a:bodyPr>
          <a:lstStyle/>
          <a:p>
            <a:pPr algn="r"/>
            <a:r>
              <a:rPr lang="it-IT" sz="1600" b="1" dirty="0">
                <a:solidFill>
                  <a:schemeClr val="tx1"/>
                </a:solidFill>
              </a:rPr>
              <a:t>Visit us at Poster 9!</a:t>
            </a:r>
          </a:p>
          <a:p>
            <a:pPr algn="r"/>
            <a:r>
              <a:rPr lang="it-IT" sz="1600" b="1" dirty="0">
                <a:solidFill>
                  <a:schemeClr val="tx1"/>
                </a:solidFill>
              </a:rPr>
              <a:t>EUDAT Training Team</a:t>
            </a:r>
          </a:p>
          <a:p>
            <a:pPr algn="r"/>
            <a:endParaRPr lang="nl-NL" sz="1600" b="1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5002636"/>
            <a:ext cx="77724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it-IT" sz="2400" b="0" dirty="0" smtClean="0">
                <a:solidFill>
                  <a:schemeClr val="bg1">
                    <a:lumMod val="50000"/>
                  </a:schemeClr>
                </a:solidFill>
              </a:rPr>
              <a:t>Marjan Grootveld</a:t>
            </a:r>
          </a:p>
          <a:p>
            <a:pPr algn="l"/>
            <a:r>
              <a:rPr lang="it-IT" sz="2400" b="0" dirty="0">
                <a:solidFill>
                  <a:schemeClr val="bg1">
                    <a:lumMod val="50000"/>
                  </a:schemeClr>
                </a:solidFill>
              </a:rPr>
              <a:t>DANS</a:t>
            </a:r>
            <a:endParaRPr lang="it-IT" sz="2400" b="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it-IT" sz="2400" b="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marjan.grootveld@dans.knaw.nl</a:t>
            </a:r>
            <a:r>
              <a:rPr lang="it-IT" sz="24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0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Our training content creation workflow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89649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4679" r="3760" b="4766"/>
          <a:stretch/>
        </p:blipFill>
        <p:spPr bwMode="auto">
          <a:xfrm>
            <a:off x="527" y="1889742"/>
            <a:ext cx="4725668" cy="283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167540" y="1475492"/>
            <a:ext cx="886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"/>
            <a:r>
              <a:rPr lang="nl-NL">
                <a:hlinkClick r:id="rId5"/>
              </a:rPr>
              <a:t>service development </a:t>
            </a:r>
            <a:r>
              <a:rPr lang="nl-NL"/>
              <a:t>		&gt;		user documentation	&gt; 	training 						&gt; 		happy customers </a:t>
            </a:r>
          </a:p>
        </p:txBody>
      </p:sp>
    </p:spTree>
    <p:extLst>
      <p:ext uri="{BB962C8B-B14F-4D97-AF65-F5344CB8AC3E}">
        <p14:creationId xmlns:p14="http://schemas.microsoft.com/office/powerpoint/2010/main" val="6373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Our training content creation workflow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2255520" cy="15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4679" r="3760" b="4766"/>
          <a:stretch/>
        </p:blipFill>
        <p:spPr bwMode="auto">
          <a:xfrm>
            <a:off x="35496" y="2420888"/>
            <a:ext cx="2297076" cy="137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167540" y="1475492"/>
            <a:ext cx="886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"/>
            <a:r>
              <a:rPr lang="nl-NL"/>
              <a:t>service development 		&gt;		</a:t>
            </a:r>
            <a:r>
              <a:rPr lang="nl-NL">
                <a:hlinkClick r:id="rId4"/>
              </a:rPr>
              <a:t>user documentation</a:t>
            </a:r>
            <a:r>
              <a:rPr lang="nl-NL"/>
              <a:t>	&gt; 	training 						&gt; 		happy customers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80953"/>
            <a:ext cx="5760640" cy="45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Our training content creation workflow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2255520" cy="15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4679" r="3760" b="4766"/>
          <a:stretch/>
        </p:blipFill>
        <p:spPr bwMode="auto">
          <a:xfrm>
            <a:off x="35496" y="2420888"/>
            <a:ext cx="2297076" cy="137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167540" y="1475492"/>
            <a:ext cx="886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"/>
            <a:r>
              <a:rPr lang="nl-NL"/>
              <a:t>service development 		&gt;		user documentation	&gt; 	</a:t>
            </a:r>
            <a:r>
              <a:rPr lang="nl-NL">
                <a:hlinkClick r:id="rId4"/>
              </a:rPr>
              <a:t>training</a:t>
            </a:r>
            <a:r>
              <a:rPr lang="nl-NL"/>
              <a:t> 						&gt; 		happy customers 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627784" y="198884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>
              <a:buFont typeface="Arial" charset="0"/>
              <a:buChar char="•"/>
            </a:pPr>
            <a:r>
              <a:rPr lang="nl-NL" sz="1200" i="1"/>
              <a:t>Engage</a:t>
            </a:r>
            <a:r>
              <a:rPr lang="nl-NL" sz="1200"/>
              <a:t>: community decision makers &amp; data managers</a:t>
            </a:r>
          </a:p>
          <a:p>
            <a:pPr indent="108000">
              <a:buFont typeface="Arial" charset="0"/>
              <a:buChar char="•"/>
            </a:pPr>
            <a:r>
              <a:rPr lang="nl-NL" sz="1200" i="1"/>
              <a:t>Deploy</a:t>
            </a:r>
            <a:r>
              <a:rPr lang="nl-NL" sz="1200"/>
              <a:t>: system and support engineers</a:t>
            </a:r>
          </a:p>
          <a:p>
            <a:pPr indent="108000">
              <a:buFont typeface="Arial" charset="0"/>
              <a:buChar char="•"/>
            </a:pPr>
            <a:r>
              <a:rPr lang="nl-NL" sz="1200" i="1"/>
              <a:t>Use</a:t>
            </a:r>
            <a:r>
              <a:rPr lang="nl-NL" sz="1200"/>
              <a:t>: researchers and end-users </a:t>
            </a: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21" y="3682502"/>
            <a:ext cx="1688264" cy="2986858"/>
          </a:xfrm>
          <a:prstGeom prst="rect">
            <a:avLst/>
          </a:prstGeom>
        </p:spPr>
      </p:pic>
      <p:sp>
        <p:nvSpPr>
          <p:cNvPr id="28" name="Tekstvak 27"/>
          <p:cNvSpPr txBox="1"/>
          <p:nvPr/>
        </p:nvSpPr>
        <p:spPr>
          <a:xfrm>
            <a:off x="4860032" y="1868626"/>
            <a:ext cx="41697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8000" defTabSz="194400">
              <a:buFont typeface="Arial" charset="0"/>
              <a:buChar char="•"/>
            </a:pPr>
            <a:r>
              <a:rPr lang="nl-NL" sz="1600" i="1"/>
              <a:t>Face-to-face community events: </a:t>
            </a:r>
            <a:r>
              <a:rPr lang="nl-NL" sz="1600"/>
              <a:t>ICOS, EGI forum, PRACE spring school</a:t>
            </a:r>
            <a:r>
              <a:rPr lang="mr-IN" sz="1600"/>
              <a:t>…</a:t>
            </a:r>
            <a:endParaRPr lang="nl-NL" sz="1600"/>
          </a:p>
          <a:p>
            <a:pPr indent="-108000" defTabSz="194400">
              <a:buFont typeface="Arial" charset="0"/>
              <a:buChar char="•"/>
            </a:pPr>
            <a:r>
              <a:rPr lang="nl-NL" sz="1600" i="1"/>
              <a:t>Face-to-face conferences</a:t>
            </a:r>
            <a:r>
              <a:rPr lang="nl-NL" sz="1600"/>
              <a:t>: RDA, Open Science Conference</a:t>
            </a:r>
            <a:r>
              <a:rPr lang="mr-IN" sz="1600"/>
              <a:t>…</a:t>
            </a:r>
            <a:endParaRPr lang="nl-NL" sz="1600"/>
          </a:p>
          <a:p>
            <a:pPr indent="-108000" defTabSz="194400">
              <a:buFont typeface="Arial" charset="0"/>
              <a:buChar char="•"/>
            </a:pPr>
            <a:r>
              <a:rPr lang="nl-NL" sz="1600" i="1"/>
              <a:t>Face-to-face EUDAT events</a:t>
            </a:r>
            <a:r>
              <a:rPr lang="nl-NL" sz="1600"/>
              <a:t>: EUDAT user forum, EUDAT summer school</a:t>
            </a:r>
            <a:r>
              <a:rPr lang="mr-IN" sz="1600"/>
              <a:t>…</a:t>
            </a:r>
            <a:endParaRPr lang="nl-NL" sz="1600"/>
          </a:p>
          <a:p>
            <a:pPr indent="-108000" defTabSz="194400">
              <a:buFont typeface="Arial" charset="0"/>
              <a:buChar char="•"/>
            </a:pPr>
            <a:r>
              <a:rPr lang="nl-NL" sz="1600" i="1"/>
              <a:t>Webinars</a:t>
            </a:r>
            <a:r>
              <a:rPr lang="nl-NL" sz="1600"/>
              <a:t>: on RDM, trust and services, also in collaboration with OpenAIRE</a:t>
            </a:r>
          </a:p>
          <a:p>
            <a:pPr indent="-108000" defTabSz="194400">
              <a:buFont typeface="Arial" charset="0"/>
              <a:buChar char="•"/>
            </a:pPr>
            <a:endParaRPr lang="nl-NL" sz="1600"/>
          </a:p>
          <a:p>
            <a:pPr defTabSz="194400"/>
            <a:r>
              <a:rPr lang="nl-NL" sz="1600"/>
              <a:t>Audiences: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600"/>
              <a:t>Researchers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600"/>
              <a:t>Communities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600"/>
              <a:t>Service providers/ infras</a:t>
            </a:r>
          </a:p>
          <a:p>
            <a:pPr indent="-108000" defTabSz="194400">
              <a:buFont typeface="Arial" charset="0"/>
              <a:buChar char="•"/>
            </a:pPr>
            <a:endParaRPr lang="nl-NL" sz="1600"/>
          </a:p>
          <a:p>
            <a:pPr defTabSz="194400"/>
            <a:r>
              <a:rPr lang="nl-NL" sz="1600"/>
              <a:t>Various content types: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600"/>
              <a:t>Annotated slides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600"/>
              <a:t>Workflows on GitHub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600"/>
              <a:t>Webinar recordings</a:t>
            </a:r>
          </a:p>
          <a:p>
            <a:pPr defTabSz="194400"/>
            <a:r>
              <a:rPr lang="nl-NL" sz="1600"/>
              <a:t>And all publicly available</a:t>
            </a:r>
          </a:p>
        </p:txBody>
      </p:sp>
    </p:spTree>
    <p:extLst>
      <p:ext uri="{BB962C8B-B14F-4D97-AF65-F5344CB8AC3E}">
        <p14:creationId xmlns:p14="http://schemas.microsoft.com/office/powerpoint/2010/main" val="4454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Our training content creation workflow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2255520" cy="15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4679" r="3760" b="4766"/>
          <a:stretch/>
        </p:blipFill>
        <p:spPr bwMode="auto">
          <a:xfrm>
            <a:off x="35496" y="2420888"/>
            <a:ext cx="2297076" cy="137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37580"/>
            <a:ext cx="1800200" cy="120574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121143"/>
            <a:ext cx="1793528" cy="1195685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167540" y="1475492"/>
            <a:ext cx="886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000"/>
            <a:r>
              <a:rPr lang="nl-NL">
                <a:hlinkClick r:id="rId6"/>
              </a:rPr>
              <a:t>service development </a:t>
            </a:r>
            <a:r>
              <a:rPr lang="nl-NL"/>
              <a:t>		&gt;		</a:t>
            </a:r>
            <a:r>
              <a:rPr lang="nl-NL">
                <a:hlinkClick r:id="rId7"/>
              </a:rPr>
              <a:t>user documentation</a:t>
            </a:r>
            <a:r>
              <a:rPr lang="nl-NL"/>
              <a:t>	&gt; 	</a:t>
            </a:r>
            <a:r>
              <a:rPr lang="nl-NL">
                <a:hlinkClick r:id="rId8"/>
              </a:rPr>
              <a:t>training</a:t>
            </a:r>
            <a:r>
              <a:rPr lang="nl-NL"/>
              <a:t> 						&gt; 		happy customers 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627784" y="198884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8000">
              <a:buFont typeface="Arial" charset="0"/>
              <a:buChar char="•"/>
            </a:pPr>
            <a:r>
              <a:rPr lang="nl-NL" sz="1200" i="1"/>
              <a:t>Engage</a:t>
            </a:r>
            <a:r>
              <a:rPr lang="nl-NL" sz="1200"/>
              <a:t>: community decision makers &amp; data managers</a:t>
            </a:r>
          </a:p>
          <a:p>
            <a:pPr indent="108000">
              <a:buFont typeface="Arial" charset="0"/>
              <a:buChar char="•"/>
            </a:pPr>
            <a:r>
              <a:rPr lang="nl-NL" sz="1200" i="1"/>
              <a:t>Deploy</a:t>
            </a:r>
            <a:r>
              <a:rPr lang="nl-NL" sz="1200"/>
              <a:t>: system and support engineers</a:t>
            </a:r>
          </a:p>
          <a:p>
            <a:pPr indent="108000">
              <a:buFont typeface="Arial" charset="0"/>
              <a:buChar char="•"/>
            </a:pPr>
            <a:r>
              <a:rPr lang="nl-NL" sz="1200" i="1"/>
              <a:t>Use</a:t>
            </a:r>
            <a:r>
              <a:rPr lang="nl-NL" sz="1200"/>
              <a:t>: researchers and end-users </a:t>
            </a: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21" y="3682502"/>
            <a:ext cx="1688264" cy="2986858"/>
          </a:xfrm>
          <a:prstGeom prst="rect">
            <a:avLst/>
          </a:prstGeom>
        </p:spPr>
      </p:pic>
      <p:sp>
        <p:nvSpPr>
          <p:cNvPr id="28" name="Tekstvak 27"/>
          <p:cNvSpPr txBox="1"/>
          <p:nvPr/>
        </p:nvSpPr>
        <p:spPr>
          <a:xfrm>
            <a:off x="4860032" y="1997476"/>
            <a:ext cx="20882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94400"/>
            <a:r>
              <a:rPr lang="nl-NL" sz="1200"/>
              <a:t>Events:</a:t>
            </a:r>
          </a:p>
          <a:p>
            <a:pPr indent="-108000" defTabSz="194400">
              <a:buFont typeface="Arial" charset="0"/>
              <a:buChar char="•"/>
            </a:pPr>
            <a:r>
              <a:rPr lang="nl-NL" sz="1200" i="1"/>
              <a:t>Face-to-face, community events </a:t>
            </a:r>
            <a:r>
              <a:rPr lang="nl-NL" sz="1200"/>
              <a:t>e.g. ICOS, EGI forum, PRACE spring school</a:t>
            </a:r>
          </a:p>
          <a:p>
            <a:pPr indent="-108000" defTabSz="194400">
              <a:buFont typeface="Arial" charset="0"/>
              <a:buChar char="•"/>
            </a:pPr>
            <a:r>
              <a:rPr lang="nl-NL" sz="1200" i="1"/>
              <a:t>Face-to-face, conferences</a:t>
            </a:r>
            <a:r>
              <a:rPr lang="nl-NL" sz="1200"/>
              <a:t> e.g. RDA, Open Science Conference</a:t>
            </a:r>
          </a:p>
          <a:p>
            <a:pPr indent="-108000" defTabSz="194400">
              <a:buFont typeface="Arial" charset="0"/>
              <a:buChar char="•"/>
            </a:pPr>
            <a:r>
              <a:rPr lang="nl-NL" sz="1200" i="1"/>
              <a:t>Face-to-face, EUDAT events</a:t>
            </a:r>
            <a:r>
              <a:rPr lang="nl-NL" sz="1200"/>
              <a:t> e.g. EUDAT user forum and EUDAT summer school</a:t>
            </a:r>
          </a:p>
          <a:p>
            <a:pPr indent="-108000" defTabSz="194400">
              <a:buFont typeface="Arial" charset="0"/>
              <a:buChar char="•"/>
            </a:pPr>
            <a:r>
              <a:rPr lang="nl-NL" sz="1200" i="1"/>
              <a:t>Webinars</a:t>
            </a:r>
            <a:r>
              <a:rPr lang="nl-NL" sz="1200"/>
              <a:t>, also in collaboration with OpenAIRE</a:t>
            </a:r>
          </a:p>
          <a:p>
            <a:pPr indent="-108000" defTabSz="194400">
              <a:buFont typeface="Arial" charset="0"/>
              <a:buChar char="•"/>
            </a:pPr>
            <a:endParaRPr lang="nl-NL" sz="1200"/>
          </a:p>
          <a:p>
            <a:pPr defTabSz="194400"/>
            <a:r>
              <a:rPr lang="nl-NL" sz="1200"/>
              <a:t>Audiences: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200"/>
              <a:t>Researchers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200"/>
              <a:t>Communities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200"/>
              <a:t>Service providers/ infras</a:t>
            </a:r>
          </a:p>
          <a:p>
            <a:pPr indent="-108000" defTabSz="194400">
              <a:buFont typeface="Arial" charset="0"/>
              <a:buChar char="•"/>
            </a:pPr>
            <a:endParaRPr lang="nl-NL" sz="1200"/>
          </a:p>
          <a:p>
            <a:pPr defTabSz="194400"/>
            <a:r>
              <a:rPr lang="nl-NL" sz="1200"/>
              <a:t>Various content types: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200"/>
              <a:t>Annotated slides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200"/>
              <a:t>Workflows on GitHub</a:t>
            </a:r>
          </a:p>
          <a:p>
            <a:pPr marL="171450" indent="-171450" defTabSz="194400">
              <a:buFont typeface="Arial" charset="0"/>
              <a:buChar char="•"/>
            </a:pPr>
            <a:r>
              <a:rPr lang="nl-NL" sz="1200"/>
              <a:t>Webinar recordings</a:t>
            </a:r>
          </a:p>
          <a:p>
            <a:pPr defTabSz="194400"/>
            <a:r>
              <a:rPr lang="nl-NL" sz="1200"/>
              <a:t>And all publicly available!</a:t>
            </a:r>
          </a:p>
        </p:txBody>
      </p:sp>
      <p:sp>
        <p:nvSpPr>
          <p:cNvPr id="29" name="Toelichting met afgeronde rechthoek 28"/>
          <p:cNvSpPr/>
          <p:nvPr/>
        </p:nvSpPr>
        <p:spPr>
          <a:xfrm>
            <a:off x="7092281" y="2258645"/>
            <a:ext cx="2016224" cy="1089176"/>
          </a:xfrm>
          <a:prstGeom prst="wedgeRoundRectCallout">
            <a:avLst>
              <a:gd name="adj1" fmla="val 53250"/>
              <a:gd name="adj2" fmla="val 92551"/>
              <a:gd name="adj3" fmla="val 16667"/>
            </a:avLst>
          </a:prstGeom>
          <a:solidFill>
            <a:srgbClr val="FBC42D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100">
                <a:solidFill>
                  <a:srgbClr val="2D4E77"/>
                </a:solidFill>
              </a:rPr>
              <a:t>“I would like to thank all the trainers for their outstanding presentations and useful insights.” </a:t>
            </a:r>
          </a:p>
          <a:p>
            <a:pPr lvl="0"/>
            <a:endParaRPr lang="en-GB" sz="1200">
              <a:solidFill>
                <a:srgbClr val="2D4E77"/>
              </a:solidFill>
            </a:endParaRPr>
          </a:p>
          <a:p>
            <a:pPr lvl="0"/>
            <a:r>
              <a:rPr lang="en-GB" sz="1050">
                <a:solidFill>
                  <a:srgbClr val="2D4E77"/>
                </a:solidFill>
              </a:rPr>
              <a:t>EUDAT summer school student</a:t>
            </a:r>
            <a:endParaRPr lang="nl-NL" sz="1050">
              <a:solidFill>
                <a:srgbClr val="2D4E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Example: EUDAT summer school 2017</a:t>
            </a:r>
          </a:p>
        </p:txBody>
      </p:sp>
      <p:grpSp>
        <p:nvGrpSpPr>
          <p:cNvPr id="19" name="Groeperen 18"/>
          <p:cNvGrpSpPr/>
          <p:nvPr/>
        </p:nvGrpSpPr>
        <p:grpSpPr>
          <a:xfrm>
            <a:off x="467544" y="1066800"/>
            <a:ext cx="4059776" cy="5602560"/>
            <a:chOff x="179512" y="692696"/>
            <a:chExt cx="3847883" cy="5445224"/>
          </a:xfrm>
        </p:grpSpPr>
        <p:sp>
          <p:nvSpPr>
            <p:cNvPr id="20" name="Rechthoek 19"/>
            <p:cNvSpPr/>
            <p:nvPr/>
          </p:nvSpPr>
          <p:spPr>
            <a:xfrm>
              <a:off x="1536062" y="764704"/>
              <a:ext cx="2459874" cy="532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692696"/>
              <a:ext cx="3847883" cy="54452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kstvak 1"/>
          <p:cNvSpPr txBox="1"/>
          <p:nvPr/>
        </p:nvSpPr>
        <p:spPr>
          <a:xfrm>
            <a:off x="5292080" y="1772816"/>
            <a:ext cx="360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How to scale up for EOSC?</a:t>
            </a:r>
          </a:p>
          <a:p>
            <a:endParaRPr lang="nl-NL"/>
          </a:p>
          <a:p>
            <a:r>
              <a:rPr lang="nl-NL"/>
              <a:t>How to integrate training in the </a:t>
            </a:r>
            <a:r>
              <a:rPr lang="nl-NL">
                <a:hlinkClick r:id="rId3"/>
              </a:rPr>
              <a:t>EUDAT CDI</a:t>
            </a:r>
            <a:r>
              <a:rPr lang="nl-NL"/>
              <a:t>? </a:t>
            </a:r>
          </a:p>
          <a:p>
            <a:endParaRPr lang="nl-NL"/>
          </a:p>
          <a:p>
            <a:r>
              <a:rPr lang="nl-NL"/>
              <a:t>Business model for training? </a:t>
            </a:r>
          </a:p>
          <a:p>
            <a:endParaRPr lang="nl-NL"/>
          </a:p>
          <a:p>
            <a:r>
              <a:rPr lang="nl-NL"/>
              <a:t>Training as a Service?</a:t>
            </a:r>
          </a:p>
          <a:p>
            <a:endParaRPr lang="nl-NL"/>
          </a:p>
          <a:p>
            <a:r>
              <a:rPr lang="nl-NL"/>
              <a:t>Trainer Community of Practice?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To be continued at the EUDAT Conference 2018!</a:t>
            </a:r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41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1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nl-NL"/>
              <a:t>Marjan Grootveld, DANS</a:t>
            </a:r>
          </a:p>
          <a:p>
            <a:endParaRPr lang="nl-NL"/>
          </a:p>
        </p:txBody>
      </p:sp>
      <p:sp>
        <p:nvSpPr>
          <p:cNvPr id="17" name="Tijdelijke aanduiding voor inhoud 1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l-NL"/>
              <a:t>Sara Garavelli, Trust-IT</a:t>
            </a:r>
          </a:p>
          <a:p>
            <a:r>
              <a:rPr lang="nl-NL"/>
              <a:t>Kostas Kavoussanakis, EPCC</a:t>
            </a:r>
          </a:p>
          <a:p>
            <a:r>
              <a:rPr lang="nl-NL"/>
              <a:t>Caterina Piagentini, Trust-IT</a:t>
            </a:r>
          </a:p>
          <a:p>
            <a:r>
              <a:rPr lang="nl-NL"/>
              <a:t>Christine Staiger, SURFsara</a:t>
            </a:r>
          </a:p>
          <a:p>
            <a:endParaRPr lang="nl-NL"/>
          </a:p>
          <a:p>
            <a:r>
              <a:rPr lang="nl-NL"/>
              <a:t>and EUDAT Training Team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Let’s continue at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1021185"/>
            <a:ext cx="7153944" cy="1831069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4192515" y="179929"/>
            <a:ext cx="500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/>
              <a:t>Join our “User engagement &amp; training” session January 24th in Porto</a:t>
            </a:r>
          </a:p>
        </p:txBody>
      </p:sp>
    </p:spTree>
    <p:extLst>
      <p:ext uri="{BB962C8B-B14F-4D97-AF65-F5344CB8AC3E}">
        <p14:creationId xmlns:p14="http://schemas.microsoft.com/office/powerpoint/2010/main" val="14712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DATpptServicesTemplate_final1.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EUDATpptServicesTemplate_final1.0</Template>
  <TotalTime>8870</TotalTime>
  <Words>350</Words>
  <Application>Microsoft Macintosh PowerPoint</Application>
  <PresentationFormat>Diavoorstelling (4:3)</PresentationFormat>
  <Paragraphs>80</Paragraphs>
  <Slides>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Mangal</vt:lpstr>
      <vt:lpstr>EUDATpptServicesTemplate_final1.0</vt:lpstr>
      <vt:lpstr>Presentation1</vt:lpstr>
      <vt:lpstr>EUDAT training workflow  DI4R 2017, 30 November 2017</vt:lpstr>
      <vt:lpstr>Our training content creation workflow</vt:lpstr>
      <vt:lpstr>Our training content creation workflow</vt:lpstr>
      <vt:lpstr>Our training content creation workflow</vt:lpstr>
      <vt:lpstr>Our training content creation workflow</vt:lpstr>
      <vt:lpstr>Example: EUDAT summer school 2017</vt:lpstr>
      <vt:lpstr>Let’s continue at 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B2 SERVICE SUITE</dc:title>
  <dc:creator>Sara</dc:creator>
  <cp:lastModifiedBy>Grootveld</cp:lastModifiedBy>
  <cp:revision>184</cp:revision>
  <cp:lastPrinted>2017-02-13T15:29:55Z</cp:lastPrinted>
  <dcterms:created xsi:type="dcterms:W3CDTF">2015-03-16T15:07:04Z</dcterms:created>
  <dcterms:modified xsi:type="dcterms:W3CDTF">2017-11-29T09:37:37Z</dcterms:modified>
</cp:coreProperties>
</file>