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65" r:id="rId3"/>
    <p:sldId id="372" r:id="rId4"/>
    <p:sldId id="390" r:id="rId5"/>
    <p:sldId id="405" r:id="rId6"/>
    <p:sldId id="272" r:id="rId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81"/>
    <a:srgbClr val="99BDCB"/>
    <a:srgbClr val="FFFFFF"/>
    <a:srgbClr val="4C7F94"/>
    <a:srgbClr val="C7DBE3"/>
    <a:srgbClr val="9E1F63"/>
    <a:srgbClr val="D2D6EA"/>
    <a:srgbClr val="8A94C8"/>
    <a:srgbClr val="717EBD"/>
    <a:srgbClr val="ACB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7" autoAdjust="0"/>
    <p:restoredTop sz="44740" autoAdjust="0"/>
  </p:normalViewPr>
  <p:slideViewPr>
    <p:cSldViewPr snapToGrid="0">
      <p:cViewPr varScale="1">
        <p:scale>
          <a:sx n="40" d="100"/>
          <a:sy n="40" d="100"/>
        </p:scale>
        <p:origin x="1603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5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GB" baseline="0" dirty="0" smtClean="0"/>
              <a:t>What GLAD believes in: </a:t>
            </a:r>
          </a:p>
          <a:p>
            <a:pPr>
              <a:buFont typeface="Wingdings" charset="2"/>
              <a:buChar char="Ø"/>
            </a:pPr>
            <a:r>
              <a:rPr lang="en-GB" baseline="0" dirty="0" smtClean="0"/>
              <a:t>’The illiterate of the future will not be those who can’t read or write, but those who can’t learn, unlearn and relearn’</a:t>
            </a:r>
          </a:p>
          <a:p>
            <a:pPr>
              <a:buFont typeface="Wingdings" charset="2"/>
              <a:buChar char="Ø"/>
            </a:pPr>
            <a:r>
              <a:rPr lang="en-GB" baseline="0" dirty="0" smtClean="0"/>
              <a:t>Learning is a vehicle to manage change and enable progress</a:t>
            </a:r>
          </a:p>
          <a:p>
            <a:pPr>
              <a:buFont typeface="Wingdings" charset="2"/>
              <a:buNone/>
            </a:pPr>
            <a:endParaRPr lang="en-GB" baseline="0" dirty="0" smtClean="0"/>
          </a:p>
          <a:p>
            <a:pPr>
              <a:buFont typeface="Wingdings" charset="2"/>
              <a:buNone/>
            </a:pPr>
            <a:r>
              <a:rPr lang="en-US" dirty="0" smtClean="0"/>
              <a:t>GLAD</a:t>
            </a:r>
            <a:r>
              <a:rPr lang="en-US" baseline="0" dirty="0" smtClean="0"/>
              <a:t> has expertise in:</a:t>
            </a:r>
            <a:endParaRPr lang="en-US" dirty="0" smtClean="0"/>
          </a:p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Design of interactive learning spaces, annual staff events and team building</a:t>
            </a:r>
          </a:p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Sourcing and organization of technical and non-technical training events </a:t>
            </a:r>
          </a:p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Meeting and decision making facilitation </a:t>
            </a:r>
          </a:p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Training provision and training vendor management </a:t>
            </a:r>
          </a:p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eLearning and Webinar organization and management </a:t>
            </a:r>
          </a:p>
          <a:p>
            <a:endParaRPr lang="en-US" dirty="0" smtClean="0"/>
          </a:p>
          <a:p>
            <a:r>
              <a:rPr lang="en-US" dirty="0" smtClean="0"/>
              <a:t>For its beneficiaries,</a:t>
            </a:r>
            <a:r>
              <a:rPr lang="en-US" baseline="0" dirty="0" smtClean="0"/>
              <a:t> </a:t>
            </a:r>
            <a:r>
              <a:rPr lang="en-US" dirty="0" smtClean="0"/>
              <a:t>GLAD</a:t>
            </a:r>
            <a:r>
              <a:rPr lang="en-US" baseline="0" dirty="0" smtClean="0"/>
              <a:t> provides the following resources:</a:t>
            </a:r>
            <a:endParaRPr lang="en-US" dirty="0" smtClean="0"/>
          </a:p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f2f training delivery</a:t>
            </a:r>
          </a:p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Online eLearning delivery and knowledge dissemination (</a:t>
            </a:r>
            <a:r>
              <a:rPr lang="en-US" dirty="0" err="1" smtClean="0"/>
              <a:t>eAcademy</a:t>
            </a:r>
            <a:r>
              <a:rPr lang="en-US" dirty="0" smtClean="0"/>
              <a:t>)</a:t>
            </a:r>
          </a:p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Funding for professional development and learning (incl.,</a:t>
            </a:r>
            <a:r>
              <a:rPr lang="en-US" baseline="0" dirty="0" smtClean="0"/>
              <a:t> </a:t>
            </a:r>
            <a:r>
              <a:rPr lang="en-US" dirty="0" smtClean="0"/>
              <a:t>mentorship, experts)</a:t>
            </a:r>
          </a:p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Capability building and NREN sustainability </a:t>
            </a:r>
          </a:p>
          <a:p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0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2"/>
              <a:buChar char="Ø"/>
            </a:pPr>
            <a:r>
              <a:rPr lang="en-US" dirty="0" smtClean="0"/>
              <a:t>Technical</a:t>
            </a:r>
            <a:r>
              <a:rPr lang="en-US" baseline="0" dirty="0" smtClean="0"/>
              <a:t> Knowledge Programme focuses on developing and maintaining state-of-the-art technical knowledge and expertise</a:t>
            </a:r>
          </a:p>
          <a:p>
            <a:pPr marL="171450" indent="-171450">
              <a:buFont typeface="Wingdings" charset="2"/>
              <a:buChar char="Ø"/>
            </a:pPr>
            <a:r>
              <a:rPr lang="en-US" baseline="0" dirty="0" smtClean="0"/>
              <a:t>Capabilities Building Programme focuses on boosting sustainability through collaborative learning practices within the community that can cover technical and non-technical areas of expertise </a:t>
            </a:r>
          </a:p>
          <a:p>
            <a:pPr marL="171450" indent="-171450">
              <a:buFont typeface="Wingdings" charset="2"/>
              <a:buChar char="Ø"/>
            </a:pPr>
            <a:r>
              <a:rPr lang="en-US" baseline="0" dirty="0" smtClean="0"/>
              <a:t>Future Talent Programme focuses on renewal and innovation of ideas and expertise by attracting new talent into the community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1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e-Academy has an ambition to become a ‘one stop’ </a:t>
            </a:r>
            <a:r>
              <a:rPr lang="en-GB" b="1" dirty="0" err="1" smtClean="0"/>
              <a:t>elearning</a:t>
            </a:r>
            <a:r>
              <a:rPr lang="en-GB" b="1" dirty="0" smtClean="0"/>
              <a:t> space for the European networking professionals providing them with interactive learning experiences and knowledge anytime, anywhere. </a:t>
            </a:r>
          </a:p>
          <a:p>
            <a:endParaRPr lang="en-GB" b="1" dirty="0" smtClean="0"/>
          </a:p>
          <a:p>
            <a:r>
              <a:rPr lang="en-GB" dirty="0" smtClean="0"/>
              <a:t>Based on an open-source Moodle platform, it is geared to offer contextualised, GÉANT focused knowledge in </a:t>
            </a:r>
            <a:r>
              <a:rPr lang="en-GB" b="1" dirty="0" smtClean="0"/>
              <a:t>technical areas</a:t>
            </a:r>
            <a:r>
              <a:rPr lang="en-GB" dirty="0" smtClean="0"/>
              <a:t>, such as network, trust and identity, security, cloud, and </a:t>
            </a:r>
            <a:r>
              <a:rPr lang="en-GB" b="1" dirty="0" smtClean="0"/>
              <a:t>leadership and management</a:t>
            </a:r>
            <a:r>
              <a:rPr lang="en-GB" dirty="0" smtClean="0"/>
              <a:t>, for instance public speaking and presentation skills. The hosting possibilities of the platform allow to include interactive learning materials, videos, e-lectures, simulations, e-coaching, virtual classroom, polls, forums and much more. </a:t>
            </a:r>
          </a:p>
          <a:p>
            <a:endParaRPr lang="en-GB" dirty="0" smtClean="0"/>
          </a:p>
          <a:p>
            <a:r>
              <a:rPr lang="en-GB" dirty="0" smtClean="0"/>
              <a:t>eAcademy is envisaged as a resource that </a:t>
            </a:r>
            <a:r>
              <a:rPr lang="en-GB" b="1" dirty="0" smtClean="0"/>
              <a:t>hosts GN4.2 Training products </a:t>
            </a:r>
            <a:r>
              <a:rPr lang="en-GB" dirty="0" smtClean="0"/>
              <a:t>and educational </a:t>
            </a:r>
            <a:r>
              <a:rPr lang="en-GB" b="1" dirty="0" smtClean="0"/>
              <a:t>content designed and developed by the NREN community</a:t>
            </a:r>
            <a:r>
              <a:rPr lang="en-GB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3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1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1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04093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89207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2" y="1502908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52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986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165753" y="2689286"/>
            <a:ext cx="761011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smtClean="0">
                <a:solidFill>
                  <a:schemeClr val="bg1"/>
                </a:solidFill>
              </a:rPr>
              <a:t>GÉANT – we’re GLAD to meet you!</a:t>
            </a:r>
            <a:endParaRPr lang="en-US" sz="3600" b="0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175278" y="3379967"/>
            <a:ext cx="5003270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Cross e-infra training and technical support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Annabel Grant, GÉANT, Nov 2017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1165753" y="5748200"/>
            <a:ext cx="2437498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www.geant.org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1281734" y="1083895"/>
            <a:ext cx="1585650" cy="9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4605" y="1353031"/>
            <a:ext cx="8243835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GB" sz="3200" dirty="0">
              <a:solidFill>
                <a:srgbClr val="06508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491835" y="1261131"/>
            <a:ext cx="9266605" cy="3536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rgbClr val="06508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944" y="705164"/>
            <a:ext cx="10211919" cy="4017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GÉANT </a:t>
            </a:r>
            <a:r>
              <a:rPr lang="en-US" sz="2800" dirty="0" smtClean="0">
                <a:solidFill>
                  <a:schemeClr val="tx2"/>
                </a:solidFill>
              </a:rPr>
              <a:t>Learning and Development (</a:t>
            </a:r>
            <a:r>
              <a:rPr lang="en-US" sz="2800" dirty="0" smtClean="0"/>
              <a:t>GLAD)portfolio </a:t>
            </a:r>
            <a:r>
              <a:rPr lang="en-US" sz="2800" dirty="0"/>
              <a:t>is designed to support learning, reinforce </a:t>
            </a:r>
            <a:r>
              <a:rPr lang="en-US" sz="2800" dirty="0" smtClean="0"/>
              <a:t>effectiveness </a:t>
            </a:r>
            <a:r>
              <a:rPr lang="en-US" sz="2800" dirty="0"/>
              <a:t>and motivate performance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5891" y="1570702"/>
            <a:ext cx="7050436" cy="52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2819" y="438989"/>
            <a:ext cx="9894723" cy="4309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Project training </a:t>
            </a:r>
            <a:r>
              <a:rPr lang="en-US" dirty="0" smtClean="0">
                <a:ea typeface="American Typewriter" charset="0"/>
                <a:cs typeface="American Typewriter" charset="0"/>
              </a:rPr>
              <a:t>boosts </a:t>
            </a:r>
            <a:r>
              <a:rPr lang="en-US" dirty="0">
                <a:ea typeface="American Typewriter" charset="0"/>
                <a:cs typeface="American Typewriter" charset="0"/>
              </a:rPr>
              <a:t>growth by harnessing the power of network, physical and human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5" y="563690"/>
            <a:ext cx="792952" cy="792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09236" y="1928687"/>
            <a:ext cx="9554633" cy="47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809396" y="6064816"/>
            <a:ext cx="1099028" cy="5114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0" y="1649002"/>
            <a:ext cx="8750743" cy="4557232"/>
          </a:xfrm>
        </p:spPr>
      </p:pic>
      <p:sp>
        <p:nvSpPr>
          <p:cNvPr id="35" name="TextBox 34"/>
          <p:cNvSpPr txBox="1"/>
          <p:nvPr/>
        </p:nvSpPr>
        <p:spPr>
          <a:xfrm>
            <a:off x="1668951" y="615296"/>
            <a:ext cx="65074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tx2"/>
                </a:solidFill>
              </a:rPr>
              <a:t>https://e-</a:t>
            </a:r>
            <a:r>
              <a:rPr lang="en-US" sz="2900" b="1" dirty="0" err="1">
                <a:solidFill>
                  <a:schemeClr val="tx2"/>
                </a:solidFill>
              </a:rPr>
              <a:t>academy.geant.org</a:t>
            </a:r>
            <a:r>
              <a:rPr lang="en-US" sz="2900" b="1" dirty="0">
                <a:solidFill>
                  <a:schemeClr val="tx2"/>
                </a:solidFill>
              </a:rPr>
              <a:t>/</a:t>
            </a:r>
            <a:r>
              <a:rPr lang="en-US" sz="2900" b="1" dirty="0" err="1">
                <a:solidFill>
                  <a:schemeClr val="tx2"/>
                </a:solidFill>
              </a:rPr>
              <a:t>moodle</a:t>
            </a:r>
            <a:r>
              <a:rPr lang="en-US" sz="2900" b="1" dirty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665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1031" y="922122"/>
            <a:ext cx="9894723" cy="4309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GÉANT – get in touch and let’s get started!</a:t>
            </a:r>
            <a:br>
              <a:rPr lang="en-US" dirty="0" smtClean="0"/>
            </a:b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89" y="1885950"/>
            <a:ext cx="8358011" cy="41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1281734" y="1083895"/>
            <a:ext cx="1585650" cy="970674"/>
          </a:xfrm>
          <a:prstGeom prst="rect">
            <a:avLst/>
          </a:prstGeom>
        </p:spPr>
      </p:pic>
      <p:sp>
        <p:nvSpPr>
          <p:cNvPr id="4" name="Text Placeholder 10"/>
          <p:cNvSpPr txBox="1">
            <a:spLocks/>
          </p:cNvSpPr>
          <p:nvPr/>
        </p:nvSpPr>
        <p:spPr>
          <a:xfrm>
            <a:off x="1165752" y="2689286"/>
            <a:ext cx="3920598" cy="1415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Thank </a:t>
            </a:r>
            <a:r>
              <a:rPr lang="en-US" sz="3600" b="0" dirty="0" smtClean="0">
                <a:solidFill>
                  <a:schemeClr val="bg1"/>
                </a:solidFill>
              </a:rPr>
              <a:t>you!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 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165753" y="5748200"/>
            <a:ext cx="2437498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www.geant.org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403" y="6370596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© GEANT Limited on behalf of </a:t>
            </a: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GB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GN4 Phase 2 project (GN4-2).</a:t>
            </a:r>
          </a:p>
          <a:p>
            <a:r>
              <a:rPr lang="en-GB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</a:t>
            </a:r>
            <a:r>
              <a:rPr lang="is-I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731122 </a:t>
            </a:r>
            <a:r>
              <a:rPr lang="en-GB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GN4-2).</a:t>
            </a:r>
            <a:endParaRPr lang="en-GB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34" y="6416389"/>
            <a:ext cx="262940" cy="1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" id="{650508CC-0C09-4CFD-B1E1-A0C968D2328C}" vid="{3552EFB3-F4A0-477F-B20A-85BC8F3304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GEANT Presentation Template - August 2017</Template>
  <TotalTime>12876</TotalTime>
  <Words>388</Words>
  <Application>Microsoft Office PowerPoint</Application>
  <PresentationFormat>Widescreen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American Typewriter</vt:lpstr>
      <vt:lpstr>Arial</vt:lpstr>
      <vt:lpstr>Calibri</vt:lpstr>
      <vt:lpstr>Wingdings</vt:lpstr>
      <vt:lpstr>Office Theme</vt:lpstr>
      <vt:lpstr>PowerPoint Presentation</vt:lpstr>
      <vt:lpstr>GÉANT Learning and Development (GLAD)portfolio is designed to support learning, reinforce effectiveness and motivate performance</vt:lpstr>
      <vt:lpstr>  Project training boosts growth by harnessing the power of network, physical and human</vt:lpstr>
      <vt:lpstr>PowerPoint Presentation</vt:lpstr>
      <vt:lpstr>GÉANT – get in touch and let’s get started!   </vt:lpstr>
      <vt:lpstr>PowerPoint Presentation</vt:lpstr>
    </vt:vector>
  </TitlesOfParts>
  <Company>DANTE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Mian Usman</dc:creator>
  <cp:lastModifiedBy>Annabel Grant</cp:lastModifiedBy>
  <cp:revision>173</cp:revision>
  <cp:lastPrinted>2017-11-28T17:40:20Z</cp:lastPrinted>
  <dcterms:created xsi:type="dcterms:W3CDTF">2017-09-27T11:05:07Z</dcterms:created>
  <dcterms:modified xsi:type="dcterms:W3CDTF">2017-11-29T08:30:23Z</dcterms:modified>
</cp:coreProperties>
</file>