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0" r:id="rId2"/>
    <p:sldId id="518" r:id="rId3"/>
    <p:sldId id="519" r:id="rId4"/>
    <p:sldId id="520" r:id="rId5"/>
    <p:sldId id="515" r:id="rId6"/>
    <p:sldId id="562" r:id="rId7"/>
    <p:sldId id="563" r:id="rId8"/>
    <p:sldId id="559" r:id="rId9"/>
    <p:sldId id="564" r:id="rId10"/>
    <p:sldId id="565" r:id="rId11"/>
    <p:sldId id="553" r:id="rId12"/>
    <p:sldId id="554" r:id="rId13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9DE"/>
    <a:srgbClr val="2D3292"/>
    <a:srgbClr val="4687E6"/>
    <a:srgbClr val="2D3293"/>
    <a:srgbClr val="D6D6D6"/>
    <a:srgbClr val="F2F2F2"/>
    <a:srgbClr val="5AC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/>
    <p:restoredTop sz="95439"/>
  </p:normalViewPr>
  <p:slideViewPr>
    <p:cSldViewPr snapToGrid="0" snapToObjects="1">
      <p:cViewPr varScale="1">
        <p:scale>
          <a:sx n="53" d="100"/>
          <a:sy n="53" d="100"/>
        </p:scale>
        <p:origin x="894" y="78"/>
      </p:cViewPr>
      <p:guideLst/>
    </p:cSldViewPr>
  </p:slideViewPr>
  <p:outlineViewPr>
    <p:cViewPr>
      <p:scale>
        <a:sx n="33" d="100"/>
        <a:sy n="33" d="100"/>
      </p:scale>
      <p:origin x="0" y="-430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504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468C4-8723-904E-BB16-7FAAB09A7EBF}" type="doc">
      <dgm:prSet loTypeId="urn:microsoft.com/office/officeart/2005/8/layout/list1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94A23701-4045-5144-9D77-10CA8184F29A}">
      <dgm:prSet phldrT="[Text]" custT="1"/>
      <dgm:spPr>
        <a:xfrm>
          <a:off x="315773" y="91856"/>
          <a:ext cx="4420822" cy="708480"/>
        </a:xfrm>
        <a:solidFill>
          <a:srgbClr val="08A1D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z="3200" b="1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Open Access experts</a:t>
          </a:r>
          <a:endParaRPr lang="en-GB" sz="3200" b="1" dirty="0">
            <a:solidFill>
              <a:srgbClr val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7586991-5857-BD4F-912E-7515AF05C6DE}" type="parTrans" cxnId="{3EB3252C-38D0-3F43-86B8-63325F3E90A6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73DAA-A2EF-A345-9714-81C0EC3E99C7}" type="sibTrans" cxnId="{3EB3252C-38D0-3F43-86B8-63325F3E90A6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132573-CAD1-7E47-AA41-640D8787FBDC}">
      <dgm:prSet phldrT="[Text]" custT="1"/>
      <dgm:spPr>
        <a:xfrm>
          <a:off x="0" y="446096"/>
          <a:ext cx="6315460" cy="162540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z="24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Institutional, national and international perspectives on </a:t>
          </a:r>
          <a:r>
            <a:rPr lang="en-GB" sz="24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Open Science policies </a:t>
          </a:r>
          <a:r>
            <a:rPr lang="en-GB" sz="24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&amp; e-Infrastructures</a:t>
          </a:r>
          <a:endParaRPr lang="en-GB" sz="2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FDB91F7-E3F1-D84C-B148-EA7337346936}" type="parTrans" cxnId="{040CE1AE-D65B-9B45-B5D6-333F8DDCB657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6AB395-C196-794D-B1CF-51D6021E9BE9}" type="sibTrans" cxnId="{040CE1AE-D65B-9B45-B5D6-333F8DDCB657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E71459-60AE-FD43-9586-0D15F63645C2}">
      <dgm:prSet phldrT="[Text]" custT="1"/>
      <dgm:spPr>
        <a:xfrm>
          <a:off x="315773" y="2201096"/>
          <a:ext cx="4420822" cy="1022995"/>
        </a:xfrm>
        <a:solidFill>
          <a:srgbClr val="08A1D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z="3000" b="1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Info &amp; Computer Science experts</a:t>
          </a:r>
          <a:endParaRPr lang="en-GB" sz="3000" b="1" dirty="0">
            <a:solidFill>
              <a:srgbClr val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DECF7D0-13A4-C64A-AC17-EA85205208E1}" type="parTrans" cxnId="{26BA5EFA-C0F3-7D4B-A138-CC129D0CA8C1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A574A-86D4-1A41-81FB-21167A5D1F14}" type="sibTrans" cxnId="{26BA5EFA-C0F3-7D4B-A138-CC129D0CA8C1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9D8ECC-C5D3-6743-9EFE-307B874FEAB7}">
      <dgm:prSet phldrT="[Text]" custT="1"/>
      <dgm:spPr>
        <a:xfrm>
          <a:off x="315773" y="4700451"/>
          <a:ext cx="4420822" cy="708480"/>
        </a:xfrm>
        <a:solidFill>
          <a:srgbClr val="08A1D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z="3200" b="1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Legal experts</a:t>
          </a:r>
          <a:endParaRPr lang="en-GB" sz="3200" b="1" dirty="0">
            <a:solidFill>
              <a:srgbClr val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448CF16-CCF0-8D4B-9565-9AA0EBD88E29}" type="parTrans" cxnId="{70779960-1770-7642-B8A7-84EF50609C81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1FD9AB-D648-ED4C-A2EB-F9B30A9588D3}" type="sibTrans" cxnId="{70779960-1770-7642-B8A7-84EF50609C81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C655C-AC0F-4C47-8601-888289CB2188}">
      <dgm:prSet phldrT="[Text]" custT="1"/>
      <dgm:spPr>
        <a:xfrm>
          <a:off x="0" y="5054691"/>
          <a:ext cx="6315460" cy="100170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z="24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Legal &amp; policy recommendations</a:t>
          </a:r>
          <a:endParaRPr lang="en-GB" sz="2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6190392-B896-5540-8D32-F1DBC612B416}" type="parTrans" cxnId="{B546D95E-1DBB-AD4C-9015-0692EDD4568E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95AF91-5277-544B-9741-3D840676507C}" type="sibTrans" cxnId="{B546D95E-1DBB-AD4C-9015-0692EDD4568E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A01416-98A2-B943-B6AA-E0A9BC806158}">
      <dgm:prSet phldrT="[Text]" custT="1"/>
      <dgm:spPr>
        <a:xfrm>
          <a:off x="315773" y="6185991"/>
          <a:ext cx="4420822" cy="708480"/>
        </a:xfrm>
        <a:solidFill>
          <a:srgbClr val="08A1D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z="3200" b="1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Data communities</a:t>
          </a:r>
          <a:endParaRPr lang="en-GB" sz="3200" b="1" dirty="0">
            <a:solidFill>
              <a:srgbClr val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18A63F1-D498-C145-92D7-14FD67B65EA7}" type="parTrans" cxnId="{7D209EAA-DA93-094D-83ED-5E9D26BF21EA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296EA1-4C8D-1B47-8E8B-2A0A01CFFA4F}" type="sibTrans" cxnId="{7D209EAA-DA93-094D-83ED-5E9D26BF21EA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2853D1-753E-4947-91A8-C22B5045620B}">
      <dgm:prSet phldrT="[Text]" custT="1"/>
      <dgm:spPr>
        <a:xfrm>
          <a:off x="0" y="6540231"/>
          <a:ext cx="6315460" cy="136080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z="24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Best practices for data</a:t>
          </a:r>
          <a:endParaRPr lang="en-GB" sz="2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4AC1C7E-A3ED-AC4B-89BF-FC2151358881}" type="parTrans" cxnId="{AF73B2F6-3E53-A342-BB20-D41585BB1662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095320-AB45-1B49-8E77-26902C48930A}" type="sibTrans" cxnId="{AF73B2F6-3E53-A342-BB20-D41585BB1662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8B75C1-CAAE-464E-8B21-753AC39E8EE1}">
      <dgm:prSet phldrT="[Text]" custT="1"/>
      <dgm:spPr>
        <a:xfrm>
          <a:off x="0" y="6540231"/>
          <a:ext cx="6315460" cy="136080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z="24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Linking to data infrastructures</a:t>
          </a:r>
          <a:endParaRPr lang="en-GB" sz="2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8CE2E8D-F643-AD43-8FBB-B20B8398234D}" type="parTrans" cxnId="{22FD9501-CA93-5145-BD7D-CB5944A84A7B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B09182-B469-F040-A087-09BC4EA25A4C}" type="sibTrans" cxnId="{22FD9501-CA93-5145-BD7D-CB5944A84A7B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85B85C-0524-9D44-9CF8-8A75A2263DF2}">
      <dgm:prSet phldrT="[Text]" custT="1"/>
      <dgm:spPr>
        <a:xfrm>
          <a:off x="0" y="2869851"/>
          <a:ext cx="6315460" cy="170100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z="24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Building efficient e-Infra technologies</a:t>
          </a:r>
          <a:endParaRPr lang="en-GB" sz="2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D69557E-D967-2F4C-AE3B-C136299662AC}" type="parTrans" cxnId="{4772B949-EBCA-1B47-A089-1FA067900E5F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491D81-9CC6-584D-8FC4-E2BBBDAD3B43}" type="sibTrans" cxnId="{4772B949-EBCA-1B47-A089-1FA067900E5F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B53E41-EF3E-674D-923D-C81E88786168}">
      <dgm:prSet phldrT="[Text]" custT="1"/>
      <dgm:spPr>
        <a:xfrm>
          <a:off x="0" y="2869851"/>
          <a:ext cx="6315460" cy="1701000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z="24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State of the art technologies </a:t>
          </a:r>
          <a:r>
            <a:rPr lang="en-GB" sz="20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(big data, linked data</a:t>
          </a:r>
          <a:r>
            <a:rPr lang="en-GB" sz="18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  <a:endParaRPr lang="en-GB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E470ADA-A7FC-2A41-BDA8-61FBEF8D8D1B}" type="parTrans" cxnId="{3D855834-5D4D-DC4D-9B1B-809F0EC32AA4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72AB2E-3029-0E44-BF8A-506B84DC63D7}" type="sibTrans" cxnId="{3D855834-5D4D-DC4D-9B1B-809F0EC32AA4}">
      <dgm:prSet/>
      <dgm:spPr/>
      <dgm:t>
        <a:bodyPr/>
        <a:lstStyle/>
        <a:p>
          <a:endParaRPr lang="en-GB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7F86E0-ED84-6F43-9BF5-374D11B75297}" type="pres">
      <dgm:prSet presAssocID="{2BE468C4-8723-904E-BB16-7FAAB09A7E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BB1C4DF-6ADE-5543-9410-8A72CC79381D}" type="pres">
      <dgm:prSet presAssocID="{94A23701-4045-5144-9D77-10CA8184F29A}" presName="parentLin" presStyleCnt="0"/>
      <dgm:spPr/>
    </dgm:pt>
    <dgm:pt modelId="{41BA6D32-5AD5-7245-B44F-9CDA2E5C85C4}" type="pres">
      <dgm:prSet presAssocID="{94A23701-4045-5144-9D77-10CA8184F29A}" presName="parentLeftMargin" presStyleLbl="node1" presStyleIdx="0" presStyleCnt="4"/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B4D3BC7E-5BBA-7A45-8941-68F2A10BA981}" type="pres">
      <dgm:prSet presAssocID="{94A23701-4045-5144-9D77-10CA8184F29A}" presName="parentText" presStyleLbl="node1" presStyleIdx="0" presStyleCnt="4" custScaleX="12447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317DF1-AA4B-C047-8670-A65D4BF31D55}" type="pres">
      <dgm:prSet presAssocID="{94A23701-4045-5144-9D77-10CA8184F29A}" presName="negativeSpace" presStyleCnt="0"/>
      <dgm:spPr/>
    </dgm:pt>
    <dgm:pt modelId="{28304F00-0FAF-0243-9267-15BC9B98C95C}" type="pres">
      <dgm:prSet presAssocID="{94A23701-4045-5144-9D77-10CA8184F29A}" presName="childText" presStyleLbl="conFgAcc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AF82E792-CF54-1F40-BB59-679F73A7DC37}" type="pres">
      <dgm:prSet presAssocID="{49B73DAA-A2EF-A345-9714-81C0EC3E99C7}" presName="spaceBetweenRectangles" presStyleCnt="0"/>
      <dgm:spPr/>
    </dgm:pt>
    <dgm:pt modelId="{BE3FED54-C8E2-5C49-B5CA-B27FD562D609}" type="pres">
      <dgm:prSet presAssocID="{E5E71459-60AE-FD43-9586-0D15F63645C2}" presName="parentLin" presStyleCnt="0"/>
      <dgm:spPr/>
    </dgm:pt>
    <dgm:pt modelId="{8DA27BEA-FDBE-A04A-9DEC-1455ED5C7604}" type="pres">
      <dgm:prSet presAssocID="{E5E71459-60AE-FD43-9586-0D15F63645C2}" presName="parentLeftMargin" presStyleLbl="node1" presStyleIdx="0" presStyleCnt="4"/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08F0742A-6AE3-E843-BD8B-C4D575E5BA3C}" type="pres">
      <dgm:prSet presAssocID="{E5E71459-60AE-FD43-9586-0D15F63645C2}" presName="parentText" presStyleLbl="node1" presStyleIdx="1" presStyleCnt="4" custScaleX="124475" custScaleY="10929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D3C7AF-FC66-6D49-BD0E-5D76A767CF8C}" type="pres">
      <dgm:prSet presAssocID="{E5E71459-60AE-FD43-9586-0D15F63645C2}" presName="negativeSpace" presStyleCnt="0"/>
      <dgm:spPr/>
    </dgm:pt>
    <dgm:pt modelId="{C924F323-873D-D54F-AE94-C819635A6722}" type="pres">
      <dgm:prSet presAssocID="{E5E71459-60AE-FD43-9586-0D15F63645C2}" presName="childText" presStyleLbl="conFgAcc1" presStyleIdx="1" presStyleCnt="4" custLinFactNeighborX="3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D9A9851F-C6FE-E442-B77A-81F268D2843F}" type="pres">
      <dgm:prSet presAssocID="{09FA574A-86D4-1A41-81FB-21167A5D1F14}" presName="spaceBetweenRectangles" presStyleCnt="0"/>
      <dgm:spPr/>
    </dgm:pt>
    <dgm:pt modelId="{0961BB86-195B-0845-9B34-F052CC3A91A8}" type="pres">
      <dgm:prSet presAssocID="{339D8ECC-C5D3-6743-9EFE-307B874FEAB7}" presName="parentLin" presStyleCnt="0"/>
      <dgm:spPr/>
    </dgm:pt>
    <dgm:pt modelId="{7C22791A-4FFA-1A44-9840-39D6BC969953}" type="pres">
      <dgm:prSet presAssocID="{339D8ECC-C5D3-6743-9EFE-307B874FEAB7}" presName="parentLeftMargin" presStyleLbl="node1" presStyleIdx="1" presStyleCnt="4"/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B336066F-3ED2-3B41-B2DF-DC5B66A0593A}" type="pres">
      <dgm:prSet presAssocID="{339D8ECC-C5D3-6743-9EFE-307B874FEAB7}" presName="parentText" presStyleLbl="node1" presStyleIdx="2" presStyleCnt="4" custScaleX="12447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2828AE-CE86-DD4A-BF40-5EB208509D5C}" type="pres">
      <dgm:prSet presAssocID="{339D8ECC-C5D3-6743-9EFE-307B874FEAB7}" presName="negativeSpace" presStyleCnt="0"/>
      <dgm:spPr/>
    </dgm:pt>
    <dgm:pt modelId="{3C349A8D-394A-5F4B-A40E-DCF53BE5DE1E}" type="pres">
      <dgm:prSet presAssocID="{339D8ECC-C5D3-6743-9EFE-307B874FEAB7}" presName="childText" presStyleLbl="conFgAcc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601904FE-FE32-7D40-BC5D-D3128936A1B3}" type="pres">
      <dgm:prSet presAssocID="{081FD9AB-D648-ED4C-A2EB-F9B30A9588D3}" presName="spaceBetweenRectangles" presStyleCnt="0"/>
      <dgm:spPr/>
    </dgm:pt>
    <dgm:pt modelId="{46028263-2223-7740-9689-31377BCE625F}" type="pres">
      <dgm:prSet presAssocID="{B6A01416-98A2-B943-B6AA-E0A9BC806158}" presName="parentLin" presStyleCnt="0"/>
      <dgm:spPr/>
    </dgm:pt>
    <dgm:pt modelId="{78D1CED7-4234-0F48-BFEA-C9453D8F727C}" type="pres">
      <dgm:prSet presAssocID="{B6A01416-98A2-B943-B6AA-E0A9BC806158}" presName="parentLeftMargin" presStyleLbl="node1" presStyleIdx="2" presStyleCnt="4"/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9A80851B-75BD-254D-95F2-104795A38022}" type="pres">
      <dgm:prSet presAssocID="{B6A01416-98A2-B943-B6AA-E0A9BC806158}" presName="parentText" presStyleLbl="node1" presStyleIdx="3" presStyleCnt="4" custScaleX="12447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49DC7B-C252-8C4E-8066-03CA6A59545E}" type="pres">
      <dgm:prSet presAssocID="{B6A01416-98A2-B943-B6AA-E0A9BC806158}" presName="negativeSpace" presStyleCnt="0"/>
      <dgm:spPr/>
    </dgm:pt>
    <dgm:pt modelId="{6DDF6B39-76FB-3342-BBE8-02E3642614A9}" type="pres">
      <dgm:prSet presAssocID="{B6A01416-98A2-B943-B6AA-E0A9BC806158}" presName="childText" presStyleLbl="conFgAcc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4BCBEA6B-AC06-4666-A17A-660FD8360167}" type="presOf" srcId="{7E85B85C-0524-9D44-9CF8-8A75A2263DF2}" destId="{C924F323-873D-D54F-AE94-C819635A6722}" srcOrd="0" destOrd="0" presId="urn:microsoft.com/office/officeart/2005/8/layout/list1"/>
    <dgm:cxn modelId="{AF73B2F6-3E53-A342-BB20-D41585BB1662}" srcId="{B6A01416-98A2-B943-B6AA-E0A9BC806158}" destId="{D22853D1-753E-4947-91A8-C22B5045620B}" srcOrd="0" destOrd="0" parTransId="{B4AC1C7E-A3ED-AC4B-89BF-FC2151358881}" sibTransId="{F1095320-AB45-1B49-8E77-26902C48930A}"/>
    <dgm:cxn modelId="{5B8945E2-8708-4D53-A81E-56FD9B3C8514}" type="presOf" srcId="{1D8B75C1-CAAE-464E-8B21-753AC39E8EE1}" destId="{6DDF6B39-76FB-3342-BBE8-02E3642614A9}" srcOrd="0" destOrd="1" presId="urn:microsoft.com/office/officeart/2005/8/layout/list1"/>
    <dgm:cxn modelId="{3F55EDFC-610F-4040-B3C6-A2672E42791B}" type="presOf" srcId="{339D8ECC-C5D3-6743-9EFE-307B874FEAB7}" destId="{7C22791A-4FFA-1A44-9840-39D6BC969953}" srcOrd="0" destOrd="0" presId="urn:microsoft.com/office/officeart/2005/8/layout/list1"/>
    <dgm:cxn modelId="{F9DC768C-F913-4014-A592-C4E9ADA7ADDE}" type="presOf" srcId="{1CB53E41-EF3E-674D-923D-C81E88786168}" destId="{C924F323-873D-D54F-AE94-C819635A6722}" srcOrd="0" destOrd="1" presId="urn:microsoft.com/office/officeart/2005/8/layout/list1"/>
    <dgm:cxn modelId="{B0C94A97-B8E6-4BB7-A8D1-B3C239534B2E}" type="presOf" srcId="{2BE468C4-8723-904E-BB16-7FAAB09A7EBF}" destId="{057F86E0-ED84-6F43-9BF5-374D11B75297}" srcOrd="0" destOrd="0" presId="urn:microsoft.com/office/officeart/2005/8/layout/list1"/>
    <dgm:cxn modelId="{3EB3252C-38D0-3F43-86B8-63325F3E90A6}" srcId="{2BE468C4-8723-904E-BB16-7FAAB09A7EBF}" destId="{94A23701-4045-5144-9D77-10CA8184F29A}" srcOrd="0" destOrd="0" parTransId="{77586991-5857-BD4F-912E-7515AF05C6DE}" sibTransId="{49B73DAA-A2EF-A345-9714-81C0EC3E99C7}"/>
    <dgm:cxn modelId="{BE5D9FC9-1B25-4544-A04A-E017CADC1EA4}" type="presOf" srcId="{94A23701-4045-5144-9D77-10CA8184F29A}" destId="{B4D3BC7E-5BBA-7A45-8941-68F2A10BA981}" srcOrd="1" destOrd="0" presId="urn:microsoft.com/office/officeart/2005/8/layout/list1"/>
    <dgm:cxn modelId="{E1E346B2-C8C7-42A7-A50B-BA87DE50CFD0}" type="presOf" srcId="{B6A01416-98A2-B943-B6AA-E0A9BC806158}" destId="{78D1CED7-4234-0F48-BFEA-C9453D8F727C}" srcOrd="0" destOrd="0" presId="urn:microsoft.com/office/officeart/2005/8/layout/list1"/>
    <dgm:cxn modelId="{26BA5EFA-C0F3-7D4B-A138-CC129D0CA8C1}" srcId="{2BE468C4-8723-904E-BB16-7FAAB09A7EBF}" destId="{E5E71459-60AE-FD43-9586-0D15F63645C2}" srcOrd="1" destOrd="0" parTransId="{0DECF7D0-13A4-C64A-AC17-EA85205208E1}" sibTransId="{09FA574A-86D4-1A41-81FB-21167A5D1F14}"/>
    <dgm:cxn modelId="{3D855834-5D4D-DC4D-9B1B-809F0EC32AA4}" srcId="{E5E71459-60AE-FD43-9586-0D15F63645C2}" destId="{1CB53E41-EF3E-674D-923D-C81E88786168}" srcOrd="1" destOrd="0" parTransId="{9E470ADA-A7FC-2A41-BDA8-61FBEF8D8D1B}" sibTransId="{3472AB2E-3029-0E44-BF8A-506B84DC63D7}"/>
    <dgm:cxn modelId="{040CE1AE-D65B-9B45-B5D6-333F8DDCB657}" srcId="{94A23701-4045-5144-9D77-10CA8184F29A}" destId="{68132573-CAD1-7E47-AA41-640D8787FBDC}" srcOrd="0" destOrd="0" parTransId="{8FDB91F7-E3F1-D84C-B148-EA7337346936}" sibTransId="{656AB395-C196-794D-B1CF-51D6021E9BE9}"/>
    <dgm:cxn modelId="{2F3C7C23-C33B-4EA3-B385-D8C0C590E755}" type="presOf" srcId="{D22853D1-753E-4947-91A8-C22B5045620B}" destId="{6DDF6B39-76FB-3342-BBE8-02E3642614A9}" srcOrd="0" destOrd="0" presId="urn:microsoft.com/office/officeart/2005/8/layout/list1"/>
    <dgm:cxn modelId="{70779960-1770-7642-B8A7-84EF50609C81}" srcId="{2BE468C4-8723-904E-BB16-7FAAB09A7EBF}" destId="{339D8ECC-C5D3-6743-9EFE-307B874FEAB7}" srcOrd="2" destOrd="0" parTransId="{C448CF16-CCF0-8D4B-9565-9AA0EBD88E29}" sibTransId="{081FD9AB-D648-ED4C-A2EB-F9B30A9588D3}"/>
    <dgm:cxn modelId="{7D209EAA-DA93-094D-83ED-5E9D26BF21EA}" srcId="{2BE468C4-8723-904E-BB16-7FAAB09A7EBF}" destId="{B6A01416-98A2-B943-B6AA-E0A9BC806158}" srcOrd="3" destOrd="0" parTransId="{118A63F1-D498-C145-92D7-14FD67B65EA7}" sibTransId="{C5296EA1-4C8D-1B47-8E8B-2A0A01CFFA4F}"/>
    <dgm:cxn modelId="{B546D95E-1DBB-AD4C-9015-0692EDD4568E}" srcId="{339D8ECC-C5D3-6743-9EFE-307B874FEAB7}" destId="{357C655C-AC0F-4C47-8601-888289CB2188}" srcOrd="0" destOrd="0" parTransId="{46190392-B896-5540-8D32-F1DBC612B416}" sibTransId="{4E95AF91-5277-544B-9741-3D840676507C}"/>
    <dgm:cxn modelId="{22FD9501-CA93-5145-BD7D-CB5944A84A7B}" srcId="{B6A01416-98A2-B943-B6AA-E0A9BC806158}" destId="{1D8B75C1-CAAE-464E-8B21-753AC39E8EE1}" srcOrd="1" destOrd="0" parTransId="{78CE2E8D-F643-AD43-8FBB-B20B8398234D}" sibTransId="{BAB09182-B469-F040-A087-09BC4EA25A4C}"/>
    <dgm:cxn modelId="{63BC97F7-CD66-41E6-983F-1E14950C9CAA}" type="presOf" srcId="{B6A01416-98A2-B943-B6AA-E0A9BC806158}" destId="{9A80851B-75BD-254D-95F2-104795A38022}" srcOrd="1" destOrd="0" presId="urn:microsoft.com/office/officeart/2005/8/layout/list1"/>
    <dgm:cxn modelId="{FF44D7F0-0541-4062-BD16-18B38E170F14}" type="presOf" srcId="{E5E71459-60AE-FD43-9586-0D15F63645C2}" destId="{08F0742A-6AE3-E843-BD8B-C4D575E5BA3C}" srcOrd="1" destOrd="0" presId="urn:microsoft.com/office/officeart/2005/8/layout/list1"/>
    <dgm:cxn modelId="{C157A2A7-22CE-48E2-89AB-CCD01A8CB7CA}" type="presOf" srcId="{357C655C-AC0F-4C47-8601-888289CB2188}" destId="{3C349A8D-394A-5F4B-A40E-DCF53BE5DE1E}" srcOrd="0" destOrd="0" presId="urn:microsoft.com/office/officeart/2005/8/layout/list1"/>
    <dgm:cxn modelId="{4772B949-EBCA-1B47-A089-1FA067900E5F}" srcId="{E5E71459-60AE-FD43-9586-0D15F63645C2}" destId="{7E85B85C-0524-9D44-9CF8-8A75A2263DF2}" srcOrd="0" destOrd="0" parTransId="{6D69557E-D967-2F4C-AE3B-C136299662AC}" sibTransId="{1D491D81-9CC6-584D-8FC4-E2BBBDAD3B43}"/>
    <dgm:cxn modelId="{C99BFF7A-4F1E-4C25-8B4E-8594209D57FE}" type="presOf" srcId="{68132573-CAD1-7E47-AA41-640D8787FBDC}" destId="{28304F00-0FAF-0243-9267-15BC9B98C95C}" srcOrd="0" destOrd="0" presId="urn:microsoft.com/office/officeart/2005/8/layout/list1"/>
    <dgm:cxn modelId="{121F5448-EB79-4C95-87F0-C23E94CE5BC2}" type="presOf" srcId="{94A23701-4045-5144-9D77-10CA8184F29A}" destId="{41BA6D32-5AD5-7245-B44F-9CDA2E5C85C4}" srcOrd="0" destOrd="0" presId="urn:microsoft.com/office/officeart/2005/8/layout/list1"/>
    <dgm:cxn modelId="{68207BDC-BA77-4FD6-AD35-06ADD52FD7C2}" type="presOf" srcId="{E5E71459-60AE-FD43-9586-0D15F63645C2}" destId="{8DA27BEA-FDBE-A04A-9DEC-1455ED5C7604}" srcOrd="0" destOrd="0" presId="urn:microsoft.com/office/officeart/2005/8/layout/list1"/>
    <dgm:cxn modelId="{67F9EBD0-E3D0-4E6F-A8AB-B97B6446DF4B}" type="presOf" srcId="{339D8ECC-C5D3-6743-9EFE-307B874FEAB7}" destId="{B336066F-3ED2-3B41-B2DF-DC5B66A0593A}" srcOrd="1" destOrd="0" presId="urn:microsoft.com/office/officeart/2005/8/layout/list1"/>
    <dgm:cxn modelId="{7D9A4184-3358-4740-876D-E829E3DF74C1}" type="presParOf" srcId="{057F86E0-ED84-6F43-9BF5-374D11B75297}" destId="{ABB1C4DF-6ADE-5543-9410-8A72CC79381D}" srcOrd="0" destOrd="0" presId="urn:microsoft.com/office/officeart/2005/8/layout/list1"/>
    <dgm:cxn modelId="{F6278700-79F7-4A2E-8986-2A0811DC4CBC}" type="presParOf" srcId="{ABB1C4DF-6ADE-5543-9410-8A72CC79381D}" destId="{41BA6D32-5AD5-7245-B44F-9CDA2E5C85C4}" srcOrd="0" destOrd="0" presId="urn:microsoft.com/office/officeart/2005/8/layout/list1"/>
    <dgm:cxn modelId="{35F4A795-9DB6-4116-9C53-5747527F185C}" type="presParOf" srcId="{ABB1C4DF-6ADE-5543-9410-8A72CC79381D}" destId="{B4D3BC7E-5BBA-7A45-8941-68F2A10BA981}" srcOrd="1" destOrd="0" presId="urn:microsoft.com/office/officeart/2005/8/layout/list1"/>
    <dgm:cxn modelId="{6F973356-1BBB-4AD4-B20B-90D7E0A3A39A}" type="presParOf" srcId="{057F86E0-ED84-6F43-9BF5-374D11B75297}" destId="{64317DF1-AA4B-C047-8670-A65D4BF31D55}" srcOrd="1" destOrd="0" presId="urn:microsoft.com/office/officeart/2005/8/layout/list1"/>
    <dgm:cxn modelId="{8CCF8C67-9409-4E91-AC21-C6BF13E8E28D}" type="presParOf" srcId="{057F86E0-ED84-6F43-9BF5-374D11B75297}" destId="{28304F00-0FAF-0243-9267-15BC9B98C95C}" srcOrd="2" destOrd="0" presId="urn:microsoft.com/office/officeart/2005/8/layout/list1"/>
    <dgm:cxn modelId="{CFAAF627-2A2B-45EB-B250-A2C85BADB569}" type="presParOf" srcId="{057F86E0-ED84-6F43-9BF5-374D11B75297}" destId="{AF82E792-CF54-1F40-BB59-679F73A7DC37}" srcOrd="3" destOrd="0" presId="urn:microsoft.com/office/officeart/2005/8/layout/list1"/>
    <dgm:cxn modelId="{A3D971C0-D851-4D5D-8A05-C953C5B29CB5}" type="presParOf" srcId="{057F86E0-ED84-6F43-9BF5-374D11B75297}" destId="{BE3FED54-C8E2-5C49-B5CA-B27FD562D609}" srcOrd="4" destOrd="0" presId="urn:microsoft.com/office/officeart/2005/8/layout/list1"/>
    <dgm:cxn modelId="{B7D0D88B-D4E9-4156-956B-E22E9F5177B1}" type="presParOf" srcId="{BE3FED54-C8E2-5C49-B5CA-B27FD562D609}" destId="{8DA27BEA-FDBE-A04A-9DEC-1455ED5C7604}" srcOrd="0" destOrd="0" presId="urn:microsoft.com/office/officeart/2005/8/layout/list1"/>
    <dgm:cxn modelId="{D92F3DCB-8D05-4F37-9B66-46B7371320E2}" type="presParOf" srcId="{BE3FED54-C8E2-5C49-B5CA-B27FD562D609}" destId="{08F0742A-6AE3-E843-BD8B-C4D575E5BA3C}" srcOrd="1" destOrd="0" presId="urn:microsoft.com/office/officeart/2005/8/layout/list1"/>
    <dgm:cxn modelId="{2192A983-4DFE-40F9-9B11-C17316DBDDE2}" type="presParOf" srcId="{057F86E0-ED84-6F43-9BF5-374D11B75297}" destId="{34D3C7AF-FC66-6D49-BD0E-5D76A767CF8C}" srcOrd="5" destOrd="0" presId="urn:microsoft.com/office/officeart/2005/8/layout/list1"/>
    <dgm:cxn modelId="{B06F760A-F0A4-42AD-9BFD-CB1CDA2D3336}" type="presParOf" srcId="{057F86E0-ED84-6F43-9BF5-374D11B75297}" destId="{C924F323-873D-D54F-AE94-C819635A6722}" srcOrd="6" destOrd="0" presId="urn:microsoft.com/office/officeart/2005/8/layout/list1"/>
    <dgm:cxn modelId="{B231E1A0-2A46-48A5-BEFD-3D8985494760}" type="presParOf" srcId="{057F86E0-ED84-6F43-9BF5-374D11B75297}" destId="{D9A9851F-C6FE-E442-B77A-81F268D2843F}" srcOrd="7" destOrd="0" presId="urn:microsoft.com/office/officeart/2005/8/layout/list1"/>
    <dgm:cxn modelId="{A8D7AC8E-3E52-4524-B980-E8215659BE2F}" type="presParOf" srcId="{057F86E0-ED84-6F43-9BF5-374D11B75297}" destId="{0961BB86-195B-0845-9B34-F052CC3A91A8}" srcOrd="8" destOrd="0" presId="urn:microsoft.com/office/officeart/2005/8/layout/list1"/>
    <dgm:cxn modelId="{CE44F10F-9338-4D57-98F8-CFA11F6FCC92}" type="presParOf" srcId="{0961BB86-195B-0845-9B34-F052CC3A91A8}" destId="{7C22791A-4FFA-1A44-9840-39D6BC969953}" srcOrd="0" destOrd="0" presId="urn:microsoft.com/office/officeart/2005/8/layout/list1"/>
    <dgm:cxn modelId="{A8B22427-1AF0-49EC-BA1D-1F084642C4A2}" type="presParOf" srcId="{0961BB86-195B-0845-9B34-F052CC3A91A8}" destId="{B336066F-3ED2-3B41-B2DF-DC5B66A0593A}" srcOrd="1" destOrd="0" presId="urn:microsoft.com/office/officeart/2005/8/layout/list1"/>
    <dgm:cxn modelId="{C1E7184C-DAA3-49BD-81D6-885F274FE3E7}" type="presParOf" srcId="{057F86E0-ED84-6F43-9BF5-374D11B75297}" destId="{822828AE-CE86-DD4A-BF40-5EB208509D5C}" srcOrd="9" destOrd="0" presId="urn:microsoft.com/office/officeart/2005/8/layout/list1"/>
    <dgm:cxn modelId="{BEE97BDB-B1F0-4C7A-8817-421E5E3C2A4C}" type="presParOf" srcId="{057F86E0-ED84-6F43-9BF5-374D11B75297}" destId="{3C349A8D-394A-5F4B-A40E-DCF53BE5DE1E}" srcOrd="10" destOrd="0" presId="urn:microsoft.com/office/officeart/2005/8/layout/list1"/>
    <dgm:cxn modelId="{59B98428-FFA1-4EF6-8FC1-F695D9659B43}" type="presParOf" srcId="{057F86E0-ED84-6F43-9BF5-374D11B75297}" destId="{601904FE-FE32-7D40-BC5D-D3128936A1B3}" srcOrd="11" destOrd="0" presId="urn:microsoft.com/office/officeart/2005/8/layout/list1"/>
    <dgm:cxn modelId="{6BC8A507-6717-4270-B2A8-6097B6653AD0}" type="presParOf" srcId="{057F86E0-ED84-6F43-9BF5-374D11B75297}" destId="{46028263-2223-7740-9689-31377BCE625F}" srcOrd="12" destOrd="0" presId="urn:microsoft.com/office/officeart/2005/8/layout/list1"/>
    <dgm:cxn modelId="{B4C7110B-4794-478F-9E8C-8A321950C11C}" type="presParOf" srcId="{46028263-2223-7740-9689-31377BCE625F}" destId="{78D1CED7-4234-0F48-BFEA-C9453D8F727C}" srcOrd="0" destOrd="0" presId="urn:microsoft.com/office/officeart/2005/8/layout/list1"/>
    <dgm:cxn modelId="{BF1BE57C-AE47-4C56-87C2-F4C0C68B3D2C}" type="presParOf" srcId="{46028263-2223-7740-9689-31377BCE625F}" destId="{9A80851B-75BD-254D-95F2-104795A38022}" srcOrd="1" destOrd="0" presId="urn:microsoft.com/office/officeart/2005/8/layout/list1"/>
    <dgm:cxn modelId="{4B51E0E3-2CBA-4E6E-B1A0-1204753F998B}" type="presParOf" srcId="{057F86E0-ED84-6F43-9BF5-374D11B75297}" destId="{A249DC7B-C252-8C4E-8066-03CA6A59545E}" srcOrd="13" destOrd="0" presId="urn:microsoft.com/office/officeart/2005/8/layout/list1"/>
    <dgm:cxn modelId="{1D7570F5-FF67-4BE1-80BC-0FD11915173B}" type="presParOf" srcId="{057F86E0-ED84-6F43-9BF5-374D11B75297}" destId="{6DDF6B39-76FB-3342-BBE8-02E3642614A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04F00-0FAF-0243-9267-15BC9B98C95C}">
      <dsp:nvSpPr>
        <dsp:cNvPr id="0" name=""/>
        <dsp:cNvSpPr/>
      </dsp:nvSpPr>
      <dsp:spPr>
        <a:xfrm>
          <a:off x="0" y="326162"/>
          <a:ext cx="7349702" cy="1512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419" tIns="333248" rIns="57041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Institutional, national and international perspectives on </a:t>
          </a:r>
          <a:r>
            <a:rPr lang="en-GB" sz="24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Open Science policies </a:t>
          </a:r>
          <a:r>
            <a:rPr lang="en-GB" sz="24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&amp; e-Infrastructures</a:t>
          </a:r>
          <a:endParaRPr lang="en-GB" sz="2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326162"/>
        <a:ext cx="7349702" cy="1512000"/>
      </dsp:txXfrm>
    </dsp:sp>
    <dsp:sp modelId="{B4D3BC7E-5BBA-7A45-8941-68F2A10BA981}">
      <dsp:nvSpPr>
        <dsp:cNvPr id="0" name=""/>
        <dsp:cNvSpPr/>
      </dsp:nvSpPr>
      <dsp:spPr>
        <a:xfrm>
          <a:off x="367485" y="90002"/>
          <a:ext cx="6403979" cy="472320"/>
        </a:xfrm>
        <a:prstGeom prst="roundRect">
          <a:avLst/>
        </a:prstGeom>
        <a:solidFill>
          <a:srgbClr val="08A1D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61" tIns="0" rIns="194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Open Access experts</a:t>
          </a:r>
          <a:endParaRPr lang="en-GB" sz="3200" b="1" kern="1200" dirty="0">
            <a:solidFill>
              <a:srgbClr val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90542" y="113059"/>
        <a:ext cx="6357865" cy="426206"/>
      </dsp:txXfrm>
    </dsp:sp>
    <dsp:sp modelId="{C924F323-873D-D54F-AE94-C819635A6722}">
      <dsp:nvSpPr>
        <dsp:cNvPr id="0" name=""/>
        <dsp:cNvSpPr/>
      </dsp:nvSpPr>
      <dsp:spPr>
        <a:xfrm>
          <a:off x="0" y="2204625"/>
          <a:ext cx="7349702" cy="1234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419" tIns="333248" rIns="57041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Building efficient e-Infra technologies</a:t>
          </a:r>
          <a:endParaRPr lang="en-GB" sz="2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State of the art technologies </a:t>
          </a:r>
          <a:r>
            <a:rPr lang="en-GB" sz="2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(big data, linked data</a:t>
          </a:r>
          <a:r>
            <a:rPr lang="en-GB" sz="18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  <a:endParaRPr lang="en-GB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2204625"/>
        <a:ext cx="7349702" cy="1234800"/>
      </dsp:txXfrm>
    </dsp:sp>
    <dsp:sp modelId="{08F0742A-6AE3-E843-BD8B-C4D575E5BA3C}">
      <dsp:nvSpPr>
        <dsp:cNvPr id="0" name=""/>
        <dsp:cNvSpPr/>
      </dsp:nvSpPr>
      <dsp:spPr>
        <a:xfrm>
          <a:off x="367485" y="1924562"/>
          <a:ext cx="6403979" cy="516222"/>
        </a:xfrm>
        <a:prstGeom prst="roundRect">
          <a:avLst/>
        </a:prstGeom>
        <a:solidFill>
          <a:srgbClr val="08A1D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61" tIns="0" rIns="19446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Info &amp; Computer Science experts</a:t>
          </a:r>
          <a:endParaRPr lang="en-GB" sz="3000" b="1" kern="1200" dirty="0">
            <a:solidFill>
              <a:srgbClr val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92685" y="1949762"/>
        <a:ext cx="6353579" cy="465822"/>
      </dsp:txXfrm>
    </dsp:sp>
    <dsp:sp modelId="{3C349A8D-394A-5F4B-A40E-DCF53BE5DE1E}">
      <dsp:nvSpPr>
        <dsp:cNvPr id="0" name=""/>
        <dsp:cNvSpPr/>
      </dsp:nvSpPr>
      <dsp:spPr>
        <a:xfrm>
          <a:off x="0" y="3761985"/>
          <a:ext cx="7349702" cy="856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419" tIns="333248" rIns="57041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Legal &amp; policy recommendations</a:t>
          </a:r>
          <a:endParaRPr lang="en-GB" sz="2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3761985"/>
        <a:ext cx="7349702" cy="856800"/>
      </dsp:txXfrm>
    </dsp:sp>
    <dsp:sp modelId="{B336066F-3ED2-3B41-B2DF-DC5B66A0593A}">
      <dsp:nvSpPr>
        <dsp:cNvPr id="0" name=""/>
        <dsp:cNvSpPr/>
      </dsp:nvSpPr>
      <dsp:spPr>
        <a:xfrm>
          <a:off x="367485" y="3525825"/>
          <a:ext cx="6403979" cy="472320"/>
        </a:xfrm>
        <a:prstGeom prst="roundRect">
          <a:avLst/>
        </a:prstGeom>
        <a:solidFill>
          <a:srgbClr val="08A1D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61" tIns="0" rIns="194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Legal experts</a:t>
          </a:r>
          <a:endParaRPr lang="en-GB" sz="3200" b="1" kern="1200" dirty="0">
            <a:solidFill>
              <a:srgbClr val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90542" y="3548882"/>
        <a:ext cx="6357865" cy="426206"/>
      </dsp:txXfrm>
    </dsp:sp>
    <dsp:sp modelId="{6DDF6B39-76FB-3342-BBE8-02E3642614A9}">
      <dsp:nvSpPr>
        <dsp:cNvPr id="0" name=""/>
        <dsp:cNvSpPr/>
      </dsp:nvSpPr>
      <dsp:spPr>
        <a:xfrm>
          <a:off x="0" y="4941345"/>
          <a:ext cx="7349702" cy="1234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419" tIns="333248" rIns="57041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Best practices for data</a:t>
          </a:r>
          <a:endParaRPr lang="en-GB" sz="2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Linking to data infrastructures</a:t>
          </a:r>
          <a:endParaRPr lang="en-GB" sz="2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4941345"/>
        <a:ext cx="7349702" cy="1234800"/>
      </dsp:txXfrm>
    </dsp:sp>
    <dsp:sp modelId="{9A80851B-75BD-254D-95F2-104795A38022}">
      <dsp:nvSpPr>
        <dsp:cNvPr id="0" name=""/>
        <dsp:cNvSpPr/>
      </dsp:nvSpPr>
      <dsp:spPr>
        <a:xfrm>
          <a:off x="367485" y="4705185"/>
          <a:ext cx="6403979" cy="472320"/>
        </a:xfrm>
        <a:prstGeom prst="roundRect">
          <a:avLst/>
        </a:prstGeom>
        <a:solidFill>
          <a:srgbClr val="08A1D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61" tIns="0" rIns="194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Data communities</a:t>
          </a:r>
          <a:endParaRPr lang="en-GB" sz="3200" b="1" kern="1200" dirty="0">
            <a:solidFill>
              <a:srgbClr val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90542" y="4728242"/>
        <a:ext cx="6357865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239F5-19E1-724A-8F0B-922E848C9F3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47F3-A4D4-424B-B094-07974689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99768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emf"/><Relationship Id="rId7" Type="http://schemas.openxmlformats.org/officeDocument/2006/relationships/image" Target="../media/image7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1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7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emf"/><Relationship Id="rId7" Type="http://schemas.openxmlformats.org/officeDocument/2006/relationships/image" Target="../media/image7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7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7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8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7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7.emf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-1"/>
            <a:ext cx="16233455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36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2163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Light Blue Title.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412763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900" y="2306964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Dark Blue Title.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723900" y="3799765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800" b="1" i="0" spc="-1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Red Title.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23900" y="2916564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723900" y="4414127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3664"/>
            <a:ext cx="2076544" cy="741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12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56698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466" y="792163"/>
            <a:ext cx="9972912" cy="7502312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2. LOREM IPSUM CHAPTER </a:t>
            </a:r>
          </a:p>
        </p:txBody>
      </p:sp>
    </p:spTree>
    <p:extLst>
      <p:ext uri="{BB962C8B-B14F-4D97-AF65-F5344CB8AC3E}">
        <p14:creationId xmlns:p14="http://schemas.microsoft.com/office/powerpoint/2010/main" val="539264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1105"/>
            <a:ext cx="12872179" cy="961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Text Block with Columns and Focus Point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752437"/>
            <a:ext cx="13381038" cy="5650996"/>
          </a:xfrm>
          <a:prstGeom prst="rect">
            <a:avLst/>
          </a:prstGeom>
        </p:spPr>
        <p:txBody>
          <a:bodyPr lIns="0" tIns="180000" rIns="0" bIns="180000" numCol="2" spcCol="720000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Donec</a:t>
            </a:r>
            <a:r>
              <a:rPr lang="en-US" dirty="0" smtClean="0"/>
              <a:t> quam </a:t>
            </a:r>
            <a:r>
              <a:rPr lang="en-US" dirty="0" err="1" smtClean="0"/>
              <a:t>felis</a:t>
            </a:r>
            <a:r>
              <a:rPr lang="en-US" dirty="0" smtClean="0"/>
              <a:t>,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pretium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. In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, </a:t>
            </a:r>
            <a:r>
              <a:rPr lang="en-US" dirty="0" err="1" smtClean="0"/>
              <a:t>imperdiet</a:t>
            </a:r>
            <a:r>
              <a:rPr lang="en-US" dirty="0" smtClean="0"/>
              <a:t> a, </a:t>
            </a:r>
            <a:r>
              <a:rPr lang="en-US" dirty="0" err="1" smtClean="0"/>
              <a:t>venenatis</a:t>
            </a:r>
            <a:r>
              <a:rPr lang="en-US" dirty="0" smtClean="0"/>
              <a:t> vitae, </a:t>
            </a:r>
            <a:r>
              <a:rPr lang="en-US" dirty="0" err="1" smtClean="0"/>
              <a:t>justo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dictum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Integer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semper nisi.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 ligula,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consequat</a:t>
            </a:r>
            <a:r>
              <a:rPr lang="en-US" dirty="0" smtClean="0"/>
              <a:t> vitae, </a:t>
            </a:r>
            <a:r>
              <a:rPr lang="en-US" dirty="0" err="1" smtClean="0"/>
              <a:t>eleifend</a:t>
            </a:r>
            <a:r>
              <a:rPr lang="en-US" dirty="0" smtClean="0"/>
              <a:t> ac, </a:t>
            </a:r>
            <a:r>
              <a:rPr lang="en-US" dirty="0" err="1" smtClean="0"/>
              <a:t>enim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ante, </a:t>
            </a:r>
            <a:r>
              <a:rPr lang="en-US" dirty="0" err="1" smtClean="0"/>
              <a:t>dapibus</a:t>
            </a:r>
            <a:r>
              <a:rPr lang="en-US" dirty="0" smtClean="0"/>
              <a:t> in,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</a:t>
            </a:r>
            <a:r>
              <a:rPr lang="en-US" dirty="0" err="1" smtClean="0"/>
              <a:t>feugiat</a:t>
            </a:r>
            <a:r>
              <a:rPr lang="en-US" dirty="0" smtClean="0"/>
              <a:t> a, </a:t>
            </a:r>
            <a:r>
              <a:rPr lang="en-US" dirty="0" err="1" smtClean="0"/>
              <a:t>tellus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nisi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 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8266461" y="4233946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967701" y="4523343"/>
            <a:ext cx="7327781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!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</a:t>
            </a:r>
            <a:r>
              <a:rPr lang="mr-IN" dirty="0" smtClean="0"/>
              <a:t>…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3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orient="horz" pos="499" userDrawn="1">
          <p15:clr>
            <a:srgbClr val="FBAE40"/>
          </p15:clr>
        </p15:guide>
        <p15:guide id="4" orient="horz" pos="1111" userDrawn="1">
          <p15:clr>
            <a:srgbClr val="FBAE40"/>
          </p15:clr>
        </p15:guide>
        <p15:guide id="5" orient="horz" pos="4672" userDrawn="1">
          <p15:clr>
            <a:srgbClr val="FBAE40"/>
          </p15:clr>
        </p15:guide>
        <p15:guide id="6" pos="888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6256000" cy="9144001"/>
          </a:xfrm>
          <a:prstGeom prst="rect">
            <a:avLst/>
          </a:prstGeom>
          <a:gradFill>
            <a:gsLst>
              <a:gs pos="16000">
                <a:schemeClr val="bg2"/>
              </a:gs>
              <a:gs pos="60000">
                <a:schemeClr val="bg1">
                  <a:alpha val="0"/>
                  <a:lumMod val="0"/>
                  <a:lumOff val="100000"/>
                </a:schemeClr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dist="12700" sx="1000" sy="1000" rotWithShape="0">
              <a:schemeClr val="bg1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4089" y="0"/>
            <a:ext cx="14271911" cy="8039100"/>
          </a:xfrm>
          <a:prstGeom prst="rect">
            <a:avLst/>
          </a:prstGeom>
          <a:effectLst/>
        </p:spPr>
      </p:pic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4584702"/>
            <a:ext cx="12888913" cy="2832098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400" b="0" i="0" spc="-151" baseline="0">
                <a:solidFill>
                  <a:schemeClr val="accent6"/>
                </a:solidFill>
                <a:latin typeface="Calibri Light" charset="0"/>
                <a:ea typeface="Calibri Light" charset="0"/>
                <a:cs typeface="+mn-cs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tempus,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quam semper libero,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711198" y="2045544"/>
            <a:ext cx="12888915" cy="253915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228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52</a:t>
            </a:r>
            <a:r>
              <a:rPr lang="en-US" dirty="0" smtClean="0"/>
              <a:t>.7Mbps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242" y="1653863"/>
            <a:ext cx="1193305" cy="11933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2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61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194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My Diagram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7173626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8853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-1"/>
            <a:ext cx="1623345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65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poi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6"/>
            <a:ext cx="16233457" cy="9144000"/>
          </a:xfrm>
          <a:prstGeom prst="rect">
            <a:avLst/>
          </a:prstGeom>
        </p:spPr>
      </p:pic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9683645" y="1752438"/>
            <a:ext cx="5726243" cy="2420976"/>
          </a:xfrm>
          <a:prstGeom prst="rect">
            <a:avLst/>
          </a:prstGeom>
        </p:spPr>
        <p:txBody>
          <a:bodyPr lIns="0" tIns="180000" rIns="0" bIns="180000" numCol="1" spcCol="720000" anchor="ctr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-1229193" y="1763713"/>
            <a:ext cx="10478124" cy="23984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11199" y="2018546"/>
            <a:ext cx="7417597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Sit!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7120328" y="4593134"/>
            <a:ext cx="10343214" cy="23984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8128000" y="4847967"/>
            <a:ext cx="7281889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nisi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4570584"/>
            <a:ext cx="5931733" cy="2420976"/>
          </a:xfrm>
          <a:prstGeom prst="rect">
            <a:avLst/>
          </a:prstGeom>
        </p:spPr>
        <p:txBody>
          <a:bodyPr lIns="0" tIns="180000" rIns="0" bIns="180000" numCol="1" spcCol="720000" anchor="ctr" anchorCtr="0">
            <a:normAutofit/>
          </a:bodyPr>
          <a:lstStyle>
            <a:lvl1pPr marL="0" indent="0" algn="r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034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499">
          <p15:clr>
            <a:srgbClr val="FBAE40"/>
          </p15:clr>
        </p15:guide>
        <p15:guide id="4" orient="horz" pos="1111">
          <p15:clr>
            <a:srgbClr val="FBAE40"/>
          </p15:clr>
        </p15:guide>
        <p15:guide id="5" orient="horz" pos="4672">
          <p15:clr>
            <a:srgbClr val="FBAE40"/>
          </p15:clr>
        </p15:guide>
        <p15:guide id="6" pos="888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38919" y="6237108"/>
            <a:ext cx="2333665" cy="3500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2" y="210266"/>
            <a:ext cx="2127557" cy="1822674"/>
          </a:xfrm>
          <a:prstGeom prst="rect">
            <a:avLst/>
          </a:prstGeom>
          <a:effectLst/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444596" y="1587501"/>
            <a:ext cx="13365686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8800" b="1" i="0" spc="-451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102725" y="7017692"/>
            <a:ext cx="8279150" cy="939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600" b="0" i="0" spc="-30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- Cicero, 45BC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519049" y="6438271"/>
            <a:ext cx="1486104" cy="12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59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57" y="360168"/>
            <a:ext cx="1012668" cy="867551"/>
          </a:xfrm>
          <a:prstGeom prst="rect">
            <a:avLst/>
          </a:prstGeom>
          <a:noFill/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50653" y="5696990"/>
            <a:ext cx="2007487" cy="1719809"/>
          </a:xfrm>
          <a:prstGeom prst="rect">
            <a:avLst/>
          </a:prstGeom>
          <a:effectLst/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956202"/>
            <a:ext cx="10487597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8000" b="1" i="0" spc="-451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6288" y="4572000"/>
            <a:ext cx="3851149" cy="872281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800" b="0" i="1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 BC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230671" y="-414216"/>
            <a:ext cx="1615589" cy="2423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8197313"/>
            <a:ext cx="1171863" cy="8136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86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236514" y="-419529"/>
            <a:ext cx="1615589" cy="2423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3" y="839842"/>
            <a:ext cx="1840460" cy="15767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402389" y="5622439"/>
            <a:ext cx="1884726" cy="16146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27944" y="5067711"/>
            <a:ext cx="1061902" cy="9097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97" y="1671810"/>
            <a:ext cx="688857" cy="590142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715400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8940659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dictum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9461046" y="5525120"/>
            <a:ext cx="3720780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45BC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250819" y="5525120"/>
            <a:ext cx="3690914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45BC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61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4977114" y="3828870"/>
            <a:ext cx="1461541" cy="255212"/>
            <a:chOff x="4977114" y="3355141"/>
            <a:chExt cx="1461541" cy="255212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977114" y="3355141"/>
              <a:ext cx="120632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6" name="Group 35"/>
          <p:cNvGrpSpPr/>
          <p:nvPr userDrawn="1"/>
        </p:nvGrpSpPr>
        <p:grpSpPr>
          <a:xfrm rot="10800000" flipH="1">
            <a:off x="4963180" y="5719610"/>
            <a:ext cx="1866955" cy="657494"/>
            <a:chOff x="5150967" y="3355141"/>
            <a:chExt cx="1488828" cy="157687"/>
          </a:xfrm>
        </p:grpSpPr>
        <p:cxnSp>
          <p:nvCxnSpPr>
            <p:cNvPr id="37" name="Straight Connector 36"/>
            <p:cNvCxnSpPr/>
            <p:nvPr userDrawn="1"/>
          </p:nvCxnSpPr>
          <p:spPr>
            <a:xfrm rot="10800000" flipH="1">
              <a:off x="5150967" y="3355141"/>
              <a:ext cx="10324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Straight Connector 37"/>
            <p:cNvCxnSpPr/>
            <p:nvPr userDrawn="1"/>
          </p:nvCxnSpPr>
          <p:spPr>
            <a:xfrm rot="10800000" flipH="1" flipV="1">
              <a:off x="6183443" y="3355141"/>
              <a:ext cx="456352" cy="1576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1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0" y="5926675"/>
            <a:ext cx="4010702" cy="1963854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r">
              <a:spcBef>
                <a:spcPts val="600"/>
              </a:spcBef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parturient.,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1399735" y="5659447"/>
            <a:ext cx="4010702" cy="2031862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 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11399735" y="2662247"/>
            <a:ext cx="4010702" cy="1892663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. 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 flipH="1">
            <a:off x="9317513" y="3485647"/>
            <a:ext cx="1756889" cy="941658"/>
            <a:chOff x="5435972" y="3355141"/>
            <a:chExt cx="1401055" cy="225838"/>
          </a:xfrm>
        </p:grpSpPr>
        <p:cxnSp>
          <p:nvCxnSpPr>
            <p:cNvPr id="45" name="Straight Connector 44"/>
            <p:cNvCxnSpPr/>
            <p:nvPr userDrawn="1"/>
          </p:nvCxnSpPr>
          <p:spPr>
            <a:xfrm>
              <a:off x="5435972" y="3355141"/>
              <a:ext cx="74747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Straight Connector 45"/>
            <p:cNvCxnSpPr/>
            <p:nvPr userDrawn="1"/>
          </p:nvCxnSpPr>
          <p:spPr>
            <a:xfrm rot="10800000" flipH="1" flipV="1">
              <a:off x="6183443" y="3355141"/>
              <a:ext cx="653584" cy="2258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8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720000" y="2052648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40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711200" y="2662248"/>
            <a:ext cx="4010702" cy="1892662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r">
              <a:spcBef>
                <a:spcPts val="600"/>
              </a:spcBef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. 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720000" y="5317075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4000" b="1" i="0" spc="-151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11399734" y="2052648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4000" b="1" i="0" spc="-151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 flipH="1" flipV="1">
            <a:off x="9317512" y="5978722"/>
            <a:ext cx="1756889" cy="641805"/>
            <a:chOff x="5533392" y="3355141"/>
            <a:chExt cx="905263" cy="255212"/>
          </a:xfrm>
        </p:grpSpPr>
        <p:cxnSp>
          <p:nvCxnSpPr>
            <p:cNvPr id="53" name="Straight Connector 52"/>
            <p:cNvCxnSpPr/>
            <p:nvPr userDrawn="1"/>
          </p:nvCxnSpPr>
          <p:spPr>
            <a:xfrm flipV="1">
              <a:off x="5533392" y="3355141"/>
              <a:ext cx="6500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7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11399734" y="5049847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40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6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08676"/>
            <a:ext cx="14699237" cy="105182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12" y="2687820"/>
            <a:ext cx="4176185" cy="41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27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52085"/>
            <a:ext cx="10210800" cy="90841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539786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6070600" y="2539786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11200" y="2455337"/>
            <a:ext cx="485140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6070599" y="2455337"/>
            <a:ext cx="485140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711200" y="4951528"/>
            <a:ext cx="4851401" cy="844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070599" y="4951528"/>
            <a:ext cx="4851401" cy="84449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711201" y="5033616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Ι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6070600" y="5033616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dolor.</a:t>
            </a:r>
            <a:r>
              <a:rPr lang="el-GR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2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Blocks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52085"/>
            <a:ext cx="10210800" cy="90841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730950" y="2539786"/>
            <a:ext cx="1019105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730950" y="2455337"/>
            <a:ext cx="10191052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730950" y="4951528"/>
            <a:ext cx="10191052" cy="84449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730950" y="5033616"/>
            <a:ext cx="1019105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dolor.</a:t>
            </a:r>
            <a:r>
              <a:rPr lang="el-GR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82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</a:t>
            </a:r>
            <a:r>
              <a:rPr lang="el-GR" dirty="0" smtClean="0"/>
              <a:t>- 3</a:t>
            </a:r>
            <a:r>
              <a:rPr lang="en-US" dirty="0" smtClean="0"/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11200" y="1933732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61934" y="1933732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12668" y="1933732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711200" y="7000354"/>
            <a:ext cx="453213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5861934" y="6999710"/>
            <a:ext cx="453213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1012668" y="6999709"/>
            <a:ext cx="4532131" cy="84449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1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4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3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2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12669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12668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3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36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22774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</a:t>
            </a:r>
            <a:r>
              <a:rPr lang="el-GR" dirty="0" smtClean="0"/>
              <a:t>- 6</a:t>
            </a:r>
            <a:r>
              <a:rPr lang="en-US" dirty="0" smtClean="0"/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11200" y="1760109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61934" y="1760109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12668" y="1760109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1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5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4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2</a:t>
            </a:r>
            <a:endParaRPr lang="en-US" dirty="0" smtClean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05306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05305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3</a:t>
            </a:r>
            <a:endParaRPr lang="en-US" dirty="0" smtClean="0"/>
          </a:p>
        </p:txBody>
      </p:sp>
      <p:sp>
        <p:nvSpPr>
          <p:cNvPr id="45" name="Rectangle 44"/>
          <p:cNvSpPr/>
          <p:nvPr userDrawn="1"/>
        </p:nvSpPr>
        <p:spPr>
          <a:xfrm>
            <a:off x="711200" y="4841820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861934" y="4841820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11012668" y="4841820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711201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34" hasCustomPrompt="1"/>
          </p:nvPr>
        </p:nvSpPr>
        <p:spPr>
          <a:xfrm>
            <a:off x="711200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4</a:t>
            </a:r>
            <a:endParaRPr lang="en-US" dirty="0" smtClean="0"/>
          </a:p>
        </p:txBody>
      </p:sp>
      <p:sp>
        <p:nvSpPr>
          <p:cNvPr id="59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5861935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5861934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5</a:t>
            </a:r>
            <a:endParaRPr lang="en-US" dirty="0" smtClean="0"/>
          </a:p>
        </p:txBody>
      </p:sp>
      <p:sp>
        <p:nvSpPr>
          <p:cNvPr id="61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11005306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38" hasCustomPrompt="1"/>
          </p:nvPr>
        </p:nvSpPr>
        <p:spPr>
          <a:xfrm>
            <a:off x="11005305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6</a:t>
            </a:r>
            <a:endParaRPr lang="en-US" dirty="0" smtClean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16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-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61515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1240407" y="4309135"/>
            <a:ext cx="3119156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122444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475952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2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6774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8331081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3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8339301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1184294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4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85116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Ε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</a:t>
            </a:r>
          </a:p>
        </p:txBody>
      </p:sp>
      <p:sp>
        <p:nvSpPr>
          <p:cNvPr id="24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15845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5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73001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6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224187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75733"/>
            <a:ext cx="14752577" cy="8847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4 </a:t>
            </a:r>
            <a:r>
              <a:rPr lang="en-US" dirty="0" smtClean="0"/>
              <a:t>Images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4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" y="0"/>
            <a:ext cx="16234573" cy="9145935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590647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3558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1498215"/>
            <a:ext cx="7901640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1880235"/>
            <a:ext cx="7901640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1">
            <a:normAutofit/>
          </a:bodyPr>
          <a:lstStyle>
            <a:lvl1pPr marL="0" indent="0" algn="ctr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5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08879" y="8458973"/>
            <a:ext cx="860081" cy="307930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56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 smtClean="0"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197315"/>
            <a:ext cx="1036956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197315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99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988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85080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53133"/>
            <a:ext cx="14752577" cy="10073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4 </a:t>
            </a:r>
            <a:r>
              <a:rPr lang="en-US" dirty="0" smtClean="0"/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2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03032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4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7120613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5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0216766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6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3301345" y="1869051"/>
            <a:ext cx="1919357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3775520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687753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996797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1305841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83980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/>
          <p:cNvCxnSpPr/>
          <p:nvPr userDrawn="1"/>
        </p:nvCxnSpPr>
        <p:spPr>
          <a:xfrm>
            <a:off x="657442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/>
          <p:cNvCxnSpPr/>
          <p:nvPr userDrawn="1"/>
        </p:nvCxnSpPr>
        <p:spPr>
          <a:xfrm>
            <a:off x="966486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/>
          <p:nvPr userDrawn="1"/>
        </p:nvCxnSpPr>
        <p:spPr>
          <a:xfrm>
            <a:off x="1277845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2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446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1412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2314936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2314936" y="2327637"/>
            <a:ext cx="5312780" cy="113727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792164"/>
            <a:ext cx="14303103" cy="66833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6 </a:t>
            </a:r>
            <a:r>
              <a:rPr lang="en-US" dirty="0" smtClean="0"/>
              <a:t>Images,</a:t>
            </a:r>
            <a:r>
              <a:rPr lang="el-GR" dirty="0" smtClean="0"/>
              <a:t> </a:t>
            </a:r>
            <a:r>
              <a:rPr lang="en-US" dirty="0" smtClean="0"/>
              <a:t>2 Columns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Picture Placeholder 3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41412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2314936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2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2314936" y="4332048"/>
            <a:ext cx="5312780" cy="109850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44" name="Picture Placeholder 3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41412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2314936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3</a:t>
            </a:r>
          </a:p>
        </p:txBody>
      </p:sp>
      <p:sp>
        <p:nvSpPr>
          <p:cNvPr id="4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314936" y="6309802"/>
            <a:ext cx="5312780" cy="110699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47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128000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9701524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4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9701524" y="2327637"/>
            <a:ext cx="5312780" cy="113727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50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128000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9701524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5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9701524" y="4332048"/>
            <a:ext cx="5312780" cy="109850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53" name="Picture Placeholder 34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8128000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54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9701524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6</a:t>
            </a:r>
          </a:p>
        </p:txBody>
      </p:sp>
      <p:sp>
        <p:nvSpPr>
          <p:cNvPr id="55" name="Text Placeholder 15"/>
          <p:cNvSpPr>
            <a:spLocks noGrp="1"/>
          </p:cNvSpPr>
          <p:nvPr>
            <p:ph type="body" sz="quarter" idx="40" hasCustomPrompt="1"/>
          </p:nvPr>
        </p:nvSpPr>
        <p:spPr>
          <a:xfrm>
            <a:off x="9701524" y="6309802"/>
            <a:ext cx="5312780" cy="109485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050" y="-434050"/>
            <a:ext cx="1736203" cy="2604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42761" y="5824735"/>
            <a:ext cx="1770592" cy="265588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5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9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spcCol="720000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215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spcCol="720000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8921831" y="6031940"/>
            <a:ext cx="8968799" cy="161697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9593704" y="6162363"/>
            <a:ext cx="6355830" cy="125006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57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3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95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327400" y="2766348"/>
            <a:ext cx="9689458" cy="35039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rmAutofit/>
          </a:bodyPr>
          <a:lstStyle/>
          <a:p>
            <a:pPr defTabSz="547673"/>
            <a:r>
              <a:rPr lang="en-US" sz="13000" b="1" spc="-300" dirty="0" smtClean="0">
                <a:solidFill>
                  <a:srgbClr val="5AC3F0"/>
                </a:solidFill>
                <a:latin typeface="Calibri" charset="0"/>
                <a:ea typeface="Calibri" charset="0"/>
                <a:cs typeface="Calibri" charset="0"/>
              </a:rPr>
              <a:t>Thank </a:t>
            </a:r>
            <a:r>
              <a:rPr lang="en-US" sz="13000" b="1" spc="-300" smtClean="0">
                <a:solidFill>
                  <a:srgbClr val="5AC3F0"/>
                </a:solidFill>
                <a:latin typeface="Calibri" charset="0"/>
                <a:ea typeface="Calibri" charset="0"/>
                <a:cs typeface="Calibri" charset="0"/>
              </a:rPr>
              <a:t>you!</a:t>
            </a:r>
            <a:endParaRPr lang="en-US" sz="13000" b="1" spc="-300" dirty="0">
              <a:solidFill>
                <a:srgbClr val="5AC3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6130977"/>
            <a:ext cx="7901640" cy="5213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Autofit/>
          </a:bodyPr>
          <a:lstStyle>
            <a:lvl1pPr marL="0" indent="0" algn="r">
              <a:buNone/>
              <a:defRPr sz="4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6652302"/>
            <a:ext cx="7901640" cy="1517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08000" rIns="0" bIns="0" anchor="t" anchorCtr="1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969229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" y="0"/>
            <a:ext cx="16234573" cy="9145935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590647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3558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1498215"/>
            <a:ext cx="7901640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1880235"/>
            <a:ext cx="7901640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1">
            <a:normAutofit/>
          </a:bodyPr>
          <a:lstStyle>
            <a:lvl1pPr marL="0" indent="0" algn="ctr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60" y="374218"/>
            <a:ext cx="967440" cy="967440"/>
          </a:xfrm>
          <a:prstGeom prst="rect">
            <a:avLst/>
          </a:prstGeom>
        </p:spPr>
      </p:pic>
      <p:sp>
        <p:nvSpPr>
          <p:cNvPr id="5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08879" y="8458973"/>
            <a:ext cx="860081" cy="307930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56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r>
                <a:rPr lang="en-US" sz="2200" dirty="0" smtClean="0"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dirty="0" err="1" smtClean="0"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197315"/>
            <a:ext cx="1036956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197315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8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90" y="2732109"/>
            <a:ext cx="4272997" cy="6409496"/>
          </a:xfrm>
          <a:prstGeom prst="rect">
            <a:avLst/>
          </a:prstGeom>
        </p:spPr>
      </p:pic>
      <p:sp>
        <p:nvSpPr>
          <p:cNvPr id="1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1653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1st Name Surname</a:t>
            </a:r>
            <a:endParaRPr lang="en-US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34832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83981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2nd Name Surname</a:t>
            </a:r>
            <a:endParaRPr lang="en-US" dirty="0"/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83981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140700" y="710160"/>
            <a:ext cx="0" cy="1079500"/>
          </a:xfrm>
          <a:prstGeom prst="line">
            <a:avLst/>
          </a:prstGeom>
          <a:noFill/>
          <a:ln w="127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401376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4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08879" y="8458973"/>
            <a:ext cx="860081" cy="307930"/>
          </a:xfrm>
          <a:prstGeom prst="rect">
            <a:avLst/>
          </a:prstGeom>
        </p:spPr>
      </p:pic>
      <p:grpSp>
        <p:nvGrpSpPr>
          <p:cNvPr id="45" name="Group 44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47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r>
                <a:rPr lang="en-US" sz="2200" dirty="0" smtClean="0"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dirty="0" err="1" smtClean="0"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44383" y="-14990"/>
            <a:ext cx="4272997" cy="64094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11099"/>
            <a:ext cx="1036956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69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2" y="4779"/>
            <a:ext cx="14240879" cy="802162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6580682" y="8416031"/>
            <a:ext cx="7844209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20956" y="8458973"/>
            <a:ext cx="860081" cy="3079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211099"/>
            <a:ext cx="1036956" cy="720000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97334"/>
            <a:ext cx="11708984" cy="2102734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7240"/>
              </a:lnSpc>
              <a:spcBef>
                <a:spcPts val="0"/>
              </a:spcBef>
              <a:buNone/>
              <a:defRPr sz="88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2700069"/>
            <a:ext cx="11019436" cy="135107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3347179" y="972084"/>
            <a:ext cx="2333858" cy="481060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r>
                <a:rPr lang="en-US" sz="2200" dirty="0" smtClean="0"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dirty="0" err="1" smtClean="0"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  <p:sp>
        <p:nvSpPr>
          <p:cNvPr id="29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1691236" y="4592215"/>
            <a:ext cx="686565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1691236" y="4974235"/>
            <a:ext cx="686565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83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9600"/>
              </a:lnSpc>
              <a:spcBef>
                <a:spcPts val="0"/>
              </a:spcBef>
              <a:buNone/>
              <a:defRPr sz="9600" b="1" i="0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r>
                <a:rPr lang="en-US" sz="2200" dirty="0" smtClean="0"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dirty="0" err="1" smtClean="0"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2200" b="1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0" y="660384"/>
            <a:ext cx="986503" cy="983226"/>
          </a:xfrm>
          <a:prstGeom prst="rect">
            <a:avLst/>
          </a:prstGeom>
        </p:spPr>
      </p:pic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00297" y="5636944"/>
            <a:ext cx="1933731" cy="29343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602405" y="8458973"/>
            <a:ext cx="860081" cy="3079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197315"/>
            <a:ext cx="1171863" cy="8136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3664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46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90" y="2732109"/>
            <a:ext cx="4272997" cy="6409496"/>
          </a:xfrm>
          <a:prstGeom prst="rect">
            <a:avLst/>
          </a:prstGeom>
        </p:spPr>
      </p:pic>
      <p:sp>
        <p:nvSpPr>
          <p:cNvPr id="1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1653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1st Name Surname</a:t>
            </a:r>
            <a:endParaRPr lang="en-US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34832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83981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2nd Name Surname</a:t>
            </a:r>
            <a:endParaRPr lang="en-US" dirty="0"/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83981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140700" y="710160"/>
            <a:ext cx="0" cy="1079500"/>
          </a:xfrm>
          <a:prstGeom prst="line">
            <a:avLst/>
          </a:prstGeom>
          <a:noFill/>
          <a:ln w="127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401376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4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08879" y="8458973"/>
            <a:ext cx="860081" cy="307930"/>
          </a:xfrm>
          <a:prstGeom prst="rect">
            <a:avLst/>
          </a:prstGeom>
        </p:spPr>
      </p:pic>
      <p:grpSp>
        <p:nvGrpSpPr>
          <p:cNvPr id="45" name="Group 44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47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 smtClean="0"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44383" y="-14990"/>
            <a:ext cx="4272997" cy="64094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11099"/>
            <a:ext cx="1036956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86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5">
    <p:bg>
      <p:bgPr>
        <a:gradFill>
          <a:gsLst>
            <a:gs pos="0">
              <a:schemeClr val="accent2"/>
            </a:gs>
            <a:gs pos="100000">
              <a:schemeClr val="bg1">
                <a:alpha val="0"/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2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1"/>
            <a:ext cx="14249366" cy="8026401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502599" y="434716"/>
            <a:ext cx="13959887" cy="3576102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012266" y="4010818"/>
            <a:ext cx="13450220" cy="1345739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4200" b="0" i="0" spc="-151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220983" y="5919029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220983" y="6300391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rgbClr val="4687E6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3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3079320" y="8344670"/>
            <a:ext cx="2333858" cy="481060"/>
            <a:chOff x="12870799" y="8364911"/>
            <a:chExt cx="2333858" cy="481060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0799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36" name="Title 1"/>
            <p:cNvSpPr txBox="1">
              <a:spLocks/>
            </p:cNvSpPr>
            <p:nvPr userDrawn="1"/>
          </p:nvSpPr>
          <p:spPr>
            <a:xfrm>
              <a:off x="13486173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r>
                <a:rPr lang="en-US" sz="2200" dirty="0" smtClean="0"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dirty="0" err="1" smtClean="0"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2200" b="1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11099"/>
            <a:ext cx="1036956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66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4" y="0"/>
            <a:ext cx="14210569" cy="800454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1" y="792163"/>
            <a:ext cx="12795486" cy="85064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ts val="6640"/>
              </a:lnSpc>
              <a:spcBef>
                <a:spcPts val="0"/>
              </a:spcBef>
              <a:buNone/>
              <a:defRPr sz="60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2667001" y="2032435"/>
            <a:ext cx="12795486" cy="53843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4000" b="0" i="0" spc="-151" baseline="0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2pPr>
            <a:lvl3pPr marL="888978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3pPr>
            <a:lvl4pPr marL="1333467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4pPr>
            <a:lvl5pPr marL="1777956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- </a:t>
            </a:r>
          </a:p>
          <a:p>
            <a:pPr lvl="0"/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-</a:t>
            </a:r>
            <a:endParaRPr lang="el-GR" dirty="0" smtClean="0"/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sit -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25" y="8211099"/>
            <a:ext cx="1036956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85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123" y="0"/>
            <a:ext cx="16256000" cy="9144000"/>
          </a:xfrm>
          <a:prstGeom prst="rect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3"/>
              </a:gs>
            </a:gsLst>
            <a:lin ang="3600000" scaled="0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rm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54655" y="1783830"/>
            <a:ext cx="13545568" cy="5576340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CHAPTER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44484" y="4825316"/>
            <a:ext cx="2568314" cy="3852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079" y="-642079"/>
            <a:ext cx="2568314" cy="3852472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13185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217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2163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Light Blue Title.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412763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900" y="2306964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Dark Blue Title.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723900" y="3799765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800" b="1" i="0" spc="-1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Red Title.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23900" y="2916564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723900" y="4414127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3664"/>
            <a:ext cx="2076544" cy="741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03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4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56698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466" y="792163"/>
            <a:ext cx="9972912" cy="7502312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2. LOREM IPSUM CHAPTER </a:t>
            </a:r>
          </a:p>
        </p:txBody>
      </p:sp>
    </p:spTree>
    <p:extLst>
      <p:ext uri="{BB962C8B-B14F-4D97-AF65-F5344CB8AC3E}">
        <p14:creationId xmlns:p14="http://schemas.microsoft.com/office/powerpoint/2010/main" val="1526616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1105"/>
            <a:ext cx="12872179" cy="961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Text Block with Columns and Focus Point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752437"/>
            <a:ext cx="13381038" cy="5650996"/>
          </a:xfrm>
          <a:prstGeom prst="rect">
            <a:avLst/>
          </a:prstGeom>
        </p:spPr>
        <p:txBody>
          <a:bodyPr lIns="0" tIns="180000" rIns="0" bIns="180000" numCol="2" spcCol="720000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Donec</a:t>
            </a:r>
            <a:r>
              <a:rPr lang="en-US" dirty="0" smtClean="0"/>
              <a:t> quam </a:t>
            </a:r>
            <a:r>
              <a:rPr lang="en-US" dirty="0" err="1" smtClean="0"/>
              <a:t>felis</a:t>
            </a:r>
            <a:r>
              <a:rPr lang="en-US" dirty="0" smtClean="0"/>
              <a:t>,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pretium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. In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, </a:t>
            </a:r>
            <a:r>
              <a:rPr lang="en-US" dirty="0" err="1" smtClean="0"/>
              <a:t>imperdiet</a:t>
            </a:r>
            <a:r>
              <a:rPr lang="en-US" dirty="0" smtClean="0"/>
              <a:t> a, </a:t>
            </a:r>
            <a:r>
              <a:rPr lang="en-US" dirty="0" err="1" smtClean="0"/>
              <a:t>venenatis</a:t>
            </a:r>
            <a:r>
              <a:rPr lang="en-US" dirty="0" smtClean="0"/>
              <a:t> vitae, </a:t>
            </a:r>
            <a:r>
              <a:rPr lang="en-US" dirty="0" err="1" smtClean="0"/>
              <a:t>justo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dictum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Integer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semper nisi.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 ligula,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consequat</a:t>
            </a:r>
            <a:r>
              <a:rPr lang="en-US" dirty="0" smtClean="0"/>
              <a:t> vitae, </a:t>
            </a:r>
            <a:r>
              <a:rPr lang="en-US" dirty="0" err="1" smtClean="0"/>
              <a:t>eleifend</a:t>
            </a:r>
            <a:r>
              <a:rPr lang="en-US" dirty="0" smtClean="0"/>
              <a:t> ac, </a:t>
            </a:r>
            <a:r>
              <a:rPr lang="en-US" dirty="0" err="1" smtClean="0"/>
              <a:t>enim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ante, </a:t>
            </a:r>
            <a:r>
              <a:rPr lang="en-US" dirty="0" err="1" smtClean="0"/>
              <a:t>dapibus</a:t>
            </a:r>
            <a:r>
              <a:rPr lang="en-US" dirty="0" smtClean="0"/>
              <a:t> in,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</a:t>
            </a:r>
            <a:r>
              <a:rPr lang="en-US" dirty="0" err="1" smtClean="0"/>
              <a:t>feugiat</a:t>
            </a:r>
            <a:r>
              <a:rPr lang="en-US" dirty="0" smtClean="0"/>
              <a:t> a, </a:t>
            </a:r>
            <a:r>
              <a:rPr lang="en-US" dirty="0" err="1" smtClean="0"/>
              <a:t>tellus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nisi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 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8266461" y="4233946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967701" y="4523343"/>
            <a:ext cx="7327781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!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</a:t>
            </a:r>
            <a:r>
              <a:rPr lang="mr-IN" dirty="0" smtClean="0"/>
              <a:t>…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62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499">
          <p15:clr>
            <a:srgbClr val="FBAE40"/>
          </p15:clr>
        </p15:guide>
        <p15:guide id="4" orient="horz" pos="1111">
          <p15:clr>
            <a:srgbClr val="FBAE40"/>
          </p15:clr>
        </p15:guide>
        <p15:guide id="5" orient="horz" pos="4672">
          <p15:clr>
            <a:srgbClr val="FBAE40"/>
          </p15:clr>
        </p15:guide>
        <p15:guide id="6" pos="888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6256000" cy="9144001"/>
          </a:xfrm>
          <a:prstGeom prst="rect">
            <a:avLst/>
          </a:prstGeom>
          <a:gradFill>
            <a:gsLst>
              <a:gs pos="16000">
                <a:schemeClr val="bg2"/>
              </a:gs>
              <a:gs pos="60000">
                <a:schemeClr val="bg1">
                  <a:alpha val="0"/>
                  <a:lumMod val="0"/>
                  <a:lumOff val="100000"/>
                </a:schemeClr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dist="12700" sx="1000" sy="1000" rotWithShape="0">
              <a:schemeClr val="bg1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4089" y="0"/>
            <a:ext cx="14271911" cy="8039100"/>
          </a:xfrm>
          <a:prstGeom prst="rect">
            <a:avLst/>
          </a:prstGeom>
          <a:effectLst/>
        </p:spPr>
      </p:pic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4584702"/>
            <a:ext cx="12888913" cy="2832098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400" b="0" i="0" spc="-151" baseline="0">
                <a:solidFill>
                  <a:schemeClr val="accent6"/>
                </a:solidFill>
                <a:latin typeface="Calibri Light" charset="0"/>
                <a:ea typeface="Calibri Light" charset="0"/>
                <a:cs typeface="+mn-cs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tempus,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quam semper libero,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711198" y="2045544"/>
            <a:ext cx="12888915" cy="253915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228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52</a:t>
            </a:r>
            <a:r>
              <a:rPr lang="en-US" dirty="0" smtClean="0"/>
              <a:t>.7Mbps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242" y="1653863"/>
            <a:ext cx="1193305" cy="11933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2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4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32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78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2" y="4779"/>
            <a:ext cx="14240879" cy="802162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6580682" y="8416031"/>
            <a:ext cx="7844209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20956" y="8458973"/>
            <a:ext cx="860081" cy="3079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211099"/>
            <a:ext cx="1036956" cy="720000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97334"/>
            <a:ext cx="11708984" cy="2102734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7240"/>
              </a:lnSpc>
              <a:spcBef>
                <a:spcPts val="0"/>
              </a:spcBef>
              <a:buNone/>
              <a:defRPr sz="88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2700069"/>
            <a:ext cx="11019436" cy="135107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3347179" y="972084"/>
            <a:ext cx="2333858" cy="481060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 smtClean="0"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  <p:sp>
        <p:nvSpPr>
          <p:cNvPr id="29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1691236" y="4592215"/>
            <a:ext cx="686565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1691236" y="4974235"/>
            <a:ext cx="686565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68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My Diagram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31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43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7173626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81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6603999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7516100" y="6216919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239374" y="6506316"/>
            <a:ext cx="7327781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If you are going to remember only one thing from this slide, remember this!</a:t>
            </a:r>
          </a:p>
        </p:txBody>
      </p:sp>
    </p:spTree>
    <p:extLst>
      <p:ext uri="{BB962C8B-B14F-4D97-AF65-F5344CB8AC3E}">
        <p14:creationId xmlns:p14="http://schemas.microsoft.com/office/powerpoint/2010/main" val="2799796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cus poi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6"/>
            <a:ext cx="16233457" cy="9144000"/>
          </a:xfrm>
          <a:prstGeom prst="rect">
            <a:avLst/>
          </a:prstGeom>
        </p:spPr>
      </p:pic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9683645" y="1752438"/>
            <a:ext cx="5726243" cy="2420976"/>
          </a:xfrm>
          <a:prstGeom prst="rect">
            <a:avLst/>
          </a:prstGeom>
        </p:spPr>
        <p:txBody>
          <a:bodyPr lIns="0" tIns="180000" rIns="0" bIns="180000" numCol="1" spcCol="720000" anchor="ctr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-1229193" y="1763713"/>
            <a:ext cx="10478124" cy="23984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11199" y="2018546"/>
            <a:ext cx="7417597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Sit!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7120328" y="4593134"/>
            <a:ext cx="10343214" cy="23984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8128000" y="4847967"/>
            <a:ext cx="7281889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nisi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4570584"/>
            <a:ext cx="5931733" cy="2420976"/>
          </a:xfrm>
          <a:prstGeom prst="rect">
            <a:avLst/>
          </a:prstGeom>
        </p:spPr>
        <p:txBody>
          <a:bodyPr lIns="0" tIns="180000" rIns="0" bIns="180000" numCol="1" spcCol="720000" anchor="ctr" anchorCtr="0">
            <a:normAutofit/>
          </a:bodyPr>
          <a:lstStyle>
            <a:lvl1pPr marL="0" indent="0" algn="r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58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499">
          <p15:clr>
            <a:srgbClr val="FBAE40"/>
          </p15:clr>
        </p15:guide>
        <p15:guide id="4" orient="horz" pos="1111">
          <p15:clr>
            <a:srgbClr val="FBAE40"/>
          </p15:clr>
        </p15:guide>
        <p15:guide id="5" orient="horz" pos="4672">
          <p15:clr>
            <a:srgbClr val="FBAE40"/>
          </p15:clr>
        </p15:guide>
        <p15:guide id="6" pos="8885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38919" y="6237108"/>
            <a:ext cx="2333665" cy="3500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2" y="210266"/>
            <a:ext cx="2127557" cy="1822674"/>
          </a:xfrm>
          <a:prstGeom prst="rect">
            <a:avLst/>
          </a:prstGeom>
          <a:effectLst/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444596" y="1587501"/>
            <a:ext cx="13365686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8800" b="1" i="0" spc="-451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102725" y="7017692"/>
            <a:ext cx="8279150" cy="939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600" b="0" i="0" spc="-30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- Cicero, 45BC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519049" y="6438271"/>
            <a:ext cx="1486104" cy="12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17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57" y="360168"/>
            <a:ext cx="1012668" cy="867551"/>
          </a:xfrm>
          <a:prstGeom prst="rect">
            <a:avLst/>
          </a:prstGeom>
          <a:noFill/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50653" y="5696990"/>
            <a:ext cx="2007487" cy="1719809"/>
          </a:xfrm>
          <a:prstGeom prst="rect">
            <a:avLst/>
          </a:prstGeom>
          <a:effectLst/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956202"/>
            <a:ext cx="10487597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8000" b="1" i="0" spc="-451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6288" y="4572000"/>
            <a:ext cx="3851149" cy="872281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800" b="0" i="1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 BC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230671" y="-414216"/>
            <a:ext cx="1615589" cy="2423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8197313"/>
            <a:ext cx="1171863" cy="8136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04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236514" y="-419529"/>
            <a:ext cx="1615589" cy="2423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3" y="839842"/>
            <a:ext cx="1840460" cy="15767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402389" y="5622439"/>
            <a:ext cx="1884726" cy="16146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27944" y="5067711"/>
            <a:ext cx="1061902" cy="9097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97" y="1671810"/>
            <a:ext cx="688857" cy="590142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715400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8940659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dictum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9461046" y="5525120"/>
            <a:ext cx="3720780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45BC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250819" y="5525120"/>
            <a:ext cx="3690914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45BC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35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aly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4977114" y="3355141"/>
            <a:ext cx="1461541" cy="255212"/>
            <a:chOff x="4977114" y="3355141"/>
            <a:chExt cx="1461541" cy="255212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977114" y="3355141"/>
              <a:ext cx="120632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6" name="Group 35"/>
          <p:cNvGrpSpPr/>
          <p:nvPr userDrawn="1"/>
        </p:nvGrpSpPr>
        <p:grpSpPr>
          <a:xfrm rot="10800000" flipH="1">
            <a:off x="4963180" y="5245881"/>
            <a:ext cx="1866955" cy="657494"/>
            <a:chOff x="5150967" y="3355141"/>
            <a:chExt cx="1488828" cy="157687"/>
          </a:xfrm>
        </p:grpSpPr>
        <p:cxnSp>
          <p:nvCxnSpPr>
            <p:cNvPr id="37" name="Straight Connector 36"/>
            <p:cNvCxnSpPr/>
            <p:nvPr userDrawn="1"/>
          </p:nvCxnSpPr>
          <p:spPr>
            <a:xfrm rot="10800000" flipH="1">
              <a:off x="5150967" y="3355141"/>
              <a:ext cx="10324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Straight Connector 37"/>
            <p:cNvCxnSpPr/>
            <p:nvPr userDrawn="1"/>
          </p:nvCxnSpPr>
          <p:spPr>
            <a:xfrm rot="10800000" flipH="1" flipV="1">
              <a:off x="6183443" y="3355141"/>
              <a:ext cx="456352" cy="1576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1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0" y="5452946"/>
            <a:ext cx="4010702" cy="1963854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parturient.,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1399735" y="5185718"/>
            <a:ext cx="4010702" cy="2031862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 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11399735" y="2188518"/>
            <a:ext cx="4010702" cy="1892663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. 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 flipH="1">
            <a:off x="9317513" y="3011918"/>
            <a:ext cx="1756889" cy="941658"/>
            <a:chOff x="5435972" y="3355141"/>
            <a:chExt cx="1401055" cy="225838"/>
          </a:xfrm>
        </p:grpSpPr>
        <p:cxnSp>
          <p:nvCxnSpPr>
            <p:cNvPr id="45" name="Straight Connector 44"/>
            <p:cNvCxnSpPr/>
            <p:nvPr userDrawn="1"/>
          </p:nvCxnSpPr>
          <p:spPr>
            <a:xfrm>
              <a:off x="5435972" y="3355141"/>
              <a:ext cx="74747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Straight Connector 45"/>
            <p:cNvCxnSpPr/>
            <p:nvPr userDrawn="1"/>
          </p:nvCxnSpPr>
          <p:spPr>
            <a:xfrm rot="10800000" flipH="1" flipV="1">
              <a:off x="6183443" y="3355141"/>
              <a:ext cx="653584" cy="2258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8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720000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711200" y="2188519"/>
            <a:ext cx="4010702" cy="1892662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. 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720000" y="4843346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11399734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 flipH="1" flipV="1">
            <a:off x="9814139" y="5741248"/>
            <a:ext cx="1260263" cy="405551"/>
            <a:chOff x="5533392" y="3355141"/>
            <a:chExt cx="905263" cy="255212"/>
          </a:xfrm>
        </p:grpSpPr>
        <p:cxnSp>
          <p:nvCxnSpPr>
            <p:cNvPr id="53" name="Straight Connector 52"/>
            <p:cNvCxnSpPr/>
            <p:nvPr userDrawn="1"/>
          </p:nvCxnSpPr>
          <p:spPr>
            <a:xfrm flipV="1">
              <a:off x="5533392" y="3355141"/>
              <a:ext cx="6500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7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11399734" y="4576118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72" y="2701698"/>
            <a:ext cx="3258477" cy="371580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6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08676"/>
            <a:ext cx="14699237" cy="105182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9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locks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52085"/>
            <a:ext cx="10210800" cy="90841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6070600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11200" y="2082800"/>
            <a:ext cx="485140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6070599" y="2082800"/>
            <a:ext cx="485140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711200" y="4578991"/>
            <a:ext cx="4851401" cy="844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070599" y="4578991"/>
            <a:ext cx="4851401" cy="84449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711201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Ι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6070600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dolor.</a:t>
            </a:r>
            <a:r>
              <a:rPr lang="el-GR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FEFFFF"/>
                </a:solidFill>
              </a:rPr>
              <a:t>This is where you type in the event</a:t>
            </a:r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22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9600"/>
              </a:lnSpc>
              <a:spcBef>
                <a:spcPts val="0"/>
              </a:spcBef>
              <a:buNone/>
              <a:defRPr sz="9600" b="1" i="0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i="0" dirty="0" err="1" smtClean="0"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2200" b="1" i="0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0" y="660384"/>
            <a:ext cx="986503" cy="983226"/>
          </a:xfrm>
          <a:prstGeom prst="rect">
            <a:avLst/>
          </a:prstGeom>
        </p:spPr>
      </p:pic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00297" y="5636944"/>
            <a:ext cx="1933731" cy="29343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602405" y="8458973"/>
            <a:ext cx="860081" cy="3079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197315"/>
            <a:ext cx="1171863" cy="8136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3664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34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</a:t>
            </a:r>
            <a:r>
              <a:rPr lang="el-GR" dirty="0" smtClean="0"/>
              <a:t>- 3</a:t>
            </a:r>
            <a:r>
              <a:rPr lang="en-US" dirty="0" smtClean="0"/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11200" y="1933732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61934" y="1933732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12668" y="1933732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711200" y="7000354"/>
            <a:ext cx="453213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5861934" y="6999710"/>
            <a:ext cx="453213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1012668" y="6999709"/>
            <a:ext cx="4532131" cy="84449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1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4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3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2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12669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12668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3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08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22774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</a:t>
            </a:r>
            <a:r>
              <a:rPr lang="el-GR" dirty="0" smtClean="0"/>
              <a:t>- 6</a:t>
            </a:r>
            <a:r>
              <a:rPr lang="en-US" dirty="0" smtClean="0"/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11200" y="1760109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61934" y="1760109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12668" y="1760109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1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5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4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2</a:t>
            </a:r>
            <a:endParaRPr lang="en-US" dirty="0" smtClean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05306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05305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3</a:t>
            </a:r>
            <a:endParaRPr lang="en-US" dirty="0" smtClean="0"/>
          </a:p>
        </p:txBody>
      </p:sp>
      <p:sp>
        <p:nvSpPr>
          <p:cNvPr id="45" name="Rectangle 44"/>
          <p:cNvSpPr/>
          <p:nvPr userDrawn="1"/>
        </p:nvSpPr>
        <p:spPr>
          <a:xfrm>
            <a:off x="711200" y="4841820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861934" y="4841820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11012668" y="4841820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711201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34" hasCustomPrompt="1"/>
          </p:nvPr>
        </p:nvSpPr>
        <p:spPr>
          <a:xfrm>
            <a:off x="711200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4</a:t>
            </a:r>
            <a:endParaRPr lang="en-US" dirty="0" smtClean="0"/>
          </a:p>
        </p:txBody>
      </p:sp>
      <p:sp>
        <p:nvSpPr>
          <p:cNvPr id="59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5861935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5861934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5</a:t>
            </a:r>
            <a:endParaRPr lang="en-US" dirty="0" smtClean="0"/>
          </a:p>
        </p:txBody>
      </p:sp>
      <p:sp>
        <p:nvSpPr>
          <p:cNvPr id="61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11005306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38" hasCustomPrompt="1"/>
          </p:nvPr>
        </p:nvSpPr>
        <p:spPr>
          <a:xfrm>
            <a:off x="11005305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6</a:t>
            </a:r>
            <a:endParaRPr lang="en-US" dirty="0" smtClean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49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Photos -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61515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1240407" y="4309135"/>
            <a:ext cx="3119156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122444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475952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2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6774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8331081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3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8339301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1184294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4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85116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Ε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</a:t>
            </a:r>
          </a:p>
        </p:txBody>
      </p:sp>
      <p:sp>
        <p:nvSpPr>
          <p:cNvPr id="24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15845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5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73001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6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224187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75733"/>
            <a:ext cx="14752577" cy="8847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4 </a:t>
            </a:r>
            <a:r>
              <a:rPr lang="en-US" dirty="0" smtClean="0"/>
              <a:t>Images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01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Photo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988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85080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53133"/>
            <a:ext cx="14752577" cy="10073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4 </a:t>
            </a:r>
            <a:r>
              <a:rPr lang="en-US" dirty="0" smtClean="0"/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2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03032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4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7120613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5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0216766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6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3301345" y="1869051"/>
            <a:ext cx="1919357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3775520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687753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996797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1305841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83980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/>
          <p:cNvCxnSpPr/>
          <p:nvPr userDrawn="1"/>
        </p:nvCxnSpPr>
        <p:spPr>
          <a:xfrm>
            <a:off x="657442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/>
          <p:cNvCxnSpPr/>
          <p:nvPr userDrawn="1"/>
        </p:nvCxnSpPr>
        <p:spPr>
          <a:xfrm>
            <a:off x="966486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/>
          <p:nvPr userDrawn="1"/>
        </p:nvCxnSpPr>
        <p:spPr>
          <a:xfrm>
            <a:off x="1277845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2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57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Photo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1412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2314936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2314936" y="2327637"/>
            <a:ext cx="5312780" cy="113727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792164"/>
            <a:ext cx="14303103" cy="66833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6 </a:t>
            </a:r>
            <a:r>
              <a:rPr lang="en-US" dirty="0" smtClean="0"/>
              <a:t>Images,</a:t>
            </a:r>
            <a:r>
              <a:rPr lang="el-GR" dirty="0" smtClean="0"/>
              <a:t> </a:t>
            </a:r>
            <a:r>
              <a:rPr lang="en-US" dirty="0" smtClean="0"/>
              <a:t>2 Columns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41" name="Picture Placeholder 3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41412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2314936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2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2314936" y="4332048"/>
            <a:ext cx="5312780" cy="109850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44" name="Picture Placeholder 3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41412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2314936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3</a:t>
            </a:r>
          </a:p>
        </p:txBody>
      </p:sp>
      <p:sp>
        <p:nvSpPr>
          <p:cNvPr id="4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314936" y="6309802"/>
            <a:ext cx="5312780" cy="110699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47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128000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9701524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4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9701524" y="2327637"/>
            <a:ext cx="5312780" cy="113727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50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128000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9701524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5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9701524" y="4332048"/>
            <a:ext cx="5312780" cy="109850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53" name="Picture Placeholder 34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8128000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54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9701524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6</a:t>
            </a:r>
          </a:p>
        </p:txBody>
      </p:sp>
      <p:sp>
        <p:nvSpPr>
          <p:cNvPr id="55" name="Text Placeholder 15"/>
          <p:cNvSpPr>
            <a:spLocks noGrp="1"/>
          </p:cNvSpPr>
          <p:nvPr>
            <p:ph type="body" sz="quarter" idx="40" hasCustomPrompt="1"/>
          </p:nvPr>
        </p:nvSpPr>
        <p:spPr>
          <a:xfrm>
            <a:off x="9701524" y="6309802"/>
            <a:ext cx="5312780" cy="109485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050" y="-434050"/>
            <a:ext cx="1736203" cy="2604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42761" y="5824735"/>
            <a:ext cx="1770592" cy="265588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5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27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spcCol="720000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6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solidFill>
                  <a:srgbClr val="D5D5D5">
                    <a:lumMod val="50000"/>
                  </a:srgbClr>
                </a:solidFill>
              </a:rPr>
              <a:t>This is where you type in the event</a:t>
            </a:r>
            <a:endParaRPr lang="en-US" dirty="0">
              <a:solidFill>
                <a:srgbClr val="D5D5D5">
                  <a:lumMod val="50000"/>
                </a:srgbClr>
              </a:solidFill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spcCol="720000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8921831" y="6031940"/>
            <a:ext cx="8968799" cy="161697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9593704" y="6162363"/>
            <a:ext cx="6355830" cy="125006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1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913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bg>
      <p:bgPr>
        <a:gradFill>
          <a:gsLst>
            <a:gs pos="0">
              <a:schemeClr val="accent2"/>
            </a:gs>
            <a:gs pos="100000">
              <a:schemeClr val="bg1">
                <a:alpha val="0"/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2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1"/>
            <a:ext cx="14249366" cy="8026401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502599" y="434716"/>
            <a:ext cx="13959887" cy="3576102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012266" y="4010818"/>
            <a:ext cx="13450220" cy="1345739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4200" b="0" i="0" spc="-151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220983" y="5919029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220983" y="6300391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rgbClr val="4687E6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3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3079320" y="8344670"/>
            <a:ext cx="2333858" cy="481060"/>
            <a:chOff x="12870799" y="8364911"/>
            <a:chExt cx="2333858" cy="481060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0799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36" name="Title 1"/>
            <p:cNvSpPr txBox="1">
              <a:spLocks/>
            </p:cNvSpPr>
            <p:nvPr userDrawn="1"/>
          </p:nvSpPr>
          <p:spPr>
            <a:xfrm>
              <a:off x="13486173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i="0" dirty="0" err="1" smtClean="0"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2200" b="1" i="0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11099"/>
            <a:ext cx="1036956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4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4" y="0"/>
            <a:ext cx="14210569" cy="800454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1" y="792163"/>
            <a:ext cx="12795486" cy="85064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ts val="6640"/>
              </a:lnSpc>
              <a:spcBef>
                <a:spcPts val="0"/>
              </a:spcBef>
              <a:buNone/>
              <a:defRPr sz="60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2667001" y="2032435"/>
            <a:ext cx="12795486" cy="53843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4000" b="0" i="0" spc="-151" baseline="0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2pPr>
            <a:lvl3pPr marL="888978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3pPr>
            <a:lvl4pPr marL="1333467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4pPr>
            <a:lvl5pPr marL="1777956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- </a:t>
            </a:r>
          </a:p>
          <a:p>
            <a:pPr lvl="0"/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-</a:t>
            </a:r>
            <a:endParaRPr lang="el-GR" dirty="0" smtClean="0"/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sit -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25" y="8211099"/>
            <a:ext cx="1036956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306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123" y="0"/>
            <a:ext cx="16256000" cy="9144000"/>
          </a:xfrm>
          <a:prstGeom prst="rect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3"/>
              </a:gs>
            </a:gsLst>
            <a:lin ang="3600000" scaled="0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rm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54655" y="1783830"/>
            <a:ext cx="13545568" cy="5576340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CHAPTER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44484" y="4825316"/>
            <a:ext cx="2568314" cy="3852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079" y="-642079"/>
            <a:ext cx="2568314" cy="3852472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13185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18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029200" y="8386764"/>
            <a:ext cx="6197600" cy="3762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600" b="0" i="0" spc="-80" baseline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4630400" y="838676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659" r:id="rId3"/>
    <p:sldLayoutId id="2147483693" r:id="rId4"/>
    <p:sldLayoutId id="2147483670" r:id="rId5"/>
    <p:sldLayoutId id="2147483694" r:id="rId6"/>
    <p:sldLayoutId id="2147483695" r:id="rId7"/>
    <p:sldLayoutId id="2147483669" r:id="rId8"/>
    <p:sldLayoutId id="2147483696" r:id="rId9"/>
    <p:sldLayoutId id="2147483671" r:id="rId10"/>
    <p:sldLayoutId id="2147483711" r:id="rId11"/>
    <p:sldLayoutId id="2147483699" r:id="rId12"/>
    <p:sldLayoutId id="2147483697" r:id="rId13"/>
    <p:sldLayoutId id="2147483700" r:id="rId14"/>
    <p:sldLayoutId id="2147483663" r:id="rId15"/>
    <p:sldLayoutId id="2147483710" r:id="rId16"/>
    <p:sldLayoutId id="2147483712" r:id="rId17"/>
    <p:sldLayoutId id="2147483713" r:id="rId18"/>
    <p:sldLayoutId id="2147483673" r:id="rId19"/>
    <p:sldLayoutId id="2147483698" r:id="rId20"/>
    <p:sldLayoutId id="2147483666" r:id="rId21"/>
    <p:sldLayoutId id="2147483677" r:id="rId22"/>
    <p:sldLayoutId id="2147483702" r:id="rId23"/>
    <p:sldLayoutId id="2147483703" r:id="rId24"/>
    <p:sldLayoutId id="2147483701" r:id="rId25"/>
    <p:sldLayoutId id="2147483872" r:id="rId26"/>
    <p:sldLayoutId id="2147483704" r:id="rId27"/>
    <p:sldLayoutId id="2147483705" r:id="rId28"/>
    <p:sldLayoutId id="2147483679" r:id="rId29"/>
    <p:sldLayoutId id="2147483706" r:id="rId30"/>
    <p:sldLayoutId id="2147483707" r:id="rId31"/>
    <p:sldLayoutId id="2147483664" r:id="rId32"/>
    <p:sldLayoutId id="2147483709" r:id="rId33"/>
    <p:sldLayoutId id="2147483667" r:id="rId34"/>
    <p:sldLayoutId id="2147483860" r:id="rId35"/>
    <p:sldLayoutId id="2147483767" r:id="rId36"/>
    <p:sldLayoutId id="2147483768" r:id="rId37"/>
    <p:sldLayoutId id="2147483769" r:id="rId38"/>
    <p:sldLayoutId id="2147483770" r:id="rId39"/>
    <p:sldLayoutId id="2147483771" r:id="rId40"/>
    <p:sldLayoutId id="2147483772" r:id="rId41"/>
    <p:sldLayoutId id="2147483773" r:id="rId42"/>
    <p:sldLayoutId id="2147483774" r:id="rId43"/>
    <p:sldLayoutId id="2147483775" r:id="rId44"/>
    <p:sldLayoutId id="2147483776" r:id="rId45"/>
    <p:sldLayoutId id="2147483777" r:id="rId46"/>
    <p:sldLayoutId id="2147483778" r:id="rId47"/>
    <p:sldLayoutId id="2147483779" r:id="rId48"/>
    <p:sldLayoutId id="2147483780" r:id="rId49"/>
    <p:sldLayoutId id="2147483781" r:id="rId50"/>
    <p:sldLayoutId id="2147483782" r:id="rId51"/>
    <p:sldLayoutId id="2147483783" r:id="rId52"/>
    <p:sldLayoutId id="2147483784" r:id="rId53"/>
    <p:sldLayoutId id="2147483785" r:id="rId54"/>
    <p:sldLayoutId id="2147483786" r:id="rId55"/>
    <p:sldLayoutId id="2147483787" r:id="rId56"/>
    <p:sldLayoutId id="2147483788" r:id="rId57"/>
    <p:sldLayoutId id="2147483789" r:id="rId58"/>
    <p:sldLayoutId id="2147483790" r:id="rId59"/>
    <p:sldLayoutId id="2147483791" r:id="rId60"/>
    <p:sldLayoutId id="2147483792" r:id="rId61"/>
    <p:sldLayoutId id="2147483793" r:id="rId62"/>
    <p:sldLayoutId id="2147483794" r:id="rId63"/>
    <p:sldLayoutId id="2147483795" r:id="rId64"/>
    <p:sldLayoutId id="2147483796" r:id="rId65"/>
    <p:sldLayoutId id="2147483797" r:id="rId66"/>
    <p:sldLayoutId id="2147483798" r:id="rId67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95101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39590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284079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28567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173056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17545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062034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06523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51012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3" pos="448" userDrawn="1">
          <p15:clr>
            <a:srgbClr val="F26B43"/>
          </p15:clr>
        </p15:guide>
        <p15:guide id="4" pos="8567" userDrawn="1">
          <p15:clr>
            <a:srgbClr val="F26B43"/>
          </p15:clr>
        </p15:guide>
        <p15:guide id="5" orient="horz" pos="499" userDrawn="1">
          <p15:clr>
            <a:srgbClr val="F26B43"/>
          </p15:clr>
        </p15:guide>
        <p15:guide id="6" orient="horz" pos="4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1500" dirty="0" smtClean="0"/>
              <a:t>OpenAIRE Advance</a:t>
            </a:r>
            <a:endParaRPr lang="en-US" sz="11500" b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9600" dirty="0"/>
              <a:t>Support &amp; </a:t>
            </a:r>
            <a:r>
              <a:rPr lang="en-US" sz="9600" dirty="0" smtClean="0"/>
              <a:t>Training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>Iryna Kuchma</a:t>
            </a:r>
            <a:endParaRPr lang="en-US" sz="320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EIFL</a:t>
            </a:r>
            <a:endParaRPr lang="pt-PT" sz="2800" dirty="0" smtClean="0"/>
          </a:p>
          <a:p>
            <a:endParaRPr lang="en-US" sz="2800" dirty="0"/>
          </a:p>
        </p:txBody>
      </p:sp>
      <p:sp>
        <p:nvSpPr>
          <p:cNvPr id="8" name="Marcador de Posição do Texto 3"/>
          <p:cNvSpPr txBox="1">
            <a:spLocks/>
          </p:cNvSpPr>
          <p:nvPr/>
        </p:nvSpPr>
        <p:spPr>
          <a:xfrm>
            <a:off x="1691235" y="5547975"/>
            <a:ext cx="686565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lvl1pPr marL="0" marR="0" indent="0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1" i="0" u="none" strike="noStrike" cap="none" spc="-151" baseline="0">
                <a:ln>
                  <a:noFill/>
                </a:ln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  <a:sym typeface="Helvetica Light"/>
              </a:defRPr>
            </a:lvl1pPr>
            <a:lvl2pPr marL="444489" marR="0" indent="0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 typeface="Arial" charset="0"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  <a:sym typeface="Helvetica Light"/>
              </a:defRPr>
            </a:lvl2pPr>
            <a:lvl3pPr marL="1284079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28567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173056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17545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062034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06523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3951012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pt-PT" sz="3200" dirty="0" smtClean="0"/>
              <a:t>Pedro Principe</a:t>
            </a:r>
            <a:endParaRPr lang="en-US" sz="3200" dirty="0"/>
          </a:p>
        </p:txBody>
      </p:sp>
      <p:sp>
        <p:nvSpPr>
          <p:cNvPr id="9" name="Marcador de Posição do Texto 4"/>
          <p:cNvSpPr txBox="1">
            <a:spLocks/>
          </p:cNvSpPr>
          <p:nvPr/>
        </p:nvSpPr>
        <p:spPr>
          <a:xfrm>
            <a:off x="1691236" y="6113041"/>
            <a:ext cx="686565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rtlCol="0" anchor="t" anchorCtr="0">
            <a:normAutofit fontScale="92500" lnSpcReduction="10000"/>
          </a:bodyPr>
          <a:lstStyle>
            <a:lvl1pPr marL="0" marR="0" indent="0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-150" baseline="0">
                <a:ln>
                  <a:noFill/>
                </a:ln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  <a:sym typeface="Helvetica Light"/>
              </a:defRPr>
            </a:lvl1pPr>
            <a:lvl2pPr marL="444489" marR="0" indent="0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 typeface="Arial" charset="0"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  <a:sym typeface="Helvetica Light"/>
              </a:defRPr>
            </a:lvl2pPr>
            <a:lvl3pPr marL="1284079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28567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173056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17545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062034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06523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3951012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2800" dirty="0" smtClean="0"/>
              <a:t>University</a:t>
            </a:r>
            <a:r>
              <a:rPr lang="pt-PT" sz="2800" dirty="0" smtClean="0"/>
              <a:t> of Minho</a:t>
            </a:r>
            <a:endParaRPr lang="en-US" sz="2800" dirty="0"/>
          </a:p>
        </p:txBody>
      </p:sp>
      <p:sp>
        <p:nvSpPr>
          <p:cNvPr id="7" name="Retângulo 6"/>
          <p:cNvSpPr/>
          <p:nvPr/>
        </p:nvSpPr>
        <p:spPr>
          <a:xfrm>
            <a:off x="4372709" y="8370895"/>
            <a:ext cx="1063283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5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en-US" sz="2500" b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DI4R2017 – 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Connecting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building blocks for Open 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Science, 30 Nov. Brussels</a:t>
            </a:r>
            <a:endParaRPr lang="en-US" sz="2500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103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quarter" idx="10"/>
          </p:nvPr>
        </p:nvSpPr>
        <p:spPr>
          <a:xfrm>
            <a:off x="711201" y="783000"/>
            <a:ext cx="14870176" cy="1525871"/>
          </a:xfrm>
        </p:spPr>
        <p:txBody>
          <a:bodyPr/>
          <a:lstStyle/>
          <a:p>
            <a:r>
              <a:rPr lang="en-US" sz="8000" dirty="0"/>
              <a:t>Open Science helpdesk: Support &amp; training </a:t>
            </a:r>
            <a:r>
              <a:rPr lang="en-US" sz="8000" dirty="0" smtClean="0"/>
              <a:t>(4)</a:t>
            </a:r>
            <a:endParaRPr lang="en-US" sz="800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US" sz="3500" b="1" spc="0" dirty="0">
                <a:latin typeface="Calibri" panose="020F0502020204030204" pitchFamily="34" charset="0"/>
                <a:cs typeface="Calibri" panose="020F0502020204030204" pitchFamily="34" charset="0"/>
              </a:rPr>
              <a:t>Helpdesk for data providers </a:t>
            </a:r>
            <a:r>
              <a:rPr lang="en-US" sz="3500" spc="0" dirty="0">
                <a:latin typeface="Calibri" panose="020F0502020204030204" pitchFamily="34" charset="0"/>
                <a:cs typeface="Calibri" panose="020F0502020204030204" pitchFamily="34" charset="0"/>
              </a:rPr>
              <a:t>(registration </a:t>
            </a:r>
            <a:r>
              <a:rPr lang="en-US" sz="35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3500" spc="0" dirty="0">
                <a:latin typeface="Calibri" panose="020F0502020204030204" pitchFamily="34" charset="0"/>
                <a:cs typeface="Calibri" panose="020F0502020204030204" pitchFamily="34" charset="0"/>
              </a:rPr>
              <a:t>compliance issues</a:t>
            </a:r>
            <a:r>
              <a:rPr lang="en-US" sz="35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5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sz="3500" b="1" spc="0" dirty="0">
                <a:latin typeface="Calibri" panose="020F0502020204030204" pitchFamily="34" charset="0"/>
                <a:cs typeface="Calibri" panose="020F0502020204030204" pitchFamily="34" charset="0"/>
              </a:rPr>
              <a:t>End user technical support for the portal </a:t>
            </a:r>
            <a:r>
              <a:rPr lang="en-US" sz="3500" b="1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functionalities </a:t>
            </a:r>
            <a:r>
              <a:rPr lang="en-US" sz="3500" b="1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tools</a:t>
            </a:r>
            <a:endParaRPr lang="en-US" sz="3500" b="1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en-US" sz="3500" b="1" spc="0" dirty="0">
                <a:latin typeface="Calibri" panose="020F0502020204030204" pitchFamily="34" charset="0"/>
                <a:cs typeface="Calibri" panose="020F0502020204030204" pitchFamily="34" charset="0"/>
              </a:rPr>
              <a:t>D-net software </a:t>
            </a:r>
            <a:r>
              <a:rPr lang="en-US" sz="3500" b="1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en-US" sz="3500" b="1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3500" b="1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3rd party service providers support (APIs</a:t>
            </a:r>
            <a:r>
              <a:rPr lang="en-US" sz="3500" b="1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500" spc="0" dirty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en-US" sz="3500" b="1" spc="0" dirty="0">
                <a:latin typeface="Calibri" panose="020F0502020204030204" pitchFamily="34" charset="0"/>
                <a:cs typeface="Calibri" panose="020F0502020204030204" pitchFamily="34" charset="0"/>
              </a:rPr>
              <a:t>Technical guidelines for software platforms, metadata validation, integration of </a:t>
            </a:r>
            <a:r>
              <a:rPr lang="en-US" sz="3500" b="1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endParaRPr lang="en-US" sz="3500" b="1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66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Iryna Kuchma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iryna.kuchma@eifl.net</a:t>
            </a:r>
            <a:br>
              <a:rPr lang="en-US" dirty="0" smtClean="0"/>
            </a:br>
            <a:r>
              <a:rPr lang="en-US" dirty="0" smtClean="0"/>
              <a:t>@</a:t>
            </a:r>
            <a:r>
              <a:rPr lang="en-US" dirty="0" err="1" smtClean="0"/>
              <a:t>irynakuchma</a:t>
            </a:r>
            <a:endParaRPr lang="en-US" dirty="0" smtClean="0"/>
          </a:p>
        </p:txBody>
      </p:sp>
      <p:pic>
        <p:nvPicPr>
          <p:cNvPr id="4" name="Picture 10" descr="postertwitter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73" y="7410605"/>
            <a:ext cx="46994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188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540501" y="2925466"/>
            <a:ext cx="8641607" cy="276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5" tIns="45723" rIns="91445" bIns="45723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3700" dirty="0">
                <a:solidFill>
                  <a:srgbClr val="3889DE"/>
                </a:solidFill>
                <a:latin typeface="PF Paperback" charset="0"/>
                <a:ea typeface="PF Paperback" charset="0"/>
                <a:cs typeface="PF Paperback" charset="0"/>
              </a:rPr>
              <a:t>www.openaire.eu</a:t>
            </a:r>
          </a:p>
          <a:p>
            <a:pPr algn="l">
              <a:lnSpc>
                <a:spcPct val="120000"/>
              </a:lnSpc>
            </a:pPr>
            <a:r>
              <a:rPr lang="de-DE" sz="3600" dirty="0">
                <a:solidFill>
                  <a:srgbClr val="3889DE"/>
                </a:solidFill>
                <a:latin typeface="PF Paperback" charset="0"/>
                <a:ea typeface="PF Paperback" charset="0"/>
                <a:cs typeface="PF Paperback" charset="0"/>
              </a:rPr>
              <a:t>@</a:t>
            </a:r>
            <a:r>
              <a:rPr lang="de-DE" sz="3600" dirty="0" err="1">
                <a:solidFill>
                  <a:srgbClr val="3889DE"/>
                </a:solidFill>
                <a:latin typeface="PF Paperback" charset="0"/>
                <a:ea typeface="PF Paperback" charset="0"/>
                <a:cs typeface="PF Paperback" charset="0"/>
              </a:rPr>
              <a:t>openaire_eu</a:t>
            </a:r>
            <a:endParaRPr lang="de-DE" sz="3600" dirty="0">
              <a:solidFill>
                <a:srgbClr val="3889DE"/>
              </a:solidFill>
              <a:latin typeface="PF Paperback" charset="0"/>
              <a:ea typeface="PF Paperback" charset="0"/>
              <a:cs typeface="PF Paperback" charset="0"/>
            </a:endParaRPr>
          </a:p>
          <a:p>
            <a:pPr algn="l">
              <a:lnSpc>
                <a:spcPct val="120000"/>
              </a:lnSpc>
            </a:pPr>
            <a:r>
              <a:rPr lang="da-DK" sz="3600" dirty="0" err="1">
                <a:solidFill>
                  <a:srgbClr val="3889DE"/>
                </a:solidFill>
                <a:latin typeface="PF Paperback" charset="0"/>
                <a:ea typeface="PF Paperback" charset="0"/>
                <a:cs typeface="PF Paperback" charset="0"/>
              </a:rPr>
              <a:t>facebook.com</a:t>
            </a:r>
            <a:r>
              <a:rPr lang="da-DK" sz="3600" dirty="0">
                <a:solidFill>
                  <a:srgbClr val="3889DE"/>
                </a:solidFill>
                <a:latin typeface="PF Paperback" charset="0"/>
                <a:ea typeface="PF Paperback" charset="0"/>
                <a:cs typeface="PF Paperback" charset="0"/>
              </a:rPr>
              <a:t>/</a:t>
            </a:r>
            <a:r>
              <a:rPr lang="da-DK" sz="3600" dirty="0" err="1">
                <a:solidFill>
                  <a:srgbClr val="3889DE"/>
                </a:solidFill>
                <a:latin typeface="PF Paperback" charset="0"/>
                <a:ea typeface="PF Paperback" charset="0"/>
                <a:cs typeface="PF Paperback" charset="0"/>
              </a:rPr>
              <a:t>groups</a:t>
            </a:r>
            <a:r>
              <a:rPr lang="da-DK" sz="3600" dirty="0">
                <a:solidFill>
                  <a:srgbClr val="3889DE"/>
                </a:solidFill>
                <a:latin typeface="PF Paperback" charset="0"/>
                <a:ea typeface="PF Paperback" charset="0"/>
                <a:cs typeface="PF Paperback" charset="0"/>
              </a:rPr>
              <a:t>/</a:t>
            </a:r>
            <a:r>
              <a:rPr lang="da-DK" sz="3600" dirty="0" err="1">
                <a:solidFill>
                  <a:srgbClr val="3889DE"/>
                </a:solidFill>
                <a:latin typeface="PF Paperback" charset="0"/>
                <a:ea typeface="PF Paperback" charset="0"/>
                <a:cs typeface="PF Paperback" charset="0"/>
              </a:rPr>
              <a:t>openaire</a:t>
            </a:r>
            <a:r>
              <a:rPr lang="da-DK" sz="3600" dirty="0">
                <a:solidFill>
                  <a:srgbClr val="3889DE"/>
                </a:solidFill>
                <a:latin typeface="PF Paperback" charset="0"/>
                <a:ea typeface="PF Paperback" charset="0"/>
                <a:cs typeface="PF Paperback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da-DK" sz="3600" dirty="0" err="1">
                <a:solidFill>
                  <a:srgbClr val="3889DE"/>
                </a:solidFill>
                <a:latin typeface="PF Paperback" charset="0"/>
                <a:ea typeface="PF Paperback" charset="0"/>
                <a:cs typeface="PF Paperback" charset="0"/>
              </a:rPr>
              <a:t>linkedin.com</a:t>
            </a:r>
            <a:r>
              <a:rPr lang="da-DK" sz="3600" dirty="0">
                <a:solidFill>
                  <a:srgbClr val="3889DE"/>
                </a:solidFill>
                <a:latin typeface="PF Paperback" charset="0"/>
                <a:ea typeface="PF Paperback" charset="0"/>
                <a:cs typeface="PF Paperback" charset="0"/>
              </a:rPr>
              <a:t>/</a:t>
            </a:r>
            <a:r>
              <a:rPr lang="da-DK" sz="3600" dirty="0" err="1">
                <a:solidFill>
                  <a:srgbClr val="3889DE"/>
                </a:solidFill>
                <a:latin typeface="PF Paperback" charset="0"/>
                <a:ea typeface="PF Paperback" charset="0"/>
                <a:cs typeface="PF Paperback" charset="0"/>
              </a:rPr>
              <a:t>groups</a:t>
            </a:r>
            <a:r>
              <a:rPr lang="da-DK" sz="3600" dirty="0">
                <a:solidFill>
                  <a:srgbClr val="3889DE"/>
                </a:solidFill>
                <a:latin typeface="PF Paperback" charset="0"/>
                <a:ea typeface="PF Paperback" charset="0"/>
                <a:cs typeface="PF Paperback" charset="0"/>
              </a:rPr>
              <a:t>/OpenAIRE-3893548</a:t>
            </a:r>
            <a:endParaRPr lang="de-DE" sz="3600" dirty="0">
              <a:solidFill>
                <a:srgbClr val="3889DE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pic>
        <p:nvPicPr>
          <p:cNvPr id="5" name="Picture 6" descr="posterweb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18" y="3096184"/>
            <a:ext cx="40644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ostermail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151" y="6523840"/>
            <a:ext cx="54615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osterlinkedin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17" y="5061753"/>
            <a:ext cx="4572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osterfb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79" y="4490253"/>
            <a:ext cx="19051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ostertwitter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667" y="3867097"/>
            <a:ext cx="46994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 txBox="1">
            <a:spLocks/>
          </p:cNvSpPr>
          <p:nvPr/>
        </p:nvSpPr>
        <p:spPr>
          <a:xfrm>
            <a:off x="4682573" y="6380418"/>
            <a:ext cx="7058714" cy="64928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39590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284079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28567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173056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17545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062034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06523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3951012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dirty="0" smtClean="0">
                <a:solidFill>
                  <a:srgbClr val="2D3292"/>
                </a:solidFill>
              </a:rPr>
              <a:t>info@openaire.eu</a:t>
            </a:r>
          </a:p>
        </p:txBody>
      </p:sp>
    </p:spTree>
    <p:extLst>
      <p:ext uri="{BB962C8B-B14F-4D97-AF65-F5344CB8AC3E}">
        <p14:creationId xmlns:p14="http://schemas.microsoft.com/office/powerpoint/2010/main" val="469541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723900" y="474584"/>
            <a:ext cx="12872179" cy="961332"/>
          </a:xfrm>
        </p:spPr>
        <p:txBody>
          <a:bodyPr>
            <a:noAutofit/>
          </a:bodyPr>
          <a:lstStyle/>
          <a:p>
            <a:r>
              <a:rPr lang="en-US" sz="8000" dirty="0" smtClean="0"/>
              <a:t>Who we are?</a:t>
            </a:r>
            <a:endParaRPr lang="en-US" sz="800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5400" i="0" dirty="0"/>
              <a:t>A </a:t>
            </a:r>
            <a:r>
              <a:rPr lang="en-US" sz="5400" i="0" dirty="0" smtClean="0"/>
              <a:t>50 </a:t>
            </a:r>
            <a:r>
              <a:rPr lang="en-US" sz="5400" i="0" dirty="0"/>
              <a:t>partners’ </a:t>
            </a:r>
            <a:r>
              <a:rPr lang="en-US" sz="5400" i="0" dirty="0" smtClean="0"/>
              <a:t>partnership</a:t>
            </a:r>
          </a:p>
          <a:p>
            <a:pPr>
              <a:spcBef>
                <a:spcPts val="600"/>
              </a:spcBef>
            </a:pPr>
            <a:r>
              <a:rPr lang="en-US" sz="4000" b="0" i="0" dirty="0" smtClean="0"/>
              <a:t>In </a:t>
            </a:r>
            <a:r>
              <a:rPr lang="en-US" sz="4000" b="0" i="0" dirty="0"/>
              <a:t>24x7 operation since 2010</a:t>
            </a:r>
          </a:p>
        </p:txBody>
      </p:sp>
      <p:graphicFrame>
        <p:nvGraphicFramePr>
          <p:cNvPr id="9" name="Diagram 3"/>
          <p:cNvGraphicFramePr/>
          <p:nvPr>
            <p:extLst>
              <p:ext uri="{D42A27DB-BD31-4B8C-83A1-F6EECF244321}">
                <p14:modId xmlns:p14="http://schemas.microsoft.com/office/powerpoint/2010/main" val="2636900980"/>
              </p:ext>
            </p:extLst>
          </p:nvPr>
        </p:nvGraphicFramePr>
        <p:xfrm>
          <a:off x="516483" y="1752438"/>
          <a:ext cx="7349702" cy="626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4702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>
          <a:xfrm>
            <a:off x="9683645" y="1752438"/>
            <a:ext cx="5638417" cy="2420976"/>
          </a:xfrm>
        </p:spPr>
        <p:txBody>
          <a:bodyPr>
            <a:normAutofit fontScale="92500" lnSpcReduction="10000"/>
          </a:bodyPr>
          <a:lstStyle/>
          <a:p>
            <a:r>
              <a:rPr lang="en-US" sz="4100" b="1" dirty="0">
                <a:solidFill>
                  <a:srgbClr val="3889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expert nodes all over </a:t>
            </a:r>
            <a:r>
              <a:rPr lang="en-US" sz="4100" b="1" dirty="0" smtClean="0">
                <a:solidFill>
                  <a:srgbClr val="3889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Europe: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Science training &amp; support, OA policy alignment, Technical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assistance...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Human Network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Digital Network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433755" y="4847967"/>
            <a:ext cx="6221878" cy="2420976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2D32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Scientific Information System with access </a:t>
            </a:r>
            <a:r>
              <a:rPr lang="en-US" sz="3800" b="1" dirty="0" smtClean="0">
                <a:solidFill>
                  <a:srgbClr val="2D32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3600" b="1" dirty="0" smtClean="0"/>
              <a:t>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22,683,218 publications; 606,489 datasets; 1,006 data providers, 800Κ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publications linked to projects from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14 funders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13"/>
          <p:cNvSpPr txBox="1">
            <a:spLocks/>
          </p:cNvSpPr>
          <p:nvPr/>
        </p:nvSpPr>
        <p:spPr>
          <a:xfrm>
            <a:off x="711199" y="146207"/>
            <a:ext cx="14752577" cy="1360301"/>
          </a:xfrm>
          <a:prstGeom prst="rect">
            <a:avLst/>
          </a:prstGeom>
        </p:spPr>
        <p:txBody>
          <a:bodyPr>
            <a:noAutofit/>
          </a:bodyPr>
          <a:lstStyle>
            <a:lvl1pPr marL="395101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39590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284079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28567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173056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17545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062034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06523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3951012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FontTx/>
              <a:buNone/>
            </a:pPr>
            <a:r>
              <a:rPr lang="en-US" sz="8000" b="1" dirty="0">
                <a:solidFill>
                  <a:srgbClr val="2D32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faceted e-Infrastructure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514498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1240407" y="4473257"/>
            <a:ext cx="3119156" cy="1751695"/>
          </a:xfrm>
        </p:spPr>
        <p:txBody>
          <a:bodyPr>
            <a:noAutofit/>
          </a:bodyPr>
          <a:lstStyle/>
          <a:p>
            <a:pPr lvl="0"/>
            <a:r>
              <a:rPr lang="en-GB" sz="3600" dirty="0" smtClean="0">
                <a:latin typeface="Calibri" panose="020F0502020204030204" pitchFamily="34" charset="0"/>
                <a:ea typeface="PF Paperback Light" charset="0"/>
                <a:cs typeface="Calibri" panose="020F0502020204030204" pitchFamily="34" charset="0"/>
              </a:rPr>
              <a:t>RESEARCHERS &amp; RESEARCH COMMUNITIES</a:t>
            </a:r>
            <a:endParaRPr lang="en-GB" sz="3600" dirty="0">
              <a:latin typeface="Calibri" panose="020F0502020204030204" pitchFamily="34" charset="0"/>
              <a:ea typeface="PF Paperback Light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759520" y="4473257"/>
            <a:ext cx="3167530" cy="175169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CONTENT PROVIDERS</a:t>
            </a:r>
            <a:r>
              <a:rPr lang="en-US" sz="3600" dirty="0"/>
              <a:t> </a:t>
            </a:r>
            <a:r>
              <a:rPr lang="en-US" sz="3600" dirty="0" smtClean="0"/>
              <a:t>MANAGERS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8331081" y="4473257"/>
            <a:ext cx="3263042" cy="1751695"/>
          </a:xfrm>
        </p:spPr>
        <p:txBody>
          <a:bodyPr>
            <a:noAutofit/>
          </a:bodyPr>
          <a:lstStyle/>
          <a:p>
            <a:pPr lvl="0"/>
            <a:r>
              <a:rPr lang="en-GB" sz="3600" dirty="0" smtClean="0">
                <a:latin typeface="Calibri" panose="020F0502020204030204" pitchFamily="34" charset="0"/>
                <a:ea typeface="PF Paperback Light" charset="0"/>
                <a:cs typeface="Calibri" panose="020F0502020204030204" pitchFamily="34" charset="0"/>
              </a:rPr>
              <a:t>FUNDERS &amp; RESEARCH ADMINISTRATORS</a:t>
            </a:r>
            <a:endParaRPr lang="en-GB" sz="3600" dirty="0">
              <a:latin typeface="Calibri" panose="020F0502020204030204" pitchFamily="34" charset="0"/>
              <a:ea typeface="PF Paperback Light" charset="0"/>
              <a:cs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11998154" y="4473257"/>
            <a:ext cx="3012316" cy="175169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3rd party SERVICE PROVIDERS</a:t>
            </a:r>
            <a:endParaRPr lang="en-US" sz="36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11199" y="435940"/>
            <a:ext cx="14752577" cy="1070568"/>
          </a:xfrm>
        </p:spPr>
        <p:txBody>
          <a:bodyPr>
            <a:noAutofit/>
          </a:bodyPr>
          <a:lstStyle/>
          <a:p>
            <a:r>
              <a:rPr lang="en-US" sz="8000" dirty="0" smtClean="0"/>
              <a:t>Open Science services </a:t>
            </a:r>
            <a:r>
              <a:rPr lang="en-US" sz="8000" dirty="0"/>
              <a:t>for all</a:t>
            </a:r>
          </a:p>
        </p:txBody>
      </p:sp>
      <p:sp>
        <p:nvSpPr>
          <p:cNvPr id="26" name="Rectangle 6"/>
          <p:cNvSpPr/>
          <p:nvPr/>
        </p:nvSpPr>
        <p:spPr bwMode="auto">
          <a:xfrm>
            <a:off x="8426661" y="7005862"/>
            <a:ext cx="7329153" cy="923183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360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000" dirty="0" smtClean="0">
                <a:solidFill>
                  <a:srgbClr val="FEFFFF"/>
                </a:solidFill>
                <a:latin typeface="Calibri" panose="020F0502020204030204" pitchFamily="34" charset="0"/>
                <a:ea typeface="PF Paperback Light" charset="0"/>
                <a:cs typeface="Calibri" panose="020F0502020204030204" pitchFamily="34" charset="0"/>
                <a:sym typeface="Gill Sans" charset="0"/>
              </a:rPr>
              <a:t>Dashboards for funders, content providers, research communities and institutions.</a:t>
            </a:r>
          </a:p>
        </p:txBody>
      </p:sp>
      <p:sp>
        <p:nvSpPr>
          <p:cNvPr id="28" name="Rectangle 7"/>
          <p:cNvSpPr/>
          <p:nvPr/>
        </p:nvSpPr>
        <p:spPr bwMode="auto">
          <a:xfrm>
            <a:off x="711199" y="7005533"/>
            <a:ext cx="7361977" cy="923183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36000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rgbClr val="FEFFFF"/>
                </a:solidFill>
                <a:latin typeface="Calibri" panose="020F0502020204030204" pitchFamily="34" charset="0"/>
                <a:ea typeface="PF Paperback Light" charset="0"/>
                <a:cs typeface="Calibri" panose="020F0502020204030204" pitchFamily="34" charset="0"/>
                <a:sym typeface="Gill Sans" charset="0"/>
              </a:rPr>
              <a:t>Services </a:t>
            </a:r>
            <a:r>
              <a:rPr lang="en-GB" sz="3500" dirty="0" smtClean="0">
                <a:solidFill>
                  <a:srgbClr val="FEFFFF"/>
                </a:solidFill>
                <a:latin typeface="Calibri" panose="020F0502020204030204" pitchFamily="34" charset="0"/>
                <a:ea typeface="PF Paperback Light" charset="0"/>
                <a:cs typeface="Calibri" panose="020F0502020204030204" pitchFamily="34" charset="0"/>
                <a:sym typeface="Gill Sans" charset="0"/>
              </a:rPr>
              <a:t>at</a:t>
            </a:r>
            <a:r>
              <a:rPr lang="en-GB" sz="3600" dirty="0" smtClean="0">
                <a:solidFill>
                  <a:srgbClr val="FEFFFF"/>
                </a:solidFill>
                <a:latin typeface="Calibri" panose="020F0502020204030204" pitchFamily="34" charset="0"/>
                <a:ea typeface="PF Paperback Light" charset="0"/>
                <a:cs typeface="Calibri" panose="020F0502020204030204" pitchFamily="34" charset="0"/>
                <a:sym typeface="Gill Sans" charset="0"/>
              </a:rPr>
              <a:t> all levels of e-Infrastructure. Services that cover all research life-cycle.</a:t>
            </a:r>
            <a:endParaRPr lang="en-GB" dirty="0" smtClean="0">
              <a:solidFill>
                <a:srgbClr val="FEFFFF"/>
              </a:solidFill>
              <a:latin typeface="Calibri" panose="020F0502020204030204" pitchFamily="34" charset="0"/>
              <a:ea typeface="PF Paperback Light" charset="0"/>
              <a:cs typeface="Calibri" panose="020F0502020204030204" pitchFamily="34" charset="0"/>
              <a:sym typeface="Gill Sans" charset="0"/>
            </a:endParaRPr>
          </a:p>
        </p:txBody>
      </p:sp>
      <p:pic>
        <p:nvPicPr>
          <p:cNvPr id="32" name="Marcador de Posição da Imagem 31"/>
          <p:cNvPicPr>
            <a:picLocks noGrp="1" noChangeAspect="1"/>
          </p:cNvPicPr>
          <p:nvPr>
            <p:ph type="pic" sz="quarter" idx="3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48"/>
          <a:stretch>
            <a:fillRect/>
          </a:stretch>
        </p:blipFill>
        <p:spPr/>
      </p:pic>
      <p:pic>
        <p:nvPicPr>
          <p:cNvPr id="36" name="Marcador de Posição da Imagem 35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>
            <a:fillRect/>
          </a:stretch>
        </p:blipFill>
        <p:spPr/>
      </p:pic>
      <p:pic>
        <p:nvPicPr>
          <p:cNvPr id="52" name="Marcador de Posição da Imagem 51"/>
          <p:cNvPicPr>
            <a:picLocks noGrp="1" noChangeAspect="1"/>
          </p:cNvPicPr>
          <p:nvPr>
            <p:ph type="pic" sz="quarter" idx="3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7" r="21477"/>
          <a:stretch>
            <a:fillRect/>
          </a:stretch>
        </p:blipFill>
        <p:spPr/>
      </p:pic>
      <p:pic>
        <p:nvPicPr>
          <p:cNvPr id="54" name="Marcador de Posição da Imagem 53"/>
          <p:cNvPicPr>
            <a:picLocks noGrp="1" noChangeAspect="1"/>
          </p:cNvPicPr>
          <p:nvPr>
            <p:ph type="pic" sz="quarter" idx="3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7" r="214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0683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9" y="141906"/>
            <a:ext cx="5045581" cy="283924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652" y="141907"/>
            <a:ext cx="5045581" cy="28392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652" y="3141013"/>
            <a:ext cx="5045581" cy="283924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53" y="3141014"/>
            <a:ext cx="5045581" cy="283924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2874" y="3141014"/>
            <a:ext cx="5045581" cy="283924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8651" y="6151842"/>
            <a:ext cx="5045581" cy="283924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2874" y="6151842"/>
            <a:ext cx="5045581" cy="283924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04428" y="6140122"/>
            <a:ext cx="5045581" cy="283925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852874" y="141907"/>
            <a:ext cx="5045581" cy="283925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208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Guidelines</a:t>
            </a:r>
            <a:endParaRPr lang="en-US" sz="3200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Copyright Issues </a:t>
            </a:r>
          </a:p>
          <a:p>
            <a:pPr>
              <a:spcBef>
                <a:spcPts val="600"/>
              </a:spcBef>
            </a:pP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H2020 factsheets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</a:p>
          <a:p>
            <a:pPr>
              <a:spcBef>
                <a:spcPts val="600"/>
              </a:spcBef>
            </a:pP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Policy</a:t>
            </a:r>
          </a:p>
          <a:p>
            <a:pPr>
              <a:spcBef>
                <a:spcPts val="600"/>
              </a:spcBef>
            </a:pP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Technical</a:t>
            </a:r>
            <a:endParaRPr lang="en-US" sz="32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pt-PT" sz="3200" spc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Webinars</a:t>
            </a:r>
            <a:endParaRPr lang="pt-PT" sz="3200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pt-PT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Workshops</a:t>
            </a:r>
          </a:p>
          <a:p>
            <a:pPr lvl="0">
              <a:spcBef>
                <a:spcPts val="600"/>
              </a:spcBef>
            </a:pPr>
            <a:r>
              <a:rPr lang="pt-PT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Demos</a:t>
            </a:r>
            <a:endParaRPr lang="pt-PT" sz="32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pt-PT" sz="4800" dirty="0" smtClean="0"/>
              <a:t>HELPDESK</a:t>
            </a:r>
            <a:endParaRPr lang="en-US" sz="3600" dirty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pt-PT" sz="3200" spc="0" dirty="0" err="1" smtClean="0">
                <a:latin typeface="Calibri" panose="020F0502020204030204" pitchFamily="34" charset="0"/>
              </a:rPr>
              <a:t>Ask</a:t>
            </a:r>
            <a:r>
              <a:rPr lang="pt-PT" sz="3200" spc="0" dirty="0" smtClean="0">
                <a:latin typeface="Calibri" panose="020F0502020204030204" pitchFamily="34" charset="0"/>
              </a:rPr>
              <a:t> </a:t>
            </a:r>
            <a:r>
              <a:rPr lang="pt-PT" sz="3200" spc="0" dirty="0">
                <a:latin typeface="Calibri" panose="020F0502020204030204" pitchFamily="34" charset="0"/>
              </a:rPr>
              <a:t>a </a:t>
            </a:r>
            <a:r>
              <a:rPr lang="pt-PT" sz="3200" spc="0" dirty="0" err="1" smtClean="0">
                <a:latin typeface="Calibri" panose="020F0502020204030204" pitchFamily="34" charset="0"/>
              </a:rPr>
              <a:t>question</a:t>
            </a:r>
            <a:endParaRPr lang="pt-PT" sz="3200" spc="0" dirty="0" smtClean="0">
              <a:latin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pt-PT" sz="3200" spc="0" dirty="0" err="1" smtClean="0">
                <a:latin typeface="Calibri" panose="020F0502020204030204" pitchFamily="34" charset="0"/>
              </a:rPr>
              <a:t>FAQs</a:t>
            </a:r>
            <a:endParaRPr lang="pt-PT" sz="3200" spc="0" dirty="0">
              <a:latin typeface="Calibri" panose="020F0502020204030204" pitchFamily="34" charset="0"/>
            </a:endParaRPr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32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RESOURCES</a:t>
            </a:r>
          </a:p>
        </p:txBody>
      </p:sp>
      <p:sp>
        <p:nvSpPr>
          <p:cNvPr id="8" name="Marcador de Posição do Texto 7"/>
          <p:cNvSpPr>
            <a:spLocks noGrp="1"/>
          </p:cNvSpPr>
          <p:nvPr>
            <p:ph type="body" sz="quarter" idx="33"/>
          </p:nvPr>
        </p:nvSpPr>
        <p:spPr/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pt-PT" sz="4800" dirty="0"/>
              <a:t>TRAINING</a:t>
            </a:r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pt-PT" sz="4400" dirty="0" smtClean="0"/>
              <a:t>CONSULTATION</a:t>
            </a:r>
            <a:endParaRPr lang="en-US" sz="4400" dirty="0"/>
          </a:p>
        </p:txBody>
      </p:sp>
      <p:sp>
        <p:nvSpPr>
          <p:cNvPr id="11" name="Marcador de Posição do Texto 10"/>
          <p:cNvSpPr>
            <a:spLocks noGrp="1"/>
          </p:cNvSpPr>
          <p:nvPr>
            <p:ph type="body" sz="quarter" idx="10"/>
          </p:nvPr>
        </p:nvSpPr>
        <p:spPr>
          <a:xfrm>
            <a:off x="339969" y="408676"/>
            <a:ext cx="15380677" cy="1051824"/>
          </a:xfrm>
        </p:spPr>
        <p:txBody>
          <a:bodyPr>
            <a:normAutofit/>
          </a:bodyPr>
          <a:lstStyle/>
          <a:p>
            <a:r>
              <a:rPr lang="en-US" dirty="0"/>
              <a:t>A pan European </a:t>
            </a:r>
            <a:r>
              <a:rPr lang="en-US" dirty="0" smtClean="0"/>
              <a:t>support </a:t>
            </a:r>
            <a:r>
              <a:rPr lang="en-US" dirty="0" smtClean="0"/>
              <a:t>&amp; training service </a:t>
            </a:r>
            <a:r>
              <a:rPr lang="en-US" dirty="0"/>
              <a:t>for Open Science</a:t>
            </a:r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77D4BE-F539-D04A-8CB9-4B543B2D7FF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44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quarter" idx="10"/>
          </p:nvPr>
        </p:nvSpPr>
        <p:spPr>
          <a:xfrm>
            <a:off x="709168" y="860933"/>
            <a:ext cx="14230096" cy="1525872"/>
          </a:xfrm>
        </p:spPr>
        <p:txBody>
          <a:bodyPr/>
          <a:lstStyle/>
          <a:p>
            <a:r>
              <a:rPr lang="en-US" sz="8000" dirty="0" smtClean="0"/>
              <a:t>Open Science helpdesk: Support &amp; training (1)</a:t>
            </a:r>
            <a:endParaRPr lang="en-US" sz="800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28"/>
          </p:nvPr>
        </p:nvSpPr>
        <p:spPr>
          <a:xfrm>
            <a:off x="730950" y="2539785"/>
            <a:ext cx="13954314" cy="2187869"/>
          </a:xfrm>
        </p:spPr>
        <p:txBody>
          <a:bodyPr>
            <a:normAutofit/>
          </a:bodyPr>
          <a:lstStyle/>
          <a:p>
            <a:r>
              <a:rPr lang="en-US" sz="3200" b="1" spc="0" dirty="0">
                <a:latin typeface="Calibri" panose="020F0502020204030204" pitchFamily="34" charset="0"/>
                <a:cs typeface="Calibri" panose="020F0502020204030204" pitchFamily="34" charset="0"/>
              </a:rPr>
              <a:t>A multiplier approach: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 Train-the-trainer models targeted at NOADs, NCPs, RIs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key 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intermediaries to increase capacity to advise on Horizon 2020 requirements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assist researchers in the transition to open data by default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Open 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cience 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practices.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quarter" idx="30"/>
          </p:nvPr>
        </p:nvSpPr>
        <p:spPr>
          <a:xfrm>
            <a:off x="730950" y="5033615"/>
            <a:ext cx="13369098" cy="2797400"/>
          </a:xfrm>
        </p:spPr>
        <p:txBody>
          <a:bodyPr>
            <a:normAutofit/>
          </a:bodyPr>
          <a:lstStyle/>
          <a:p>
            <a:r>
              <a:rPr lang="en-US" sz="3200" b="1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Collaboration with e-infrastructures, research Infrastructures </a:t>
            </a:r>
            <a:r>
              <a:rPr lang="en-US" sz="3200" b="1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related </a:t>
            </a:r>
            <a:r>
              <a:rPr lang="en-US" sz="3200" b="1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projects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such as FOSTER+, OpenAIRE-Connect, EUDAT, EGI, GEANT, EDISON, FIT4RRI, </a:t>
            </a:r>
            <a:r>
              <a:rPr lang="en-US" sz="3200" spc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OpenUP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LEARN, </a:t>
            </a:r>
            <a:r>
              <a:rPr lang="en-US" sz="3200" spc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OpenMinted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3200" spc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FutureTDM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develop tailored training materials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disciplinary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studies to support training efforts on OA, open data, RDM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Open 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cience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2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89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quarter" idx="10"/>
          </p:nvPr>
        </p:nvSpPr>
        <p:spPr>
          <a:xfrm>
            <a:off x="709169" y="783000"/>
            <a:ext cx="14156944" cy="1525871"/>
          </a:xfrm>
        </p:spPr>
        <p:txBody>
          <a:bodyPr/>
          <a:lstStyle/>
          <a:p>
            <a:r>
              <a:rPr lang="en-US" sz="8000" dirty="0"/>
              <a:t>Open Science helpdesk: Support &amp; training </a:t>
            </a:r>
            <a:r>
              <a:rPr lang="en-US" sz="8000" dirty="0" smtClean="0"/>
              <a:t>(2)</a:t>
            </a:r>
            <a:endParaRPr lang="en-US" sz="800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27"/>
          </p:nvPr>
        </p:nvSpPr>
        <p:spPr/>
        <p:txBody>
          <a:bodyPr>
            <a:noAutofit/>
          </a:bodyPr>
          <a:lstStyle/>
          <a:p>
            <a:r>
              <a:rPr lang="en-US" sz="3200" b="1" spc="0" dirty="0">
                <a:latin typeface="Calibri" panose="020F0502020204030204" pitchFamily="34" charset="0"/>
                <a:cs typeface="Calibri" panose="020F0502020204030204" pitchFamily="34" charset="0"/>
              </a:rPr>
              <a:t>Practical, how-to style resources </a:t>
            </a:r>
            <a:r>
              <a:rPr lang="en-US" sz="3200" b="1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3200" b="1" spc="0" dirty="0">
                <a:latin typeface="Calibri" panose="020F0502020204030204" pitchFamily="34" charset="0"/>
                <a:cs typeface="Calibri" panose="020F0502020204030204" pitchFamily="34" charset="0"/>
              </a:rPr>
              <a:t>interactive training materials 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that set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cience 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principles into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practice </a:t>
            </a:r>
            <a:endParaRPr lang="en-US" sz="32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quarter" idx="28"/>
          </p:nvPr>
        </p:nvSpPr>
        <p:spPr>
          <a:xfrm>
            <a:off x="6107176" y="2539786"/>
            <a:ext cx="4851400" cy="2032000"/>
          </a:xfrm>
        </p:spPr>
        <p:txBody>
          <a:bodyPr>
            <a:noAutofit/>
          </a:bodyPr>
          <a:lstStyle/>
          <a:p>
            <a:r>
              <a:rPr lang="en-US" sz="3200" b="1" spc="0" dirty="0">
                <a:latin typeface="Calibri" panose="020F0502020204030204" pitchFamily="34" charset="0"/>
                <a:cs typeface="Calibri" panose="020F0502020204030204" pitchFamily="34" charset="0"/>
              </a:rPr>
              <a:t>The roadshow model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to  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help NOADs to engage people in different regions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foster local support networks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collaborations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29"/>
          </p:nvPr>
        </p:nvSpPr>
        <p:spPr>
          <a:xfrm>
            <a:off x="711201" y="5074608"/>
            <a:ext cx="4851400" cy="2519328"/>
          </a:xfrm>
        </p:spPr>
        <p:txBody>
          <a:bodyPr>
            <a:noAutofit/>
          </a:bodyPr>
          <a:lstStyle/>
          <a:p>
            <a:r>
              <a:rPr lang="en-US" sz="3200" b="1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Multi-module </a:t>
            </a:r>
            <a:r>
              <a:rPr lang="en-US" sz="3200" b="1" spc="0" dirty="0">
                <a:latin typeface="Calibri" panose="020F0502020204030204" pitchFamily="34" charset="0"/>
                <a:cs typeface="Calibri" panose="020F0502020204030204" pitchFamily="34" charset="0"/>
              </a:rPr>
              <a:t>Open Science kit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life sciences, social sciences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humanities (FOSTER), computing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, engineering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other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disciplines</a:t>
            </a:r>
            <a:endParaRPr lang="en-US" sz="32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30"/>
          </p:nvPr>
        </p:nvSpPr>
        <p:spPr>
          <a:xfrm>
            <a:off x="6308344" y="5033616"/>
            <a:ext cx="4851400" cy="3195984"/>
          </a:xfrm>
        </p:spPr>
        <p:txBody>
          <a:bodyPr>
            <a:normAutofit/>
          </a:bodyPr>
          <a:lstStyle/>
          <a:p>
            <a:r>
              <a:rPr lang="en-US" sz="3200" b="1" spc="0" dirty="0">
                <a:latin typeface="Calibri" panose="020F0502020204030204" pitchFamily="34" charset="0"/>
                <a:cs typeface="Calibri" panose="020F0502020204030204" pitchFamily="34" charset="0"/>
              </a:rPr>
              <a:t>OpenAIRE Services </a:t>
            </a:r>
            <a:r>
              <a:rPr lang="en-US" sz="3200" b="1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services &amp; tools,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targeting different stakeholders via webinars, workshops,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etc. </a:t>
            </a:r>
            <a:endParaRPr lang="en-US" sz="32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28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quarter" idx="10"/>
          </p:nvPr>
        </p:nvSpPr>
        <p:spPr>
          <a:xfrm>
            <a:off x="711200" y="798483"/>
            <a:ext cx="14303248" cy="1525872"/>
          </a:xfrm>
        </p:spPr>
        <p:txBody>
          <a:bodyPr/>
          <a:lstStyle/>
          <a:p>
            <a:r>
              <a:rPr lang="en-US" sz="8000" dirty="0"/>
              <a:t>Open Science helpdesk: Support &amp; training </a:t>
            </a:r>
            <a:r>
              <a:rPr lang="en-US" sz="8000" dirty="0" smtClean="0"/>
              <a:t>(3)</a:t>
            </a:r>
            <a:endParaRPr lang="en-US" sz="800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28"/>
          </p:nvPr>
        </p:nvSpPr>
        <p:spPr>
          <a:xfrm>
            <a:off x="730950" y="2539785"/>
            <a:ext cx="14283498" cy="2278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200" b="1" spc="0" dirty="0">
                <a:latin typeface="Calibri" panose="020F0502020204030204" pitchFamily="34" charset="0"/>
                <a:cs typeface="Calibri" panose="020F0502020204030204" pitchFamily="34" charset="0"/>
              </a:rPr>
              <a:t>From European to national: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2-4 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training events per country; </a:t>
            </a:r>
          </a:p>
          <a:p>
            <a:pPr>
              <a:spcBef>
                <a:spcPts val="600"/>
              </a:spcBef>
            </a:pP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10-20 at EU level by the end of year three; </a:t>
            </a:r>
          </a:p>
          <a:p>
            <a:pPr>
              <a:spcBef>
                <a:spcPts val="600"/>
              </a:spcBef>
            </a:pP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100 trainers; </a:t>
            </a:r>
          </a:p>
          <a:p>
            <a:pPr>
              <a:spcBef>
                <a:spcPts val="600"/>
              </a:spcBef>
            </a:pP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at least 50 participants at each training events. 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quarter" idx="30"/>
          </p:nvPr>
        </p:nvSpPr>
        <p:spPr>
          <a:xfrm>
            <a:off x="730950" y="5033615"/>
            <a:ext cx="13844586" cy="259810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b="1" spc="0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r>
              <a:rPr lang="en-US" sz="3200" b="1" spc="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3200" b="1" spc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NOADs hosting 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at least 60 workshops,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webinars and 20 train-the-trainer events, </a:t>
            </a:r>
            <a:r>
              <a:rPr lang="en-US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 reaching </a:t>
            </a:r>
            <a:r>
              <a:rPr lang="en-US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to over 11,000 participants in total.</a:t>
            </a:r>
          </a:p>
        </p:txBody>
      </p:sp>
    </p:spTree>
    <p:extLst>
      <p:ext uri="{BB962C8B-B14F-4D97-AF65-F5344CB8AC3E}">
        <p14:creationId xmlns:p14="http://schemas.microsoft.com/office/powerpoint/2010/main" val="4223586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ster">
  <a:themeElements>
    <a:clrScheme name="OpenAIRE">
      <a:dk1>
        <a:srgbClr val="000000"/>
      </a:dk1>
      <a:lt1>
        <a:srgbClr val="FEFFFF"/>
      </a:lt1>
      <a:dk2>
        <a:srgbClr val="424242"/>
      </a:dk2>
      <a:lt2>
        <a:srgbClr val="D5D5D5"/>
      </a:lt2>
      <a:accent1>
        <a:srgbClr val="2D3292"/>
      </a:accent1>
      <a:accent2>
        <a:srgbClr val="3889DE"/>
      </a:accent2>
      <a:accent3>
        <a:srgbClr val="69CDF3"/>
      </a:accent3>
      <a:accent4>
        <a:srgbClr val="797DD5"/>
      </a:accent4>
      <a:accent5>
        <a:srgbClr val="4248A9"/>
      </a:accent5>
      <a:accent6>
        <a:srgbClr val="D71E00"/>
      </a:accent6>
      <a:hlink>
        <a:srgbClr val="FF7C00"/>
      </a:hlink>
      <a:folHlink>
        <a:srgbClr val="00000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A72E6D78-4451-2C43-A51A-3ED5D09EAE39}" vid="{7BDFCED3-FA51-D14D-87FC-E923B98DE06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3761</TotalTime>
  <Words>546</Words>
  <Application>Microsoft Office PowerPoint</Application>
  <PresentationFormat>Custom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Gill Sans</vt:lpstr>
      <vt:lpstr>Helvetica Light</vt:lpstr>
      <vt:lpstr>Helvetica Neue</vt:lpstr>
      <vt:lpstr>Open Sans</vt:lpstr>
      <vt:lpstr>Open Sans Semibold</vt:lpstr>
      <vt:lpstr>PF Paperback</vt:lpstr>
      <vt:lpstr>PF Paperback Light</vt:lpstr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Principe</dc:creator>
  <cp:lastModifiedBy>Iryna Kuchma</cp:lastModifiedBy>
  <cp:revision>239</cp:revision>
  <dcterms:created xsi:type="dcterms:W3CDTF">2017-08-30T16:00:21Z</dcterms:created>
  <dcterms:modified xsi:type="dcterms:W3CDTF">2017-11-29T08:47:51Z</dcterms:modified>
</cp:coreProperties>
</file>