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61" r:id="rId2"/>
    <p:sldId id="300" r:id="rId3"/>
    <p:sldId id="289" r:id="rId4"/>
    <p:sldId id="301" r:id="rId5"/>
    <p:sldId id="304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4" autoAdjust="0"/>
    <p:restoredTop sz="50000" autoAdjust="0"/>
  </p:normalViewPr>
  <p:slideViewPr>
    <p:cSldViewPr>
      <p:cViewPr>
        <p:scale>
          <a:sx n="81" d="100"/>
          <a:sy n="81" d="100"/>
        </p:scale>
        <p:origin x="-129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30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63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2153563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EOSC-Hub</a:t>
            </a:r>
            <a:br>
              <a:rPr lang="en-GB" sz="4000" dirty="0" smtClean="0"/>
            </a:br>
            <a:r>
              <a:rPr lang="en-US" sz="3100" b="0" dirty="0" smtClean="0"/>
              <a:t>Training </a:t>
            </a:r>
            <a:r>
              <a:rPr lang="en-US" sz="3100" b="0" dirty="0" err="1" smtClean="0"/>
              <a:t>Programme</a:t>
            </a:r>
            <a:endParaRPr lang="en-GB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DI4R 2017, 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3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0 Nov. 2017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Brussels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>
          <a:xfrm>
            <a:off x="4067945" y="3501008"/>
            <a:ext cx="4824536" cy="422920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Giuseppe La Rocca,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Technical Outreach Expert,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EGI Foundation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2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Work Packages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268761"/>
            <a:ext cx="8229600" cy="452596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 – Project Management and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WP2 – Strategy and Business Development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WP3 – Innovation Management and Stakeholder Engagement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WP4 – Federated Service Management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WP5 – Federation and collaborative services: Integration and Maintenance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WP6 – Common services: integration and maintenance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WP7 – Thematic services: integration, maintenance and exploitation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WP8 – Competence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Centres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WP9 – Joint Digital Innovation Hub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WP10 – Technical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WP11 – Training and Services for Service Operators, Researchers and Higher-Ed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WP12 – Procurement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WP13 – Access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Provisioning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4773706"/>
            <a:ext cx="8138746" cy="360040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30 Nov.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3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768752" cy="576064"/>
          </a:xfrm>
        </p:spPr>
        <p:txBody>
          <a:bodyPr/>
          <a:lstStyle/>
          <a:p>
            <a:r>
              <a:rPr lang="en-GB" dirty="0"/>
              <a:t>Training activities in EOSC-Hub</a:t>
            </a:r>
            <a:endParaRPr lang="en-US" dirty="0"/>
          </a:p>
        </p:txBody>
      </p:sp>
      <p:sp>
        <p:nvSpPr>
          <p:cNvPr id="8" name="Content Placeholder 22"/>
          <p:cNvSpPr>
            <a:spLocks noGrp="1"/>
          </p:cNvSpPr>
          <p:nvPr>
            <p:ph sz="half" idx="4294967295"/>
          </p:nvPr>
        </p:nvSpPr>
        <p:spPr>
          <a:xfrm>
            <a:off x="156862" y="1524920"/>
            <a:ext cx="8796578" cy="327223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GB" sz="2800" dirty="0"/>
              <a:t>WP11 will deliver a training programme </a:t>
            </a:r>
            <a:r>
              <a:rPr lang="en-GB" sz="2800" dirty="0" smtClean="0"/>
              <a:t>to:</a:t>
            </a:r>
          </a:p>
          <a:p>
            <a:pPr lvl="1" algn="just"/>
            <a:r>
              <a:rPr lang="en-GB" sz="2400" dirty="0" smtClean="0"/>
              <a:t>Stimulate </a:t>
            </a:r>
            <a:r>
              <a:rPr lang="en-GB" sz="2400" dirty="0"/>
              <a:t>knowledge network and support research </a:t>
            </a:r>
            <a:r>
              <a:rPr lang="en-GB" sz="2400" dirty="0" smtClean="0"/>
              <a:t>activities,</a:t>
            </a:r>
          </a:p>
          <a:p>
            <a:pPr lvl="1" algn="just"/>
            <a:r>
              <a:rPr lang="en-GB" sz="2400" dirty="0"/>
              <a:t>F</a:t>
            </a:r>
            <a:r>
              <a:rPr lang="en-GB" sz="2400" dirty="0" smtClean="0"/>
              <a:t>oster </a:t>
            </a:r>
            <a:r>
              <a:rPr lang="en-GB" sz="2400" dirty="0"/>
              <a:t>the use </a:t>
            </a:r>
            <a:r>
              <a:rPr lang="en-GB" sz="2400" dirty="0" smtClean="0"/>
              <a:t>of digital </a:t>
            </a:r>
            <a:r>
              <a:rPr lang="en-GB" sz="2400" dirty="0"/>
              <a:t>infrastructures, </a:t>
            </a:r>
            <a:endParaRPr lang="en-GB" sz="2400" dirty="0" smtClean="0"/>
          </a:p>
          <a:p>
            <a:pPr lvl="1" algn="just"/>
            <a:r>
              <a:rPr lang="en-GB" sz="2400" dirty="0" smtClean="0"/>
              <a:t>Promote </a:t>
            </a:r>
            <a:r>
              <a:rPr lang="en-GB" sz="2400" dirty="0"/>
              <a:t>the values of open science, and </a:t>
            </a:r>
            <a:endParaRPr lang="en-GB" sz="2400" dirty="0" smtClean="0"/>
          </a:p>
          <a:p>
            <a:pPr lvl="1" algn="just"/>
            <a:r>
              <a:rPr lang="en-GB" sz="2400" dirty="0" smtClean="0"/>
              <a:t>Support </a:t>
            </a:r>
            <a:r>
              <a:rPr lang="en-GB" sz="2400" dirty="0"/>
              <a:t>research data </a:t>
            </a:r>
            <a:r>
              <a:rPr lang="en-GB" sz="2400" dirty="0" smtClean="0"/>
              <a:t> management </a:t>
            </a:r>
            <a:r>
              <a:rPr lang="en-GB" sz="2400" dirty="0" smtClean="0"/>
              <a:t>plans</a:t>
            </a:r>
            <a:r>
              <a:rPr lang="en-GB" sz="2400" dirty="0" smtClean="0"/>
              <a:t>.</a:t>
            </a:r>
            <a:endParaRPr lang="en-GB" sz="2800" dirty="0" smtClean="0"/>
          </a:p>
          <a:p>
            <a:pPr algn="just"/>
            <a:endParaRPr lang="en-GB" sz="2800" b="1" dirty="0">
              <a:latin typeface="Candara" panose="020E0502030303020204" pitchFamily="34" charset="0"/>
            </a:endParaRPr>
          </a:p>
          <a:p>
            <a:pPr algn="just"/>
            <a:r>
              <a:rPr lang="en-GB" sz="2800" dirty="0" smtClean="0">
                <a:latin typeface="Candara" panose="020E0502030303020204" pitchFamily="34" charset="0"/>
              </a:rPr>
              <a:t>Define and deliver training contents in collaboration with the </a:t>
            </a:r>
            <a:r>
              <a:rPr lang="en-GB" sz="2800" b="1" dirty="0" err="1" smtClean="0">
                <a:latin typeface="Candara" panose="020E0502030303020204" pitchFamily="34" charset="0"/>
              </a:rPr>
              <a:t>OpenAIRE</a:t>
            </a:r>
            <a:r>
              <a:rPr lang="en-GB" sz="2800" b="1" dirty="0" smtClean="0">
                <a:latin typeface="Candara" panose="020E0502030303020204" pitchFamily="34" charset="0"/>
              </a:rPr>
              <a:t>-Advance</a:t>
            </a:r>
            <a:r>
              <a:rPr lang="en-GB" sz="2800" dirty="0" smtClean="0">
                <a:latin typeface="Candara" panose="020E0502030303020204" pitchFamily="34" charset="0"/>
              </a:rPr>
              <a:t> project</a:t>
            </a:r>
            <a:endParaRPr lang="it-IT" sz="3600" dirty="0" smtClean="0">
              <a:latin typeface="Candara" panose="020E0502030303020204" pitchFamily="34" charset="0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30 Nov.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4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60840" cy="576064"/>
          </a:xfrm>
        </p:spPr>
        <p:txBody>
          <a:bodyPr/>
          <a:lstStyle/>
          <a:p>
            <a:r>
              <a:rPr lang="en-US" dirty="0" smtClean="0"/>
              <a:t>EOSC-Hub (WP11): Tasks/Activities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61686"/>
              </p:ext>
            </p:extLst>
          </p:nvPr>
        </p:nvGraphicFramePr>
        <p:xfrm>
          <a:off x="179512" y="1196752"/>
          <a:ext cx="8784976" cy="545515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25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57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167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7033">
                <a:tc gridSpan="3"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WP11 -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Training and Services for Service Operators, Researchers and </a:t>
                      </a:r>
                      <a:r>
                        <a:rPr lang="en-US" sz="18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Higher-Education</a:t>
                      </a:r>
                      <a:endParaRPr lang="en-US" sz="18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76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</a:rPr>
                        <a:t>T11.1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Training programme and online services for training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dirty="0" smtClean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strike="noStrike" dirty="0" smtClean="0">
                          <a:effectLst/>
                        </a:rPr>
                        <a:t>(Lead:</a:t>
                      </a:r>
                      <a:r>
                        <a:rPr lang="en-US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SURFsara</a:t>
                      </a:r>
                      <a:r>
                        <a:rPr lang="en-US" sz="1400" b="0" u="none" strike="noStrike" dirty="0" smtClean="0">
                          <a:effectLst/>
                        </a:rPr>
                        <a:t>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kern="1200" noProof="0" dirty="0" smtClean="0">
                          <a:effectLst/>
                        </a:rPr>
                        <a:t>Maintain a catalogue of training events, training materials, deployable training environments (VMs, containers) and datasets. 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kern="1200" noProof="0" dirty="0" smtClean="0">
                          <a:effectLst/>
                        </a:rPr>
                        <a:t>Operate </a:t>
                      </a:r>
                      <a:r>
                        <a:rPr lang="en-GB" sz="1800" u="none" strike="noStrike" kern="1200" noProof="0" dirty="0" smtClean="0">
                          <a:effectLst/>
                        </a:rPr>
                        <a:t>a federated IaaS cloud infrastructure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kern="1200" noProof="0" dirty="0" smtClean="0">
                          <a:effectLst/>
                        </a:rPr>
                        <a:t>Provide a system for deployment and configuration of training environments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00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</a:rPr>
                        <a:t>T11.2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Data Management Planning</a:t>
                      </a:r>
                      <a:endParaRPr lang="en-US" sz="1800" b="1" u="none" strike="noStrike" baseline="0" dirty="0" smtClean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baseline="0" dirty="0" smtClean="0">
                        <a:effectLst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</a:rPr>
                        <a:t>(Lead: </a:t>
                      </a:r>
                      <a:r>
                        <a:rPr lang="en-US" sz="1400" b="0" u="none" strike="noStrike" dirty="0" err="1" smtClean="0">
                          <a:effectLst/>
                        </a:rPr>
                        <a:t>SURFsara</a:t>
                      </a:r>
                      <a:r>
                        <a:rPr lang="en-US" sz="1400" b="0" u="none" strike="noStrike" dirty="0" smtClean="0">
                          <a:effectLst/>
                        </a:rPr>
                        <a:t>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noProof="0" dirty="0" smtClean="0">
                          <a:effectLst/>
                        </a:rPr>
                        <a:t>Support research communities interested in developing a DMP by the following activities: “Advocacy”,  “Guidance” and “Disciplinary</a:t>
                      </a:r>
                      <a:r>
                        <a:rPr lang="en-GB" sz="1800" u="none" strike="noStrike" baseline="0" noProof="0" dirty="0" smtClean="0">
                          <a:effectLst/>
                        </a:rPr>
                        <a:t> support”</a:t>
                      </a:r>
                      <a:endParaRPr lang="en-GB" sz="1800" u="none" strike="noStrike" noProof="0" dirty="0" smtClean="0">
                        <a:effectLst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500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</a:rPr>
                        <a:t>T11.3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Federated Service Management Training and Certification</a:t>
                      </a:r>
                      <a:endParaRPr lang="en-US" sz="1800" b="1" u="none" strike="noStrike" baseline="0" dirty="0" smtClean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u="none" strike="noStrike" baseline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</a:rPr>
                        <a:t>(Lead: EGI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Foundation</a:t>
                      </a:r>
                      <a:r>
                        <a:rPr lang="en-US" sz="1200" b="0" u="none" strike="noStrike" dirty="0" smtClean="0">
                          <a:effectLst/>
                        </a:rPr>
                        <a:t>)</a:t>
                      </a:r>
                      <a:endParaRPr lang="en-US" sz="1200" b="0" i="1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noProof="0" dirty="0" smtClean="0">
                          <a:effectLst/>
                        </a:rPr>
                        <a:t>Prepare and deliver </a:t>
                      </a:r>
                      <a:r>
                        <a:rPr lang="en-GB" sz="1800" u="none" strike="noStrike" noProof="0" dirty="0" err="1" smtClean="0">
                          <a:effectLst/>
                        </a:rPr>
                        <a:t>FitSM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 trainings for all IT service management processes</a:t>
                      </a:r>
                    </a:p>
                    <a:p>
                      <a:pPr marL="742950" lvl="1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noProof="0" dirty="0" smtClean="0">
                          <a:effectLst/>
                        </a:rPr>
                        <a:t>Three level of </a:t>
                      </a:r>
                      <a:r>
                        <a:rPr lang="en-GB" sz="1800" u="none" strike="noStrike" noProof="0" dirty="0" err="1" smtClean="0">
                          <a:effectLst/>
                        </a:rPr>
                        <a:t>FitSM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 trainings will be delivered:  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noProof="0" dirty="0" smtClean="0">
                          <a:effectLst/>
                        </a:rPr>
                        <a:t>Foundation (2 events / year), 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Advanced 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(2 events/year), and 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 Expert 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(1 event/year)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3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5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60840" cy="576064"/>
          </a:xfrm>
        </p:spPr>
        <p:txBody>
          <a:bodyPr/>
          <a:lstStyle/>
          <a:p>
            <a:r>
              <a:rPr lang="en-US" dirty="0" smtClean="0"/>
              <a:t>EOSC-Hub (WP11): Tasks/Activities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95513"/>
              </p:ext>
            </p:extLst>
          </p:nvPr>
        </p:nvGraphicFramePr>
        <p:xfrm>
          <a:off x="179512" y="1196752"/>
          <a:ext cx="8784976" cy="47590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729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6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164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2698">
                <a:tc gridSpan="3"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WP11 -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Training and Services for Service Operators, Researchers and </a:t>
                      </a:r>
                      <a:r>
                        <a:rPr lang="en-US" sz="18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Higher-Education</a:t>
                      </a:r>
                      <a:endParaRPr lang="en-US" sz="18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987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</a:rPr>
                        <a:t>T11.4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Training about common and federated services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dirty="0" smtClean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strike="noStrike" dirty="0" smtClean="0">
                          <a:effectLst/>
                        </a:rPr>
                        <a:t>(Lead:</a:t>
                      </a:r>
                      <a:r>
                        <a:rPr lang="en-US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</a:rPr>
                        <a:t>EGI Foundation)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kern="1200" noProof="0" dirty="0" smtClean="0">
                          <a:effectLst/>
                        </a:rPr>
                        <a:t>Define and deliver training contents about all the common/federation services published</a:t>
                      </a:r>
                      <a:r>
                        <a:rPr lang="en-GB" sz="1800" u="none" strike="noStrike" kern="1200" baseline="0" noProof="0" dirty="0" smtClean="0">
                          <a:effectLst/>
                        </a:rPr>
                        <a:t> in the EOSC-Hub </a:t>
                      </a:r>
                      <a:r>
                        <a:rPr lang="en-GB" sz="1800" u="none" strike="noStrike" kern="1200" baseline="0" noProof="0" dirty="0" smtClean="0">
                          <a:effectLst/>
                        </a:rPr>
                        <a:t>catalogue</a:t>
                      </a:r>
                      <a:endParaRPr lang="en-GB" sz="1800" u="none" strike="noStrike" kern="1200" baseline="0" noProof="0" dirty="0" smtClean="0">
                        <a:effectLst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12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</a:rPr>
                        <a:t>T11.5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/>
                        <a:t>Domain-specific training to data providers and data scientists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none" strike="noStrike" baseline="0" dirty="0" smtClean="0">
                        <a:effectLst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</a:rPr>
                        <a:t>(Lead: EGI</a:t>
                      </a:r>
                      <a:r>
                        <a:rPr lang="en-US" sz="1400" b="0" u="none" strike="noStrike" baseline="0" dirty="0" smtClean="0">
                          <a:effectLst/>
                        </a:rPr>
                        <a:t> Foundation</a:t>
                      </a:r>
                      <a:r>
                        <a:rPr lang="en-US" sz="1400" b="0" u="none" strike="noStrike" dirty="0" smtClean="0">
                          <a:effectLst/>
                        </a:rPr>
                        <a:t>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noProof="0" dirty="0" smtClean="0">
                          <a:effectLst/>
                        </a:rPr>
                        <a:t>Define and deliver  domain-specific training</a:t>
                      </a:r>
                      <a:r>
                        <a:rPr lang="en-GB" sz="1800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en-GB" sz="1800" u="none" strike="noStrike" noProof="0" dirty="0" smtClean="0">
                          <a:effectLst/>
                        </a:rPr>
                        <a:t>contents for data providers and data scientists</a:t>
                      </a:r>
                      <a:r>
                        <a:rPr lang="en-GB" sz="1800" u="none" strike="noStrike" baseline="0" noProof="0" dirty="0" smtClean="0">
                          <a:effectLst/>
                        </a:rPr>
                        <a:t>  involved in the TSs and CCs.</a:t>
                      </a:r>
                    </a:p>
                    <a:p>
                      <a:pPr marL="742950" lvl="1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Some contributions: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Trainings on ELIXIR core data resources, 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Training on EISCAT Data Portal, 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Community training at LOFAR Data Schools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ESA </a:t>
                      </a:r>
                      <a:r>
                        <a:rPr lang="en-GB" sz="1800" u="none" strike="noStrike" baseline="0" noProof="0" dirty="0" smtClean="0">
                          <a:effectLst/>
                        </a:rPr>
                        <a:t>training events on the integrated services</a:t>
                      </a:r>
                    </a:p>
                    <a:p>
                      <a:pPr marL="1200150" lvl="2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…. </a:t>
                      </a:r>
                      <a:endParaRPr lang="en-GB" sz="1800" u="none" strike="noStrike" baseline="0" noProof="0" dirty="0" smtClean="0">
                        <a:effectLst/>
                      </a:endParaRPr>
                    </a:p>
                    <a:p>
                      <a:pPr marL="457200" lvl="1" indent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endParaRPr lang="en-GB" sz="1800" u="none" strike="noStrike" baseline="0" noProof="0" dirty="0" smtClean="0">
                        <a:effectLst/>
                      </a:endParaRPr>
                    </a:p>
                    <a:p>
                      <a:pPr marL="285750" lvl="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u="none" strike="noStrike" baseline="0" noProof="0" dirty="0" smtClean="0">
                          <a:effectLst/>
                        </a:rPr>
                        <a:t>Add new topics from external projects that delivers thematic services in EOSC</a:t>
                      </a:r>
                      <a:endParaRPr lang="en-GB" sz="1800" u="none" strike="noStrike" baseline="0" noProof="0" dirty="0" smtClean="0">
                        <a:effectLst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5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DI4R 2017, 30 Nov. 2017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Brussels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3528" y="2253824"/>
            <a:ext cx="4877001" cy="138335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en-GB" smtClean="0"/>
              <a:t>Thanks!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9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1958</TotalTime>
  <Words>453</Words>
  <Application>Microsoft Office PowerPoint</Application>
  <PresentationFormat>Presentazione su schermo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Presentation1</vt:lpstr>
      <vt:lpstr>EOSC-Hub Training Programme</vt:lpstr>
      <vt:lpstr>EOSC-Hub Work Packages</vt:lpstr>
      <vt:lpstr>Training activities in EOSC-Hub</vt:lpstr>
      <vt:lpstr>EOSC-Hub (WP11): Tasks/Activities</vt:lpstr>
      <vt:lpstr>EOSC-Hub (WP11): Tasks/Activities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larocca</cp:lastModifiedBy>
  <cp:revision>160</cp:revision>
  <dcterms:created xsi:type="dcterms:W3CDTF">2017-10-02T12:41:48Z</dcterms:created>
  <dcterms:modified xsi:type="dcterms:W3CDTF">2017-11-29T19:39:41Z</dcterms:modified>
</cp:coreProperties>
</file>