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6"/>
  </p:notesMasterIdLst>
  <p:handoutMasterIdLst>
    <p:handoutMasterId r:id="rId17"/>
  </p:handoutMasterIdLst>
  <p:sldIdLst>
    <p:sldId id="277" r:id="rId2"/>
    <p:sldId id="284" r:id="rId3"/>
    <p:sldId id="278" r:id="rId4"/>
    <p:sldId id="279" r:id="rId5"/>
    <p:sldId id="280" r:id="rId6"/>
    <p:sldId id="281" r:id="rId7"/>
    <p:sldId id="288" r:id="rId8"/>
    <p:sldId id="285" r:id="rId9"/>
    <p:sldId id="283" r:id="rId10"/>
    <p:sldId id="291" r:id="rId11"/>
    <p:sldId id="289" r:id="rId12"/>
    <p:sldId id="286" r:id="rId13"/>
    <p:sldId id="287" r:id="rId14"/>
    <p:sldId id="290" r:id="rId1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11A4F"/>
    <a:srgbClr val="001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8" autoAdjust="0"/>
    <p:restoredTop sz="95179" autoAdjust="0"/>
  </p:normalViewPr>
  <p:slideViewPr>
    <p:cSldViewPr snapToGrid="0" snapToObjects="1">
      <p:cViewPr varScale="1">
        <p:scale>
          <a:sx n="128" d="100"/>
          <a:sy n="128" d="100"/>
        </p:scale>
        <p:origin x="888" y="12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C7727-0F7B-8C44-A798-AA68FC78A415}" type="datetimeFigureOut">
              <a:rPr lang="en-US" smtClean="0"/>
              <a:t>11/23/2017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5F90F-0EF2-184D-9E60-C3AB63FB57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94872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8AF03-0CF9-5D4B-813E-54F3244F1987}" type="datetimeFigureOut">
              <a:rPr lang="en-US" smtClean="0"/>
              <a:t>11/23/2017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5FC87-0820-024C-B567-E64911FB0E1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85371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25271-BAEA-914F-ADD7-75633A4B457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655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9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1044" y="1099793"/>
            <a:ext cx="4015818" cy="176233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4B00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1044" y="3143103"/>
            <a:ext cx="3146196" cy="918280"/>
          </a:xfrm>
        </p:spPr>
        <p:txBody>
          <a:bodyPr>
            <a:normAutofit/>
          </a:bodyPr>
          <a:lstStyle>
            <a:lvl1pPr marL="0" indent="0" algn="l">
              <a:buNone/>
              <a:defRPr sz="15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531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9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0840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326534"/>
            <a:ext cx="2057400" cy="304271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DI4R 2017 Brussels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86050" y="5326268"/>
            <a:ext cx="3771900" cy="304271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OIDC-Agent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5847" y="5292049"/>
            <a:ext cx="729503" cy="304271"/>
          </a:xfrm>
          <a:prstGeom prst="rect">
            <a:avLst/>
          </a:prstGeom>
        </p:spPr>
        <p:txBody>
          <a:bodyPr anchor="ctr" anchorCtr="0"/>
          <a:lstStyle>
            <a:lvl1pPr algn="r">
              <a:defRPr sz="900"/>
            </a:lvl1pPr>
          </a:lstStyle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442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INDIGO-DataCloud Final Review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OIDC-Agent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838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526910"/>
            <a:ext cx="6962333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123071"/>
            <a:ext cx="6962333" cy="106011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INDIGO-DataCloud Final Review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OIDC-Agent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FD838B9F-EE4C-4B1B-86A1-0FBFA4BEBAE2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457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INDIGO-DataCloud Final Review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OIDC-Agent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 anchor="ctr" anchorCtr="0"/>
          <a:lstStyle>
            <a:lvl1pPr algn="r">
              <a:defRPr sz="900"/>
            </a:lvl1pPr>
          </a:lstStyle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142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9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3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087563"/>
            <a:ext cx="3887391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INDIGO-DataCloud Final Review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OIDC-Agent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FD838B9F-EE4C-4B1B-86A1-0FBFA4BEBAE2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091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9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INDIGO-DataCloud Final Review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OIDC-Agent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 anchor="ctr" anchorCtr="0"/>
          <a:lstStyle>
            <a:lvl1pPr algn="r">
              <a:defRPr sz="900"/>
            </a:lvl1pPr>
          </a:lstStyle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70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9" cy="5715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INDIGO-DataCloud Final Review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OIDC-Agent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FD838B9F-EE4C-4B1B-86A1-0FBFA4BEBAE2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5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3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SciFly" panose="02000606030000020004" pitchFamily="2" charset="0"/>
              </a:defRPr>
            </a:lvl1pPr>
          </a:lstStyle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INDIGO-DataCloud Final Review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SciFly" panose="02000606030000020004" pitchFamily="2" charset="0"/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OIDC-Agent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5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plecloud.info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044" y="723240"/>
            <a:ext cx="5025258" cy="1974632"/>
          </a:xfrm>
        </p:spPr>
        <p:txBody>
          <a:bodyPr>
            <a:normAutofit/>
          </a:bodyPr>
          <a:lstStyle/>
          <a:p>
            <a:pPr algn="ctr"/>
            <a:r>
              <a:rPr lang="it-IT" sz="4500" smtClean="0"/>
              <a:t>OIDC-Agent</a:t>
            </a:r>
            <a:endParaRPr lang="it-IT" sz="4500" dirty="0"/>
          </a:p>
        </p:txBody>
      </p:sp>
      <p:sp>
        <p:nvSpPr>
          <p:cNvPr id="4" name="Rettangolo 3"/>
          <p:cNvSpPr/>
          <p:nvPr/>
        </p:nvSpPr>
        <p:spPr>
          <a:xfrm>
            <a:off x="1029934" y="3897741"/>
            <a:ext cx="101502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350" b="1" dirty="0">
                <a:solidFill>
                  <a:prstClr val="black"/>
                </a:solidFill>
              </a:rPr>
              <a:t>RIA-653549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76496" y="3009600"/>
            <a:ext cx="232390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7030A0"/>
                </a:solidFill>
              </a:rPr>
              <a:t>Better Software for Better Science.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28504" y="3687757"/>
            <a:ext cx="554324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smtClean="0">
                <a:solidFill>
                  <a:prstClr val="black"/>
                </a:solidFill>
              </a:rPr>
              <a:t>Gabriel Zachmann, Bas Wegh, Marcus Hardt</a:t>
            </a:r>
          </a:p>
          <a:p>
            <a:pPr algn="ctr"/>
            <a:r>
              <a:rPr lang="en-GB" sz="2100" smtClean="0">
                <a:solidFill>
                  <a:prstClr val="black"/>
                </a:solidFill>
              </a:rPr>
              <a:t>KIT</a:t>
            </a:r>
          </a:p>
          <a:p>
            <a:pPr algn="ctr"/>
            <a:endParaRPr lang="en-GB" sz="1500" smtClean="0">
              <a:solidFill>
                <a:prstClr val="black"/>
              </a:solidFill>
            </a:endParaRPr>
          </a:p>
          <a:p>
            <a:pPr algn="ctr"/>
            <a:r>
              <a:rPr lang="en-GB" sz="1500" smtClean="0">
                <a:solidFill>
                  <a:prstClr val="black"/>
                </a:solidFill>
              </a:rPr>
              <a:t>hardt@kit.edu</a:t>
            </a:r>
            <a:endParaRPr lang="en-GB" sz="1500" dirty="0">
              <a:solidFill>
                <a:prstClr val="black"/>
              </a:solidFill>
            </a:endParaRPr>
          </a:p>
          <a:p>
            <a:pPr algn="ctr"/>
            <a:r>
              <a:rPr lang="en-GB" sz="1500" smtClean="0">
                <a:solidFill>
                  <a:prstClr val="black"/>
                </a:solidFill>
              </a:rPr>
              <a:t>DI4R</a:t>
            </a:r>
            <a:endParaRPr lang="en-GB" sz="1500" dirty="0">
              <a:solidFill>
                <a:prstClr val="black"/>
              </a:solidFill>
            </a:endParaRPr>
          </a:p>
          <a:p>
            <a:pPr algn="ctr"/>
            <a:r>
              <a:rPr lang="en-GB" sz="1500">
                <a:solidFill>
                  <a:prstClr val="black"/>
                </a:solidFill>
              </a:rPr>
              <a:t>Brussels</a:t>
            </a:r>
            <a:r>
              <a:rPr lang="en-GB" sz="1500" smtClean="0">
                <a:solidFill>
                  <a:prstClr val="black"/>
                </a:solidFill>
              </a:rPr>
              <a:t>, 11/2017</a:t>
            </a:r>
            <a:endParaRPr lang="en-GB" sz="1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61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INDIGO-DataCloud Final Review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[talk title]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19" y="16294"/>
            <a:ext cx="8054681" cy="569870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104636"/>
          </a:xfrm>
        </p:spPr>
        <p:txBody>
          <a:bodyPr/>
          <a:lstStyle/>
          <a:p>
            <a:r>
              <a:rPr lang="en-US" smtClean="0"/>
              <a:t>OIDC-Agent Architecture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352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Quick usage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INDIGO-DataCloud Final Review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[talk title]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After reboot:</a:t>
            </a:r>
          </a:p>
          <a:p>
            <a:pPr lvl="1"/>
            <a:r>
              <a:rPr lang="en-US" smtClean="0"/>
              <a:t>eval `oidc-agent`</a:t>
            </a:r>
          </a:p>
          <a:p>
            <a:r>
              <a:rPr lang="en-US" smtClean="0"/>
              <a:t>Once in a lifetime:</a:t>
            </a:r>
          </a:p>
          <a:p>
            <a:pPr lvl="1"/>
            <a:r>
              <a:rPr lang="en-US" smtClean="0"/>
              <a:t>oidc-gen &lt;name&gt;</a:t>
            </a:r>
          </a:p>
          <a:p>
            <a:pPr lvl="2"/>
            <a:r>
              <a:rPr lang="en-US" smtClean="0"/>
              <a:t>For now: ask OIDC-P admin to enable refresh tokens for the password flow</a:t>
            </a:r>
            <a:endParaRPr lang="de-DE" smtClean="0"/>
          </a:p>
          <a:p>
            <a:pPr lvl="1"/>
            <a:r>
              <a:rPr lang="en-US" smtClean="0"/>
              <a:t>oidc-gen –f &lt;file&gt; &lt;name&gt;</a:t>
            </a:r>
          </a:p>
          <a:p>
            <a:pPr lvl="2"/>
            <a:r>
              <a:rPr lang="en-US" smtClean="0"/>
              <a:t>Use password flow to get RefreshToken</a:t>
            </a:r>
          </a:p>
          <a:p>
            <a:r>
              <a:rPr lang="en-US" smtClean="0"/>
              <a:t>Each time you need a new token:</a:t>
            </a:r>
          </a:p>
          <a:p>
            <a:pPr lvl="1"/>
            <a:r>
              <a:rPr lang="en-US" smtClean="0"/>
              <a:t>oidc-token &lt;name&gt;</a:t>
            </a:r>
          </a:p>
          <a:p>
            <a:r>
              <a:rPr lang="en-US" smtClean="0"/>
              <a:t>DEMO</a:t>
            </a:r>
          </a:p>
          <a:p>
            <a:pPr lvl="1"/>
            <a:r>
              <a:rPr lang="en-US" smtClean="0"/>
              <a:t>:wq</a:t>
            </a:r>
          </a:p>
        </p:txBody>
      </p:sp>
    </p:spTree>
    <p:extLst>
      <p:ext uri="{BB962C8B-B14F-4D97-AF65-F5344CB8AC3E}">
        <p14:creationId xmlns:p14="http://schemas.microsoft.com/office/powerpoint/2010/main" val="1135823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Security features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Privilege separation:</a:t>
            </a:r>
          </a:p>
          <a:p>
            <a:pPr lvl="1"/>
            <a:r>
              <a:rPr lang="en-US" smtClean="0"/>
              <a:t>oidc-add and oidc-gen</a:t>
            </a:r>
          </a:p>
          <a:p>
            <a:pPr lvl="2"/>
            <a:r>
              <a:rPr lang="en-US" smtClean="0"/>
              <a:t>Only access to local disk and oidc-agent (via IPC), no network required</a:t>
            </a:r>
          </a:p>
          <a:p>
            <a:pPr lvl="1"/>
            <a:r>
              <a:rPr lang="en-US" smtClean="0"/>
              <a:t>oidc-agent</a:t>
            </a:r>
          </a:p>
          <a:p>
            <a:pPr lvl="2"/>
            <a:r>
              <a:rPr lang="en-US" smtClean="0"/>
              <a:t>The only component with network access, disk access only required for ca-bundle</a:t>
            </a:r>
          </a:p>
          <a:p>
            <a:pPr lvl="1"/>
            <a:r>
              <a:rPr lang="en-US" smtClean="0"/>
              <a:t>oidc-token</a:t>
            </a:r>
          </a:p>
          <a:p>
            <a:pPr lvl="2"/>
            <a:r>
              <a:rPr lang="en-US" smtClean="0"/>
              <a:t>Only IPC communication</a:t>
            </a:r>
          </a:p>
          <a:p>
            <a:r>
              <a:rPr lang="en-US" b="1" smtClean="0"/>
              <a:t>Decrypted credentials only in RAM</a:t>
            </a:r>
          </a:p>
          <a:p>
            <a:pPr lvl="1"/>
            <a:r>
              <a:rPr lang="en-US" smtClean="0"/>
              <a:t>All disk-stored credential are crypted using libsodium</a:t>
            </a:r>
          </a:p>
          <a:p>
            <a:pPr lvl="1"/>
            <a:r>
              <a:rPr lang="en-US" smtClean="0"/>
              <a:t>Use own free() method to wipe memory when deallocating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INDIGO-DataCloud Final Review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[talk title]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872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Password grant type and dynamic registration are incompatible for </a:t>
            </a:r>
            <a:r>
              <a:rPr lang="en-US"/>
              <a:t>security </a:t>
            </a:r>
            <a:r>
              <a:rPr lang="en-US" smtClean="0"/>
              <a:t>reasons</a:t>
            </a:r>
          </a:p>
          <a:p>
            <a:pPr lvl="1"/>
            <a:r>
              <a:rPr lang="en-US" smtClean="0"/>
              <a:t>Right now this requires the user to communicate with OIDC-P admin after registration</a:t>
            </a:r>
          </a:p>
          <a:p>
            <a:pPr lvl="1"/>
            <a:r>
              <a:rPr lang="en-US" smtClean="0"/>
              <a:t>Will be fixed by implementation of a local webserver (oauth2 code flow)</a:t>
            </a:r>
          </a:p>
          <a:p>
            <a:pPr lvl="1"/>
            <a:r>
              <a:rPr lang="en-US" smtClean="0"/>
              <a:t>Then also google will work (they don’t support password flow at all)</a:t>
            </a:r>
          </a:p>
          <a:p>
            <a:r>
              <a:rPr lang="en-US" smtClean="0"/>
              <a:t>IAM about to support the device-code-flow (draft RFC)</a:t>
            </a:r>
          </a:p>
          <a:p>
            <a:r>
              <a:rPr lang="en-US" smtClean="0"/>
              <a:t>Implement privilege separation</a:t>
            </a:r>
            <a:endParaRPr lang="de-DE" smtClean="0"/>
          </a:p>
          <a:p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INDIGO-DataCloud Final Review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[talk title]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81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https://github.com/indigo-dc/oidc-agent</a:t>
            </a:r>
          </a:p>
          <a:p>
            <a:r>
              <a:rPr lang="de-DE" smtClean="0"/>
              <a:t>https</a:t>
            </a:r>
            <a:r>
              <a:rPr lang="de-DE"/>
              <a:t>://</a:t>
            </a:r>
            <a:r>
              <a:rPr lang="de-DE" smtClean="0"/>
              <a:t>indigo-dc.gitbooks.io/oidc-agent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INDIGO-DataCloud Final Review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[talk title]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54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Background: The INDIGO AAI</a:t>
            </a:r>
          </a:p>
          <a:p>
            <a:r>
              <a:rPr lang="en-US" smtClean="0"/>
              <a:t>Background: INDIGO OIDC services</a:t>
            </a:r>
          </a:p>
          <a:p>
            <a:r>
              <a:rPr lang="en-US" smtClean="0"/>
              <a:t>Background: OIDC-Refresher</a:t>
            </a:r>
          </a:p>
          <a:p>
            <a:r>
              <a:rPr lang="en-US" smtClean="0"/>
              <a:t>Foreground: OIDC-Agent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INDIGO-DataCloud Final Review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51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INDIGO </a:t>
            </a:r>
            <a:r>
              <a:rPr lang="en-US" smtClean="0"/>
              <a:t>AAI*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1354"/>
            <a:ext cx="7886700" cy="3805180"/>
          </a:xfrm>
        </p:spPr>
        <p:txBody>
          <a:bodyPr>
            <a:normAutofit fontScale="92500"/>
          </a:bodyPr>
          <a:lstStyle/>
          <a:p>
            <a:r>
              <a:rPr lang="en-US" smtClean="0"/>
              <a:t>First one to suggest token based </a:t>
            </a:r>
            <a:r>
              <a:rPr lang="en-US" smtClean="0"/>
              <a:t>AAI</a:t>
            </a:r>
          </a:p>
          <a:p>
            <a:pPr lvl="1"/>
            <a:r>
              <a:rPr lang="en-US" smtClean="0"/>
              <a:t>Based on</a:t>
            </a:r>
            <a:r>
              <a:rPr lang="en-US" smtClean="0"/>
              <a:t> many use cases from the project:</a:t>
            </a:r>
          </a:p>
          <a:p>
            <a:pPr lvl="2"/>
            <a:r>
              <a:rPr lang="en-US" smtClean="0"/>
              <a:t>CMS, Climate/Ophidia, TRUFA, CTA, Molecular Dynamics, Algae Bloom, Arts &amp; Humanities, ...</a:t>
            </a:r>
          </a:p>
          <a:p>
            <a:pPr lvl="1"/>
            <a:endParaRPr lang="en-US" smtClean="0"/>
          </a:p>
          <a:p>
            <a:pPr marL="685791" lvl="1" indent="-342900">
              <a:buFont typeface="+mj-lt"/>
              <a:buAutoNum type="arabicPeriod"/>
            </a:pPr>
            <a:r>
              <a:rPr lang="en-US" b="1" smtClean="0"/>
              <a:t>Design from </a:t>
            </a:r>
            <a:r>
              <a:rPr lang="en-US" b="1" smtClean="0"/>
              <a:t>scratch</a:t>
            </a:r>
            <a:endParaRPr lang="en-US" b="1" smtClean="0"/>
          </a:p>
          <a:p>
            <a:pPr lvl="2"/>
            <a:r>
              <a:rPr lang="en-US" smtClean="0"/>
              <a:t>Green grass approach</a:t>
            </a:r>
          </a:p>
          <a:p>
            <a:pPr lvl="2"/>
            <a:r>
              <a:rPr lang="en-US" smtClean="0"/>
              <a:t>Requirements from 13 </a:t>
            </a:r>
            <a:r>
              <a:rPr lang="en-US" smtClean="0"/>
              <a:t>use-cases</a:t>
            </a:r>
          </a:p>
          <a:p>
            <a:pPr marL="685782" lvl="2" indent="0">
              <a:buNone/>
            </a:pPr>
            <a:endParaRPr lang="en-US" smtClean="0"/>
          </a:p>
          <a:p>
            <a:pPr marL="685791" lvl="1" indent="-342900">
              <a:buFont typeface="+mj-lt"/>
              <a:buAutoNum type="arabicPeriod"/>
            </a:pPr>
            <a:r>
              <a:rPr lang="en-US" b="1" smtClean="0"/>
              <a:t>Map our architecture to existing technologies and approaches</a:t>
            </a:r>
          </a:p>
          <a:p>
            <a:pPr lvl="2"/>
            <a:r>
              <a:rPr lang="en-US" smtClean="0"/>
              <a:t>OpenID Connect (OIDC)</a:t>
            </a:r>
          </a:p>
          <a:p>
            <a:pPr lvl="2"/>
            <a:r>
              <a:rPr lang="en-US" smtClean="0"/>
              <a:t>AARC Blueprint </a:t>
            </a:r>
            <a:r>
              <a:rPr lang="en-US" smtClean="0"/>
              <a:t>Architecture</a:t>
            </a:r>
            <a:endParaRPr lang="en-US"/>
          </a:p>
          <a:p>
            <a:pPr marL="342891" lvl="1" indent="0">
              <a:buNone/>
            </a:pPr>
            <a:endParaRPr lang="en-US"/>
          </a:p>
          <a:p>
            <a:pPr marL="342891" lvl="1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z="1400" smtClean="0"/>
              <a:t>*Work </a:t>
            </a:r>
            <a:r>
              <a:rPr lang="en-US" sz="1400" smtClean="0"/>
              <a:t>done by: Andrea Ceccanti, Marcus Hardt, Paul Millar, Bas Wegh</a:t>
            </a:r>
          </a:p>
          <a:p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INDIGO-DataCloud Final Review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OIDC-Agent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9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[talk title]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71" y="0"/>
            <a:ext cx="8276057" cy="5801193"/>
          </a:xfrm>
        </p:spPr>
      </p:pic>
    </p:spTree>
    <p:extLst>
      <p:ext uri="{BB962C8B-B14F-4D97-AF65-F5344CB8AC3E}">
        <p14:creationId xmlns:p14="http://schemas.microsoft.com/office/powerpoint/2010/main" val="72908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INDIGO-DataCloud Final Review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[talk title]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8" name="Content Placeholder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15" y="-1"/>
            <a:ext cx="8267075" cy="5808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6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INDIGO IAM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4294967295"/>
          </p:nvPr>
        </p:nvSpPr>
        <p:spPr>
          <a:xfrm>
            <a:off x="8379313" y="5084550"/>
            <a:ext cx="136037" cy="20193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pic>
        <p:nvPicPr>
          <p:cNvPr id="60" name="indigo-aai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85971" y="2077423"/>
            <a:ext cx="4570773" cy="2996676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>
            <a:spLocks noGrp="1"/>
          </p:cNvSpPr>
          <p:nvPr>
            <p:ph type="body" sz="half" idx="1"/>
          </p:nvPr>
        </p:nvSpPr>
        <p:spPr>
          <a:xfrm>
            <a:off x="149" y="1674961"/>
            <a:ext cx="4570773" cy="3793631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145728" indent="-145728" defTabSz="582915">
              <a:lnSpc>
                <a:spcPct val="120000"/>
              </a:lnSpc>
              <a:spcBef>
                <a:spcPts val="600"/>
              </a:spcBef>
              <a:defRPr sz="2380"/>
            </a:pPr>
            <a:r>
              <a:t>The </a:t>
            </a:r>
            <a:r>
              <a:rPr b="1"/>
              <a:t>I</a:t>
            </a:r>
            <a:r>
              <a:t>dentity and </a:t>
            </a:r>
            <a:r>
              <a:rPr b="1"/>
              <a:t>A</a:t>
            </a:r>
            <a:r>
              <a:t>ccess </a:t>
            </a:r>
            <a:r>
              <a:rPr b="1"/>
              <a:t>M</a:t>
            </a:r>
            <a:r>
              <a:t>anagement (</a:t>
            </a:r>
            <a:r>
              <a:rPr b="1"/>
              <a:t>IAM</a:t>
            </a:r>
            <a:r>
              <a:t>) service</a:t>
            </a:r>
          </a:p>
          <a:p>
            <a:pPr marL="437186" lvl="1" indent="-145728" defTabSz="582915">
              <a:lnSpc>
                <a:spcPct val="120000"/>
              </a:lnSpc>
              <a:spcBef>
                <a:spcPts val="600"/>
              </a:spcBef>
              <a:defRPr sz="2040"/>
            </a:pPr>
            <a:r>
              <a:t>Authenticates users with supported mechanisms (SAML, X.509, Google, username/password, …)</a:t>
            </a:r>
          </a:p>
          <a:p>
            <a:pPr marL="437186" lvl="1" indent="-145728" defTabSz="582915">
              <a:lnSpc>
                <a:spcPct val="120000"/>
              </a:lnSpc>
              <a:spcBef>
                <a:spcPts val="600"/>
              </a:spcBef>
              <a:defRPr sz="2040"/>
            </a:pPr>
            <a:r>
              <a:t>Provides a </a:t>
            </a:r>
            <a:r>
              <a:rPr b="1"/>
              <a:t>persistent id</a:t>
            </a:r>
            <a:r>
              <a:t> for the user and </a:t>
            </a:r>
            <a:r>
              <a:rPr b="1"/>
              <a:t>other attributes</a:t>
            </a:r>
            <a:r>
              <a:t> (e.g., group membership) to relying applications via standard </a:t>
            </a:r>
            <a:r>
              <a:rPr b="1"/>
              <a:t>OpenID Connect</a:t>
            </a:r>
            <a:r>
              <a:t> interfaces</a:t>
            </a:r>
          </a:p>
          <a:p>
            <a:pPr marL="437186" lvl="1" indent="-145728" defTabSz="582915">
              <a:lnSpc>
                <a:spcPct val="120000"/>
              </a:lnSpc>
              <a:spcBef>
                <a:spcPts val="600"/>
              </a:spcBef>
              <a:defRPr sz="2040"/>
            </a:pPr>
            <a:r>
              <a:t>Provides the ability to </a:t>
            </a:r>
            <a:r>
              <a:rPr/>
              <a:t>link </a:t>
            </a:r>
            <a:r>
              <a:rPr b="1" smtClean="0"/>
              <a:t>X.509</a:t>
            </a:r>
            <a:r>
              <a:rPr smtClean="0"/>
              <a:t> </a:t>
            </a:r>
            <a:r>
              <a:t>certificates, </a:t>
            </a:r>
            <a:r>
              <a:rPr b="1"/>
              <a:t>SAML</a:t>
            </a:r>
            <a:r>
              <a:t> and </a:t>
            </a:r>
            <a:r>
              <a:rPr b="1"/>
              <a:t>OpenID Connect</a:t>
            </a:r>
            <a:r>
              <a:t> accounts to the IAM account</a:t>
            </a:r>
          </a:p>
          <a:p>
            <a:pPr marL="437186" lvl="1" indent="-145728" defTabSz="582915">
              <a:lnSpc>
                <a:spcPct val="120000"/>
              </a:lnSpc>
              <a:spcBef>
                <a:spcPts val="600"/>
              </a:spcBef>
              <a:defRPr sz="2040"/>
            </a:pPr>
            <a:r>
              <a:t>Provides</a:t>
            </a:r>
            <a:r>
              <a:rPr b="1"/>
              <a:t> group membership management</a:t>
            </a:r>
            <a:r>
              <a:t> and </a:t>
            </a:r>
            <a:r>
              <a:rPr b="1"/>
              <a:t>registration service</a:t>
            </a:r>
            <a:r>
              <a:t> for the managed organization</a:t>
            </a:r>
          </a:p>
          <a:p>
            <a:pPr marL="437186" lvl="1" indent="-145728" defTabSz="582915">
              <a:lnSpc>
                <a:spcPct val="120000"/>
              </a:lnSpc>
              <a:spcBef>
                <a:spcPts val="600"/>
              </a:spcBef>
              <a:defRPr sz="2040"/>
            </a:pPr>
            <a:r>
              <a:t>Can be configured to support </a:t>
            </a:r>
            <a:r>
              <a:rPr b="1"/>
              <a:t>automatic organization enrollment</a:t>
            </a:r>
            <a:r>
              <a:t> for users authenticated </a:t>
            </a:r>
            <a:r>
              <a:rPr/>
              <a:t>by </a:t>
            </a:r>
            <a:r>
              <a:rPr lang="en-US" smtClean="0"/>
              <a:t>selected</a:t>
            </a:r>
            <a:r>
              <a:rPr b="1" smtClean="0"/>
              <a:t>SAML</a:t>
            </a:r>
            <a:r>
              <a:rPr smtClean="0"/>
              <a:t> </a:t>
            </a:r>
            <a:r>
              <a:t>identity providers</a:t>
            </a:r>
          </a:p>
          <a:p>
            <a:pPr marL="437186" lvl="1" indent="-145728" defTabSz="582915">
              <a:lnSpc>
                <a:spcPct val="120000"/>
              </a:lnSpc>
              <a:spcBef>
                <a:spcPts val="600"/>
              </a:spcBef>
              <a:defRPr sz="2040"/>
            </a:pPr>
            <a:r>
              <a:t>Provides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/>
              </a:rPr>
              <a:t>SCIM</a:t>
            </a:r>
            <a:r>
              <a:rPr b="1"/>
              <a:t> standard provisioning endpoints</a:t>
            </a:r>
            <a:r>
              <a:t> to expose organization membership information</a:t>
            </a:r>
          </a:p>
        </p:txBody>
      </p:sp>
    </p:spTree>
    <p:extLst>
      <p:ext uri="{BB962C8B-B14F-4D97-AF65-F5344CB8AC3E}">
        <p14:creationId xmlns:p14="http://schemas.microsoft.com/office/powerpoint/2010/main" val="2046466521"/>
      </p:ext>
    </p:extLst>
  </p:cSld>
  <p:clrMapOvr>
    <a:masterClrMapping/>
  </p:clrMapOvr>
  <p:transition spd="slow"/>
  <p:timing>
    <p:tnLst>
      <p:par>
        <p:cTn id="1" dur="indefinite" restart="never" fill="hold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INDIGO Services that support OIDC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WaTTS: Token Translation Service (generates X.509 certificate)</a:t>
            </a:r>
          </a:p>
          <a:p>
            <a:r>
              <a:rPr lang="en-US" smtClean="0"/>
              <a:t>DataLifeCycle services to query qualities of storage systems:</a:t>
            </a:r>
          </a:p>
          <a:p>
            <a:pPr lvl="1"/>
            <a:r>
              <a:rPr lang="en-US" smtClean="0"/>
              <a:t>CDMI-QoS</a:t>
            </a:r>
          </a:p>
          <a:p>
            <a:pPr lvl="1"/>
            <a:r>
              <a:rPr lang="en-US" smtClean="0"/>
              <a:t>CDMI-Web</a:t>
            </a:r>
          </a:p>
          <a:p>
            <a:pPr lvl="1"/>
            <a:r>
              <a:rPr lang="en-US" smtClean="0"/>
              <a:t>dCache</a:t>
            </a:r>
          </a:p>
          <a:p>
            <a:pPr lvl="1"/>
            <a:r>
              <a:rPr lang="en-US" smtClean="0"/>
              <a:t>WebDav</a:t>
            </a:r>
          </a:p>
          <a:p>
            <a:r>
              <a:rPr lang="en-US" b="1" smtClean="0"/>
              <a:t>OpenStack Keystone</a:t>
            </a:r>
            <a:r>
              <a:rPr lang="en-US" smtClean="0"/>
              <a:t>: INDIGO extensions allow OIDC authentication</a:t>
            </a:r>
          </a:p>
          <a:p>
            <a:pPr lvl="1"/>
            <a:r>
              <a:rPr lang="en-US" smtClean="0"/>
              <a:t>Prototype working with Human Brain AAI</a:t>
            </a:r>
          </a:p>
          <a:p>
            <a:pPr lvl="1"/>
            <a:endParaRPr lang="en-US" smtClean="0"/>
          </a:p>
          <a:p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INDIGO-DataCloud Final Review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[talk title]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3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OpenID-Connect OIDC refresher	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1354"/>
            <a:ext cx="7886700" cy="3626115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OIDC defines many tokens; We only use these:</a:t>
            </a:r>
          </a:p>
          <a:p>
            <a:pPr lvl="1"/>
            <a:r>
              <a:rPr lang="en-US" b="1" smtClean="0"/>
              <a:t>AccessToken: </a:t>
            </a:r>
          </a:p>
          <a:p>
            <a:pPr lvl="2"/>
            <a:r>
              <a:rPr lang="en-US" smtClean="0"/>
              <a:t>Standard Token to authenticate to OIDC services</a:t>
            </a:r>
          </a:p>
          <a:p>
            <a:pPr lvl="2"/>
            <a:r>
              <a:rPr lang="en-US" smtClean="0"/>
              <a:t>Short-lived (typically 15min)</a:t>
            </a:r>
          </a:p>
          <a:p>
            <a:pPr lvl="1"/>
            <a:r>
              <a:rPr lang="en-US" b="1" smtClean="0"/>
              <a:t>RefreshToken: </a:t>
            </a:r>
          </a:p>
          <a:p>
            <a:pPr lvl="2"/>
            <a:r>
              <a:rPr lang="en-US" smtClean="0"/>
              <a:t>Guess what?</a:t>
            </a:r>
          </a:p>
          <a:p>
            <a:pPr lvl="2"/>
            <a:r>
              <a:rPr lang="en-US" smtClean="0"/>
              <a:t>Long lived (upon revocation)</a:t>
            </a:r>
          </a:p>
          <a:p>
            <a:pPr lvl="2"/>
            <a:r>
              <a:rPr lang="en-US" smtClean="0"/>
              <a:t>May </a:t>
            </a:r>
            <a:r>
              <a:rPr lang="en-US" b="1" smtClean="0"/>
              <a:t>only</a:t>
            </a:r>
            <a:r>
              <a:rPr lang="en-US" smtClean="0"/>
              <a:t> be used to obtain new AccessToken(s)</a:t>
            </a:r>
          </a:p>
          <a:p>
            <a:pPr lvl="2"/>
            <a:r>
              <a:rPr lang="en-US" smtClean="0"/>
              <a:t>Is bound to a specific client</a:t>
            </a:r>
          </a:p>
          <a:p>
            <a:r>
              <a:rPr lang="en-US" smtClean="0"/>
              <a:t>OIDC clients have to be registered with the OIDC provider</a:t>
            </a:r>
          </a:p>
          <a:p>
            <a:pPr lvl="1"/>
            <a:r>
              <a:rPr lang="en-US" smtClean="0"/>
              <a:t>I.e. your twitter app is registered with the google OIDC-P</a:t>
            </a:r>
          </a:p>
          <a:p>
            <a:pPr lvl="1"/>
            <a:r>
              <a:rPr lang="en-US" smtClean="0"/>
              <a:t>OIDC supports several </a:t>
            </a:r>
            <a:r>
              <a:rPr lang="en-US" b="1" smtClean="0"/>
              <a:t>flows</a:t>
            </a:r>
            <a:r>
              <a:rPr lang="en-US" smtClean="0"/>
              <a:t> for authentication</a:t>
            </a:r>
          </a:p>
          <a:p>
            <a:pPr lvl="2"/>
            <a:r>
              <a:rPr lang="en-US" smtClean="0"/>
              <a:t>Oauth2 Code flow (standard web flow)</a:t>
            </a:r>
          </a:p>
          <a:p>
            <a:pPr lvl="2"/>
            <a:r>
              <a:rPr lang="en-US" smtClean="0"/>
              <a:t>Password flow (default cmdline flow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INDIGO-DataCloud Final Review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[talk title]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OIDC-Agent: What’s in the package?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Motivation:</a:t>
            </a:r>
          </a:p>
          <a:p>
            <a:pPr lvl="1"/>
            <a:r>
              <a:rPr lang="en-US" smtClean="0"/>
              <a:t>CMDline + API access require </a:t>
            </a:r>
            <a:r>
              <a:rPr lang="en-US" b="1" smtClean="0"/>
              <a:t>non-web</a:t>
            </a:r>
            <a:r>
              <a:rPr lang="en-US" smtClean="0"/>
              <a:t> authentication</a:t>
            </a:r>
          </a:p>
          <a:p>
            <a:r>
              <a:rPr lang="en-US" smtClean="0"/>
              <a:t>Guiding Pattern: ssh-agent</a:t>
            </a:r>
          </a:p>
          <a:p>
            <a:pPr lvl="1"/>
            <a:r>
              <a:rPr lang="en-US" smtClean="0"/>
              <a:t>oidc-agent</a:t>
            </a:r>
          </a:p>
          <a:p>
            <a:pPr lvl="2"/>
            <a:r>
              <a:rPr lang="en-US" smtClean="0"/>
              <a:t>Daemon that handles OIDC tokens and communitcation</a:t>
            </a:r>
          </a:p>
          <a:p>
            <a:pPr lvl="1"/>
            <a:r>
              <a:rPr lang="en-US" smtClean="0"/>
              <a:t>oidc-gen</a:t>
            </a:r>
          </a:p>
          <a:p>
            <a:pPr lvl="2"/>
            <a:r>
              <a:rPr lang="en-US" smtClean="0"/>
              <a:t>Tool to register the client with an OIDC provider</a:t>
            </a:r>
          </a:p>
          <a:p>
            <a:pPr lvl="2"/>
            <a:r>
              <a:rPr lang="en-US" smtClean="0"/>
              <a:t>Use password grant flow and autoconfiguration to dynamically register the client</a:t>
            </a:r>
          </a:p>
          <a:p>
            <a:pPr lvl="2"/>
            <a:r>
              <a:rPr lang="en-US" smtClean="0"/>
              <a:t>Store encrypted OIDC data (RefreshToken, ClientID, ClientSecret)</a:t>
            </a:r>
          </a:p>
          <a:p>
            <a:pPr lvl="1"/>
            <a:r>
              <a:rPr lang="en-US" smtClean="0"/>
              <a:t>oidc-add</a:t>
            </a:r>
          </a:p>
          <a:p>
            <a:pPr lvl="2"/>
            <a:r>
              <a:rPr lang="en-US" smtClean="0"/>
              <a:t>Tool to decrypt / load / remove account info and pass to agent</a:t>
            </a:r>
          </a:p>
          <a:p>
            <a:r>
              <a:rPr lang="en-US" smtClean="0"/>
              <a:t>oidc-token</a:t>
            </a:r>
          </a:p>
          <a:p>
            <a:pPr lvl="1"/>
            <a:r>
              <a:rPr lang="en-US" smtClean="0"/>
              <a:t>Tool to obtain AccessToken</a:t>
            </a:r>
          </a:p>
          <a:p>
            <a:pPr lvl="1"/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INDIGO-DataCloud Final Review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[talk title]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7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datacloud</Template>
  <TotalTime>0</TotalTime>
  <Words>728</Words>
  <Application>Microsoft Office PowerPoint</Application>
  <PresentationFormat>On-screen Show (16:10)</PresentationFormat>
  <Paragraphs>145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SciFly</vt:lpstr>
      <vt:lpstr>Office Theme</vt:lpstr>
      <vt:lpstr>OIDC-Agent</vt:lpstr>
      <vt:lpstr>Outline</vt:lpstr>
      <vt:lpstr>The INDIGO AAI*</vt:lpstr>
      <vt:lpstr>PowerPoint Presentation</vt:lpstr>
      <vt:lpstr>PowerPoint Presentation</vt:lpstr>
      <vt:lpstr>INDIGO IAM</vt:lpstr>
      <vt:lpstr>INDIGO Services that support OIDC</vt:lpstr>
      <vt:lpstr>OpenID-Connect OIDC refresher </vt:lpstr>
      <vt:lpstr>OIDC-Agent: What’s in the package?</vt:lpstr>
      <vt:lpstr>OIDC-Agent Architecture</vt:lpstr>
      <vt:lpstr>Quick usage</vt:lpstr>
      <vt:lpstr>Security features</vt:lpstr>
      <vt:lpstr>Future work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Konto Microsoft</dc:creator>
  <cp:lastModifiedBy>Marcus Hardt</cp:lastModifiedBy>
  <cp:revision>101</cp:revision>
  <dcterms:created xsi:type="dcterms:W3CDTF">2015-03-24T15:27:06Z</dcterms:created>
  <dcterms:modified xsi:type="dcterms:W3CDTF">2017-11-30T15:38:19Z</dcterms:modified>
</cp:coreProperties>
</file>