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1" r:id="rId3"/>
    <p:sldId id="301" r:id="rId4"/>
    <p:sldId id="302" r:id="rId5"/>
    <p:sldId id="304" r:id="rId6"/>
    <p:sldId id="303" r:id="rId7"/>
    <p:sldId id="293" r:id="rId8"/>
    <p:sldId id="296" r:id="rId9"/>
  </p:sldIdLst>
  <p:sldSz cx="10691813" cy="7559675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ein Oorsprong" initials="MO" lastIdx="44" clrIdx="0">
    <p:extLst>
      <p:ext uri="{19B8F6BF-5375-455C-9EA6-DF929625EA0E}">
        <p15:presenceInfo xmlns:p15="http://schemas.microsoft.com/office/powerpoint/2012/main" userId="S-1-5-21-397953076-4138036344-370345037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19"/>
    <a:srgbClr val="19317B"/>
    <a:srgbClr val="3399FF"/>
    <a:srgbClr val="84CEE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09D78C-826D-45B1-8920-0FF9560DB7F7}">
  <a:tblStyle styleId="{5B09D78C-826D-45B1-8920-0FF9560DB7F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1" autoAdjust="0"/>
    <p:restoredTop sz="81358" autoAdjust="0"/>
  </p:normalViewPr>
  <p:slideViewPr>
    <p:cSldViewPr showGuides="1">
      <p:cViewPr varScale="1">
        <p:scale>
          <a:sx n="83" d="100"/>
          <a:sy n="83" d="100"/>
        </p:scale>
        <p:origin x="1800" y="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3736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8BA1-844C-4C2E-8589-B87A0C1555E4}" type="datetimeFigureOut">
              <a:rPr lang="sl-SI" smtClean="0"/>
              <a:t>28.11.2017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6D600-ED1E-48DD-B2DE-1388276FD4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82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3648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695209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1390419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2085626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2780836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3476045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4171253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4866462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5561670" algn="l" defTabSz="1390419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ummerOfH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channel/UC1pO4e1CvNnaxB0YoKgOS2w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23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2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SHAPE</a:t>
            </a:r>
            <a:r>
              <a:rPr lang="en-US" dirty="0" smtClean="0"/>
              <a:t>, the </a:t>
            </a:r>
            <a:r>
              <a:rPr lang="en-US" b="1" dirty="0" smtClean="0"/>
              <a:t>SME HPC Adoption </a:t>
            </a:r>
            <a:r>
              <a:rPr lang="en-US" b="1" dirty="0" err="1" smtClean="0"/>
              <a:t>Programme</a:t>
            </a:r>
            <a:r>
              <a:rPr lang="en-US" b="1" dirty="0" smtClean="0"/>
              <a:t> in Europe</a:t>
            </a:r>
            <a:r>
              <a:rPr lang="en-US" dirty="0" smtClean="0"/>
              <a:t> is a pan-European, PRACE-based </a:t>
            </a:r>
            <a:r>
              <a:rPr lang="en-US" dirty="0" err="1" smtClean="0"/>
              <a:t>programme</a:t>
            </a:r>
            <a:r>
              <a:rPr lang="en-US" dirty="0" smtClean="0"/>
              <a:t> supporting HPC adoption by SMEs. The </a:t>
            </a:r>
            <a:r>
              <a:rPr lang="en-US" dirty="0" err="1" smtClean="0"/>
              <a:t>Programme</a:t>
            </a:r>
            <a:r>
              <a:rPr lang="en-US" dirty="0" smtClean="0"/>
              <a:t> aims to raise awareness and equip European SMEs with the expertise necessary to take advantage of the innovation possibilities opened up by High Performance Computing (HPC), thus increasing their competitiveness.</a:t>
            </a:r>
          </a:p>
          <a:p>
            <a:r>
              <a:rPr lang="en-US" dirty="0" smtClean="0"/>
              <a:t>HPC is a powerful technology that can enable the development of new products or services, reduce time-to-market and cost of R&amp;D or increase quality. The opportunities opened up by HPC are vast and an increasing number of SMEs turn to HPC in order to create new business opportunities.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Programme</a:t>
            </a:r>
            <a:r>
              <a:rPr lang="en-US" dirty="0" smtClean="0"/>
              <a:t> will help European SMEs overcome barriers to using HPC, such as cost of operation, lack of knowledge and lack of resources. It will facilitate the process of defining a workable solution based on HPC and defining an appropriate business model.</a:t>
            </a:r>
          </a:p>
          <a:p>
            <a:endParaRPr lang="en-US" dirty="0" smtClean="0"/>
          </a:p>
          <a:p>
            <a:r>
              <a:rPr lang="en-US" dirty="0" smtClean="0"/>
              <a:t>SHAPE</a:t>
            </a:r>
            <a:r>
              <a:rPr lang="en-US" baseline="0" dirty="0" smtClean="0"/>
              <a:t> flyer, webpages on prace-ri.eu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Dedicated</a:t>
            </a:r>
            <a:r>
              <a:rPr lang="en-GB" baseline="0" dirty="0" smtClean="0"/>
              <a:t> webpage</a:t>
            </a:r>
          </a:p>
          <a:p>
            <a:r>
              <a:rPr lang="en-GB" baseline="0" dirty="0" smtClean="0"/>
              <a:t>Blog</a:t>
            </a:r>
          </a:p>
          <a:p>
            <a:pPr lvl="0">
              <a:lnSpc>
                <a:spcPct val="100000"/>
              </a:lnSpc>
            </a:pPr>
            <a:r>
              <a:rPr lang="en-GB" sz="2400" dirty="0" smtClean="0"/>
              <a:t>Facebook &gt; </a:t>
            </a:r>
            <a:r>
              <a:rPr lang="en-GB" sz="2400" dirty="0" smtClean="0">
                <a:hlinkClick r:id="rId3"/>
              </a:rPr>
              <a:t>www.facebook.com/SummerOfHPC</a:t>
            </a:r>
            <a:endParaRPr lang="en-GB" sz="2400" dirty="0" smtClean="0"/>
          </a:p>
          <a:p>
            <a:pPr lvl="0">
              <a:lnSpc>
                <a:spcPct val="100000"/>
              </a:lnSpc>
            </a:pPr>
            <a:r>
              <a:rPr lang="en-GB" sz="2400" dirty="0" smtClean="0"/>
              <a:t>YouTube &gt; </a:t>
            </a:r>
            <a:r>
              <a:rPr lang="en-GB" sz="2400" dirty="0" smtClean="0">
                <a:hlinkClick r:id="rId4"/>
              </a:rPr>
              <a:t>www.youtube.com/channel/UC1pO4e1CvNnaxB0YoKgOS2w</a:t>
            </a:r>
            <a:endParaRPr lang="en-GB" sz="2400" dirty="0" smtClean="0"/>
          </a:p>
          <a:p>
            <a:pPr lvl="0">
              <a:lnSpc>
                <a:spcPct val="100000"/>
              </a:lnSpc>
            </a:pPr>
            <a:r>
              <a:rPr lang="en-GB" sz="2400" dirty="0" smtClean="0"/>
              <a:t>Twitter &gt; @</a:t>
            </a:r>
            <a:r>
              <a:rPr lang="en-GB" sz="2400" dirty="0" err="1" smtClean="0"/>
              <a:t>SummerOfHPC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0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PRACE’s one-stop shop for the latest student-centric information, educational opportunities and more</a:t>
            </a:r>
          </a:p>
          <a:p>
            <a:r>
              <a:rPr lang="en-US" dirty="0" smtClean="0"/>
              <a:t>Activities are especially designed to encourage advanced HPC, Computational Science, Simulation and Data Science studies and highlight their benefits and value.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46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Shooting stars came out of the PRACE-1IP “Dare to Think the Impossible” campaign that targeted school kids with videos and a game – to gain</a:t>
            </a:r>
            <a:r>
              <a:rPr lang="en-GB" baseline="0" dirty="0" smtClean="0"/>
              <a:t> their interest in supercomputers &gt; http://www.prace-ri.eu/daretothinktheimpossible/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39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16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do not send messages on behalf of other organisations via our </a:t>
            </a:r>
            <a:r>
              <a:rPr lang="en-GB" dirty="0" err="1" smtClean="0"/>
              <a:t>MailerLite</a:t>
            </a:r>
            <a:r>
              <a:rPr lang="en-GB" dirty="0" smtClean="0"/>
              <a:t> system ( &gt; 11 000 contacts)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5"/>
          <p:cNvSpPr txBox="1">
            <a:spLocks noGrp="1"/>
          </p:cNvSpPr>
          <p:nvPr>
            <p:ph type="ctrTitle"/>
          </p:nvPr>
        </p:nvSpPr>
        <p:spPr>
          <a:xfrm>
            <a:off x="462489" y="2615667"/>
            <a:ext cx="6314764" cy="115170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307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307"/>
            </a:lvl2pPr>
            <a:lvl3pPr lvl="2" rtl="0">
              <a:spcBef>
                <a:spcPts val="0"/>
              </a:spcBef>
              <a:buSzPct val="100000"/>
              <a:defRPr sz="3307"/>
            </a:lvl3pPr>
            <a:lvl4pPr lvl="3" rtl="0">
              <a:spcBef>
                <a:spcPts val="0"/>
              </a:spcBef>
              <a:buSzPct val="100000"/>
              <a:defRPr sz="3307"/>
            </a:lvl4pPr>
            <a:lvl5pPr lvl="4" rtl="0">
              <a:spcBef>
                <a:spcPts val="0"/>
              </a:spcBef>
              <a:buSzPct val="100000"/>
              <a:defRPr sz="3307"/>
            </a:lvl5pPr>
            <a:lvl6pPr lvl="5" rtl="0">
              <a:spcBef>
                <a:spcPts val="0"/>
              </a:spcBef>
              <a:buSzPct val="100000"/>
              <a:defRPr sz="3307"/>
            </a:lvl6pPr>
            <a:lvl7pPr lvl="6" rtl="0">
              <a:spcBef>
                <a:spcPts val="0"/>
              </a:spcBef>
              <a:buSzPct val="100000"/>
              <a:defRPr sz="3307"/>
            </a:lvl7pPr>
            <a:lvl8pPr lvl="7" rtl="0">
              <a:spcBef>
                <a:spcPts val="0"/>
              </a:spcBef>
              <a:buSzPct val="100000"/>
              <a:defRPr sz="3307"/>
            </a:lvl8pPr>
            <a:lvl9pPr lvl="8" rtl="0">
              <a:spcBef>
                <a:spcPts val="0"/>
              </a:spcBef>
              <a:buSzPct val="100000"/>
              <a:defRPr sz="3307"/>
            </a:lvl9pPr>
          </a:lstStyle>
          <a:p>
            <a:endParaRPr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62489" y="4118960"/>
            <a:ext cx="420984" cy="0"/>
          </a:xfrm>
          <a:prstGeom prst="line">
            <a:avLst/>
          </a:prstGeom>
          <a:ln w="12700">
            <a:solidFill>
              <a:srgbClr val="FF6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36063" y="1524899"/>
            <a:ext cx="8503883" cy="8955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defRPr sz="2205">
                <a:solidFill>
                  <a:srgbClr val="19317B"/>
                </a:solidFill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36063" y="2721498"/>
            <a:ext cx="8503883" cy="391585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lvl="0" indent="-285750">
              <a:lnSpc>
                <a:spcPct val="150000"/>
              </a:lnSpc>
              <a:spcBef>
                <a:spcPts val="0"/>
              </a:spcBef>
              <a:buClr>
                <a:srgbClr val="FF6B19"/>
              </a:buClr>
              <a:buSzPct val="70000"/>
              <a:buFont typeface="LucidaGrande" charset="0"/>
              <a:buChar char="▶"/>
              <a:defRPr>
                <a:latin typeface="+mn-lt"/>
              </a:defRPr>
            </a:lvl1pPr>
            <a:lvl2pPr marL="742950" lvl="1" indent="-285750">
              <a:lnSpc>
                <a:spcPct val="150000"/>
              </a:lnSpc>
              <a:spcBef>
                <a:spcPts val="0"/>
              </a:spcBef>
              <a:buSzPct val="60000"/>
              <a:buFont typeface="LucidaGrande" charset="0"/>
              <a:buChar char="▶"/>
              <a:defRPr baseline="0"/>
            </a:lvl2pPr>
            <a:lvl3pPr marL="1200150" lvl="2" indent="-285750">
              <a:lnSpc>
                <a:spcPct val="150000"/>
              </a:lnSpc>
              <a:spcBef>
                <a:spcPts val="0"/>
              </a:spcBef>
              <a:buSzPct val="50000"/>
              <a:buFont typeface="LucidaGrande" charset="0"/>
              <a:buChar char="▶"/>
              <a:defRPr baseline="0"/>
            </a:lvl3pPr>
            <a:lvl4pPr marL="1657350" lvl="3" indent="-285750">
              <a:lnSpc>
                <a:spcPct val="150000"/>
              </a:lnSpc>
              <a:spcBef>
                <a:spcPts val="0"/>
              </a:spcBef>
              <a:buClr>
                <a:srgbClr val="19317B"/>
              </a:buClr>
              <a:buSzPct val="40000"/>
              <a:buFont typeface="LucidaGrande" charset="0"/>
              <a:buChar char="▶"/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www.prace-ri.e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48134" y="7023036"/>
            <a:ext cx="687932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6052F6A-383D-4658-9E2E-503D22466366}" type="slidenum">
              <a:rPr lang="en-GB" sz="992" baseline="0" smtClean="0">
                <a:solidFill>
                  <a:srgbClr val="19317B"/>
                </a:solidFill>
              </a:rPr>
              <a:pPr/>
              <a:t>‹#›</a:t>
            </a:fld>
            <a:endParaRPr lang="en-GB" sz="992" baseline="0" dirty="0">
              <a:solidFill>
                <a:srgbClr val="19317B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2490" y="6954857"/>
            <a:ext cx="9766836" cy="0"/>
          </a:xfrm>
          <a:prstGeom prst="line">
            <a:avLst/>
          </a:prstGeom>
          <a:ln w="12700">
            <a:solidFill>
              <a:srgbClr val="FF6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hlinkClick r:id="rId4"/>
          </p:cNvPr>
          <p:cNvSpPr txBox="1">
            <a:spLocks/>
          </p:cNvSpPr>
          <p:nvPr userDrawn="1"/>
        </p:nvSpPr>
        <p:spPr>
          <a:xfrm>
            <a:off x="8966371" y="7023036"/>
            <a:ext cx="1262953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992" baseline="0" dirty="0" err="1" smtClean="0">
                <a:solidFill>
                  <a:srgbClr val="FF6B19"/>
                </a:solidFill>
                <a:hlinkClick r:id="rId4"/>
              </a:rPr>
              <a:t>www.prace-ri.eu</a:t>
            </a:r>
            <a:endParaRPr lang="en-GB" sz="992" baseline="0" dirty="0">
              <a:solidFill>
                <a:srgbClr val="FF6B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0"/>
            <a:ext cx="10688636" cy="1204253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4592" y="1401123"/>
            <a:ext cx="9622632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4592" y="3058851"/>
            <a:ext cx="9694732" cy="36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l-SI" dirty="0" smtClean="0"/>
              <a:t>First level bullets</a:t>
            </a:r>
          </a:p>
          <a:p>
            <a:pPr lvl="1"/>
            <a:r>
              <a:rPr lang="sl-SI" dirty="0" smtClean="0"/>
              <a:t>Second level bullets</a:t>
            </a:r>
          </a:p>
          <a:p>
            <a:pPr lvl="2"/>
            <a:r>
              <a:rPr lang="sl-SI" dirty="0" smtClean="0"/>
              <a:t>Third level bullets</a:t>
            </a:r>
          </a:p>
          <a:p>
            <a:pPr lvl="3"/>
            <a:r>
              <a:rPr lang="sl-SI" dirty="0" smtClean="0"/>
              <a:t>Forth level bullets</a:t>
            </a:r>
          </a:p>
          <a:p>
            <a:pPr lvl="3"/>
            <a:endParaRPr lang="sl-SI" dirty="0" smtClean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488145" y="7023033"/>
            <a:ext cx="3713745" cy="5366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92" baseline="0" dirty="0" smtClean="0">
                <a:solidFill>
                  <a:srgbClr val="19317B"/>
                </a:solidFill>
              </a:rPr>
              <a:t>The Partnership for Advanced Computing in Europe | </a:t>
            </a:r>
            <a:r>
              <a:rPr lang="en-US" sz="992" baseline="0" dirty="0" smtClean="0">
                <a:solidFill>
                  <a:srgbClr val="FF6B19"/>
                </a:solidFill>
              </a:rPr>
              <a:t>PRACE</a:t>
            </a:r>
            <a:endParaRPr lang="en-GB" sz="992" baseline="0" dirty="0">
              <a:solidFill>
                <a:srgbClr val="FF6B1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205" b="0" i="0" u="none" strike="noStrike" cap="none">
          <a:solidFill>
            <a:srgbClr val="19317B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50000"/>
        </a:lnSpc>
        <a:spcBef>
          <a:spcPts val="0"/>
        </a:spcBef>
        <a:spcAft>
          <a:spcPts val="0"/>
        </a:spcAft>
        <a:buClr>
          <a:srgbClr val="FF6B19"/>
        </a:buClr>
        <a:buSzPct val="70000"/>
        <a:buFont typeface="LucidaGrande" charset="0"/>
        <a:buChar char="▶"/>
        <a:defRPr sz="1543" b="0" i="0" u="none" strike="noStrike" cap="none" baseline="0" dirty="0">
          <a:solidFill>
            <a:srgbClr val="19317B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L="742950" marR="0" lvl="1" indent="-285750" algn="l" rtl="0">
        <a:lnSpc>
          <a:spcPct val="150000"/>
        </a:lnSpc>
        <a:spcBef>
          <a:spcPts val="0"/>
        </a:spcBef>
        <a:spcAft>
          <a:spcPts val="0"/>
        </a:spcAft>
        <a:buClr>
          <a:srgbClr val="19317B"/>
        </a:buClr>
        <a:buSzPct val="60000"/>
        <a:buFont typeface="LucidaGrande" charset="0"/>
        <a:buChar char="▶"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2pPr>
      <a:lvl3pPr marL="1200150" marR="0" lvl="2" indent="-285750" algn="l" rtl="0">
        <a:lnSpc>
          <a:spcPct val="150000"/>
        </a:lnSpc>
        <a:spcBef>
          <a:spcPts val="0"/>
        </a:spcBef>
        <a:spcAft>
          <a:spcPts val="0"/>
        </a:spcAft>
        <a:buSzPct val="50000"/>
        <a:buFont typeface="LucidaGrande" charset="0"/>
        <a:buChar char="▶"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3pPr>
      <a:lvl4pPr marL="1657350" marR="0" lvl="3" indent="-28575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40000"/>
        <a:buFont typeface="LucidaGrande" charset="0"/>
        <a:buChar char="▶"/>
        <a:tabLst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SzPct val="50000"/>
        <a:buFont typeface="LucidaGrande" charset="0"/>
        <a:buNone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L="285750" marR="0" lvl="6" indent="-285750" algn="l" rtl="0">
        <a:lnSpc>
          <a:spcPct val="100000"/>
        </a:lnSpc>
        <a:spcBef>
          <a:spcPts val="0"/>
        </a:spcBef>
        <a:spcAft>
          <a:spcPts val="0"/>
        </a:spcAft>
        <a:buSzPct val="50000"/>
        <a:buFont typeface="LucidaGrande" charset="0"/>
        <a:buChar char="▶"/>
        <a:defRPr sz="1543" b="0" i="0" u="none" strike="noStrike" cap="none">
          <a:solidFill>
            <a:srgbClr val="19317B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hpc-access/shape-program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mmerofhpc.prace-ri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prace-ri.eu/outreach-to-universities/" TargetMode="External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game_corn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contact-pra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Oorsprong@staff.prace-r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06140" y="2482980"/>
            <a:ext cx="10081120" cy="129685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Partnership for Advanced Computing in Europe | </a:t>
            </a:r>
            <a:r>
              <a:rPr lang="en-US" sz="4000" b="1" dirty="0" smtClean="0">
                <a:solidFill>
                  <a:srgbClr val="FF6B19"/>
                </a:solidFill>
              </a:rPr>
              <a:t>PRACE</a:t>
            </a:r>
            <a:endParaRPr lang="en-US" sz="4000" b="1" dirty="0"/>
          </a:p>
        </p:txBody>
      </p:sp>
      <p:sp>
        <p:nvSpPr>
          <p:cNvPr id="27" name="Shape 65"/>
          <p:cNvSpPr txBox="1">
            <a:spLocks/>
          </p:cNvSpPr>
          <p:nvPr/>
        </p:nvSpPr>
        <p:spPr>
          <a:xfrm>
            <a:off x="324569" y="4672112"/>
            <a:ext cx="5891529" cy="446173"/>
          </a:xfrm>
          <a:prstGeom prst="rect">
            <a:avLst/>
          </a:prstGeom>
        </p:spPr>
        <p:txBody>
          <a:bodyPr vert="horz" lIns="100779" tIns="100779" rIns="100779" bIns="100779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" sz="1400" i="1" dirty="0" smtClean="0">
                <a:solidFill>
                  <a:srgbClr val="19317B"/>
                </a:solidFill>
              </a:rPr>
              <a:t>Communications Officer</a:t>
            </a:r>
            <a:endParaRPr lang="en" sz="1400" i="1" dirty="0">
              <a:solidFill>
                <a:srgbClr val="19317B"/>
              </a:solidFill>
            </a:endParaRPr>
          </a:p>
        </p:txBody>
      </p:sp>
      <p:sp>
        <p:nvSpPr>
          <p:cNvPr id="28" name="Shape 65"/>
          <p:cNvSpPr txBox="1">
            <a:spLocks/>
          </p:cNvSpPr>
          <p:nvPr/>
        </p:nvSpPr>
        <p:spPr>
          <a:xfrm>
            <a:off x="306140" y="4225975"/>
            <a:ext cx="7331689" cy="446173"/>
          </a:xfrm>
          <a:prstGeom prst="rect">
            <a:avLst/>
          </a:prstGeom>
        </p:spPr>
        <p:txBody>
          <a:bodyPr vert="horz" lIns="100779" tIns="100779" rIns="100779" bIns="100779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 b="0" i="0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GB" sz="2400" dirty="0" smtClean="0">
                <a:solidFill>
                  <a:srgbClr val="19317B"/>
                </a:solidFill>
              </a:rPr>
              <a:t>Marjolein Oorsprong</a:t>
            </a:r>
            <a:endParaRPr lang="en" sz="2400" dirty="0">
              <a:solidFill>
                <a:srgbClr val="1931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Target Audiences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Scientific communities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Industry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Education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Policy makers and funders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HPC ecosystem (other RI, HPC technology developers &amp; vendors, …)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Press &amp; media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General public, interlocutors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PRACE organisation and governance </a:t>
            </a:r>
            <a:r>
              <a:rPr lang="en-US" sz="2400" dirty="0" smtClean="0"/>
              <a:t>(internal)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92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Targeted Communication </a:t>
            </a:r>
            <a:r>
              <a:rPr lang="en-GB" sz="2400" b="1" dirty="0"/>
              <a:t>(1 of </a:t>
            </a:r>
            <a:r>
              <a:rPr lang="en-GB" sz="2400" b="1" dirty="0" smtClean="0"/>
              <a:t>4)</a:t>
            </a:r>
            <a:endParaRPr lang="en-GB" sz="2400" b="1" dirty="0" smtClean="0">
              <a:solidFill>
                <a:srgbClr val="FF6B1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Industry &gt; PRACE </a:t>
            </a:r>
            <a:r>
              <a:rPr lang="en-GB" sz="2400" dirty="0"/>
              <a:t>SHAPE </a:t>
            </a:r>
            <a:r>
              <a:rPr lang="en-GB" sz="2400" dirty="0" smtClean="0"/>
              <a:t>Programme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hlinkClick r:id="rId3"/>
              </a:rPr>
              <a:t>prace-ri.eu/</a:t>
            </a:r>
            <a:r>
              <a:rPr lang="en-GB" sz="2400" dirty="0" err="1" smtClean="0">
                <a:hlinkClick r:id="rId3"/>
              </a:rPr>
              <a:t>hpc</a:t>
            </a:r>
            <a:r>
              <a:rPr lang="en-GB" sz="2400" dirty="0" smtClean="0">
                <a:hlinkClick r:id="rId3"/>
              </a:rPr>
              <a:t>-access/shape-programme/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4427909"/>
            <a:ext cx="10058400" cy="24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Targeted Communication </a:t>
            </a:r>
            <a:r>
              <a:rPr lang="en-GB" sz="2400" b="1" dirty="0" smtClean="0"/>
              <a:t>(2 </a:t>
            </a:r>
            <a:r>
              <a:rPr lang="en-GB" sz="2400" b="1" dirty="0"/>
              <a:t>of </a:t>
            </a:r>
            <a:r>
              <a:rPr lang="en-GB" sz="2400" b="1" dirty="0" smtClean="0"/>
              <a:t>4)</a:t>
            </a:r>
            <a:endParaRPr lang="en-GB" sz="2400" b="1" dirty="0" smtClean="0">
              <a:solidFill>
                <a:srgbClr val="FF6B1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Education &gt; PRACE Summer of HPC Programme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hlinkClick r:id="rId3"/>
              </a:rPr>
              <a:t>summerofhpc.prace-ri.eu/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1" y="4027132"/>
            <a:ext cx="3200333" cy="2709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2" y="4027132"/>
            <a:ext cx="4064422" cy="27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Targeted Communication </a:t>
            </a:r>
            <a:r>
              <a:rPr lang="en-GB" sz="2400" b="1" dirty="0" smtClean="0"/>
              <a:t>(3 </a:t>
            </a:r>
            <a:r>
              <a:rPr lang="en-GB" sz="2400" b="1" dirty="0"/>
              <a:t>of </a:t>
            </a:r>
            <a:r>
              <a:rPr lang="en-GB" sz="2400" b="1" dirty="0" smtClean="0"/>
              <a:t>4)</a:t>
            </a:r>
            <a:endParaRPr lang="en-GB" sz="2400" b="1" dirty="0" smtClean="0">
              <a:solidFill>
                <a:srgbClr val="FF6B1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Education &gt; Outreach to Universities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hlinkClick r:id="rId3"/>
              </a:rPr>
              <a:t>prace-ri.eu/outreach-to-universities</a:t>
            </a:r>
            <a:r>
              <a:rPr lang="en-GB" sz="2400" dirty="0">
                <a:hlinkClick r:id="rId3"/>
              </a:rPr>
              <a:t>/</a:t>
            </a: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5411296"/>
            <a:ext cx="1889660" cy="14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48" y="5409930"/>
            <a:ext cx="1889665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" y="3971296"/>
            <a:ext cx="1889659" cy="14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72" y="3987633"/>
            <a:ext cx="1802553" cy="14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0" y="4006919"/>
            <a:ext cx="1802553" cy="144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49" y="4004726"/>
            <a:ext cx="1889664" cy="14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71" y="5411296"/>
            <a:ext cx="1802553" cy="14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0" y="5449628"/>
            <a:ext cx="1802553" cy="14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29" y="4614893"/>
            <a:ext cx="18076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Targeted Communication </a:t>
            </a:r>
            <a:r>
              <a:rPr lang="en-GB" sz="2400" b="1" dirty="0" smtClean="0"/>
              <a:t>(4 </a:t>
            </a:r>
            <a:r>
              <a:rPr lang="en-GB" sz="2400" b="1" dirty="0"/>
              <a:t>of </a:t>
            </a:r>
            <a:r>
              <a:rPr lang="en-GB" sz="2400" b="1" dirty="0" smtClean="0"/>
              <a:t>4)</a:t>
            </a:r>
            <a:endParaRPr lang="en-GB" sz="2400" b="1" dirty="0" smtClean="0">
              <a:solidFill>
                <a:srgbClr val="FF6B1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General Public &gt; Science Fairs &amp; Museums, Games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hlinkClick r:id="rId3"/>
              </a:rPr>
              <a:t>www.prace-ri.eu/game_corner</a:t>
            </a:r>
            <a:endParaRPr lang="en-GB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4465590"/>
            <a:ext cx="4500095" cy="2194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66" y="4465589"/>
            <a:ext cx="5460700" cy="2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2331578"/>
            <a:ext cx="10081120" cy="4328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Measure Impact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 smtClean="0"/>
          </a:p>
          <a:p>
            <a:pPr>
              <a:lnSpc>
                <a:spcPct val="100000"/>
              </a:lnSpc>
            </a:pPr>
            <a:r>
              <a:rPr lang="en-GB" sz="2400" dirty="0" smtClean="0"/>
              <a:t>Social media statistics via </a:t>
            </a:r>
            <a:r>
              <a:rPr lang="en-GB" sz="2400" dirty="0" err="1" smtClean="0"/>
              <a:t>HootSuite</a:t>
            </a:r>
            <a:endParaRPr lang="en-GB" sz="2400" dirty="0" smtClean="0"/>
          </a:p>
          <a:p>
            <a:pPr>
              <a:lnSpc>
                <a:spcPct val="100000"/>
              </a:lnSpc>
            </a:pPr>
            <a:r>
              <a:rPr lang="en-GB" sz="2400" dirty="0" smtClean="0">
                <a:latin typeface="+mn-lt"/>
              </a:rPr>
              <a:t>Google analytics for the PRACE website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Analytics via our </a:t>
            </a:r>
            <a:r>
              <a:rPr lang="en-GB" sz="2400" dirty="0" err="1" smtClean="0"/>
              <a:t>MailerLite</a:t>
            </a:r>
            <a:r>
              <a:rPr lang="en-GB" sz="2400" dirty="0" smtClean="0"/>
              <a:t> mass mailing system</a:t>
            </a:r>
            <a:endParaRPr lang="en-GB" sz="2400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2400" dirty="0" smtClean="0"/>
              <a:t>Media analytics for advertisements (in preparation)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7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46" y="1403573"/>
            <a:ext cx="8503883" cy="895575"/>
          </a:xfrm>
        </p:spPr>
        <p:txBody>
          <a:bodyPr/>
          <a:lstStyle/>
          <a:p>
            <a:r>
              <a:rPr lang="en-GB" sz="4000" b="1" dirty="0" smtClean="0"/>
              <a:t>PRACE | </a:t>
            </a:r>
            <a:r>
              <a:rPr lang="en-GB" sz="4000" b="1" dirty="0" smtClean="0">
                <a:solidFill>
                  <a:srgbClr val="FF6B19"/>
                </a:solidFill>
              </a:rPr>
              <a:t>Communications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46" y="3059757"/>
            <a:ext cx="10081120" cy="3600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FF6B19"/>
                </a:solidFill>
              </a:rPr>
              <a:t>Contact</a:t>
            </a:r>
            <a:r>
              <a:rPr lang="en-GB" sz="2400" b="1" dirty="0" smtClean="0"/>
              <a:t> Marjolein Oorsprong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4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hlinkClick r:id="rId3"/>
              </a:rPr>
              <a:t>http://</a:t>
            </a:r>
            <a:r>
              <a:rPr lang="en-GB" sz="2400" b="1" dirty="0" smtClean="0">
                <a:hlinkClick r:id="rId3"/>
              </a:rPr>
              <a:t>www.prace-ri.eu/contact-prace</a:t>
            </a:r>
            <a:endParaRPr lang="en-GB" sz="2400" b="1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GB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/>
              <a:t>Phone (office direct): </a:t>
            </a:r>
            <a:r>
              <a:rPr lang="en-US" sz="2400" dirty="0"/>
              <a:t>+32 2 613 09 27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hlinkClick r:id="rId4"/>
              </a:rPr>
              <a:t>M.Oorsprong@staff.prace-ri.eu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75801923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287</Words>
  <Application>Microsoft Office PowerPoint</Application>
  <PresentationFormat>Custom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LucidaGrande</vt:lpstr>
      <vt:lpstr>Arvirargus template</vt:lpstr>
      <vt:lpstr>The Partnership for Advanced Computing in Europe | PRACE</vt:lpstr>
      <vt:lpstr>PRACE | Communications</vt:lpstr>
      <vt:lpstr>PRACE | Communications</vt:lpstr>
      <vt:lpstr>PRACE | Communications</vt:lpstr>
      <vt:lpstr>PRACE | Communications</vt:lpstr>
      <vt:lpstr>PRACE | Communications</vt:lpstr>
      <vt:lpstr>PRACE | Communications</vt:lpstr>
      <vt:lpstr>PRACE | Communications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miha arvaj</dc:creator>
  <cp:lastModifiedBy>Marjolein Oorsprong</cp:lastModifiedBy>
  <cp:revision>270</cp:revision>
  <cp:lastPrinted>2017-10-24T07:38:43Z</cp:lastPrinted>
  <dcterms:modified xsi:type="dcterms:W3CDTF">2017-11-28T12:33:28Z</dcterms:modified>
</cp:coreProperties>
</file>