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sldIdLst>
    <p:sldId id="305" r:id="rId2"/>
    <p:sldId id="308" r:id="rId3"/>
    <p:sldId id="310" r:id="rId4"/>
    <p:sldId id="306" r:id="rId5"/>
    <p:sldId id="307" r:id="rId6"/>
    <p:sldId id="314" r:id="rId7"/>
    <p:sldId id="313" r:id="rId8"/>
    <p:sldId id="261" r:id="rId9"/>
    <p:sldId id="289" r:id="rId10"/>
    <p:sldId id="300" r:id="rId11"/>
    <p:sldId id="283" r:id="rId12"/>
    <p:sldId id="301" r:id="rId13"/>
    <p:sldId id="304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9" autoAdjust="0"/>
    <p:restoredTop sz="50000" autoAdjust="0"/>
  </p:normalViewPr>
  <p:slideViewPr>
    <p:cSldViewPr>
      <p:cViewPr varScale="1">
        <p:scale>
          <a:sx n="67" d="100"/>
          <a:sy n="67" d="100"/>
        </p:scale>
        <p:origin x="-19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11786-97E6-1745-B451-9A9DA7829DA5}" type="doc">
      <dgm:prSet loTypeId="urn:microsoft.com/office/officeart/2005/8/layout/matrix3" loCatId="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DF276D9-CE3F-EA47-950B-649228930469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</a:schemeClr>
              </a:solidFill>
            </a:rPr>
            <a:t>Services</a:t>
          </a:r>
        </a:p>
      </dgm:t>
    </dgm:pt>
    <dgm:pt modelId="{9EEC7313-188F-DB47-B8F7-0242EA0F8F81}" type="parTrans" cxnId="{5FC0D3CE-2555-0D44-8637-F7A74BE19AE8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3913E1A0-79D9-514A-9BFB-F01FEDCF74CB}" type="sibTrans" cxnId="{5FC0D3CE-2555-0D44-8637-F7A74BE19AE8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00381438-BAE7-9341-A880-1591181A65BC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</a:schemeClr>
              </a:solidFill>
            </a:rPr>
            <a:t>Processes and policies</a:t>
          </a:r>
          <a:endParaRPr lang="en-US" dirty="0">
            <a:solidFill>
              <a:schemeClr val="tx1">
                <a:lumMod val="50000"/>
              </a:schemeClr>
            </a:solidFill>
          </a:endParaRPr>
        </a:p>
      </dgm:t>
    </dgm:pt>
    <dgm:pt modelId="{6348E178-F5B1-E249-B284-05B217F32FD1}" type="parTrans" cxnId="{11A1A6EA-1F5A-CC4E-8ED9-9F4FD2C579D4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F87F1584-9A78-7640-A450-6558BE929880}" type="sibTrans" cxnId="{11A1A6EA-1F5A-CC4E-8ED9-9F4FD2C579D4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57F61397-4432-1E41-A760-F87097A32311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</a:schemeClr>
              </a:solidFill>
            </a:rPr>
            <a:t>Federated operations</a:t>
          </a:r>
          <a:endParaRPr lang="en-US" dirty="0">
            <a:solidFill>
              <a:schemeClr val="tx1">
                <a:lumMod val="50000"/>
              </a:schemeClr>
            </a:solidFill>
          </a:endParaRPr>
        </a:p>
      </dgm:t>
    </dgm:pt>
    <dgm:pt modelId="{5AD00106-A3B1-0A45-92AE-BF7566DC1D1C}" type="parTrans" cxnId="{02875348-7809-194C-BF34-03A236212521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2B336E2A-9136-C647-96D2-12D9E4F28906}" type="sibTrans" cxnId="{02875348-7809-194C-BF34-03A236212521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CDFB1272-C75E-3049-BC2D-1CACD9C58BE1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</a:schemeClr>
              </a:solidFill>
            </a:rPr>
            <a:t>Federation services</a:t>
          </a:r>
          <a:endParaRPr lang="en-US" dirty="0">
            <a:solidFill>
              <a:schemeClr val="tx1">
                <a:lumMod val="50000"/>
              </a:schemeClr>
            </a:solidFill>
          </a:endParaRPr>
        </a:p>
      </dgm:t>
    </dgm:pt>
    <dgm:pt modelId="{857AB123-B088-134A-9550-DC166FE8F771}" type="parTrans" cxnId="{1E4B20BC-E8BF-2F46-9B77-DC4AE7D2EEE8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63408071-ECB3-D243-8A51-081D9AA919AC}" type="sibTrans" cxnId="{1E4B20BC-E8BF-2F46-9B77-DC4AE7D2EEE8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652373A9-1385-694D-9DAC-4AEC1200D463}" type="pres">
      <dgm:prSet presAssocID="{56611786-97E6-1745-B451-9A9DA7829DA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700DE0-BFC4-FA40-9AF4-2EE138EA238F}" type="pres">
      <dgm:prSet presAssocID="{56611786-97E6-1745-B451-9A9DA7829DA5}" presName="diamond" presStyleLbl="bgShp" presStyleIdx="0" presStyleCnt="1"/>
      <dgm:spPr/>
    </dgm:pt>
    <dgm:pt modelId="{42491728-7612-9248-AE86-7A7A863FE852}" type="pres">
      <dgm:prSet presAssocID="{56611786-97E6-1745-B451-9A9DA7829DA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98F96-87A3-AB49-B07C-E1116E1CF6F3}" type="pres">
      <dgm:prSet presAssocID="{56611786-97E6-1745-B451-9A9DA7829DA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BE1A0-CF73-4C4F-BF4D-48EC7D0770C7}" type="pres">
      <dgm:prSet presAssocID="{56611786-97E6-1745-B451-9A9DA7829DA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459B7-4409-3941-847D-BDFBD4537097}" type="pres">
      <dgm:prSet presAssocID="{56611786-97E6-1745-B451-9A9DA7829DA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D64755-93A3-6C43-99D7-D2D8AB64224A}" type="presOf" srcId="{56611786-97E6-1745-B451-9A9DA7829DA5}" destId="{652373A9-1385-694D-9DAC-4AEC1200D463}" srcOrd="0" destOrd="0" presId="urn:microsoft.com/office/officeart/2005/8/layout/matrix3"/>
    <dgm:cxn modelId="{017D8C38-A0E5-054A-9DE8-CF595717C62A}" type="presOf" srcId="{6DF276D9-CE3F-EA47-950B-649228930469}" destId="{42491728-7612-9248-AE86-7A7A863FE852}" srcOrd="0" destOrd="0" presId="urn:microsoft.com/office/officeart/2005/8/layout/matrix3"/>
    <dgm:cxn modelId="{1E4B20BC-E8BF-2F46-9B77-DC4AE7D2EEE8}" srcId="{56611786-97E6-1745-B451-9A9DA7829DA5}" destId="{CDFB1272-C75E-3049-BC2D-1CACD9C58BE1}" srcOrd="1" destOrd="0" parTransId="{857AB123-B088-134A-9550-DC166FE8F771}" sibTransId="{63408071-ECB3-D243-8A51-081D9AA919AC}"/>
    <dgm:cxn modelId="{3723F3F4-8AC7-224C-87CA-27D736E51215}" type="presOf" srcId="{00381438-BAE7-9341-A880-1591181A65BC}" destId="{8C5459B7-4409-3941-847D-BDFBD4537097}" srcOrd="0" destOrd="0" presId="urn:microsoft.com/office/officeart/2005/8/layout/matrix3"/>
    <dgm:cxn modelId="{5FC0D3CE-2555-0D44-8637-F7A74BE19AE8}" srcId="{56611786-97E6-1745-B451-9A9DA7829DA5}" destId="{6DF276D9-CE3F-EA47-950B-649228930469}" srcOrd="0" destOrd="0" parTransId="{9EEC7313-188F-DB47-B8F7-0242EA0F8F81}" sibTransId="{3913E1A0-79D9-514A-9BFB-F01FEDCF74CB}"/>
    <dgm:cxn modelId="{1D6F68E9-C95C-5B40-BB6A-81EDA0E28D6F}" type="presOf" srcId="{57F61397-4432-1E41-A760-F87097A32311}" destId="{086BE1A0-CF73-4C4F-BF4D-48EC7D0770C7}" srcOrd="0" destOrd="0" presId="urn:microsoft.com/office/officeart/2005/8/layout/matrix3"/>
    <dgm:cxn modelId="{D8220134-84F3-8444-81E2-677F030DB015}" type="presOf" srcId="{CDFB1272-C75E-3049-BC2D-1CACD9C58BE1}" destId="{80F98F96-87A3-AB49-B07C-E1116E1CF6F3}" srcOrd="0" destOrd="0" presId="urn:microsoft.com/office/officeart/2005/8/layout/matrix3"/>
    <dgm:cxn modelId="{02875348-7809-194C-BF34-03A236212521}" srcId="{56611786-97E6-1745-B451-9A9DA7829DA5}" destId="{57F61397-4432-1E41-A760-F87097A32311}" srcOrd="2" destOrd="0" parTransId="{5AD00106-A3B1-0A45-92AE-BF7566DC1D1C}" sibTransId="{2B336E2A-9136-C647-96D2-12D9E4F28906}"/>
    <dgm:cxn modelId="{11A1A6EA-1F5A-CC4E-8ED9-9F4FD2C579D4}" srcId="{56611786-97E6-1745-B451-9A9DA7829DA5}" destId="{00381438-BAE7-9341-A880-1591181A65BC}" srcOrd="3" destOrd="0" parTransId="{6348E178-F5B1-E249-B284-05B217F32FD1}" sibTransId="{F87F1584-9A78-7640-A450-6558BE929880}"/>
    <dgm:cxn modelId="{8FD433BF-04DD-A540-B4D4-0FA2B0A4E50E}" type="presParOf" srcId="{652373A9-1385-694D-9DAC-4AEC1200D463}" destId="{1A700DE0-BFC4-FA40-9AF4-2EE138EA238F}" srcOrd="0" destOrd="0" presId="urn:microsoft.com/office/officeart/2005/8/layout/matrix3"/>
    <dgm:cxn modelId="{37308DB6-677A-9648-8DF0-2AFCFC371959}" type="presParOf" srcId="{652373A9-1385-694D-9DAC-4AEC1200D463}" destId="{42491728-7612-9248-AE86-7A7A863FE852}" srcOrd="1" destOrd="0" presId="urn:microsoft.com/office/officeart/2005/8/layout/matrix3"/>
    <dgm:cxn modelId="{8BD7B3DA-4571-6B41-BBFD-0CB0C8388001}" type="presParOf" srcId="{652373A9-1385-694D-9DAC-4AEC1200D463}" destId="{80F98F96-87A3-AB49-B07C-E1116E1CF6F3}" srcOrd="2" destOrd="0" presId="urn:microsoft.com/office/officeart/2005/8/layout/matrix3"/>
    <dgm:cxn modelId="{F31C4459-7F3F-784C-9BAD-2634C800C27E}" type="presParOf" srcId="{652373A9-1385-694D-9DAC-4AEC1200D463}" destId="{086BE1A0-CF73-4C4F-BF4D-48EC7D0770C7}" srcOrd="3" destOrd="0" presId="urn:microsoft.com/office/officeart/2005/8/layout/matrix3"/>
    <dgm:cxn modelId="{43F15E8B-6E58-6C4A-98D3-7412E4820EB7}" type="presParOf" srcId="{652373A9-1385-694D-9DAC-4AEC1200D463}" destId="{8C5459B7-4409-3941-847D-BDFBD453709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00DE0-BFC4-FA40-9AF4-2EE138EA238F}">
      <dsp:nvSpPr>
        <dsp:cNvPr id="0" name=""/>
        <dsp:cNvSpPr/>
      </dsp:nvSpPr>
      <dsp:spPr>
        <a:xfrm>
          <a:off x="1127955" y="0"/>
          <a:ext cx="3816424" cy="381642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491728-7612-9248-AE86-7A7A863FE852}">
      <dsp:nvSpPr>
        <dsp:cNvPr id="0" name=""/>
        <dsp:cNvSpPr/>
      </dsp:nvSpPr>
      <dsp:spPr>
        <a:xfrm>
          <a:off x="1490516" y="362560"/>
          <a:ext cx="1488405" cy="148840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>
                  <a:lumMod val="50000"/>
                </a:schemeClr>
              </a:solidFill>
            </a:rPr>
            <a:t>Services</a:t>
          </a:r>
        </a:p>
      </dsp:txBody>
      <dsp:txXfrm>
        <a:off x="1563174" y="435218"/>
        <a:ext cx="1343089" cy="1343089"/>
      </dsp:txXfrm>
    </dsp:sp>
    <dsp:sp modelId="{80F98F96-87A3-AB49-B07C-E1116E1CF6F3}">
      <dsp:nvSpPr>
        <dsp:cNvPr id="0" name=""/>
        <dsp:cNvSpPr/>
      </dsp:nvSpPr>
      <dsp:spPr>
        <a:xfrm>
          <a:off x="3093414" y="362560"/>
          <a:ext cx="1488405" cy="148840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>
                  <a:lumMod val="50000"/>
                </a:schemeClr>
              </a:solidFill>
            </a:rPr>
            <a:t>Federation services</a:t>
          </a:r>
          <a:endParaRPr lang="en-US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166072" y="435218"/>
        <a:ext cx="1343089" cy="1343089"/>
      </dsp:txXfrm>
    </dsp:sp>
    <dsp:sp modelId="{086BE1A0-CF73-4C4F-BF4D-48EC7D0770C7}">
      <dsp:nvSpPr>
        <dsp:cNvPr id="0" name=""/>
        <dsp:cNvSpPr/>
      </dsp:nvSpPr>
      <dsp:spPr>
        <a:xfrm>
          <a:off x="1490516" y="1965458"/>
          <a:ext cx="1488405" cy="148840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>
                  <a:lumMod val="50000"/>
                </a:schemeClr>
              </a:solidFill>
            </a:rPr>
            <a:t>Federated operations</a:t>
          </a:r>
          <a:endParaRPr lang="en-US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1563174" y="2038116"/>
        <a:ext cx="1343089" cy="1343089"/>
      </dsp:txXfrm>
    </dsp:sp>
    <dsp:sp modelId="{8C5459B7-4409-3941-847D-BDFBD4537097}">
      <dsp:nvSpPr>
        <dsp:cNvPr id="0" name=""/>
        <dsp:cNvSpPr/>
      </dsp:nvSpPr>
      <dsp:spPr>
        <a:xfrm>
          <a:off x="3093414" y="1965458"/>
          <a:ext cx="1488405" cy="148840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100000"/>
                <a:shade val="100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>
                  <a:lumMod val="50000"/>
                </a:schemeClr>
              </a:solidFill>
            </a:rPr>
            <a:t>Processes and policies</a:t>
          </a:r>
          <a:endParaRPr lang="en-US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166072" y="2038116"/>
        <a:ext cx="1343089" cy="1343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01/12/17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0F2E-E6F6-584A-8B3A-823D09DC15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5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Sub-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32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93"/>
            <a:ext cx="1493912" cy="118564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323528" y="476674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01/12/17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01/12/17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01/12/17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943123"/>
            <a:ext cx="82296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01/12/17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9" name="Rettangolo 8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4" r:id="rId2"/>
    <p:sldLayoutId id="2147483708" r:id="rId3"/>
    <p:sldLayoutId id="2147483709" r:id="rId4"/>
    <p:sldLayoutId id="2147483710" r:id="rId5"/>
    <p:sldLayoutId id="2147483707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2153563"/>
            <a:ext cx="7488832" cy="72008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EOSC-hub</a:t>
            </a:r>
            <a:br>
              <a:rPr lang="en-GB" sz="4000" dirty="0" smtClean="0"/>
            </a:br>
            <a:r>
              <a:rPr lang="en-US" sz="3100" b="0" dirty="0" smtClean="0"/>
              <a:t>Stakeholder engagement</a:t>
            </a:r>
            <a:endParaRPr lang="en-GB" sz="31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DI4R 2017, 1 Dec 2017</a:t>
            </a:r>
            <a:r>
              <a:rPr lang="en-GB" sz="1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Brussels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  <a:p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>
          <a:xfrm>
            <a:off x="4067945" y="3356992"/>
            <a:ext cx="4824536" cy="422920"/>
          </a:xfrm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Gergely Sipos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Claudio </a:t>
            </a:r>
            <a:r>
              <a:rPr lang="en-US" sz="2000" dirty="0" err="1" smtClean="0">
                <a:solidFill>
                  <a:schemeClr val="bg1"/>
                </a:solidFill>
              </a:rPr>
              <a:t>Cacciari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err="1" smtClean="0">
                <a:solidFill>
                  <a:schemeClr val="bg1"/>
                </a:solidFill>
              </a:rPr>
              <a:t>Sy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Holsinger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91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10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Work Packages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268761"/>
            <a:ext cx="8229600" cy="4525963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 – Project Management and Coordination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WP2 – Strategy and Business Development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WP3 – Innovation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Management, Communication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and Stakeholder Engagement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WP4 – Federated Service Management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WP5 – Federation and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Collaborative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ervices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: Integration and Maintenance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WP6 – Common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Services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Integration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Maintenance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WP7 – Thematic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Services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Integration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Maintenance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Exploitation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WP8 – Competence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Centres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WP9 – Joint Digital Innovation Hub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WP10 – Technical Coordination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WP11 – Training and Services for Service Operators, Researchers and Higher-Ed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WP12 –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Business Models and Procurement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WP13 – Access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Provisioning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544" y="4077072"/>
            <a:ext cx="4176464" cy="360040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1 Dec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1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11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6480720" cy="576064"/>
          </a:xfrm>
        </p:spPr>
        <p:txBody>
          <a:bodyPr/>
          <a:lstStyle/>
          <a:p>
            <a:r>
              <a:rPr lang="en-US" dirty="0" smtClean="0"/>
              <a:t>EOSC-hub Joint DIH (WP9):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567333"/>
            <a:ext cx="8229600" cy="4525963"/>
          </a:xfrm>
        </p:spPr>
        <p:txBody>
          <a:bodyPr/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Create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partnerships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with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SMEs/industry, innovation clusters, accelerators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investors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that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stimulate innovation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(new products,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services).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
Provide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access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funding/grants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and increase visibility.
Facilitate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access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e-Infrastructure resources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support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pilots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, prototyping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scaling-up, design, performance verification, testing, demonstration, etc.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Offer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business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oriented </a:t>
            </a:r>
            <a:r>
              <a:rPr lang="en-US" sz="2000" b="1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coaching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“accelerate”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market uptake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exploitation results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of pilots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and Competence Centers.
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Connect with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the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Pan-European network of DIHs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and selected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regionals.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
Share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best practices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and competencies to expand the knowledge/human capital between the public and private sector.
Develop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long-term business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relationships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outside of/beyond the project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11760" y="615601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u="sng" dirty="0" smtClean="0"/>
              <a:t>Builds on existing programmes within e-Infrastructures</a:t>
            </a:r>
            <a:endParaRPr lang="en-GB" i="1" u="sng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1 Dec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5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12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7560840" cy="576064"/>
          </a:xfrm>
        </p:spPr>
        <p:txBody>
          <a:bodyPr/>
          <a:lstStyle/>
          <a:p>
            <a:r>
              <a:rPr lang="en-US" dirty="0"/>
              <a:t>EOSC-hub Joint DIH (WP9): </a:t>
            </a:r>
            <a:r>
              <a:rPr lang="en-US" dirty="0" smtClean="0"/>
              <a:t>Tasks/Activities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572390"/>
              </p:ext>
            </p:extLst>
          </p:nvPr>
        </p:nvGraphicFramePr>
        <p:xfrm>
          <a:off x="457200" y="1765182"/>
          <a:ext cx="8363272" cy="399626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28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3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709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2629">
                <a:tc grid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WP9 </a:t>
                      </a:r>
                      <a:r>
                        <a:rPr lang="en-US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Joint </a:t>
                      </a:r>
                      <a:r>
                        <a:rPr lang="en-US" sz="1600" b="1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Digital Innovation Hub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49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T9.1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Joint DIH ecosystem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none" strike="noStrike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(Lead:</a:t>
                      </a:r>
                      <a:r>
                        <a:rPr lang="en-US" sz="1400" b="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b="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EGI Foundation)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Establishing and evolving</a:t>
                      </a:r>
                      <a:r>
                        <a:rPr lang="en-GB" sz="1600" u="none" strike="noStrike" kern="1200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of the DIH</a:t>
                      </a:r>
                      <a:endParaRPr lang="en-GB" sz="1600" u="none" strike="noStrike" kern="1200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Collaborating with other DIHs</a:t>
                      </a: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Managing the DIH platform/tool</a:t>
                      </a: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endParaRPr lang="en-GB" sz="1600" u="none" strike="noStrike" kern="1200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031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T9.2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Business Pilots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none" strike="noStrike" baseline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(Lead: PSNC)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Coordinating</a:t>
                      </a:r>
                      <a:r>
                        <a:rPr lang="en-GB" sz="1600" u="none" strike="noStrike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pilots (6 initially</a:t>
                      </a:r>
                      <a:r>
                        <a:rPr lang="en-GB" sz="1600" u="none" strike="noStrike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selected in open cal</a:t>
                      </a: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l)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Ensuring access to services and tech support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Assessing and validating results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Identifying</a:t>
                      </a:r>
                      <a:r>
                        <a:rPr lang="en-GB" sz="1600" u="none" strike="noStrike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additional experiments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endParaRPr lang="en-GB" sz="1600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3205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T9.3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Commercialization</a:t>
                      </a:r>
                      <a:r>
                        <a:rPr lang="en-US" sz="1600" b="1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Support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u="none" strike="noStrike" baseline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(Lead: F6S)</a:t>
                      </a:r>
                      <a:endParaRPr lang="en-US" sz="1400" b="0" i="1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Identifying business opportunities from the pilots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Supporting</a:t>
                      </a:r>
                      <a:r>
                        <a:rPr lang="en-GB" sz="1600" u="none" strike="noStrike" kern="1200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technology transfer process models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Mentoring program towards pilots</a:t>
                      </a:r>
                      <a:r>
                        <a:rPr lang="en-GB" sz="1600" u="none" strike="noStrike" kern="1200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and competence centres</a:t>
                      </a:r>
                      <a:endParaRPr lang="en-GB" sz="1600" u="none" strike="noStrike" kern="1200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Defining pre-commercial agreements</a:t>
                      </a: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GB" sz="1600" u="none" strike="noStrike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1 Dec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9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13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064896" cy="576064"/>
          </a:xfrm>
        </p:spPr>
        <p:txBody>
          <a:bodyPr/>
          <a:lstStyle/>
          <a:p>
            <a:r>
              <a:rPr lang="en-US" dirty="0" smtClean="0"/>
              <a:t>EOSC-hub Joint DIH (WP9</a:t>
            </a:r>
            <a:r>
              <a:rPr lang="en-US" smtClean="0"/>
              <a:t>): Initial Business </a:t>
            </a:r>
            <a:r>
              <a:rPr lang="en-US" dirty="0" smtClean="0"/>
              <a:t>Pilots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46449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500" b="1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.) </a:t>
            </a:r>
            <a:r>
              <a:rPr lang="en-US" sz="1500" b="1" dirty="0" err="1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CyberHAB</a:t>
            </a: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(SME: </a:t>
            </a:r>
            <a:r>
              <a:rPr lang="en-US" sz="1500" b="1" dirty="0" err="1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Ecohydros</a:t>
            </a: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500" b="1" u="sng" dirty="0" smtClean="0">
                <a:latin typeface="Calibri" charset="0"/>
                <a:ea typeface="Calibri" charset="0"/>
                <a:cs typeface="Calibri" charset="0"/>
              </a:rPr>
              <a:t>Environment: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Early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warning and integral management of Harmful Algae Blooms exploiting Data Cloud Services (DCS) and key processes required (data processing, modelling, image integration).</a:t>
            </a:r>
            <a:endParaRPr lang="pl-PL" sz="15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2.) </a:t>
            </a:r>
            <a:r>
              <a:rPr lang="en-US" sz="1500" b="1" dirty="0" err="1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Moxoff</a:t>
            </a: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(3 SMEs + CINECA)</a:t>
            </a:r>
          </a:p>
          <a:p>
            <a:pPr>
              <a:spcBef>
                <a:spcPts val="600"/>
              </a:spcBef>
            </a:pPr>
            <a:r>
              <a:rPr lang="en-US" sz="1500" b="1" u="sng" dirty="0">
                <a:latin typeface="Calibri" charset="0"/>
                <a:ea typeface="Calibri" charset="0"/>
                <a:cs typeface="Calibri" charset="0"/>
              </a:rPr>
              <a:t>Sport </a:t>
            </a:r>
            <a:r>
              <a:rPr lang="en-US" sz="1500" b="1" u="sng" dirty="0" smtClean="0">
                <a:latin typeface="Calibri" charset="0"/>
                <a:ea typeface="Calibri" charset="0"/>
                <a:cs typeface="Calibri" charset="0"/>
              </a:rPr>
              <a:t>and biomedicine: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 Develop mobile-friendly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cloud platform for data-driven video analysis processing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3.) Bot Mitigation Engine (2 SMEs + PSNC)</a:t>
            </a:r>
          </a:p>
          <a:p>
            <a:pPr>
              <a:spcBef>
                <a:spcPts val="600"/>
              </a:spcBef>
            </a:pPr>
            <a:r>
              <a:rPr lang="en-US" sz="1500" b="1" u="sng" dirty="0" smtClean="0">
                <a:latin typeface="Calibri" charset="0"/>
                <a:ea typeface="Calibri" charset="0"/>
                <a:cs typeface="Calibri" charset="0"/>
              </a:rPr>
              <a:t>Security: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 Prevent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on-line services from botnets attacks like: Web Scraping, Online Fraud, Digital Ad Fraud, Web Application, Security, Spam.</a:t>
            </a:r>
            <a:endParaRPr lang="pl-PL" sz="15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4.) Suite5Pilot (2 SMEs + CINECA)</a:t>
            </a:r>
          </a:p>
          <a:p>
            <a:pPr>
              <a:spcBef>
                <a:spcPts val="600"/>
              </a:spcBef>
            </a:pPr>
            <a:r>
              <a:rPr lang="en-US" sz="1500" b="1" u="sng" dirty="0" smtClean="0">
                <a:latin typeface="Calibri" charset="0"/>
                <a:ea typeface="Calibri" charset="0"/>
                <a:cs typeface="Calibri" charset="0"/>
              </a:rPr>
              <a:t>Furniture: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Enterprise Analytics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Platform-as-a-Service</a:t>
            </a:r>
            <a:endParaRPr lang="en-US" sz="15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5.) ACTION Seaport (SME: Action </a:t>
            </a:r>
            <a:r>
              <a:rPr lang="en-US" sz="1500" b="1" dirty="0" err="1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Modulers</a:t>
            </a: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500" b="1" u="sng" dirty="0" smtClean="0">
                <a:latin typeface="Calibri" charset="0"/>
                <a:ea typeface="Calibri" charset="0"/>
                <a:cs typeface="Calibri" charset="0"/>
              </a:rPr>
              <a:t>Seaports:</a:t>
            </a:r>
            <a:r>
              <a:rPr lang="en-US" sz="15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Improve safety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, environmental and operational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ports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through a mobile-friendly platform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6.) DS-DRACO (SME: </a:t>
            </a:r>
            <a:r>
              <a:rPr lang="en-US" sz="1500" b="1" dirty="0" err="1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Hidronav</a:t>
            </a:r>
            <a:r>
              <a:rPr lang="en-US" sz="15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+ CESGA)</a:t>
            </a:r>
          </a:p>
          <a:p>
            <a:pPr>
              <a:spcBef>
                <a:spcPts val="600"/>
              </a:spcBef>
            </a:pPr>
            <a:r>
              <a:rPr lang="en-US" sz="1500" b="1" u="sng" dirty="0">
                <a:latin typeface="Calibri" charset="0"/>
                <a:ea typeface="Calibri" charset="0"/>
                <a:cs typeface="Calibri" charset="0"/>
              </a:rPr>
              <a:t>Space </a:t>
            </a:r>
            <a:r>
              <a:rPr lang="en-US" sz="1500" b="1" u="sng" dirty="0" smtClean="0">
                <a:latin typeface="Calibri" charset="0"/>
                <a:ea typeface="Calibri" charset="0"/>
                <a:cs typeface="Calibri" charset="0"/>
              </a:rPr>
              <a:t>Weather: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Data Services to develop an appropriate cloud super computational pilot framework for the future commercialization of the DRACO data.</a:t>
            </a:r>
            <a:endParaRPr lang="pl-PL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1 Dec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3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DI4R 2017, 1 Dec 2017</a:t>
            </a:r>
            <a:r>
              <a:rPr lang="en-GB" sz="1800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Brussels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  <a:p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23528" y="2253824"/>
            <a:ext cx="4877001" cy="138335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en-GB" smtClean="0"/>
              <a:t>Thanks!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91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01/12/17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Mission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The project will create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EOSC</a:t>
            </a:r>
            <a:r>
              <a:rPr lang="en-US" sz="3600" b="1" dirty="0" smtClean="0">
                <a:solidFill>
                  <a:srgbClr val="4B55D3"/>
                </a:solidFill>
              </a:rPr>
              <a:t> </a:t>
            </a:r>
            <a:r>
              <a:rPr lang="en-US" sz="3600" b="1" dirty="0" smtClean="0">
                <a:solidFill>
                  <a:srgbClr val="4B55D3"/>
                </a:solidFill>
              </a:rPr>
              <a:t>hub</a:t>
            </a:r>
            <a:r>
              <a:rPr lang="en-US" sz="3600" b="1" dirty="0" smtClean="0">
                <a:solidFill>
                  <a:schemeClr val="tx2"/>
                </a:solidFill>
              </a:rPr>
              <a:t>:</a:t>
            </a:r>
            <a:r>
              <a:rPr lang="en-US" sz="3600" dirty="0" smtClean="0"/>
              <a:t> </a:t>
            </a:r>
          </a:p>
          <a:p>
            <a:pPr marL="0" indent="0" algn="ctr">
              <a:buNone/>
            </a:pPr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1F497D"/>
                </a:solidFill>
              </a:rPr>
              <a:t>federated</a:t>
            </a:r>
            <a:r>
              <a:rPr lang="en-US" sz="3200" dirty="0" smtClean="0"/>
              <a:t> integration </a:t>
            </a:r>
            <a:r>
              <a:rPr lang="en-US" sz="3200" dirty="0"/>
              <a:t>and management system </a:t>
            </a:r>
            <a:r>
              <a:rPr lang="en-US" sz="3200" dirty="0" smtClean="0"/>
              <a:t>for </a:t>
            </a:r>
            <a:r>
              <a:rPr lang="en-US" sz="3200" dirty="0" smtClean="0"/>
              <a:t>EOSC</a:t>
            </a:r>
            <a:endParaRPr lang="en-US" sz="32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068960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lvl="0" indent="-169863">
              <a:buFont typeface="Arial"/>
              <a:buChar char="•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Data</a:t>
            </a:r>
          </a:p>
          <a:p>
            <a:pPr marL="169863" lvl="0" indent="-169863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Applications &amp; tools</a:t>
            </a:r>
          </a:p>
          <a:p>
            <a:pPr marL="169863" lvl="0" indent="-169863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Baseline services (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storage, compute,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connectivity)</a:t>
            </a:r>
            <a:r>
              <a:rPr lang="is-IS" dirty="0" smtClean="0">
                <a:solidFill>
                  <a:schemeClr val="tx1">
                    <a:lumMod val="50000"/>
                  </a:schemeClr>
                </a:solidFill>
              </a:rPr>
              <a:t>…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7196" y="3175808"/>
            <a:ext cx="15311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lvl="0" indent="-169863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Marketplace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169863" lvl="0" indent="-169863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AAI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169863" lvl="0" indent="-169863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Accounting</a:t>
            </a:r>
          </a:p>
          <a:p>
            <a:pPr marL="169863" lvl="0" indent="-169863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Monitoring</a:t>
            </a:r>
          </a:p>
          <a:p>
            <a:pPr marL="169863" lvl="0" indent="-169863">
              <a:buFont typeface="Arial"/>
              <a:buChar char="•"/>
            </a:pPr>
            <a:r>
              <a:rPr lang="is-IS" dirty="0" smtClean="0">
                <a:solidFill>
                  <a:schemeClr val="tx1">
                    <a:lumMod val="50000"/>
                  </a:schemeClr>
                </a:solidFill>
              </a:rPr>
              <a:t>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44208" y="4797152"/>
            <a:ext cx="2592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lvl="2" indent="-130175">
              <a:buFont typeface="Arial"/>
              <a:buChar char="•"/>
            </a:pPr>
            <a:r>
              <a:rPr lang="en-US" dirty="0" smtClean="0"/>
              <a:t>Security </a:t>
            </a:r>
            <a:r>
              <a:rPr lang="en-US" dirty="0"/>
              <a:t>regulations</a:t>
            </a:r>
            <a:r>
              <a:rPr lang="en-US" dirty="0" smtClean="0"/>
              <a:t>,</a:t>
            </a:r>
          </a:p>
          <a:p>
            <a:pPr marL="169863" lvl="2" indent="-130175">
              <a:buFont typeface="Arial"/>
              <a:buChar char="•"/>
            </a:pPr>
            <a:r>
              <a:rPr lang="en-US" dirty="0"/>
              <a:t>Compliance to standards,</a:t>
            </a:r>
          </a:p>
          <a:p>
            <a:pPr marL="169863" lvl="2" indent="-130175">
              <a:buFont typeface="Arial"/>
              <a:buChar char="•"/>
            </a:pPr>
            <a:r>
              <a:rPr lang="en-US" dirty="0" smtClean="0"/>
              <a:t>Terms </a:t>
            </a:r>
            <a:r>
              <a:rPr lang="en-US" dirty="0"/>
              <a:t>of use</a:t>
            </a:r>
            <a:r>
              <a:rPr lang="en-US" dirty="0" smtClean="0"/>
              <a:t>,</a:t>
            </a:r>
          </a:p>
          <a:p>
            <a:pPr marL="169863" lvl="2" indent="-130175">
              <a:buFont typeface="Arial"/>
              <a:buChar char="•"/>
            </a:pPr>
            <a:r>
              <a:rPr lang="en-US" dirty="0" smtClean="0"/>
              <a:t>FAIR </a:t>
            </a:r>
            <a:r>
              <a:rPr lang="en-US" dirty="0"/>
              <a:t>implementation guidelines </a:t>
            </a:r>
            <a:endParaRPr lang="en-US" dirty="0" smtClean="0"/>
          </a:p>
          <a:p>
            <a:pPr marL="169863" lvl="2" indent="-130175">
              <a:buFont typeface="Arial"/>
              <a:buChar char="•"/>
            </a:pP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15" name="Rectangular Callout 14"/>
          <p:cNvSpPr/>
          <p:nvPr/>
        </p:nvSpPr>
        <p:spPr>
          <a:xfrm>
            <a:off x="6660232" y="1735648"/>
            <a:ext cx="2160240" cy="1224136"/>
          </a:xfrm>
          <a:prstGeom prst="wedgeRectCallout">
            <a:avLst>
              <a:gd name="adj1" fmla="val -19955"/>
              <a:gd name="adj2" fmla="val 7489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solidFill>
                  <a:schemeClr val="tx1">
                    <a:lumMod val="50000"/>
                  </a:schemeClr>
                </a:solidFill>
              </a:rPr>
              <a:t>Usage </a:t>
            </a:r>
            <a:r>
              <a:rPr lang="is-IS" dirty="0" smtClean="0">
                <a:solidFill>
                  <a:schemeClr val="tx1">
                    <a:lumMod val="50000"/>
                  </a:schemeClr>
                </a:solidFill>
              </a:rPr>
              <a:t>according to</a:t>
            </a:r>
            <a:r>
              <a:rPr lang="is-IS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s-IS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is-IS" b="1" dirty="0" smtClean="0">
                <a:solidFill>
                  <a:schemeClr val="accent6">
                    <a:lumMod val="50000"/>
                  </a:schemeClr>
                </a:solidFill>
              </a:rPr>
              <a:t>Principles </a:t>
            </a:r>
            <a:r>
              <a:rPr lang="is-IS" b="1" dirty="0">
                <a:solidFill>
                  <a:schemeClr val="accent6">
                    <a:lumMod val="50000"/>
                  </a:schemeClr>
                </a:solidFill>
              </a:rPr>
              <a:t>of </a:t>
            </a:r>
            <a:r>
              <a:rPr lang="is-IS" b="1" dirty="0" smtClean="0">
                <a:solidFill>
                  <a:schemeClr val="accent6">
                    <a:lumMod val="50000"/>
                  </a:schemeClr>
                </a:solidFill>
              </a:rPr>
              <a:t>engagement</a:t>
            </a:r>
            <a:r>
              <a:rPr lang="is-IS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s-IS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is-IS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is-IS" dirty="0" smtClean="0">
                <a:solidFill>
                  <a:schemeClr val="tx1">
                    <a:lumMod val="50000"/>
                  </a:schemeClr>
                </a:solidFill>
              </a:rPr>
              <a:t>EOSCpilot WP2)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395536" y="1556792"/>
            <a:ext cx="2160240" cy="1224136"/>
          </a:xfrm>
          <a:prstGeom prst="wedgeRectCallout">
            <a:avLst>
              <a:gd name="adj1" fmla="val -19955"/>
              <a:gd name="adj2" fmla="val 7489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solidFill>
                  <a:schemeClr val="tx1">
                    <a:lumMod val="50000"/>
                  </a:schemeClr>
                </a:solidFill>
              </a:rPr>
              <a:t>From the consortium AND from </a:t>
            </a:r>
            <a:r>
              <a:rPr lang="is-IS" b="1" dirty="0" smtClean="0">
                <a:solidFill>
                  <a:schemeClr val="accent6">
                    <a:lumMod val="50000"/>
                  </a:schemeClr>
                </a:solidFill>
              </a:rPr>
              <a:t>external contributors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6024" y="4797152"/>
            <a:ext cx="2699792" cy="175432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169863" lvl="0" indent="-169863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Lightweight certification of providers</a:t>
            </a:r>
          </a:p>
          <a:p>
            <a:pPr marL="169863" lvl="0" indent="-169863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SLA negotiation</a:t>
            </a:r>
          </a:p>
          <a:p>
            <a:pPr marL="169863" lvl="0" indent="-169863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Customer Relationship Management</a:t>
            </a:r>
          </a:p>
          <a:p>
            <a:pPr marL="169863" lvl="0" indent="-169863">
              <a:buFont typeface="Arial"/>
              <a:buChar char="•"/>
            </a:pPr>
            <a:r>
              <a:rPr lang="is-IS" dirty="0" smtClean="0">
                <a:solidFill>
                  <a:schemeClr val="tx1">
                    <a:lumMod val="50000"/>
                  </a:schemeClr>
                </a:solidFill>
              </a:rPr>
              <a:t>…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08420933"/>
              </p:ext>
            </p:extLst>
          </p:nvPr>
        </p:nvGraphicFramePr>
        <p:xfrm>
          <a:off x="1524000" y="2780928"/>
          <a:ext cx="60723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Rectangular Callout 18"/>
          <p:cNvSpPr/>
          <p:nvPr/>
        </p:nvSpPr>
        <p:spPr>
          <a:xfrm>
            <a:off x="2843808" y="5301208"/>
            <a:ext cx="2088232" cy="792088"/>
          </a:xfrm>
          <a:prstGeom prst="wedgeRectCallout">
            <a:avLst>
              <a:gd name="adj1" fmla="val -70850"/>
              <a:gd name="adj2" fmla="val -2267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solidFill>
                  <a:schemeClr val="tx1">
                    <a:lumMod val="50000"/>
                  </a:schemeClr>
                </a:solidFill>
              </a:rPr>
              <a:t>Based on </a:t>
            </a:r>
            <a:r>
              <a:rPr lang="is-IS" b="1" dirty="0" smtClean="0">
                <a:solidFill>
                  <a:srgbClr val="F27E00"/>
                </a:solidFill>
              </a:rPr>
              <a:t>FitSM</a:t>
            </a:r>
            <a:r>
              <a:rPr lang="is-IS" dirty="0" smtClean="0">
                <a:solidFill>
                  <a:schemeClr val="tx1">
                    <a:lumMod val="50000"/>
                  </a:schemeClr>
                </a:solidFill>
              </a:rPr>
              <a:t> and ISO20000, 9000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8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3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EOSC-Hub Work Packages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268761"/>
            <a:ext cx="8229600" cy="4525963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 – Project Management and Coordination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WP2 – Strategy and Business Development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WP3 – Innovation Management an</a:t>
            </a:r>
            <a:r>
              <a:rPr lang="en-US" sz="1800" b="1" dirty="0">
                <a:latin typeface="Calibri" charset="0"/>
                <a:ea typeface="Calibri" charset="0"/>
                <a:cs typeface="Calibri" charset="0"/>
              </a:rPr>
              <a:t>d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Stakeholder Engagement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WP4 – Federated Service Management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WP5 – Federation and collaborative services: Integration and Maintenance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WP6 – Common services: integration and maintenance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WP7 – Thematic services: integration, maintenance and exploitation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WP8 – Competence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Centres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WP9 – Joint Digital Innovation Hub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WP10 – Technical Coordination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WP11 – Training and Services for Service Operators, Researchers and Higher-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Educ.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WP12 – Procurement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WP13 – Access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Provisioning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30 Nov.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652120" y="1052736"/>
            <a:ext cx="2808312" cy="720080"/>
          </a:xfrm>
          <a:prstGeom prst="wedgeRectCallout">
            <a:avLst>
              <a:gd name="adj1" fmla="val -40880"/>
              <a:gd name="adj2" fmla="val 9068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s-IS" dirty="0" smtClean="0">
                <a:solidFill>
                  <a:srgbClr val="F27E00"/>
                </a:solidFill>
              </a:rPr>
              <a:t>Lead: CSIC, </a:t>
            </a:r>
            <a:br>
              <a:rPr lang="is-IS" dirty="0" smtClean="0">
                <a:solidFill>
                  <a:srgbClr val="F27E00"/>
                </a:solidFill>
              </a:rPr>
            </a:br>
            <a:r>
              <a:rPr lang="is-IS" dirty="0" smtClean="0">
                <a:solidFill>
                  <a:srgbClr val="F27E00"/>
                </a:solidFill>
              </a:rPr>
              <a:t>Participants: CINECA, EGI.eu</a:t>
            </a:r>
            <a:endParaRPr lang="en-US" dirty="0">
              <a:solidFill>
                <a:srgbClr val="F27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3742" y="5837202"/>
            <a:ext cx="6242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27E00"/>
                </a:solidFill>
              </a:rPr>
              <a:t>+ </a:t>
            </a:r>
            <a:r>
              <a:rPr lang="en-US" sz="2000" b="1" dirty="0" err="1" smtClean="0">
                <a:solidFill>
                  <a:srgbClr val="F27E00"/>
                </a:solidFill>
              </a:rPr>
              <a:t>OpenAIRE</a:t>
            </a:r>
            <a:r>
              <a:rPr lang="en-US" sz="2000" b="1" dirty="0" smtClean="0">
                <a:solidFill>
                  <a:srgbClr val="F27E00"/>
                </a:solidFill>
              </a:rPr>
              <a:t>-Advance (based on Collaboration </a:t>
            </a:r>
            <a:r>
              <a:rPr lang="en-US" sz="2000" b="1" dirty="0" err="1" smtClean="0">
                <a:solidFill>
                  <a:srgbClr val="F27E00"/>
                </a:solidFill>
              </a:rPr>
              <a:t>Agrement</a:t>
            </a:r>
            <a:r>
              <a:rPr lang="en-US" sz="2000" b="1" dirty="0" smtClean="0">
                <a:solidFill>
                  <a:srgbClr val="F27E00"/>
                </a:solidFill>
              </a:rPr>
              <a:t>)</a:t>
            </a:r>
            <a:endParaRPr lang="en-US" sz="2000" b="1" dirty="0">
              <a:solidFill>
                <a:srgbClr val="F27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02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1 Dec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4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552154"/>
              </p:ext>
            </p:extLst>
          </p:nvPr>
        </p:nvGraphicFramePr>
        <p:xfrm>
          <a:off x="323529" y="566544"/>
          <a:ext cx="8363273" cy="603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2880320"/>
                <a:gridCol w="4114802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Stakeholder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Who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How</a:t>
                      </a:r>
                      <a:endParaRPr lang="en-US" sz="1400" dirty="0"/>
                    </a:p>
                  </a:txBody>
                  <a:tcPr/>
                </a:tc>
              </a:tr>
              <a:tr h="1554480">
                <a:tc rowSpan="2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Providers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Federation services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Initial set in</a:t>
                      </a:r>
                      <a:r>
                        <a:rPr lang="en-US" sz="1400" baseline="0" dirty="0" smtClean="0"/>
                        <a:t> WP4,5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Evolution and alternatives</a:t>
                      </a:r>
                      <a:r>
                        <a:rPr lang="en-US" sz="1400" baseline="0" dirty="0" smtClean="0"/>
                        <a:t> are</a:t>
                      </a:r>
                      <a:r>
                        <a:rPr lang="en-US" sz="1400" dirty="0" smtClean="0"/>
                        <a:t> expected: New technologies, tools,</a:t>
                      </a:r>
                      <a:r>
                        <a:rPr lang="en-US" sz="1400" baseline="0" dirty="0" smtClean="0"/>
                        <a:t> policies </a:t>
                      </a:r>
                      <a:r>
                        <a:rPr lang="en-US" sz="1400" dirty="0" smtClean="0"/>
                        <a:t>(e.g. </a:t>
                      </a:r>
                      <a:r>
                        <a:rPr lang="en-US" sz="1400" dirty="0" err="1" smtClean="0"/>
                        <a:t>eInfraCentral</a:t>
                      </a:r>
                      <a:r>
                        <a:rPr lang="en-US" sz="1400" dirty="0" smtClean="0"/>
                        <a:t>), Cluster solutions, etc.</a:t>
                      </a:r>
                    </a:p>
                  </a:txBody>
                  <a:tcPr/>
                </a:tc>
              </a:tr>
              <a:tr h="844128">
                <a:tc vMerge="1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Services (data, applications, tools, support and training)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Generic</a:t>
                      </a:r>
                      <a:r>
                        <a:rPr lang="is-IS" sz="1400" dirty="0" smtClean="0"/>
                        <a:t> (in WP 4,</a:t>
                      </a:r>
                      <a:r>
                        <a:rPr lang="is-IS" sz="1400" baseline="0" dirty="0" smtClean="0"/>
                        <a:t> </a:t>
                      </a:r>
                      <a:r>
                        <a:rPr lang="is-IS" sz="1400" dirty="0" smtClean="0"/>
                        <a:t>5,</a:t>
                      </a:r>
                      <a:r>
                        <a:rPr lang="is-IS" sz="1400" baseline="0" dirty="0" smtClean="0"/>
                        <a:t> </a:t>
                      </a:r>
                      <a:r>
                        <a:rPr lang="is-IS" sz="1400" dirty="0" smtClean="0"/>
                        <a:t>6)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Thematic Services (in WP7)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Commercial services (in WP9 and WP12)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Customers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dirty="0" smtClean="0"/>
                        <a:t>users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RIs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International </a:t>
                      </a:r>
                      <a:r>
                        <a:rPr lang="en-US" sz="1400" dirty="0" smtClean="0"/>
                        <a:t>projects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SMEs/industry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‘Long </a:t>
                      </a:r>
                      <a:r>
                        <a:rPr lang="en-US" sz="1400" dirty="0" smtClean="0"/>
                        <a:t>tail</a:t>
                      </a:r>
                      <a:r>
                        <a:rPr lang="en-US" sz="1400" dirty="0" smtClean="0"/>
                        <a:t>’ transnational research</a:t>
                      </a:r>
                      <a:endParaRPr lang="en-US" sz="1400" baseline="0" dirty="0" smtClean="0">
                        <a:sym typeface="Wingdings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ym typeface="Wingdings"/>
                        </a:rPr>
                        <a:t>National </a:t>
                      </a:r>
                      <a:r>
                        <a:rPr lang="en-US" sz="1400" baseline="0" dirty="0" smtClean="0">
                          <a:sym typeface="Wingdings"/>
                        </a:rPr>
                        <a:t>users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ym typeface="Wingdings"/>
                        </a:rPr>
                        <a:t>Citizens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ym typeface="Wingdings"/>
                        </a:rPr>
                        <a:t>Education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s-IS" sz="1400" baseline="0" dirty="0" smtClean="0">
                          <a:sym typeface="Wingdings"/>
                        </a:rPr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Thematic Services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(WP7)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Competence </a:t>
                      </a:r>
                      <a:r>
                        <a:rPr lang="en-US" sz="1400" dirty="0" err="1" smtClean="0"/>
                        <a:t>Centres</a:t>
                      </a:r>
                      <a:r>
                        <a:rPr lang="en-US" sz="1400" dirty="0" smtClean="0"/>
                        <a:t> (WP8)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Joint Digital Innovation Hub (WP9)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Engagement and</a:t>
                      </a:r>
                      <a:r>
                        <a:rPr lang="en-US" sz="1400" baseline="0" dirty="0" smtClean="0"/>
                        <a:t> support for new communities (WP2, 10, 11)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Enablers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Policy developers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err="1" smtClean="0"/>
                        <a:t>Standardisation</a:t>
                      </a:r>
                      <a:r>
                        <a:rPr lang="en-US" sz="1400" dirty="0" smtClean="0"/>
                        <a:t> bodies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Business models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s-IS" sz="1400" dirty="0" smtClean="0"/>
                        <a:t>…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WP2, 3, 12, 13 &amp; Community WPs (7-8-9)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External</a:t>
                      </a:r>
                      <a:r>
                        <a:rPr lang="en-US" sz="1400" baseline="0" dirty="0" smtClean="0"/>
                        <a:t> projects and bodies (e.g. AARC-2, RDA)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 smtClean="0"/>
                        <a:t>Funding agencies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Funding agencies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National bodies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WP1-2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Members directly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-27384"/>
            <a:ext cx="8352928" cy="576064"/>
          </a:xfrm>
        </p:spPr>
        <p:txBody>
          <a:bodyPr/>
          <a:lstStyle/>
          <a:p>
            <a:r>
              <a:rPr lang="en-US" dirty="0" smtClean="0"/>
              <a:t>Stakeholders mapping (v1.0 by Gergely Sipos)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716016" y="2996952"/>
            <a:ext cx="3240360" cy="288032"/>
          </a:xfrm>
          <a:prstGeom prst="round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37027" y="3275692"/>
            <a:ext cx="1071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8000"/>
                </a:solidFill>
              </a:rPr>
              <a:t>Sy</a:t>
            </a:r>
            <a:r>
              <a:rPr lang="en-US" b="1" dirty="0" smtClean="0">
                <a:solidFill>
                  <a:srgbClr val="008000"/>
                </a:solidFill>
              </a:rPr>
              <a:t> – WP9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16016" y="3789040"/>
            <a:ext cx="3240360" cy="288032"/>
          </a:xfrm>
          <a:prstGeom prst="round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16016" y="2708920"/>
            <a:ext cx="3240360" cy="288032"/>
          </a:xfrm>
          <a:prstGeom prst="roundRect">
            <a:avLst/>
          </a:prstGeom>
          <a:noFill/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164288" y="2276872"/>
            <a:ext cx="157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27E00"/>
                </a:solidFill>
              </a:rPr>
              <a:t>Claudio – WP7</a:t>
            </a:r>
            <a:endParaRPr lang="en-US" b="1" dirty="0">
              <a:solidFill>
                <a:srgbClr val="F27E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16016" y="3356992"/>
            <a:ext cx="3240360" cy="288032"/>
          </a:xfrm>
          <a:prstGeom prst="roundRect">
            <a:avLst/>
          </a:prstGeom>
          <a:noFill/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8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 animBg="1"/>
      <p:bldP spid="15" grpId="0" animBg="1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 smtClean="0"/>
              <a:t>Thematic Services</a:t>
            </a:r>
            <a:br>
              <a:rPr lang="en-US" sz="4400" b="0" dirty="0" smtClean="0"/>
            </a:br>
            <a:endParaRPr lang="en-GB" sz="44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4294967295"/>
          </p:nvPr>
        </p:nvSpPr>
        <p:spPr>
          <a:xfrm>
            <a:off x="4318000" y="4086225"/>
            <a:ext cx="4826000" cy="422275"/>
          </a:xfrm>
          <a:prstGeom prst="rect">
            <a:avLst/>
          </a:prstGeom>
        </p:spPr>
        <p:txBody>
          <a:bodyPr/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Sy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Holsinger</a:t>
            </a:r>
            <a:r>
              <a:rPr lang="en-US" sz="2000" dirty="0" smtClean="0">
                <a:solidFill>
                  <a:schemeClr val="bg1"/>
                </a:solidFill>
              </a:rPr>
              <a:t>, EGI Foundation/WP Manager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4336" y="3356992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CLARIN (language resources)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DODAS-CMS (high energy physics)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ESAS-ENES</a:t>
            </a:r>
            <a:r>
              <a:rPr lang="en-US" sz="2000" dirty="0"/>
              <a:t> </a:t>
            </a:r>
            <a:r>
              <a:rPr lang="en-US" sz="2000" dirty="0" smtClean="0"/>
              <a:t>(Climate analytics)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GEOSS </a:t>
            </a:r>
            <a:r>
              <a:rPr lang="en-US" sz="2000" dirty="0"/>
              <a:t>(earth observation</a:t>
            </a:r>
            <a:r>
              <a:rPr lang="en-US" sz="20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OpenCoastS</a:t>
            </a:r>
            <a:r>
              <a:rPr lang="en-US" sz="2000" dirty="0" smtClean="0"/>
              <a:t> (Coastal circulation forecast)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WeNMR</a:t>
            </a:r>
            <a:r>
              <a:rPr lang="en-US" sz="2000" dirty="0" smtClean="0"/>
              <a:t> (structural biology)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EP pillar (Earth observation)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DARIAH (digital humanities)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LifeWatch</a:t>
            </a:r>
            <a:r>
              <a:rPr lang="en-US" sz="2000" dirty="0" smtClean="0"/>
              <a:t> (biodiversity)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779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01/12/17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040" y="476672"/>
            <a:ext cx="8676456" cy="576064"/>
          </a:xfrm>
        </p:spPr>
        <p:txBody>
          <a:bodyPr/>
          <a:lstStyle/>
          <a:p>
            <a:r>
              <a:rPr lang="en-US" sz="3200" dirty="0" smtClean="0"/>
              <a:t>Engaging with communities as service providers-1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6856" y="1567333"/>
            <a:ext cx="8229600" cy="4525963"/>
          </a:xfrm>
        </p:spPr>
        <p:txBody>
          <a:bodyPr/>
          <a:lstStyle/>
          <a:p>
            <a:r>
              <a:rPr lang="en-US" sz="2800" dirty="0" smtClean="0"/>
              <a:t>From service integration point of view</a:t>
            </a:r>
          </a:p>
          <a:p>
            <a:pPr lvl="1"/>
            <a:r>
              <a:rPr lang="en-US" sz="2400" dirty="0" smtClean="0"/>
              <a:t>Vertically integrating thematic services with common components</a:t>
            </a:r>
          </a:p>
          <a:p>
            <a:pPr lvl="1"/>
            <a:r>
              <a:rPr lang="en-US" sz="2400" dirty="0" smtClean="0"/>
              <a:t>Framework to ease the service management (identity management, monitoring, etc.)</a:t>
            </a:r>
          </a:p>
          <a:p>
            <a:r>
              <a:rPr lang="en-US" sz="2800" dirty="0" smtClean="0"/>
              <a:t>From service supply point of view</a:t>
            </a:r>
          </a:p>
          <a:p>
            <a:pPr lvl="1"/>
            <a:r>
              <a:rPr lang="en-US" sz="2400" dirty="0" smtClean="0"/>
              <a:t>Foster service deployment &amp; integration</a:t>
            </a:r>
          </a:p>
          <a:p>
            <a:pPr lvl="2"/>
            <a:r>
              <a:rPr lang="en-US" sz="2000" dirty="0" smtClean="0"/>
              <a:t>Common policies, standards, </a:t>
            </a:r>
            <a:r>
              <a:rPr lang="is-IS" sz="2000" dirty="0" smtClean="0"/>
              <a:t>…</a:t>
            </a:r>
          </a:p>
          <a:p>
            <a:pPr lvl="2"/>
            <a:r>
              <a:rPr lang="is-IS" sz="2000" dirty="0" smtClean="0"/>
              <a:t>Support both ‘as a Service’ and ‘as a Product’</a:t>
            </a:r>
          </a:p>
          <a:p>
            <a:pPr lvl="1"/>
            <a:r>
              <a:rPr lang="en-US" sz="2400" dirty="0" smtClean="0"/>
              <a:t>Aggregation of demand and supply</a:t>
            </a:r>
          </a:p>
          <a:p>
            <a:pPr lvl="2"/>
            <a:r>
              <a:rPr lang="en-US" sz="2000" dirty="0" smtClean="0"/>
              <a:t>Catalogue, brokering requests</a:t>
            </a: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2625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01/12/17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0040" y="476672"/>
            <a:ext cx="8676456" cy="576064"/>
          </a:xfrm>
        </p:spPr>
        <p:txBody>
          <a:bodyPr/>
          <a:lstStyle/>
          <a:p>
            <a:r>
              <a:rPr lang="en-US" sz="3200" dirty="0" smtClean="0"/>
              <a:t>Engaging with communities as service providers-2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1360" y="1567333"/>
            <a:ext cx="8697144" cy="4525963"/>
          </a:xfrm>
        </p:spPr>
        <p:txBody>
          <a:bodyPr/>
          <a:lstStyle/>
          <a:p>
            <a:r>
              <a:rPr lang="en-US" sz="2800" dirty="0" smtClean="0"/>
              <a:t>From user point of view</a:t>
            </a:r>
          </a:p>
          <a:p>
            <a:pPr lvl="1"/>
            <a:r>
              <a:rPr lang="en-US" sz="2400" dirty="0" smtClean="0"/>
              <a:t>Virtual Access sponsorship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Free at point of use</a:t>
            </a:r>
          </a:p>
          <a:p>
            <a:pPr lvl="1"/>
            <a:r>
              <a:rPr lang="en-US" sz="2400" dirty="0" smtClean="0"/>
              <a:t>Training (WP11)</a:t>
            </a:r>
          </a:p>
          <a:p>
            <a:pPr lvl="1"/>
            <a:r>
              <a:rPr lang="en-US" sz="2400" dirty="0" smtClean="0"/>
              <a:t>Dissemination and promotion (WP2)</a:t>
            </a:r>
          </a:p>
          <a:p>
            <a:pPr lvl="1"/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44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 smtClean="0"/>
              <a:t>Joint </a:t>
            </a:r>
            <a:r>
              <a:rPr lang="en-US" sz="4400" b="0" dirty="0" smtClean="0"/>
              <a:t>Digital Innovation Hub</a:t>
            </a:r>
            <a:endParaRPr lang="en-GB" sz="44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4294967295"/>
          </p:nvPr>
        </p:nvSpPr>
        <p:spPr>
          <a:xfrm>
            <a:off x="4318000" y="4086225"/>
            <a:ext cx="4826000" cy="422275"/>
          </a:xfrm>
          <a:prstGeom prst="rect">
            <a:avLst/>
          </a:prstGeom>
        </p:spPr>
        <p:txBody>
          <a:bodyPr/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Sy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Holsinger</a:t>
            </a:r>
            <a:r>
              <a:rPr lang="en-US" sz="2000" dirty="0" smtClean="0">
                <a:solidFill>
                  <a:schemeClr val="bg1"/>
                </a:solidFill>
              </a:rPr>
              <a:t>, EGI Foundation/WP Manager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2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1 Dec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9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Innovation Hubs</a:t>
            </a:r>
            <a:endParaRPr lang="en-US" dirty="0"/>
          </a:p>
        </p:txBody>
      </p:sp>
      <p:sp>
        <p:nvSpPr>
          <p:cNvPr id="6" name="Rectangle: Rounded Corners 4"/>
          <p:cNvSpPr/>
          <p:nvPr/>
        </p:nvSpPr>
        <p:spPr>
          <a:xfrm>
            <a:off x="305308" y="3751676"/>
            <a:ext cx="8640960" cy="144173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i="1" dirty="0" smtClean="0">
                <a:solidFill>
                  <a:schemeClr val="tx1"/>
                </a:solidFill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Create a Pan-European network of Digital Innovation Hubs (DIHs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Help </a:t>
            </a:r>
            <a:r>
              <a:rPr lang="en-US" dirty="0">
                <a:solidFill>
                  <a:schemeClr val="tx1"/>
                </a:solidFill>
              </a:rPr>
              <a:t>ensure that every company, small or large, high-tech or not, can grasp the digital opportunities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ectangle: Rounded Corners 4"/>
          <p:cNvSpPr/>
          <p:nvPr/>
        </p:nvSpPr>
        <p:spPr>
          <a:xfrm>
            <a:off x="305308" y="1772816"/>
            <a:ext cx="8640960" cy="153725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i="1" dirty="0" smtClean="0">
                <a:solidFill>
                  <a:schemeClr val="tx1"/>
                </a:solidFill>
              </a:rPr>
              <a:t>EC Definition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An ecosystem of SMEs, large industries, startups, researchers, accelerators, and investors that fosters the creation of partnerships to stimulate </a:t>
            </a:r>
            <a:r>
              <a:rPr lang="en-US" sz="2000" dirty="0" smtClean="0">
                <a:solidFill>
                  <a:schemeClr val="tx1"/>
                </a:solidFill>
              </a:rPr>
              <a:t>innovation.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5805264"/>
            <a:ext cx="60828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https://</a:t>
            </a:r>
            <a:r>
              <a:rPr lang="en-US" sz="1600" dirty="0" smtClean="0"/>
              <a:t>ec.europa.eu/digital-single-market/en/digital-innovation-hubs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946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3255</TotalTime>
  <Words>1169</Words>
  <Application>Microsoft Macintosh PowerPoint</Application>
  <PresentationFormat>On-screen Show (4:3)</PresentationFormat>
  <Paragraphs>201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Presentation1</vt:lpstr>
      <vt:lpstr>EOSC-hub Stakeholder engagement</vt:lpstr>
      <vt:lpstr>EOSC-hub Mission</vt:lpstr>
      <vt:lpstr>EOSC-Hub Work Packages</vt:lpstr>
      <vt:lpstr>Stakeholders mapping (v1.0 by Gergely Sipos)</vt:lpstr>
      <vt:lpstr>Thematic Services </vt:lpstr>
      <vt:lpstr>Engaging with communities as service providers-1</vt:lpstr>
      <vt:lpstr>Engaging with communities as service providers-2</vt:lpstr>
      <vt:lpstr>Joint Digital Innovation Hub</vt:lpstr>
      <vt:lpstr>Digital Innovation Hubs</vt:lpstr>
      <vt:lpstr>EOSC-hub Work Packages</vt:lpstr>
      <vt:lpstr>EOSC-hub Joint DIH (WP9): Objectives</vt:lpstr>
      <vt:lpstr>EOSC-hub Joint DIH (WP9): Tasks/Activities</vt:lpstr>
      <vt:lpstr>EOSC-hub Joint DIH (WP9): Initial Business Pilots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Gergely Sipos</cp:lastModifiedBy>
  <cp:revision>168</cp:revision>
  <dcterms:created xsi:type="dcterms:W3CDTF">2017-10-02T12:41:48Z</dcterms:created>
  <dcterms:modified xsi:type="dcterms:W3CDTF">2017-12-01T10:49:28Z</dcterms:modified>
</cp:coreProperties>
</file>