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I-NCSA_logo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266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4876800" y="6248400"/>
            <a:ext cx="4114800" cy="473075"/>
          </a:xfrm>
          <a:prstGeom prst="rect">
            <a:avLst/>
          </a:prstGeom>
          <a:noFill/>
          <a:ln>
            <a:noFill/>
          </a:ln>
          <a:extLst/>
        </p:spPr>
        <p:txBody>
          <a:bodyPr lIns="91415" tIns="45708" rIns="91415" bIns="45708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t>National Center for Supercomputing Applications</a:t>
            </a:r>
          </a:p>
          <a:p>
            <a:pPr eaLnBrk="1" hangingPunct="1">
              <a:defRPr/>
            </a:pPr>
            <a:r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t>University of Illinois at Urbana–Champaign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2200" y="1371600"/>
            <a:ext cx="5181600" cy="838200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286000"/>
            <a:ext cx="5181600" cy="2590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39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0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1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7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0" indent="0">
              <a:buNone/>
              <a:defRPr sz="1800"/>
            </a:lvl2pPr>
            <a:lvl3pPr marL="914160" indent="0">
              <a:buNone/>
              <a:defRPr sz="1600"/>
            </a:lvl3pPr>
            <a:lvl4pPr marL="1371238" indent="0">
              <a:buNone/>
              <a:defRPr sz="1400"/>
            </a:lvl4pPr>
            <a:lvl5pPr marL="1828316" indent="0">
              <a:buNone/>
              <a:defRPr sz="1400"/>
            </a:lvl5pPr>
            <a:lvl6pPr marL="2285397" indent="0">
              <a:buNone/>
              <a:defRPr sz="1400"/>
            </a:lvl6pPr>
            <a:lvl7pPr marL="2742475" indent="0">
              <a:buNone/>
              <a:defRPr sz="1400"/>
            </a:lvl7pPr>
            <a:lvl8pPr marL="3199555" indent="0">
              <a:buNone/>
              <a:defRPr sz="1400"/>
            </a:lvl8pPr>
            <a:lvl9pPr marL="365663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96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38" indent="0">
              <a:buNone/>
              <a:defRPr sz="1600" b="1"/>
            </a:lvl4pPr>
            <a:lvl5pPr marL="1828316" indent="0">
              <a:buNone/>
              <a:defRPr sz="1600" b="1"/>
            </a:lvl5pPr>
            <a:lvl6pPr marL="2285397" indent="0">
              <a:buNone/>
              <a:defRPr sz="1600" b="1"/>
            </a:lvl6pPr>
            <a:lvl7pPr marL="2742475" indent="0">
              <a:buNone/>
              <a:defRPr sz="1600" b="1"/>
            </a:lvl7pPr>
            <a:lvl8pPr marL="3199555" indent="0">
              <a:buNone/>
              <a:defRPr sz="1600" b="1"/>
            </a:lvl8pPr>
            <a:lvl9pPr marL="3656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38" indent="0">
              <a:buNone/>
              <a:defRPr sz="1600" b="1"/>
            </a:lvl4pPr>
            <a:lvl5pPr marL="1828316" indent="0">
              <a:buNone/>
              <a:defRPr sz="1600" b="1"/>
            </a:lvl5pPr>
            <a:lvl6pPr marL="2285397" indent="0">
              <a:buNone/>
              <a:defRPr sz="1600" b="1"/>
            </a:lvl6pPr>
            <a:lvl7pPr marL="2742475" indent="0">
              <a:buNone/>
              <a:defRPr sz="1600" b="1"/>
            </a:lvl7pPr>
            <a:lvl8pPr marL="3199555" indent="0">
              <a:buNone/>
              <a:defRPr sz="1600" b="1"/>
            </a:lvl8pPr>
            <a:lvl9pPr marL="3656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9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15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0" indent="0">
              <a:buNone/>
              <a:defRPr sz="1200"/>
            </a:lvl2pPr>
            <a:lvl3pPr marL="914160" indent="0">
              <a:buNone/>
              <a:defRPr sz="1000"/>
            </a:lvl3pPr>
            <a:lvl4pPr marL="1371238" indent="0">
              <a:buNone/>
              <a:defRPr sz="900"/>
            </a:lvl4pPr>
            <a:lvl5pPr marL="1828316" indent="0">
              <a:buNone/>
              <a:defRPr sz="900"/>
            </a:lvl5pPr>
            <a:lvl6pPr marL="2285397" indent="0">
              <a:buNone/>
              <a:defRPr sz="900"/>
            </a:lvl6pPr>
            <a:lvl7pPr marL="2742475" indent="0">
              <a:buNone/>
              <a:defRPr sz="900"/>
            </a:lvl7pPr>
            <a:lvl8pPr marL="3199555" indent="0">
              <a:buNone/>
              <a:defRPr sz="900"/>
            </a:lvl8pPr>
            <a:lvl9pPr marL="3656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98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38" indent="0">
              <a:buNone/>
              <a:defRPr sz="2000"/>
            </a:lvl4pPr>
            <a:lvl5pPr marL="1828316" indent="0">
              <a:buNone/>
              <a:defRPr sz="2000"/>
            </a:lvl5pPr>
            <a:lvl6pPr marL="2285397" indent="0">
              <a:buNone/>
              <a:defRPr sz="2000"/>
            </a:lvl6pPr>
            <a:lvl7pPr marL="2742475" indent="0">
              <a:buNone/>
              <a:defRPr sz="2000"/>
            </a:lvl7pPr>
            <a:lvl8pPr marL="3199555" indent="0">
              <a:buNone/>
              <a:defRPr sz="2000"/>
            </a:lvl8pPr>
            <a:lvl9pPr marL="3656635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0" indent="0">
              <a:buNone/>
              <a:defRPr sz="1200"/>
            </a:lvl2pPr>
            <a:lvl3pPr marL="914160" indent="0">
              <a:buNone/>
              <a:defRPr sz="1000"/>
            </a:lvl3pPr>
            <a:lvl4pPr marL="1371238" indent="0">
              <a:buNone/>
              <a:defRPr sz="900"/>
            </a:lvl4pPr>
            <a:lvl5pPr marL="1828316" indent="0">
              <a:buNone/>
              <a:defRPr sz="900"/>
            </a:lvl5pPr>
            <a:lvl6pPr marL="2285397" indent="0">
              <a:buNone/>
              <a:defRPr sz="900"/>
            </a:lvl6pPr>
            <a:lvl7pPr marL="2742475" indent="0">
              <a:buNone/>
              <a:defRPr sz="900"/>
            </a:lvl7pPr>
            <a:lvl8pPr marL="3199555" indent="0">
              <a:buNone/>
              <a:defRPr sz="900"/>
            </a:lvl8pPr>
            <a:lvl9pPr marL="3656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2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103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  <a:ea typeface="MS PGothic" panose="020B0600070205080204" pitchFamily="34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  <a:ea typeface="MS PGothic" panose="020B0600070205080204" pitchFamily="34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  <a:ea typeface="MS PGothic" panose="020B0600070205080204" pitchFamily="34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  <a:ea typeface="MS PGothic" panose="020B0600070205080204" pitchFamily="34" charset="-128"/>
          <a:cs typeface="ＭＳ Ｐゴシック" charset="-128"/>
        </a:defRPr>
      </a:lvl5pPr>
      <a:lvl6pPr marL="45708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</a:defRPr>
      </a:lvl6pPr>
      <a:lvl7pPr marL="91416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</a:defRPr>
      </a:lvl7pPr>
      <a:lvl8pPr marL="1371238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</a:defRPr>
      </a:lvl8pPr>
      <a:lvl9pPr marL="1828316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6" charset="0"/>
        </a:defRPr>
      </a:lvl9pPr>
    </p:titleStyle>
    <p:bodyStyle>
      <a:lvl1pPr marL="339725" indent="-3397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39775" indent="-2825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39825" indent="-22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597025" indent="-22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4225" indent="-22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3936" indent="-22854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015" indent="-22854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8095" indent="-22854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5175" indent="-22854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8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6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7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5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5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5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Optical Survey Astronomy DATA at NCSA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Don Petravick</a:t>
            </a:r>
          </a:p>
        </p:txBody>
      </p:sp>
    </p:spTree>
    <p:extLst>
      <p:ext uri="{BB962C8B-B14F-4D97-AF65-F5344CB8AC3E}">
        <p14:creationId xmlns:p14="http://schemas.microsoft.com/office/powerpoint/2010/main" val="138242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NCSA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Dark Energy Survey</a:t>
            </a:r>
          </a:p>
          <a:p>
            <a:pPr lvl="1"/>
            <a:r>
              <a:rPr lang="en-US" dirty="0"/>
              <a:t>5000 Square Degree Survey using the 4m Blanco Telescope at the Cerro </a:t>
            </a:r>
            <a:r>
              <a:rPr lang="en-US" dirty="0" err="1"/>
              <a:t>Tololo</a:t>
            </a:r>
            <a:r>
              <a:rPr lang="en-US" dirty="0"/>
              <a:t> </a:t>
            </a:r>
            <a:r>
              <a:rPr lang="en-US" dirty="0" err="1"/>
              <a:t>Oberservatory</a:t>
            </a:r>
            <a:r>
              <a:rPr lang="en-US" dirty="0"/>
              <a:t> in Chile.</a:t>
            </a:r>
          </a:p>
          <a:p>
            <a:pPr lvl="1"/>
            <a:r>
              <a:rPr lang="en-US" dirty="0" err="1"/>
              <a:t>Currenty</a:t>
            </a:r>
            <a:r>
              <a:rPr lang="en-US" dirty="0"/>
              <a:t> in year five of Observing.</a:t>
            </a:r>
          </a:p>
          <a:p>
            <a:r>
              <a:rPr lang="en-US" dirty="0"/>
              <a:t>Large Synoptic Survey Telescope</a:t>
            </a:r>
          </a:p>
          <a:p>
            <a:pPr lvl="1"/>
            <a:r>
              <a:rPr lang="en-US" dirty="0"/>
              <a:t>8.4 m LSST telescope under construction on nearly  ridge.</a:t>
            </a:r>
          </a:p>
          <a:p>
            <a:pPr lvl="1"/>
            <a:r>
              <a:rPr lang="en-US" dirty="0"/>
              <a:t>Operations Planned for 2023</a:t>
            </a:r>
          </a:p>
          <a:p>
            <a:pPr lvl="1"/>
            <a:r>
              <a:rPr lang="en-US" dirty="0"/>
              <a:t>Construction underway.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0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 Data Relases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Unprocessed Images files are </a:t>
            </a:r>
            <a:r>
              <a:rPr lang="en-US" dirty="0" smtClean="0"/>
              <a:t>available </a:t>
            </a:r>
            <a:r>
              <a:rPr lang="en-US" dirty="0"/>
              <a:t>to the </a:t>
            </a:r>
            <a:r>
              <a:rPr lang="en-US" dirty="0" smtClean="0"/>
              <a:t>community </a:t>
            </a:r>
            <a:r>
              <a:rPr lang="en-US" dirty="0"/>
              <a:t>from the NOAO Science Archive one year after the images were taken.</a:t>
            </a:r>
          </a:p>
          <a:p>
            <a:r>
              <a:rPr lang="en-US" dirty="0"/>
              <a:t>DES public Data release One will occur in </a:t>
            </a:r>
            <a:r>
              <a:rPr lang="en-US" dirty="0" smtClean="0"/>
              <a:t>December </a:t>
            </a:r>
            <a:r>
              <a:rPr lang="en-US" dirty="0"/>
              <a:t>2017, based on processed data taken in the first three years of the survey.</a:t>
            </a:r>
          </a:p>
          <a:p>
            <a:r>
              <a:rPr lang="en-US" dirty="0"/>
              <a:t>A second public data release will occur at the end of survey data processing.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4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LSST DATA PRODUCTS IN A NUTSHELL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data: science, calibrations and conditions.</a:t>
            </a:r>
          </a:p>
          <a:p>
            <a:r>
              <a:rPr lang="en-US" dirty="0" smtClean="0"/>
              <a:t>Detection of transient objects.</a:t>
            </a:r>
          </a:p>
          <a:p>
            <a:r>
              <a:rPr lang="en-US" dirty="0" smtClean="0"/>
              <a:t>Data release processing </a:t>
            </a:r>
            <a:r>
              <a:rPr lang="mr-IN" dirty="0" smtClean="0"/>
              <a:t>–</a:t>
            </a:r>
            <a:r>
              <a:rPr lang="en-US" dirty="0" smtClean="0"/>
              <a:t> annual reprocessing of all data with best software and calibrations.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1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Access for LSST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LSST project builds and funds Data Access Centers at NCSA and at La Serena, Chile. </a:t>
            </a:r>
          </a:p>
          <a:p>
            <a:r>
              <a:rPr lang="en-US" dirty="0" smtClean="0"/>
              <a:t>These centers will provide authorized users the ability to </a:t>
            </a:r>
          </a:p>
          <a:p>
            <a:pPr lvl="1"/>
            <a:r>
              <a:rPr lang="en-US" dirty="0" smtClean="0"/>
              <a:t>Downloading  data.</a:t>
            </a:r>
          </a:p>
          <a:p>
            <a:pPr lvl="1"/>
            <a:r>
              <a:rPr lang="en-US" dirty="0" smtClean="0"/>
              <a:t>Querying Data in relational databases.</a:t>
            </a:r>
          </a:p>
          <a:p>
            <a:pPr lvl="1"/>
            <a:r>
              <a:rPr lang="en-US" dirty="0" smtClean="0"/>
              <a:t>A limited amount of computing, currently seen as </a:t>
            </a:r>
            <a:r>
              <a:rPr lang="en-US" dirty="0" err="1" smtClean="0"/>
              <a:t>Jupyter</a:t>
            </a:r>
            <a:r>
              <a:rPr lang="en-US" dirty="0" smtClean="0"/>
              <a:t> and batch computing.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6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Transients 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Real-time detection of “transients”</a:t>
            </a:r>
          </a:p>
          <a:p>
            <a:pPr lvl="1"/>
            <a:r>
              <a:rPr lang="en-US" dirty="0" smtClean="0"/>
              <a:t>Expect 10,000 per minute</a:t>
            </a:r>
          </a:p>
          <a:p>
            <a:pPr lvl="1"/>
            <a:r>
              <a:rPr lang="en-US" dirty="0" smtClean="0"/>
              <a:t>Orbiting or otherwise moving objects.</a:t>
            </a:r>
          </a:p>
          <a:p>
            <a:pPr lvl="1"/>
            <a:r>
              <a:rPr lang="en-US" dirty="0" smtClean="0"/>
              <a:t>Variable Brightness, or otherwise ephemeral.</a:t>
            </a:r>
          </a:p>
          <a:p>
            <a:r>
              <a:rPr lang="en-US" dirty="0" smtClean="0"/>
              <a:t>Delivered to the community at large via “event brokers”</a:t>
            </a:r>
          </a:p>
          <a:p>
            <a:pPr lvl="1"/>
            <a:r>
              <a:rPr lang="en-US" dirty="0" smtClean="0"/>
              <a:t>Event brokers provide additional classification of data.</a:t>
            </a:r>
          </a:p>
          <a:p>
            <a:pPr lvl="1"/>
            <a:r>
              <a:rPr lang="en-US" dirty="0" smtClean="0"/>
              <a:t>Deliver manageable data streams.</a:t>
            </a:r>
          </a:p>
          <a:p>
            <a:pPr lvl="1"/>
            <a:r>
              <a:rPr lang="en-US" dirty="0" smtClean="0"/>
              <a:t>Brokers are to be Provided by the Community</a:t>
            </a:r>
          </a:p>
          <a:p>
            <a:pPr lvl="2"/>
            <a:r>
              <a:rPr lang="en-US" dirty="0" smtClean="0"/>
              <a:t>LSST will provide a less functional “Mini Broker”. </a:t>
            </a:r>
          </a:p>
          <a:p>
            <a:r>
              <a:rPr lang="en-US" dirty="0" smtClean="0"/>
              <a:t>Data Rights holders also have access to an offline catalog of transients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2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Release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releases are an annual reprocessing of all LSST data with best software and </a:t>
            </a:r>
            <a:r>
              <a:rPr lang="en-US" dirty="0" smtClean="0"/>
              <a:t>calibrations. </a:t>
            </a:r>
            <a:endParaRPr lang="en-US" dirty="0"/>
          </a:p>
          <a:p>
            <a:r>
              <a:rPr lang="en-US" dirty="0"/>
              <a:t>Two releases in the first year, </a:t>
            </a:r>
            <a:r>
              <a:rPr lang="en-US" dirty="0" smtClean="0"/>
              <a:t>annually </a:t>
            </a:r>
            <a:r>
              <a:rPr lang="en-US" dirty="0"/>
              <a:t>thereafter. </a:t>
            </a:r>
          </a:p>
          <a:p>
            <a:r>
              <a:rPr lang="en-US" dirty="0"/>
              <a:t>The </a:t>
            </a:r>
            <a:r>
              <a:rPr lang="en-US" dirty="0" smtClean="0"/>
              <a:t>Annual release </a:t>
            </a:r>
            <a:r>
              <a:rPr lang="en-US" dirty="0"/>
              <a:t>include preprocessing of the  wide field survey (the static sky) and transient data products.</a:t>
            </a:r>
          </a:p>
        </p:txBody>
      </p:sp>
    </p:spTree>
    <p:extLst>
      <p:ext uri="{BB962C8B-B14F-4D97-AF65-F5344CB8AC3E}">
        <p14:creationId xmlns:p14="http://schemas.microsoft.com/office/powerpoint/2010/main" val="377611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LSST Data rights</a:t>
            </a:r>
          </a:p>
          <a:p>
            <a:pPr lvl="1"/>
            <a:r>
              <a:rPr lang="en-US" dirty="0"/>
              <a:t>Considerable policy work is underway to make the following more precise.</a:t>
            </a:r>
          </a:p>
          <a:p>
            <a:pPr lvl="1"/>
            <a:r>
              <a:rPr lang="en-US" dirty="0"/>
              <a:t>Data have a proprietary period followed by an open period.  </a:t>
            </a:r>
          </a:p>
          <a:p>
            <a:pPr lvl="1"/>
            <a:r>
              <a:rPr lang="en-US" dirty="0"/>
              <a:t>Types of </a:t>
            </a:r>
            <a:r>
              <a:rPr lang="en-US" dirty="0" smtClean="0"/>
              <a:t>proprietary </a:t>
            </a:r>
            <a:r>
              <a:rPr lang="en-US" dirty="0"/>
              <a:t>users.</a:t>
            </a:r>
          </a:p>
          <a:p>
            <a:pPr lvl="2"/>
            <a:r>
              <a:rPr lang="en-US" dirty="0"/>
              <a:t>All US and Chilean academic astronomers.</a:t>
            </a:r>
          </a:p>
          <a:p>
            <a:pPr lvl="2"/>
            <a:r>
              <a:rPr lang="en-US" dirty="0"/>
              <a:t>Named individuals from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94761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NCSA has a program of supporting Data Management for </a:t>
            </a:r>
            <a:r>
              <a:rPr lang="en-US" dirty="0" smtClean="0"/>
              <a:t>Survey Astronomy.</a:t>
            </a:r>
            <a:endParaRPr lang="en-US" dirty="0"/>
          </a:p>
          <a:p>
            <a:r>
              <a:rPr lang="en-US" dirty="0"/>
              <a:t>DES is well underway; NCSA and NOAO will </a:t>
            </a:r>
            <a:r>
              <a:rPr lang="en-US" dirty="0" smtClean="0"/>
              <a:t>jointly </a:t>
            </a:r>
            <a:r>
              <a:rPr lang="en-US" dirty="0"/>
              <a:t>host the initial Pubic Data Release of DES data this coming </a:t>
            </a:r>
            <a:r>
              <a:rPr lang="en-US" dirty="0" smtClean="0"/>
              <a:t>December.</a:t>
            </a:r>
            <a:endParaRPr lang="en-US" dirty="0"/>
          </a:p>
          <a:p>
            <a:r>
              <a:rPr lang="en-US" dirty="0"/>
              <a:t>The LSST </a:t>
            </a:r>
            <a:r>
              <a:rPr lang="en-US" dirty="0" smtClean="0"/>
              <a:t>construction </a:t>
            </a:r>
            <a:r>
              <a:rPr lang="en-US" dirty="0"/>
              <a:t>project is planning Data Access Centers at NCSA and In Chile. </a:t>
            </a:r>
          </a:p>
          <a:p>
            <a:pPr lvl="1"/>
            <a:r>
              <a:rPr lang="en-US" dirty="0"/>
              <a:t>Operational Data taking is scheduled to begin in 2023.  </a:t>
            </a:r>
          </a:p>
        </p:txBody>
      </p:sp>
    </p:spTree>
    <p:extLst>
      <p:ext uri="{BB962C8B-B14F-4D97-AF65-F5344CB8AC3E}">
        <p14:creationId xmlns:p14="http://schemas.microsoft.com/office/powerpoint/2010/main" val="1441088699"/>
      </p:ext>
    </p:extLst>
  </p:cSld>
  <p:clrMapOvr>
    <a:masterClrMapping/>
  </p:clrMapOvr>
</p:sld>
</file>

<file path=ppt/theme/theme1.xml><?xml version="1.0" encoding="utf-8"?>
<a:theme xmlns:a="http://schemas.openxmlformats.org/drawingml/2006/main" name="ncsa-template">
  <a:themeElements>
    <a:clrScheme name="ncsa-template 1">
      <a:dk1>
        <a:srgbClr val="4E5782"/>
      </a:dk1>
      <a:lt1>
        <a:srgbClr val="FFFFFF"/>
      </a:lt1>
      <a:dk2>
        <a:srgbClr val="0C519C"/>
      </a:dk2>
      <a:lt2>
        <a:srgbClr val="DDDDDD"/>
      </a:lt2>
      <a:accent1>
        <a:srgbClr val="E1ECFF"/>
      </a:accent1>
      <a:accent2>
        <a:srgbClr val="1491F8"/>
      </a:accent2>
      <a:accent3>
        <a:srgbClr val="FFFFFF"/>
      </a:accent3>
      <a:accent4>
        <a:srgbClr val="41496E"/>
      </a:accent4>
      <a:accent5>
        <a:srgbClr val="EEF4FF"/>
      </a:accent5>
      <a:accent6>
        <a:srgbClr val="1183E1"/>
      </a:accent6>
      <a:hlink>
        <a:srgbClr val="5EB3EC"/>
      </a:hlink>
      <a:folHlink>
        <a:srgbClr val="9CBDD4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RMACC_lightening talk</Template>
  <TotalTime>80</TotalTime>
  <Words>444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MS PGothic</vt:lpstr>
      <vt:lpstr>MS PGothic</vt:lpstr>
      <vt:lpstr>Arial</vt:lpstr>
      <vt:lpstr>ncsa-template</vt:lpstr>
      <vt:lpstr>Optical Survey Astronomy DATA at NCSA</vt:lpstr>
      <vt:lpstr>NCSA Projects</vt:lpstr>
      <vt:lpstr>DES Data Relases</vt:lpstr>
      <vt:lpstr>LSST DATA PRODUCTS IN A NUTSHELL</vt:lpstr>
      <vt:lpstr>Data Access for LSST</vt:lpstr>
      <vt:lpstr>Transients  </vt:lpstr>
      <vt:lpstr>Data Release Processing</vt:lpstr>
      <vt:lpstr>LSST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Survey Astronomy DATA at NCSA</dc:title>
  <dc:creator>Don Petravick</dc:creator>
  <cp:lastModifiedBy>jtowns</cp:lastModifiedBy>
  <cp:revision>7</cp:revision>
  <dcterms:created xsi:type="dcterms:W3CDTF">2017-09-18T14:36:44Z</dcterms:created>
  <dcterms:modified xsi:type="dcterms:W3CDTF">2017-09-18T20:57:50Z</dcterms:modified>
</cp:coreProperties>
</file>