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4" r:id="rId13"/>
    <p:sldId id="298" r:id="rId14"/>
    <p:sldId id="299" r:id="rId15"/>
    <p:sldId id="300" r:id="rId16"/>
    <p:sldId id="301" r:id="rId17"/>
    <p:sldId id="283" r:id="rId18"/>
    <p:sldId id="296" r:id="rId19"/>
    <p:sldId id="297" r:id="rId20"/>
    <p:sldId id="295" r:id="rId21"/>
    <p:sldId id="286" r:id="rId22"/>
    <p:sldId id="287" r:id="rId23"/>
    <p:sldId id="288" r:id="rId24"/>
    <p:sldId id="289" r:id="rId25"/>
    <p:sldId id="290" r:id="rId26"/>
    <p:sldId id="293" r:id="rId27"/>
    <p:sldId id="294" r:id="rId28"/>
  </p:sldIdLst>
  <p:sldSz cx="9144000" cy="6858000" type="screen4x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4">
          <p15:clr>
            <a:srgbClr val="A4A3A4"/>
          </p15:clr>
        </p15:guide>
        <p15:guide id="2" pos="21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EC1"/>
    <a:srgbClr val="0F5494"/>
    <a:srgbClr val="3166CF"/>
    <a:srgbClr val="3E6FD2"/>
    <a:srgbClr val="BDDEFF"/>
    <a:srgbClr val="99CCFF"/>
    <a:srgbClr val="808080"/>
    <a:srgbClr val="FFD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02" autoAdjust="0"/>
    <p:restoredTop sz="71818" autoAdjust="0"/>
  </p:normalViewPr>
  <p:slideViewPr>
    <p:cSldViewPr>
      <p:cViewPr varScale="1">
        <p:scale>
          <a:sx n="68" d="100"/>
          <a:sy n="68" d="100"/>
        </p:scale>
        <p:origin x="-19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howGuides="1">
      <p:cViewPr varScale="1">
        <p:scale>
          <a:sx n="79" d="100"/>
          <a:sy n="79" d="100"/>
        </p:scale>
        <p:origin x="-3954" y="-90"/>
      </p:cViewPr>
      <p:guideLst>
        <p:guide orient="horz" pos="3104"/>
        <p:guide pos="21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0313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4736" y="9360313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0CE8D201-2797-4E3D-B7FE-2441DC9FFED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6657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6" y="4680945"/>
            <a:ext cx="5375268" cy="443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313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4736" y="9360313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2D43202C-362B-49BC-A38A-6B5CDA6D61D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7290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3202C-362B-49BC-A38A-6B5CDA6D61D3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4359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body"/>
          </p:nvPr>
        </p:nvSpPr>
        <p:spPr>
          <a:xfrm>
            <a:off x="671400" y="4681080"/>
            <a:ext cx="5374440" cy="4434480"/>
          </a:xfrm>
          <a:prstGeom prst="rect">
            <a:avLst/>
          </a:prstGeom>
        </p:spPr>
        <p:txBody>
          <a:bodyPr lIns="90720" tIns="45360" rIns="90720" bIns="45360"/>
          <a:lstStyle/>
          <a:p>
            <a:endParaRPr/>
          </a:p>
        </p:txBody>
      </p:sp>
      <p:sp>
        <p:nvSpPr>
          <p:cNvPr id="505" name="CustomShape 2"/>
          <p:cNvSpPr/>
          <p:nvPr/>
        </p:nvSpPr>
        <p:spPr>
          <a:xfrm>
            <a:off x="3804840" y="9360360"/>
            <a:ext cx="2911320" cy="49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720" tIns="45360" rIns="90720" bIns="45360" anchor="b"/>
          <a:lstStyle/>
          <a:p>
            <a:pPr algn="r">
              <a:lnSpc>
                <a:spcPct val="100000"/>
              </a:lnSpc>
            </a:pPr>
            <a:fld id="{4508A05D-EA27-4B2C-BC21-300CF7002A0A}" type="slidenum">
              <a:rPr lang="it-IT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3798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body"/>
          </p:nvPr>
        </p:nvSpPr>
        <p:spPr>
          <a:xfrm>
            <a:off x="671400" y="4681080"/>
            <a:ext cx="5374440" cy="4434480"/>
          </a:xfrm>
          <a:prstGeom prst="rect">
            <a:avLst/>
          </a:prstGeom>
        </p:spPr>
        <p:txBody>
          <a:bodyPr lIns="90720" tIns="45360" rIns="90720" bIns="45360"/>
          <a:lstStyle/>
          <a:p>
            <a:endParaRPr/>
          </a:p>
        </p:txBody>
      </p:sp>
      <p:sp>
        <p:nvSpPr>
          <p:cNvPr id="507" name="CustomShape 2"/>
          <p:cNvSpPr/>
          <p:nvPr/>
        </p:nvSpPr>
        <p:spPr>
          <a:xfrm>
            <a:off x="3804840" y="9360360"/>
            <a:ext cx="2911320" cy="49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720" tIns="45360" rIns="90720" bIns="45360" anchor="b"/>
          <a:lstStyle/>
          <a:p>
            <a:pPr algn="r">
              <a:lnSpc>
                <a:spcPct val="100000"/>
              </a:lnSpc>
            </a:pPr>
            <a:fld id="{8019556C-6CFE-4140-88FA-0C42991576B1}" type="slidenum">
              <a:rPr lang="it-IT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3864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 type="body"/>
          </p:nvPr>
        </p:nvSpPr>
        <p:spPr>
          <a:xfrm>
            <a:off x="657720" y="4647240"/>
            <a:ext cx="5264640" cy="4402080"/>
          </a:xfrm>
          <a:prstGeom prst="rect">
            <a:avLst/>
          </a:prstGeom>
        </p:spPr>
        <p:txBody>
          <a:bodyPr lIns="88920" tIns="44280" rIns="88920" bIns="44280"/>
          <a:lstStyle/>
          <a:p>
            <a:endParaRPr dirty="0"/>
          </a:p>
        </p:txBody>
      </p:sp>
      <p:sp>
        <p:nvSpPr>
          <p:cNvPr id="500" name="CustomShape 2"/>
          <p:cNvSpPr/>
          <p:nvPr/>
        </p:nvSpPr>
        <p:spPr>
          <a:xfrm>
            <a:off x="3727440" y="9293040"/>
            <a:ext cx="2851560" cy="48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8920" tIns="44280" rIns="88920" bIns="44280"/>
          <a:lstStyle/>
          <a:p>
            <a:pPr>
              <a:lnSpc>
                <a:spcPct val="100000"/>
              </a:lnSpc>
            </a:pPr>
            <a:fld id="{73B5A611-7FDC-44CD-A78E-FBD4F3A0491D}" type="slidenum">
              <a:rPr lang="it-IT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8701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3202C-362B-49BC-A38A-6B5CDA6D61D3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2220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3202C-362B-49BC-A38A-6B5CDA6D61D3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4703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3202C-362B-49BC-A38A-6B5CDA6D61D3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6150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3202C-362B-49BC-A38A-6B5CDA6D61D3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9581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200" cy="4809600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2743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3202C-362B-49BC-A38A-6B5CDA6D61D3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9987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body"/>
          </p:nvPr>
        </p:nvSpPr>
        <p:spPr>
          <a:xfrm>
            <a:off x="671400" y="4681080"/>
            <a:ext cx="5374440" cy="4434480"/>
          </a:xfrm>
          <a:prstGeom prst="rect">
            <a:avLst/>
          </a:prstGeom>
        </p:spPr>
        <p:txBody>
          <a:bodyPr lIns="90720" tIns="45360" rIns="90720" bIns="45360"/>
          <a:lstStyle/>
          <a:p>
            <a:endParaRPr dirty="0"/>
          </a:p>
        </p:txBody>
      </p:sp>
      <p:sp>
        <p:nvSpPr>
          <p:cNvPr id="503" name="CustomShape 2"/>
          <p:cNvSpPr/>
          <p:nvPr/>
        </p:nvSpPr>
        <p:spPr>
          <a:xfrm>
            <a:off x="3804840" y="9360360"/>
            <a:ext cx="2911320" cy="49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720" tIns="45360" rIns="90720" bIns="45360" anchor="b"/>
          <a:lstStyle/>
          <a:p>
            <a:pPr algn="r">
              <a:lnSpc>
                <a:spcPct val="100000"/>
              </a:lnSpc>
            </a:pPr>
            <a:fld id="{630E9333-35BB-450F-9350-3B3BB760D6E9}" type="slidenum">
              <a:rPr lang="it-IT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3790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GB" altLang="en-US" noProof="0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GB" altLang="en-US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030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61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F5494"/>
              </a:buClr>
              <a:buFont typeface="Courier New" panose="02070309020205020404" pitchFamily="49" charset="0"/>
              <a:buChar char="o"/>
              <a:defRPr i="0">
                <a:solidFill>
                  <a:srgbClr val="0F5494"/>
                </a:solidFill>
                <a:latin typeface="EC Square Sans Pro Light" panose="020B0506000000020004" pitchFamily="34" charset="0"/>
              </a:defRPr>
            </a:lvl1pPr>
            <a:lvl2pPr marL="742950" indent="-285750">
              <a:buClr>
                <a:srgbClr val="C00000"/>
              </a:buClr>
              <a:buFont typeface="Wingdings" panose="05000000000000000000" pitchFamily="2" charset="2"/>
              <a:buChar char="§"/>
              <a:defRPr>
                <a:solidFill>
                  <a:srgbClr val="0F5494"/>
                </a:solidFill>
                <a:latin typeface="EC Square Sans Pro Light" panose="020B0506000000020004" pitchFamily="34" charset="0"/>
              </a:defRPr>
            </a:lvl2pPr>
            <a:lvl3pPr>
              <a:defRPr>
                <a:solidFill>
                  <a:srgbClr val="0F5494"/>
                </a:solidFill>
                <a:latin typeface="EC Square Sans Pro Light" panose="020B0506000000020004" pitchFamily="34" charset="0"/>
              </a:defRPr>
            </a:lvl3pPr>
            <a:lvl4pPr>
              <a:defRPr>
                <a:solidFill>
                  <a:srgbClr val="0F5494"/>
                </a:solidFill>
                <a:latin typeface="EC Square Sans Pro Light" panose="020B0506000000020004" pitchFamily="34" charset="0"/>
              </a:defRPr>
            </a:lvl4pPr>
            <a:lvl5pPr>
              <a:defRPr>
                <a:solidFill>
                  <a:srgbClr val="0F5494"/>
                </a:solidFill>
                <a:latin typeface="EC Square Sans Pro Light" panose="020B05060000000200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39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6132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566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727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715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0602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EC Square Sans Pro Light" panose="020B050600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EC Square Sans Pro Light" panose="020B05060000000200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8801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70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dirty="0"/>
              <a:t>Second </a:t>
            </a:r>
            <a:r>
              <a:rPr lang="fr-BE" altLang="en-US" dirty="0" err="1"/>
              <a:t>level</a:t>
            </a:r>
            <a:endParaRPr lang="en-GB" altLang="en-US" dirty="0"/>
          </a:p>
          <a:p>
            <a:pPr lvl="1"/>
            <a:r>
              <a:rPr lang="en-GB" altLang="en-US" dirty="0"/>
              <a:t>Third level</a:t>
            </a:r>
          </a:p>
          <a:p>
            <a:pPr lvl="2"/>
            <a:r>
              <a:rPr lang="en-GB" altLang="en-US" dirty="0"/>
              <a:t>- Fourth level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EC Square Sans Pro Light" panose="020B0506000000020004" pitchFamily="34" charset="0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EC Square Sans Pro Light" panose="020B05060000000200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EC Square Sans Pro Light" panose="020B05060000000200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EC Square Sans Pro Light" panose="020B05060000000200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mailto:matthew.viljoen@egi.eu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emf"/><Relationship Id="rId3" Type="http://schemas.openxmlformats.org/officeDocument/2006/relationships/hyperlink" Target="https://myremote.ec.europa.eu/owa/,DanaInfo=remi.webmail.ec.europa.eu,SSL+redir.aspx?C=oOyVE-mOz4DJCYpqnHP_yvnkqb3t5MVA3jQ4O6Vxg4K4-jc8V6zUCA..&amp;URL=https://webcast.ec.europa.eu/european-open-science-cloud-summit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myremote.ec.europa.eu/owa/,DanaInfo=remi.webmail.ec.europa.eu,SSL+redir.aspx?C=oOyVE-mOz4DJCYpqnHP_yvnkqb3t5MVA3jQ4O6Vxg4K4-jc8V6zUCA..&amp;URL=https://webcast.ec.europa.eu/european-open-science-cloud-summi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8686800" cy="2743200"/>
          </a:xfrm>
        </p:spPr>
        <p:txBody>
          <a:bodyPr/>
          <a:lstStyle/>
          <a:p>
            <a:pPr algn="ctr"/>
            <a:r>
              <a:rPr lang="en-GB" sz="4400" dirty="0">
                <a:latin typeface="EC Square Sans Pro Light" panose="020B0506000000020004" pitchFamily="34" charset="0"/>
                <a:ea typeface="Verdana" pitchFamily="1"/>
                <a:cs typeface="Verdana" pitchFamily="34"/>
              </a:rPr>
              <a:t>The European Open Science Cloud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D029A1BC-3271-4425-AEE8-64202C0728F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810000" y="3776040"/>
            <a:ext cx="1779120" cy="102456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47800" y="5791200"/>
            <a:ext cx="6478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FFFF00"/>
                </a:solidFill>
              </a:rPr>
              <a:t>(Slides kindly provided by Carmela </a:t>
            </a:r>
            <a:r>
              <a:rPr lang="en-US" sz="2000" i="1" dirty="0" err="1" smtClean="0">
                <a:solidFill>
                  <a:srgbClr val="FFFF00"/>
                </a:solidFill>
              </a:rPr>
              <a:t>Asero</a:t>
            </a:r>
            <a:r>
              <a:rPr lang="en-US" sz="2000" i="1" dirty="0" smtClean="0">
                <a:solidFill>
                  <a:srgbClr val="FFFF00"/>
                </a:solidFill>
              </a:rPr>
              <a:t>, EOSC  </a:t>
            </a:r>
            <a:endParaRPr lang="en-US" sz="2000" i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3410" y="4953000"/>
            <a:ext cx="4414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Matthew Viljoen, EGI Foundation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299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Picture 2"/>
          <p:cNvPicPr/>
          <p:nvPr/>
        </p:nvPicPr>
        <p:blipFill>
          <a:blip r:embed="rId3"/>
          <a:stretch/>
        </p:blipFill>
        <p:spPr>
          <a:xfrm>
            <a:off x="6629400" y="2057400"/>
            <a:ext cx="2160000" cy="3085200"/>
          </a:xfrm>
          <a:prstGeom prst="rect">
            <a:avLst/>
          </a:prstGeom>
          <a:ln>
            <a:noFill/>
          </a:ln>
        </p:spPr>
      </p:pic>
      <p:sp>
        <p:nvSpPr>
          <p:cNvPr id="340" name="CustomShape 1"/>
          <p:cNvSpPr/>
          <p:nvPr/>
        </p:nvSpPr>
        <p:spPr>
          <a:xfrm>
            <a:off x="-76320" y="1224000"/>
            <a:ext cx="9294120" cy="70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58920" algn="just">
              <a:lnSpc>
                <a:spcPct val="100000"/>
              </a:lnSpc>
            </a:pPr>
            <a:r>
              <a:rPr lang="it-IT" sz="2800" b="1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HLEG EOSC report (11 October 2016)</a:t>
            </a:r>
            <a:endParaRPr/>
          </a:p>
          <a:p>
            <a:pPr marL="358920" algn="just">
              <a:lnSpc>
                <a:spcPct val="100000"/>
              </a:lnSpc>
            </a:pPr>
            <a:r>
              <a:rPr lang="it-IT" sz="2800" b="1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</a:t>
            </a:r>
            <a:endParaRPr/>
          </a:p>
        </p:txBody>
      </p:sp>
      <p:sp>
        <p:nvSpPr>
          <p:cNvPr id="341" name="CustomShape 2"/>
          <p:cNvSpPr/>
          <p:nvPr/>
        </p:nvSpPr>
        <p:spPr>
          <a:xfrm>
            <a:off x="457200" y="2362320"/>
            <a:ext cx="6170040" cy="155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40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</a:rPr>
              <a:t>Publication of First report by the Commission High Level Expert Group on the European Open Science Cloud</a:t>
            </a:r>
            <a:endParaRPr/>
          </a:p>
          <a:p>
            <a:pPr>
              <a:lnSpc>
                <a:spcPct val="100000"/>
              </a:lnSpc>
            </a:pPr>
            <a:r>
              <a:rPr lang="it-IT" sz="240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</a:rPr>
              <a:t>Including recommendations on Policy, Governance and Implementation </a:t>
            </a:r>
            <a:endParaRPr/>
          </a:p>
        </p:txBody>
      </p:sp>
      <p:sp>
        <p:nvSpPr>
          <p:cNvPr id="342" name="CustomShape 3"/>
          <p:cNvSpPr/>
          <p:nvPr/>
        </p:nvSpPr>
        <p:spPr>
          <a:xfrm>
            <a:off x="504000" y="4321080"/>
            <a:ext cx="6170040" cy="122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400" u="sng" strike="noStrike" spc="-1">
                <a:solidFill>
                  <a:srgbClr val="009999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</a:rPr>
              <a:t>http://ec.europa.eu/research/openscience/index.cfm?pg=open-science-cloud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6005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457200" y="1944000"/>
            <a:ext cx="8304840" cy="460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0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Innovative (new) </a:t>
            </a:r>
            <a:r>
              <a:rPr lang="it-IT" sz="20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funding schemes</a:t>
            </a:r>
            <a:r>
              <a:rPr lang="it-IT" sz="20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.</a:t>
            </a:r>
            <a:endParaRPr/>
          </a:p>
          <a:p>
            <a:pPr marL="343080" indent="-34236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0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Connect </a:t>
            </a:r>
            <a:r>
              <a:rPr lang="it-IT" sz="20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key national scientific data infrastructure / ESFRIs ("the gems" of Europe).</a:t>
            </a:r>
            <a:endParaRPr/>
          </a:p>
          <a:p>
            <a:pPr marL="343080" indent="-34236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0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Modern </a:t>
            </a:r>
            <a:r>
              <a:rPr lang="it-IT" sz="20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reward and recognition </a:t>
            </a:r>
            <a:r>
              <a:rPr lang="it-IT" sz="20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practices to support data sharing and re-use.</a:t>
            </a:r>
            <a:endParaRPr/>
          </a:p>
          <a:p>
            <a:pPr marL="343080" indent="-34236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0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Training and career perspective for </a:t>
            </a:r>
            <a:r>
              <a:rPr lang="it-IT" sz="20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core data experts </a:t>
            </a:r>
            <a:r>
              <a:rPr lang="it-IT" sz="20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(fund a concerted effort to locate and develop Data Expertise in Europe).</a:t>
            </a:r>
            <a:endParaRPr/>
          </a:p>
          <a:p>
            <a:pPr marL="343080" indent="-34236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0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Cross-disciplinary</a:t>
            </a:r>
            <a:r>
              <a:rPr lang="it-IT" sz="2000" b="1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</a:t>
            </a:r>
            <a:r>
              <a:rPr lang="it-IT" sz="20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collaboration</a:t>
            </a:r>
            <a:r>
              <a:rPr lang="it-IT" sz="20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: review, funding and infrastructure.</a:t>
            </a:r>
            <a:endParaRPr/>
          </a:p>
          <a:p>
            <a:pPr marL="343080" indent="-34236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0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Data formatting, terminology/identifier mappings and provenance to be organised –</a:t>
            </a:r>
            <a:r>
              <a:rPr lang="it-IT" sz="20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interoperability plans </a:t>
            </a:r>
            <a:r>
              <a:rPr lang="it-IT" sz="20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(DMPs).</a:t>
            </a:r>
            <a:endParaRPr/>
          </a:p>
          <a:p>
            <a:pPr marL="343080" indent="-34236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0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One governance </a:t>
            </a:r>
            <a:r>
              <a:rPr lang="it-IT" sz="20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(light, international).</a:t>
            </a:r>
            <a:endParaRPr/>
          </a:p>
          <a:p>
            <a:pPr marL="343080" indent="-34236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0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Rules of Engagement </a:t>
            </a:r>
            <a:r>
              <a:rPr lang="it-IT" sz="20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for both use and service provision in the EOSC.</a:t>
            </a:r>
            <a:endParaRPr/>
          </a:p>
          <a:p>
            <a:pPr marL="343080" indent="-34236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0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Appropriate </a:t>
            </a:r>
            <a:r>
              <a:rPr lang="it-IT" sz="20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data management and stewardship </a:t>
            </a:r>
            <a:r>
              <a:rPr lang="it-IT" sz="20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of research proposals and funding.</a:t>
            </a:r>
            <a:endParaRPr/>
          </a:p>
        </p:txBody>
      </p:sp>
      <p:sp>
        <p:nvSpPr>
          <p:cNvPr id="344" name="CustomShape 2"/>
          <p:cNvSpPr/>
          <p:nvPr/>
        </p:nvSpPr>
        <p:spPr>
          <a:xfrm>
            <a:off x="228600" y="1224000"/>
            <a:ext cx="8685720" cy="70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28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Recommended Action </a:t>
            </a:r>
            <a:r>
              <a:rPr lang="it-IT" sz="2800" b="1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in the HLEG Report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7468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ustomShape 1"/>
          <p:cNvSpPr/>
          <p:nvPr/>
        </p:nvSpPr>
        <p:spPr>
          <a:xfrm>
            <a:off x="228600" y="2133720"/>
            <a:ext cx="8686080" cy="419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328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400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To support </a:t>
            </a:r>
            <a:r>
              <a:rPr lang="it-IT" sz="24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the Commission in the first phase in the development of the European Open Science Cloud (EOSC).</a:t>
            </a:r>
            <a:endParaRPr/>
          </a:p>
          <a:p>
            <a:pPr marL="432000" indent="-32328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4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</a:t>
            </a:r>
            <a:endParaRPr/>
          </a:p>
          <a:p>
            <a:pPr marL="432000" indent="-32328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400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WPs </a:t>
            </a:r>
            <a:r>
              <a:rPr lang="it-IT" sz="24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on </a:t>
            </a:r>
            <a:endParaRPr/>
          </a:p>
          <a:p>
            <a:pPr marL="864000" lvl="1" indent="-32328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0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Governance, Policy, Architecture</a:t>
            </a:r>
            <a:endParaRPr/>
          </a:p>
          <a:p>
            <a:pPr marL="864000" lvl="1" indent="-32328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0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Science Demonstrators and Services</a:t>
            </a:r>
            <a:endParaRPr/>
          </a:p>
          <a:p>
            <a:pPr marL="864000" lvl="1" indent="-32328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0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Interoperability</a:t>
            </a:r>
            <a:endParaRPr/>
          </a:p>
          <a:p>
            <a:pPr marL="864000" lvl="1" indent="-32328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0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Skills</a:t>
            </a:r>
            <a:endParaRPr/>
          </a:p>
          <a:p>
            <a:pPr marL="864000" lvl="1" indent="-32328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0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Stakeholder Engagement</a:t>
            </a:r>
            <a:endParaRPr/>
          </a:p>
          <a:p>
            <a:pPr marL="108000">
              <a:lnSpc>
                <a:spcPct val="100000"/>
              </a:lnSpc>
            </a:pPr>
            <a:endParaRPr/>
          </a:p>
          <a:p>
            <a:pPr marL="108000">
              <a:lnSpc>
                <a:spcPct val="100000"/>
              </a:lnSpc>
            </a:pPr>
            <a:r>
              <a:rPr lang="it-IT" sz="2400" u="sng" strike="noStrike" spc="-1">
                <a:solidFill>
                  <a:srgbClr val="009999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http://cordis.europa.eu/project/rcn/207500_en.html</a:t>
            </a:r>
            <a:endParaRPr/>
          </a:p>
          <a:p>
            <a:pPr marL="108000">
              <a:lnSpc>
                <a:spcPct val="100000"/>
              </a:lnSpc>
            </a:pPr>
            <a:r>
              <a:rPr lang="it-IT" sz="2400" u="sng" strike="noStrike" spc="-1">
                <a:solidFill>
                  <a:srgbClr val="009999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http://www.eoscpilot.eu/</a:t>
            </a:r>
            <a:r>
              <a:rPr lang="it-IT" sz="24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</a:t>
            </a:r>
            <a:endParaRPr/>
          </a:p>
          <a:p>
            <a:pPr marL="108000">
              <a:lnSpc>
                <a:spcPct val="100000"/>
              </a:lnSpc>
            </a:pPr>
            <a:endParaRPr/>
          </a:p>
        </p:txBody>
      </p:sp>
      <p:sp>
        <p:nvSpPr>
          <p:cNvPr id="350" name="CustomShape 2"/>
          <p:cNvSpPr/>
          <p:nvPr/>
        </p:nvSpPr>
        <p:spPr>
          <a:xfrm>
            <a:off x="228600" y="1224000"/>
            <a:ext cx="8685720" cy="70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3000" b="1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EOSCPilot project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31565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CustomShape 1"/>
          <p:cNvSpPr/>
          <p:nvPr/>
        </p:nvSpPr>
        <p:spPr>
          <a:xfrm>
            <a:off x="2102760" y="609480"/>
            <a:ext cx="6797160" cy="14270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Integration of e-infrastructures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412" name="CustomShape 2"/>
          <p:cNvSpPr/>
          <p:nvPr/>
        </p:nvSpPr>
        <p:spPr>
          <a:xfrm>
            <a:off x="2102760" y="2467080"/>
            <a:ext cx="6797160" cy="16088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Federation of scientific data infrastructures </a:t>
            </a:r>
            <a:endParaRPr/>
          </a:p>
        </p:txBody>
      </p:sp>
      <p:sp>
        <p:nvSpPr>
          <p:cNvPr id="413" name="CustomShape 3"/>
          <p:cNvSpPr/>
          <p:nvPr/>
        </p:nvSpPr>
        <p:spPr>
          <a:xfrm>
            <a:off x="0" y="1447920"/>
            <a:ext cx="1142280" cy="74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rgbClr val="00B0F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600" b="1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Horizon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600" b="1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2020</a:t>
            </a:r>
            <a:endParaRPr/>
          </a:p>
        </p:txBody>
      </p:sp>
      <p:sp>
        <p:nvSpPr>
          <p:cNvPr id="414" name="CustomShape 4"/>
          <p:cNvSpPr/>
          <p:nvPr/>
        </p:nvSpPr>
        <p:spPr>
          <a:xfrm>
            <a:off x="5105520" y="4014360"/>
            <a:ext cx="1294560" cy="3787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Join procurement</a:t>
            </a:r>
            <a:endParaRPr/>
          </a:p>
        </p:txBody>
      </p:sp>
      <p:sp>
        <p:nvSpPr>
          <p:cNvPr id="415" name="CustomShape 5"/>
          <p:cNvSpPr/>
          <p:nvPr/>
        </p:nvSpPr>
        <p:spPr>
          <a:xfrm>
            <a:off x="6400800" y="4014360"/>
            <a:ext cx="1370880" cy="3664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FAIR data sharing</a:t>
            </a:r>
            <a:endParaRPr/>
          </a:p>
        </p:txBody>
      </p:sp>
      <p:sp>
        <p:nvSpPr>
          <p:cNvPr id="416" name="CustomShape 6"/>
          <p:cNvSpPr/>
          <p:nvPr/>
        </p:nvSpPr>
        <p:spPr>
          <a:xfrm>
            <a:off x="3796200" y="4014360"/>
            <a:ext cx="1308240" cy="3664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Joint programming</a:t>
            </a:r>
            <a:endParaRPr/>
          </a:p>
        </p:txBody>
      </p:sp>
      <p:sp>
        <p:nvSpPr>
          <p:cNvPr id="417" name="CustomShape 7"/>
          <p:cNvSpPr/>
          <p:nvPr/>
        </p:nvSpPr>
        <p:spPr>
          <a:xfrm>
            <a:off x="4952880" y="4381560"/>
            <a:ext cx="1294560" cy="3592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Data stewardship</a:t>
            </a:r>
            <a:endParaRPr/>
          </a:p>
        </p:txBody>
      </p:sp>
      <p:sp>
        <p:nvSpPr>
          <p:cNvPr id="418" name="CustomShape 8"/>
          <p:cNvSpPr/>
          <p:nvPr/>
        </p:nvSpPr>
        <p:spPr>
          <a:xfrm>
            <a:off x="0" y="0"/>
            <a:ext cx="7305480" cy="392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rgbClr val="C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it-IT" sz="1600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EOSC funding and governance – </a:t>
            </a:r>
            <a:r>
              <a:rPr lang="it-IT" sz="20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Phase 1</a:t>
            </a:r>
            <a:r>
              <a:rPr lang="it-IT" sz="1600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 – 2017/19 (simplified)</a:t>
            </a:r>
            <a:endParaRPr/>
          </a:p>
        </p:txBody>
      </p:sp>
      <p:sp>
        <p:nvSpPr>
          <p:cNvPr id="419" name="CustomShape 9"/>
          <p:cNvSpPr/>
          <p:nvPr/>
        </p:nvSpPr>
        <p:spPr>
          <a:xfrm>
            <a:off x="2331360" y="4014360"/>
            <a:ext cx="1457280" cy="3664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Aggregation of needs</a:t>
            </a:r>
            <a:endParaRPr/>
          </a:p>
        </p:txBody>
      </p:sp>
      <p:sp>
        <p:nvSpPr>
          <p:cNvPr id="420" name="CustomShape 10"/>
          <p:cNvSpPr/>
          <p:nvPr/>
        </p:nvSpPr>
        <p:spPr>
          <a:xfrm>
            <a:off x="3643920" y="4381560"/>
            <a:ext cx="1308240" cy="3592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Certification</a:t>
            </a:r>
            <a:endParaRPr/>
          </a:p>
        </p:txBody>
      </p:sp>
      <p:sp>
        <p:nvSpPr>
          <p:cNvPr id="421" name="CustomShape 11"/>
          <p:cNvSpPr/>
          <p:nvPr/>
        </p:nvSpPr>
        <p:spPr>
          <a:xfrm>
            <a:off x="2331360" y="4393800"/>
            <a:ext cx="1311840" cy="3470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Metadata</a:t>
            </a:r>
            <a:endParaRPr/>
          </a:p>
        </p:txBody>
      </p:sp>
      <p:sp>
        <p:nvSpPr>
          <p:cNvPr id="422" name="CustomShape 12"/>
          <p:cNvSpPr/>
          <p:nvPr/>
        </p:nvSpPr>
        <p:spPr>
          <a:xfrm flipV="1">
            <a:off x="1143000" y="1323000"/>
            <a:ext cx="959040" cy="495720"/>
          </a:xfrm>
          <a:prstGeom prst="curvedConnector3">
            <a:avLst>
              <a:gd name="adj1" fmla="val 50000"/>
            </a:avLst>
          </a:prstGeom>
          <a:noFill/>
          <a:ln w="19080">
            <a:solidFill>
              <a:srgbClr val="00B0F0"/>
            </a:solidFill>
            <a:bevel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3" name="CustomShape 13"/>
          <p:cNvSpPr/>
          <p:nvPr/>
        </p:nvSpPr>
        <p:spPr>
          <a:xfrm rot="16200000" flipH="1">
            <a:off x="108000" y="4272480"/>
            <a:ext cx="2009160" cy="1085400"/>
          </a:xfrm>
          <a:prstGeom prst="curvedConnector2">
            <a:avLst/>
          </a:prstGeom>
          <a:noFill/>
          <a:ln w="1908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4" name="CustomShape 14"/>
          <p:cNvSpPr/>
          <p:nvPr/>
        </p:nvSpPr>
        <p:spPr>
          <a:xfrm>
            <a:off x="1143000" y="1819800"/>
            <a:ext cx="959040" cy="1451160"/>
          </a:xfrm>
          <a:prstGeom prst="curvedConnector3">
            <a:avLst>
              <a:gd name="adj1" fmla="val 50000"/>
            </a:avLst>
          </a:prstGeom>
          <a:noFill/>
          <a:ln w="19080">
            <a:solidFill>
              <a:srgbClr val="00B0F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5" name="CustomShape 15"/>
          <p:cNvSpPr/>
          <p:nvPr/>
        </p:nvSpPr>
        <p:spPr>
          <a:xfrm flipV="1">
            <a:off x="1143000" y="3270960"/>
            <a:ext cx="959040" cy="3960"/>
          </a:xfrm>
          <a:prstGeom prst="curvedConnector3">
            <a:avLst>
              <a:gd name="adj1" fmla="val 50000"/>
            </a:avLst>
          </a:prstGeom>
          <a:noFill/>
          <a:ln w="1908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6" name="CustomShape 16"/>
          <p:cNvSpPr/>
          <p:nvPr/>
        </p:nvSpPr>
        <p:spPr>
          <a:xfrm>
            <a:off x="7535520" y="1135080"/>
            <a:ext cx="1069560" cy="6778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Space data</a:t>
            </a:r>
            <a:endParaRPr/>
          </a:p>
        </p:txBody>
      </p:sp>
      <p:sp>
        <p:nvSpPr>
          <p:cNvPr id="427" name="CustomShape 17"/>
          <p:cNvSpPr/>
          <p:nvPr/>
        </p:nvSpPr>
        <p:spPr>
          <a:xfrm>
            <a:off x="2490480" y="1135080"/>
            <a:ext cx="1069560" cy="6778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EGI</a:t>
            </a:r>
            <a:endParaRPr/>
          </a:p>
        </p:txBody>
      </p:sp>
      <p:sp>
        <p:nvSpPr>
          <p:cNvPr id="428" name="CustomShape 18"/>
          <p:cNvSpPr/>
          <p:nvPr/>
        </p:nvSpPr>
        <p:spPr>
          <a:xfrm>
            <a:off x="3392280" y="1135080"/>
            <a:ext cx="1069560" cy="6778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EUDAT</a:t>
            </a:r>
            <a:endParaRPr/>
          </a:p>
        </p:txBody>
      </p:sp>
      <p:sp>
        <p:nvSpPr>
          <p:cNvPr id="429" name="CustomShape 19"/>
          <p:cNvSpPr/>
          <p:nvPr/>
        </p:nvSpPr>
        <p:spPr>
          <a:xfrm>
            <a:off x="4335120" y="1132560"/>
            <a:ext cx="1069560" cy="6778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GEANT</a:t>
            </a:r>
            <a:endParaRPr/>
          </a:p>
        </p:txBody>
      </p:sp>
      <p:sp>
        <p:nvSpPr>
          <p:cNvPr id="430" name="CustomShape 20"/>
          <p:cNvSpPr/>
          <p:nvPr/>
        </p:nvSpPr>
        <p:spPr>
          <a:xfrm>
            <a:off x="5189400" y="1132560"/>
            <a:ext cx="1069560" cy="6778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Very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many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others…</a:t>
            </a:r>
            <a:endParaRPr/>
          </a:p>
        </p:txBody>
      </p:sp>
      <p:sp>
        <p:nvSpPr>
          <p:cNvPr id="431" name="CustomShape 21"/>
          <p:cNvSpPr/>
          <p:nvPr/>
        </p:nvSpPr>
        <p:spPr>
          <a:xfrm>
            <a:off x="3567600" y="3062160"/>
            <a:ext cx="1358280" cy="7495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Connecting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ESFRIs</a:t>
            </a:r>
            <a:endParaRPr/>
          </a:p>
        </p:txBody>
      </p:sp>
      <p:sp>
        <p:nvSpPr>
          <p:cNvPr id="432" name="CustomShape 22"/>
          <p:cNvSpPr/>
          <p:nvPr/>
        </p:nvSpPr>
        <p:spPr>
          <a:xfrm>
            <a:off x="2302200" y="3069360"/>
            <a:ext cx="1257840" cy="7423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Thematic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Clouds</a:t>
            </a:r>
            <a:endParaRPr/>
          </a:p>
        </p:txBody>
      </p:sp>
      <p:sp>
        <p:nvSpPr>
          <p:cNvPr id="433" name="CustomShape 23"/>
          <p:cNvSpPr/>
          <p:nvPr/>
        </p:nvSpPr>
        <p:spPr>
          <a:xfrm>
            <a:off x="5189400" y="3062160"/>
            <a:ext cx="3484800" cy="7423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rgbClr val="C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800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Governance mechanism</a:t>
            </a:r>
            <a:endParaRPr/>
          </a:p>
        </p:txBody>
      </p:sp>
      <p:sp>
        <p:nvSpPr>
          <p:cNvPr id="434" name="CustomShape 24"/>
          <p:cNvSpPr/>
          <p:nvPr/>
        </p:nvSpPr>
        <p:spPr>
          <a:xfrm>
            <a:off x="1143000" y="1819800"/>
            <a:ext cx="585000" cy="3364200"/>
          </a:xfrm>
          <a:prstGeom prst="curvedConnector3">
            <a:avLst>
              <a:gd name="adj1" fmla="val 50000"/>
            </a:avLst>
          </a:prstGeom>
          <a:noFill/>
          <a:ln w="19080">
            <a:solidFill>
              <a:srgbClr val="00B0F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5" name="CustomShape 25"/>
          <p:cNvSpPr/>
          <p:nvPr/>
        </p:nvSpPr>
        <p:spPr>
          <a:xfrm>
            <a:off x="1038240" y="4724640"/>
            <a:ext cx="99000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6" name="CustomShape 26"/>
          <p:cNvSpPr/>
          <p:nvPr/>
        </p:nvSpPr>
        <p:spPr>
          <a:xfrm>
            <a:off x="0" y="2743200"/>
            <a:ext cx="1142280" cy="1065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Member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States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+ RFOs</a:t>
            </a:r>
            <a:endParaRPr/>
          </a:p>
        </p:txBody>
      </p:sp>
      <p:sp>
        <p:nvSpPr>
          <p:cNvPr id="437" name="CustomShape 27"/>
          <p:cNvSpPr/>
          <p:nvPr/>
        </p:nvSpPr>
        <p:spPr>
          <a:xfrm>
            <a:off x="2362320" y="1905120"/>
            <a:ext cx="1433160" cy="3592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Catalogue of services</a:t>
            </a:r>
            <a:endParaRPr/>
          </a:p>
        </p:txBody>
      </p:sp>
      <p:sp>
        <p:nvSpPr>
          <p:cNvPr id="438" name="CustomShape 28"/>
          <p:cNvSpPr/>
          <p:nvPr/>
        </p:nvSpPr>
        <p:spPr>
          <a:xfrm>
            <a:off x="1728000" y="5058000"/>
            <a:ext cx="7243920" cy="1580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Scientific users</a:t>
            </a:r>
            <a:endParaRPr/>
          </a:p>
        </p:txBody>
      </p:sp>
      <p:sp>
        <p:nvSpPr>
          <p:cNvPr id="439" name="CustomShape 29"/>
          <p:cNvSpPr/>
          <p:nvPr/>
        </p:nvSpPr>
        <p:spPr>
          <a:xfrm>
            <a:off x="7740000" y="5648400"/>
            <a:ext cx="1036800" cy="9136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Data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repositories</a:t>
            </a:r>
            <a:endParaRPr/>
          </a:p>
        </p:txBody>
      </p:sp>
      <p:sp>
        <p:nvSpPr>
          <p:cNvPr id="440" name="CustomShape 30"/>
          <p:cNvSpPr/>
          <p:nvPr/>
        </p:nvSpPr>
        <p:spPr>
          <a:xfrm>
            <a:off x="4068000" y="5648400"/>
            <a:ext cx="1090080" cy="9136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Research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libraries</a:t>
            </a:r>
            <a:endParaRPr/>
          </a:p>
        </p:txBody>
      </p:sp>
      <p:sp>
        <p:nvSpPr>
          <p:cNvPr id="441" name="CustomShape 31"/>
          <p:cNvSpPr/>
          <p:nvPr/>
        </p:nvSpPr>
        <p:spPr>
          <a:xfrm>
            <a:off x="1859400" y="5648400"/>
            <a:ext cx="1084680" cy="9136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Universities</a:t>
            </a:r>
            <a:endParaRPr/>
          </a:p>
        </p:txBody>
      </p:sp>
      <p:sp>
        <p:nvSpPr>
          <p:cNvPr id="442" name="CustomShape 32"/>
          <p:cNvSpPr/>
          <p:nvPr/>
        </p:nvSpPr>
        <p:spPr>
          <a:xfrm>
            <a:off x="6611400" y="5648400"/>
            <a:ext cx="1092600" cy="9136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National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research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centres</a:t>
            </a:r>
            <a:endParaRPr/>
          </a:p>
        </p:txBody>
      </p:sp>
      <p:sp>
        <p:nvSpPr>
          <p:cNvPr id="443" name="CustomShape 33"/>
          <p:cNvSpPr/>
          <p:nvPr/>
        </p:nvSpPr>
        <p:spPr>
          <a:xfrm>
            <a:off x="5904000" y="5648400"/>
            <a:ext cx="672840" cy="9136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RTOs</a:t>
            </a:r>
            <a:endParaRPr/>
          </a:p>
        </p:txBody>
      </p:sp>
      <p:sp>
        <p:nvSpPr>
          <p:cNvPr id="444" name="CustomShape 34"/>
          <p:cNvSpPr/>
          <p:nvPr/>
        </p:nvSpPr>
        <p:spPr>
          <a:xfrm>
            <a:off x="3003120" y="5648400"/>
            <a:ext cx="1026720" cy="9136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ESFRIs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as users</a:t>
            </a:r>
            <a:endParaRPr/>
          </a:p>
        </p:txBody>
      </p:sp>
      <p:sp>
        <p:nvSpPr>
          <p:cNvPr id="445" name="CustomShape 35"/>
          <p:cNvSpPr/>
          <p:nvPr/>
        </p:nvSpPr>
        <p:spPr>
          <a:xfrm>
            <a:off x="1859400" y="5534280"/>
            <a:ext cx="1084680" cy="2278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DATA &amp; SERVICES</a:t>
            </a:r>
            <a:endParaRPr/>
          </a:p>
        </p:txBody>
      </p:sp>
      <p:sp>
        <p:nvSpPr>
          <p:cNvPr id="446" name="CustomShape 36"/>
          <p:cNvSpPr/>
          <p:nvPr/>
        </p:nvSpPr>
        <p:spPr>
          <a:xfrm>
            <a:off x="3003120" y="5534280"/>
            <a:ext cx="1026720" cy="2278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7" name="CustomShape 37"/>
          <p:cNvSpPr/>
          <p:nvPr/>
        </p:nvSpPr>
        <p:spPr>
          <a:xfrm>
            <a:off x="4057560" y="5534280"/>
            <a:ext cx="1090080" cy="2278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8" name="CustomShape 38"/>
          <p:cNvSpPr/>
          <p:nvPr/>
        </p:nvSpPr>
        <p:spPr>
          <a:xfrm>
            <a:off x="5904000" y="5534280"/>
            <a:ext cx="672840" cy="2372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9" name="CustomShape 39"/>
          <p:cNvSpPr/>
          <p:nvPr/>
        </p:nvSpPr>
        <p:spPr>
          <a:xfrm>
            <a:off x="6611400" y="5543640"/>
            <a:ext cx="1092600" cy="2278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0" name="CustomShape 40"/>
          <p:cNvSpPr/>
          <p:nvPr/>
        </p:nvSpPr>
        <p:spPr>
          <a:xfrm>
            <a:off x="7740000" y="5534280"/>
            <a:ext cx="1036800" cy="2372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1" name="CustomShape 41"/>
          <p:cNvSpPr/>
          <p:nvPr/>
        </p:nvSpPr>
        <p:spPr>
          <a:xfrm>
            <a:off x="5195160" y="5667120"/>
            <a:ext cx="672840" cy="9136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EIROs</a:t>
            </a:r>
            <a:endParaRPr/>
          </a:p>
        </p:txBody>
      </p:sp>
      <p:sp>
        <p:nvSpPr>
          <p:cNvPr id="452" name="CustomShape 42"/>
          <p:cNvSpPr/>
          <p:nvPr/>
        </p:nvSpPr>
        <p:spPr>
          <a:xfrm>
            <a:off x="5195160" y="5536800"/>
            <a:ext cx="672840" cy="2372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268103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2057400" y="1219320"/>
            <a:ext cx="6842520" cy="30074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    Single EOSC legal vehicle</a:t>
            </a:r>
            <a:endParaRPr/>
          </a:p>
        </p:txBody>
      </p:sp>
      <p:sp>
        <p:nvSpPr>
          <p:cNvPr id="454" name="CustomShape 2"/>
          <p:cNvSpPr/>
          <p:nvPr/>
        </p:nvSpPr>
        <p:spPr>
          <a:xfrm>
            <a:off x="1970280" y="3581280"/>
            <a:ext cx="2677320" cy="761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560">
            <a:solidFill>
              <a:srgbClr val="C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800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EOSC governance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800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board</a:t>
            </a:r>
            <a:endParaRPr/>
          </a:p>
        </p:txBody>
      </p:sp>
      <p:sp>
        <p:nvSpPr>
          <p:cNvPr id="455" name="CustomShape 3"/>
          <p:cNvSpPr/>
          <p:nvPr/>
        </p:nvSpPr>
        <p:spPr>
          <a:xfrm>
            <a:off x="2932200" y="2091960"/>
            <a:ext cx="1447200" cy="570600"/>
          </a:xfrm>
          <a:prstGeom prst="roundRect">
            <a:avLst>
              <a:gd name="adj" fmla="val 16667"/>
            </a:avLst>
          </a:prstGeom>
          <a:solidFill>
            <a:schemeClr val="accent3">
              <a:lumMod val="95000"/>
            </a:schemeClr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Joint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e-infrastructures</a:t>
            </a:r>
            <a:endParaRPr/>
          </a:p>
        </p:txBody>
      </p:sp>
      <p:sp>
        <p:nvSpPr>
          <p:cNvPr id="456" name="CustomShape 4"/>
          <p:cNvSpPr/>
          <p:nvPr/>
        </p:nvSpPr>
        <p:spPr>
          <a:xfrm>
            <a:off x="0" y="2743200"/>
            <a:ext cx="1142280" cy="1065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Member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States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+ RFOs</a:t>
            </a:r>
            <a:endParaRPr/>
          </a:p>
        </p:txBody>
      </p:sp>
      <p:sp>
        <p:nvSpPr>
          <p:cNvPr id="457" name="CustomShape 5"/>
          <p:cNvSpPr/>
          <p:nvPr/>
        </p:nvSpPr>
        <p:spPr>
          <a:xfrm>
            <a:off x="2955960" y="2663280"/>
            <a:ext cx="1427040" cy="545400"/>
          </a:xfrm>
          <a:prstGeom prst="roundRect">
            <a:avLst>
              <a:gd name="adj" fmla="val 16667"/>
            </a:avLst>
          </a:prstGeom>
          <a:solidFill>
            <a:schemeClr val="accent3">
              <a:lumMod val="95000"/>
            </a:schemeClr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ESIF support</a:t>
            </a:r>
            <a:endParaRPr/>
          </a:p>
        </p:txBody>
      </p:sp>
      <p:sp>
        <p:nvSpPr>
          <p:cNvPr id="458" name="CustomShape 6"/>
          <p:cNvSpPr/>
          <p:nvPr/>
        </p:nvSpPr>
        <p:spPr>
          <a:xfrm>
            <a:off x="1143000" y="1819800"/>
            <a:ext cx="913680" cy="902520"/>
          </a:xfrm>
          <a:prstGeom prst="curvedConnector3">
            <a:avLst>
              <a:gd name="adj1" fmla="val 50000"/>
            </a:avLst>
          </a:prstGeom>
          <a:noFill/>
          <a:ln w="19080">
            <a:solidFill>
              <a:srgbClr val="00B0F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9" name="CustomShape 7"/>
          <p:cNvSpPr/>
          <p:nvPr/>
        </p:nvSpPr>
        <p:spPr>
          <a:xfrm flipV="1">
            <a:off x="1143000" y="2722680"/>
            <a:ext cx="913680" cy="552600"/>
          </a:xfrm>
          <a:prstGeom prst="curvedConnector3">
            <a:avLst>
              <a:gd name="adj1" fmla="val 50000"/>
            </a:avLst>
          </a:prstGeom>
          <a:noFill/>
          <a:ln w="1908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0" name="CustomShape 8"/>
          <p:cNvSpPr/>
          <p:nvPr/>
        </p:nvSpPr>
        <p:spPr>
          <a:xfrm>
            <a:off x="7235280" y="2066760"/>
            <a:ext cx="1447200" cy="594000"/>
          </a:xfrm>
          <a:prstGeom prst="roundRect">
            <a:avLst>
              <a:gd name="adj" fmla="val 16667"/>
            </a:avLst>
          </a:prstGeom>
          <a:solidFill>
            <a:schemeClr val="accent3">
              <a:lumMod val="95000"/>
            </a:schemeClr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Joint procurement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tool</a:t>
            </a:r>
            <a:endParaRPr/>
          </a:p>
        </p:txBody>
      </p:sp>
      <p:sp>
        <p:nvSpPr>
          <p:cNvPr id="461" name="CustomShape 9"/>
          <p:cNvSpPr/>
          <p:nvPr/>
        </p:nvSpPr>
        <p:spPr>
          <a:xfrm>
            <a:off x="0" y="4350600"/>
            <a:ext cx="1142280" cy="6778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Global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partners</a:t>
            </a:r>
            <a:endParaRPr/>
          </a:p>
        </p:txBody>
      </p:sp>
      <p:sp>
        <p:nvSpPr>
          <p:cNvPr id="462" name="CustomShape 10"/>
          <p:cNvSpPr/>
          <p:nvPr/>
        </p:nvSpPr>
        <p:spPr>
          <a:xfrm>
            <a:off x="4379760" y="2090160"/>
            <a:ext cx="1427040" cy="570960"/>
          </a:xfrm>
          <a:prstGeom prst="roundRect">
            <a:avLst>
              <a:gd name="adj" fmla="val 16667"/>
            </a:avLst>
          </a:prstGeom>
          <a:solidFill>
            <a:schemeClr val="accent3">
              <a:lumMod val="95000"/>
            </a:schemeClr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EOSC catalogue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of FAIR data</a:t>
            </a:r>
            <a:endParaRPr/>
          </a:p>
        </p:txBody>
      </p:sp>
      <p:sp>
        <p:nvSpPr>
          <p:cNvPr id="463" name="CustomShape 11"/>
          <p:cNvSpPr/>
          <p:nvPr/>
        </p:nvSpPr>
        <p:spPr>
          <a:xfrm>
            <a:off x="1143000" y="3276720"/>
            <a:ext cx="826560" cy="685080"/>
          </a:xfrm>
          <a:prstGeom prst="curvedConnector3">
            <a:avLst>
              <a:gd name="adj1" fmla="val 50000"/>
            </a:avLst>
          </a:prstGeom>
          <a:noFill/>
          <a:ln w="1908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4" name="CustomShape 12"/>
          <p:cNvSpPr/>
          <p:nvPr/>
        </p:nvSpPr>
        <p:spPr>
          <a:xfrm flipV="1">
            <a:off x="1143000" y="3961800"/>
            <a:ext cx="826560" cy="726840"/>
          </a:xfrm>
          <a:prstGeom prst="curvedConnector3">
            <a:avLst>
              <a:gd name="adj1" fmla="val 50000"/>
            </a:avLst>
          </a:prstGeom>
          <a:noFill/>
          <a:ln w="19080" cap="rnd">
            <a:solidFill>
              <a:schemeClr val="tx1"/>
            </a:solidFill>
            <a:custDash>
              <a:ds d="400000" sp="300000"/>
            </a:custDash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5" name="CustomShape 13"/>
          <p:cNvSpPr/>
          <p:nvPr/>
        </p:nvSpPr>
        <p:spPr>
          <a:xfrm>
            <a:off x="4383720" y="2661480"/>
            <a:ext cx="1427040" cy="547200"/>
          </a:xfrm>
          <a:prstGeom prst="roundRect">
            <a:avLst>
              <a:gd name="adj" fmla="val 16667"/>
            </a:avLst>
          </a:prstGeom>
          <a:solidFill>
            <a:schemeClr val="accent3">
              <a:lumMod val="95000"/>
            </a:schemeClr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… …</a:t>
            </a:r>
            <a:endParaRPr/>
          </a:p>
        </p:txBody>
      </p:sp>
      <p:sp>
        <p:nvSpPr>
          <p:cNvPr id="466" name="CustomShape 14"/>
          <p:cNvSpPr/>
          <p:nvPr/>
        </p:nvSpPr>
        <p:spPr>
          <a:xfrm>
            <a:off x="6521400" y="1066680"/>
            <a:ext cx="2374560" cy="4946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Action Plan on FAIR Data</a:t>
            </a:r>
            <a:endParaRPr/>
          </a:p>
        </p:txBody>
      </p:sp>
      <p:sp>
        <p:nvSpPr>
          <p:cNvPr id="467" name="CustomShape 15"/>
          <p:cNvSpPr/>
          <p:nvPr/>
        </p:nvSpPr>
        <p:spPr>
          <a:xfrm>
            <a:off x="5807520" y="2066760"/>
            <a:ext cx="1427040" cy="594000"/>
          </a:xfrm>
          <a:prstGeom prst="roundRect">
            <a:avLst>
              <a:gd name="adj" fmla="val 16667"/>
            </a:avLst>
          </a:prstGeom>
          <a:solidFill>
            <a:schemeClr val="accent3">
              <a:lumMod val="95000"/>
            </a:schemeClr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Joint programming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for research data</a:t>
            </a:r>
            <a:endParaRPr/>
          </a:p>
        </p:txBody>
      </p:sp>
      <p:sp>
        <p:nvSpPr>
          <p:cNvPr id="468" name="CustomShape 16"/>
          <p:cNvSpPr/>
          <p:nvPr/>
        </p:nvSpPr>
        <p:spPr>
          <a:xfrm>
            <a:off x="5807520" y="2663280"/>
            <a:ext cx="1427040" cy="547200"/>
          </a:xfrm>
          <a:prstGeom prst="roundRect">
            <a:avLst>
              <a:gd name="adj" fmla="val 16667"/>
            </a:avLst>
          </a:prstGeom>
          <a:solidFill>
            <a:schemeClr val="accent3">
              <a:lumMod val="95000"/>
            </a:schemeClr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Human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resources</a:t>
            </a:r>
            <a:endParaRPr/>
          </a:p>
        </p:txBody>
      </p:sp>
      <p:sp>
        <p:nvSpPr>
          <p:cNvPr id="469" name="CustomShape 17"/>
          <p:cNvSpPr/>
          <p:nvPr/>
        </p:nvSpPr>
        <p:spPr>
          <a:xfrm>
            <a:off x="0" y="0"/>
            <a:ext cx="7305480" cy="392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rgbClr val="C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it-IT" sz="1600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EOSC funding and governance – </a:t>
            </a:r>
            <a:r>
              <a:rPr lang="it-IT" sz="20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Phase 2</a:t>
            </a:r>
            <a:r>
              <a:rPr lang="it-IT" sz="1600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 – 2020  (simplified) </a:t>
            </a:r>
            <a:endParaRPr/>
          </a:p>
        </p:txBody>
      </p:sp>
      <p:sp>
        <p:nvSpPr>
          <p:cNvPr id="470" name="CustomShape 18"/>
          <p:cNvSpPr/>
          <p:nvPr/>
        </p:nvSpPr>
        <p:spPr>
          <a:xfrm rot="16200000" flipH="1">
            <a:off x="5077080" y="4628520"/>
            <a:ext cx="801000" cy="360"/>
          </a:xfrm>
          <a:prstGeom prst="curvedConnector3">
            <a:avLst>
              <a:gd name="adj1" fmla="val 50000"/>
            </a:avLst>
          </a:prstGeom>
          <a:noFill/>
          <a:ln w="1908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1" name="CustomShape 19"/>
          <p:cNvSpPr/>
          <p:nvPr/>
        </p:nvSpPr>
        <p:spPr>
          <a:xfrm rot="16200000" flipV="1">
            <a:off x="4051080" y="3601440"/>
            <a:ext cx="685080" cy="2169000"/>
          </a:xfrm>
          <a:prstGeom prst="curvedConnector3">
            <a:avLst>
              <a:gd name="adj1" fmla="val 50000"/>
            </a:avLst>
          </a:prstGeom>
          <a:noFill/>
          <a:ln w="1908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2" name="CustomShape 20"/>
          <p:cNvSpPr/>
          <p:nvPr/>
        </p:nvSpPr>
        <p:spPr>
          <a:xfrm>
            <a:off x="1692000" y="5029200"/>
            <a:ext cx="7243920" cy="1580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Scientific users</a:t>
            </a:r>
            <a:endParaRPr/>
          </a:p>
        </p:txBody>
      </p:sp>
      <p:sp>
        <p:nvSpPr>
          <p:cNvPr id="473" name="CustomShape 21"/>
          <p:cNvSpPr/>
          <p:nvPr/>
        </p:nvSpPr>
        <p:spPr>
          <a:xfrm>
            <a:off x="7704000" y="5619600"/>
            <a:ext cx="1036800" cy="9136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Data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repositories</a:t>
            </a:r>
            <a:endParaRPr/>
          </a:p>
        </p:txBody>
      </p:sp>
      <p:sp>
        <p:nvSpPr>
          <p:cNvPr id="474" name="CustomShape 22"/>
          <p:cNvSpPr/>
          <p:nvPr/>
        </p:nvSpPr>
        <p:spPr>
          <a:xfrm>
            <a:off x="4032000" y="5619600"/>
            <a:ext cx="1090080" cy="9136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Research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libraries</a:t>
            </a:r>
            <a:endParaRPr/>
          </a:p>
        </p:txBody>
      </p:sp>
      <p:sp>
        <p:nvSpPr>
          <p:cNvPr id="475" name="CustomShape 23"/>
          <p:cNvSpPr/>
          <p:nvPr/>
        </p:nvSpPr>
        <p:spPr>
          <a:xfrm>
            <a:off x="1823400" y="5619600"/>
            <a:ext cx="1084680" cy="9136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Universities</a:t>
            </a:r>
            <a:endParaRPr/>
          </a:p>
        </p:txBody>
      </p:sp>
      <p:sp>
        <p:nvSpPr>
          <p:cNvPr id="476" name="CustomShape 24"/>
          <p:cNvSpPr/>
          <p:nvPr/>
        </p:nvSpPr>
        <p:spPr>
          <a:xfrm>
            <a:off x="6575400" y="5619600"/>
            <a:ext cx="1092600" cy="9136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National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research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centres</a:t>
            </a:r>
            <a:endParaRPr/>
          </a:p>
        </p:txBody>
      </p:sp>
      <p:sp>
        <p:nvSpPr>
          <p:cNvPr id="477" name="CustomShape 25"/>
          <p:cNvSpPr/>
          <p:nvPr/>
        </p:nvSpPr>
        <p:spPr>
          <a:xfrm>
            <a:off x="5868000" y="5619600"/>
            <a:ext cx="672840" cy="9136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RTOs</a:t>
            </a:r>
            <a:endParaRPr/>
          </a:p>
        </p:txBody>
      </p:sp>
      <p:sp>
        <p:nvSpPr>
          <p:cNvPr id="478" name="CustomShape 26"/>
          <p:cNvSpPr/>
          <p:nvPr/>
        </p:nvSpPr>
        <p:spPr>
          <a:xfrm>
            <a:off x="2967120" y="5619600"/>
            <a:ext cx="1026720" cy="9136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ESFRIs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as users</a:t>
            </a:r>
            <a:endParaRPr/>
          </a:p>
        </p:txBody>
      </p:sp>
      <p:sp>
        <p:nvSpPr>
          <p:cNvPr id="479" name="CustomShape 27"/>
          <p:cNvSpPr/>
          <p:nvPr/>
        </p:nvSpPr>
        <p:spPr>
          <a:xfrm>
            <a:off x="1823400" y="5505480"/>
            <a:ext cx="1084680" cy="2278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DATA &amp; SERVICES</a:t>
            </a:r>
            <a:endParaRPr/>
          </a:p>
        </p:txBody>
      </p:sp>
      <p:sp>
        <p:nvSpPr>
          <p:cNvPr id="480" name="CustomShape 28"/>
          <p:cNvSpPr/>
          <p:nvPr/>
        </p:nvSpPr>
        <p:spPr>
          <a:xfrm>
            <a:off x="2967120" y="5505480"/>
            <a:ext cx="1026720" cy="2278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1" name="CustomShape 29"/>
          <p:cNvSpPr/>
          <p:nvPr/>
        </p:nvSpPr>
        <p:spPr>
          <a:xfrm>
            <a:off x="4021560" y="5505480"/>
            <a:ext cx="1090080" cy="2278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2" name="CustomShape 30"/>
          <p:cNvSpPr/>
          <p:nvPr/>
        </p:nvSpPr>
        <p:spPr>
          <a:xfrm>
            <a:off x="5868000" y="5505480"/>
            <a:ext cx="672840" cy="2372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3" name="CustomShape 31"/>
          <p:cNvSpPr/>
          <p:nvPr/>
        </p:nvSpPr>
        <p:spPr>
          <a:xfrm>
            <a:off x="6575400" y="5514840"/>
            <a:ext cx="1092600" cy="2278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4" name="CustomShape 32"/>
          <p:cNvSpPr/>
          <p:nvPr/>
        </p:nvSpPr>
        <p:spPr>
          <a:xfrm>
            <a:off x="7704000" y="5505480"/>
            <a:ext cx="1036800" cy="2372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5" name="CustomShape 33"/>
          <p:cNvSpPr/>
          <p:nvPr/>
        </p:nvSpPr>
        <p:spPr>
          <a:xfrm>
            <a:off x="0" y="1447920"/>
            <a:ext cx="1142280" cy="74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rgbClr val="00B0F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600" b="1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EU</a:t>
            </a:r>
            <a:endParaRPr/>
          </a:p>
        </p:txBody>
      </p:sp>
      <p:sp>
        <p:nvSpPr>
          <p:cNvPr id="486" name="CustomShape 34"/>
          <p:cNvSpPr/>
          <p:nvPr/>
        </p:nvSpPr>
        <p:spPr>
          <a:xfrm>
            <a:off x="1143000" y="3276720"/>
            <a:ext cx="513000" cy="2699280"/>
          </a:xfrm>
          <a:prstGeom prst="curvedConnector3">
            <a:avLst>
              <a:gd name="adj1" fmla="val 50000"/>
            </a:avLst>
          </a:prstGeom>
          <a:noFill/>
          <a:ln w="19080" cap="rnd">
            <a:solidFill>
              <a:schemeClr val="tx1"/>
            </a:solidFill>
            <a:custDash>
              <a:ds d="400000" sp="300000"/>
            </a:custDash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7" name="CustomShape 35"/>
          <p:cNvSpPr/>
          <p:nvPr/>
        </p:nvSpPr>
        <p:spPr>
          <a:xfrm>
            <a:off x="5159160" y="5638320"/>
            <a:ext cx="672840" cy="9136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Pro"/>
                <a:ea typeface="DejaVu Sans"/>
              </a:rPr>
              <a:t>EIROs</a:t>
            </a:r>
            <a:endParaRPr/>
          </a:p>
        </p:txBody>
      </p:sp>
      <p:sp>
        <p:nvSpPr>
          <p:cNvPr id="488" name="CustomShape 36"/>
          <p:cNvSpPr/>
          <p:nvPr/>
        </p:nvSpPr>
        <p:spPr>
          <a:xfrm>
            <a:off x="5159160" y="5508000"/>
            <a:ext cx="672840" cy="2372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037851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2"/>
          <p:cNvSpPr/>
          <p:nvPr/>
        </p:nvSpPr>
        <p:spPr>
          <a:xfrm>
            <a:off x="-576000" y="1152000"/>
            <a:ext cx="10188000" cy="84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58920" algn="ctr">
              <a:lnSpc>
                <a:spcPct val="100000"/>
              </a:lnSpc>
            </a:pPr>
            <a:r>
              <a:rPr lang="en-GB" sz="3000" b="1" strike="noStrike" spc="-1" dirty="0" smtClean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Thank you</a:t>
            </a:r>
            <a:endParaRPr dirty="0"/>
          </a:p>
        </p:txBody>
      </p:sp>
      <p:sp>
        <p:nvSpPr>
          <p:cNvPr id="4" name="Rectangle 3"/>
          <p:cNvSpPr/>
          <p:nvPr/>
        </p:nvSpPr>
        <p:spPr>
          <a:xfrm>
            <a:off x="2209800" y="3048000"/>
            <a:ext cx="5160387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20" algn="ctr">
              <a:lnSpc>
                <a:spcPct val="100000"/>
              </a:lnSpc>
              <a:buClr>
                <a:srgbClr val="0F5494"/>
              </a:buClr>
            </a:pPr>
            <a:r>
              <a:rPr lang="it-IT" sz="2400" spc="-1" dirty="0" smtClean="0"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Matthew Viljoen</a:t>
            </a:r>
          </a:p>
          <a:p>
            <a:pPr marL="720" algn="ctr">
              <a:lnSpc>
                <a:spcPct val="100000"/>
              </a:lnSpc>
              <a:buClr>
                <a:srgbClr val="0F5494"/>
              </a:buClr>
            </a:pPr>
            <a:r>
              <a:rPr lang="it-IT" sz="2400" spc="-1" dirty="0" smtClean="0"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  <a:hlinkClick r:id="rId2"/>
              </a:rPr>
              <a:t>matthew.viljoen@egi.eu</a:t>
            </a:r>
            <a:endParaRPr lang="it-IT" sz="2400" spc="-1" dirty="0" smtClean="0">
              <a:uFill>
                <a:solidFill>
                  <a:srgbClr val="FFFFFF"/>
                </a:solidFill>
              </a:uFill>
              <a:latin typeface="EC Square Sans Pro Light"/>
              <a:ea typeface="Verdana"/>
            </a:endParaRPr>
          </a:p>
          <a:p>
            <a:pPr marL="720" algn="ctr">
              <a:lnSpc>
                <a:spcPct val="100000"/>
              </a:lnSpc>
              <a:buClr>
                <a:srgbClr val="0F5494"/>
              </a:buClr>
            </a:pPr>
            <a:r>
              <a:rPr lang="it-IT" sz="2400" spc="-1" dirty="0" smtClean="0"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EOSCpilot Service </a:t>
            </a:r>
            <a:r>
              <a:rPr lang="it-IT" sz="2400" spc="-1" dirty="0" err="1" smtClean="0"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Pilots</a:t>
            </a:r>
            <a:r>
              <a:rPr lang="it-IT" sz="2400" spc="-1" dirty="0" smtClean="0"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 task leader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576172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2"/>
          <p:cNvSpPr/>
          <p:nvPr/>
        </p:nvSpPr>
        <p:spPr>
          <a:xfrm>
            <a:off x="-576000" y="2201640"/>
            <a:ext cx="10188000" cy="84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58920" algn="ctr">
              <a:lnSpc>
                <a:spcPct val="100000"/>
              </a:lnSpc>
            </a:pPr>
            <a:r>
              <a:rPr lang="en-GB" sz="3000" b="1" strike="noStrike" spc="-1" dirty="0" err="1" smtClean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Supplimentary</a:t>
            </a:r>
            <a:r>
              <a:rPr lang="en-GB" sz="3000" b="1" strike="noStrike" spc="-1" dirty="0" smtClean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 slides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6337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6553080" y="6245280"/>
            <a:ext cx="2133000" cy="47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EAD0DCB-780A-4709-83BC-2F368371EC87}" type="slidenum">
              <a:rPr lang="it-IT" sz="12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17</a:t>
            </a:fld>
            <a:endParaRPr/>
          </a:p>
        </p:txBody>
      </p:sp>
      <p:sp>
        <p:nvSpPr>
          <p:cNvPr id="346" name="CustomShape 2"/>
          <p:cNvSpPr/>
          <p:nvPr/>
        </p:nvSpPr>
        <p:spPr>
          <a:xfrm>
            <a:off x="-576000" y="1152000"/>
            <a:ext cx="10188000" cy="84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58920" algn="ctr">
              <a:lnSpc>
                <a:spcPct val="100000"/>
              </a:lnSpc>
            </a:pPr>
            <a:r>
              <a:rPr lang="it-IT" sz="3000" b="1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Commission</a:t>
            </a:r>
            <a:r>
              <a:rPr lang="it-IT" sz="3000" b="1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 High Level Expert Group</a:t>
            </a:r>
            <a:endParaRPr dirty="0"/>
          </a:p>
          <a:p>
            <a:pPr marL="358920" algn="ctr">
              <a:lnSpc>
                <a:spcPct val="100000"/>
              </a:lnSpc>
            </a:pPr>
            <a:r>
              <a:rPr lang="it-IT" sz="3000" b="1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European</a:t>
            </a:r>
            <a:r>
              <a:rPr lang="it-IT" sz="3000" b="1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 Open Science Cloud (HLEG EOSC 2017-18)</a:t>
            </a:r>
            <a:endParaRPr dirty="0"/>
          </a:p>
        </p:txBody>
      </p:sp>
      <p:sp>
        <p:nvSpPr>
          <p:cNvPr id="347" name="CustomShape 3"/>
          <p:cNvSpPr/>
          <p:nvPr/>
        </p:nvSpPr>
        <p:spPr>
          <a:xfrm>
            <a:off x="457200" y="2410920"/>
            <a:ext cx="8304840" cy="395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Setup in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May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2017. First meeting: end of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June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2017</a:t>
            </a:r>
            <a:endParaRPr dirty="0"/>
          </a:p>
          <a:p>
            <a:pPr marL="343080" indent="-34236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Mission: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advise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on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practical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implementation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 (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governance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,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funding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,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legal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,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organisational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aspects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)</a:t>
            </a:r>
            <a:endParaRPr dirty="0"/>
          </a:p>
          <a:p>
            <a:pPr marL="343080" indent="-34236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Chair: Silvana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Muscella</a:t>
            </a:r>
            <a:endParaRPr lang="it-IT" sz="2400" strike="noStrike" spc="-1" dirty="0">
              <a:solidFill>
                <a:srgbClr val="0F5494"/>
              </a:solidFill>
              <a:uFill>
                <a:solidFill>
                  <a:srgbClr val="FFFFFF"/>
                </a:solidFill>
              </a:uFill>
              <a:latin typeface="EC Square Sans Pro Light"/>
              <a:ea typeface="Microsoft YaHei"/>
            </a:endParaRPr>
          </a:p>
          <a:p>
            <a:pPr marL="343080" indent="-34236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400" spc="-1" dirty="0"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e-IRG delegate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Toivo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Räim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is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member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of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this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group</a:t>
            </a:r>
            <a:endParaRPr dirty="0"/>
          </a:p>
          <a:p>
            <a:pPr marL="343080" indent="-34236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10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members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– 8 EU and 2 non-EU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observers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(USA/AUS) </a:t>
            </a:r>
            <a:endParaRPr dirty="0"/>
          </a:p>
          <a:p>
            <a:pPr marL="343080" indent="-34236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Soon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to be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published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in the  </a:t>
            </a:r>
            <a:r>
              <a:rPr lang="it-IT" sz="2400" u="sng" strike="noStrike" spc="-1" dirty="0" err="1">
                <a:solidFill>
                  <a:srgbClr val="009999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Commission</a:t>
            </a:r>
            <a:r>
              <a:rPr lang="it-IT" sz="2400" u="sng" strike="noStrike" spc="-1" dirty="0">
                <a:solidFill>
                  <a:srgbClr val="009999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</a:t>
            </a:r>
            <a:r>
              <a:rPr lang="it-IT" sz="2400" u="sng" strike="noStrike" spc="-1" dirty="0" err="1">
                <a:solidFill>
                  <a:srgbClr val="009999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transparency</a:t>
            </a:r>
            <a:r>
              <a:rPr lang="it-IT" sz="2400" u="sng" strike="noStrike" spc="-1" dirty="0">
                <a:solidFill>
                  <a:srgbClr val="009999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</a:t>
            </a:r>
            <a:r>
              <a:rPr lang="it-IT" sz="2400" u="sng" strike="noStrike" spc="-1" dirty="0" err="1">
                <a:solidFill>
                  <a:srgbClr val="009999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register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.</a:t>
            </a:r>
            <a:endParaRPr dirty="0"/>
          </a:p>
          <a:p>
            <a:pPr marL="343080" indent="-34236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4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meetings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, (co-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located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) workshop(s),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several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external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presentations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,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extensive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community engagement.</a:t>
            </a:r>
            <a:endParaRPr dirty="0"/>
          </a:p>
          <a:p>
            <a:pPr marL="343080" indent="-342360">
              <a:lnSpc>
                <a:spcPct val="100000"/>
              </a:lnSpc>
              <a:buFont typeface="Courier New"/>
              <a:buChar char="o"/>
            </a:pP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Final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report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expected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by end of 2018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3988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6553080" y="6245280"/>
            <a:ext cx="2133000" cy="47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EAD0DCB-780A-4709-83BC-2F368371EC87}" type="slidenum">
              <a:rPr lang="it-IT" sz="12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18</a:t>
            </a:fld>
            <a:endParaRPr/>
          </a:p>
        </p:txBody>
      </p:sp>
      <p:sp>
        <p:nvSpPr>
          <p:cNvPr id="346" name="CustomShape 2"/>
          <p:cNvSpPr/>
          <p:nvPr/>
        </p:nvSpPr>
        <p:spPr>
          <a:xfrm>
            <a:off x="-576000" y="1152000"/>
            <a:ext cx="10188000" cy="5132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58920" algn="ctr">
              <a:lnSpc>
                <a:spcPct val="100000"/>
              </a:lnSpc>
            </a:pPr>
            <a:r>
              <a:rPr lang="it-IT" sz="3000" b="1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EOSC Summit 12 </a:t>
            </a:r>
            <a:r>
              <a:rPr lang="it-IT" sz="3000" b="1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June</a:t>
            </a:r>
            <a:r>
              <a:rPr lang="it-IT" sz="3000" b="1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 2017</a:t>
            </a:r>
            <a:endParaRPr dirty="0"/>
          </a:p>
        </p:txBody>
      </p:sp>
      <p:sp>
        <p:nvSpPr>
          <p:cNvPr id="347" name="CustomShape 3"/>
          <p:cNvSpPr/>
          <p:nvPr/>
        </p:nvSpPr>
        <p:spPr>
          <a:xfrm>
            <a:off x="7239000" y="4495800"/>
            <a:ext cx="1523040" cy="187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endParaRPr dirty="0"/>
          </a:p>
        </p:txBody>
      </p:sp>
      <p:pic>
        <p:nvPicPr>
          <p:cNvPr id="6" name="Picture 18">
            <a:extLst>
              <a:ext uri="{FF2B5EF4-FFF2-40B4-BE49-F238E27FC236}">
                <a16:creationId xmlns="" xmlns:a16="http://schemas.microsoft.com/office/drawing/2014/main" id="{A810336B-D437-44F4-A85D-D710AB72E8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" r="3103" b="5411"/>
          <a:stretch/>
        </p:blipFill>
        <p:spPr bwMode="auto">
          <a:xfrm>
            <a:off x="152400" y="1797233"/>
            <a:ext cx="3545774" cy="47559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Segnaposto contenuto 6">
            <a:extLst>
              <a:ext uri="{FF2B5EF4-FFF2-40B4-BE49-F238E27FC236}">
                <a16:creationId xmlns="" xmlns:a16="http://schemas.microsoft.com/office/drawing/2014/main" id="{66FD7EA2-52E1-4E68-866B-E466B6971F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17738" y="1906380"/>
            <a:ext cx="5426262" cy="4486340"/>
          </a:xfrm>
        </p:spPr>
        <p:txBody>
          <a:bodyPr/>
          <a:lstStyle/>
          <a:p>
            <a:pPr marL="457200" indent="-457200">
              <a:buClr>
                <a:srgbClr val="0F5494"/>
              </a:buClr>
              <a:buFont typeface="+mj-lt"/>
              <a:buAutoNum type="arabicPeriod"/>
            </a:pPr>
            <a:r>
              <a:rPr lang="en-US" dirty="0"/>
              <a:t>Data culture, data stewardship, practical and policy tools</a:t>
            </a:r>
          </a:p>
          <a:p>
            <a:pPr marL="457200" indent="-457200">
              <a:buClr>
                <a:srgbClr val="0F5494"/>
              </a:buClr>
              <a:buFont typeface="+mj-lt"/>
              <a:buAutoNum type="arabicPeriod"/>
            </a:pPr>
            <a:r>
              <a:rPr lang="en-US" dirty="0"/>
              <a:t>Adoption and implementation of FAIR data principles </a:t>
            </a:r>
          </a:p>
          <a:p>
            <a:pPr marL="457200" indent="-457200">
              <a:buClr>
                <a:srgbClr val="0F5494"/>
              </a:buClr>
              <a:buFont typeface="+mj-lt"/>
              <a:buAutoNum type="arabicPeriod"/>
            </a:pPr>
            <a:r>
              <a:rPr lang="en-US" dirty="0"/>
              <a:t>Research data infrastructures and services</a:t>
            </a:r>
          </a:p>
          <a:p>
            <a:pPr marL="457200" indent="-457200">
              <a:buClr>
                <a:srgbClr val="0F5494"/>
              </a:buClr>
              <a:buFont typeface="+mj-lt"/>
              <a:buAutoNum type="arabicPeriod"/>
            </a:pPr>
            <a:r>
              <a:rPr lang="en-US" dirty="0"/>
              <a:t>Sustainable funding and governance</a:t>
            </a:r>
          </a:p>
          <a:p>
            <a:pPr marL="457200" indent="-457200">
              <a:buClr>
                <a:srgbClr val="0F5494"/>
              </a:buClr>
              <a:buFont typeface="+mj-lt"/>
              <a:buAutoNum type="arabicPeriod"/>
            </a:pPr>
            <a:r>
              <a:rPr lang="en-US" dirty="0"/>
              <a:t>High-performance computing, big data &amp; super-connectivity </a:t>
            </a:r>
            <a:endParaRPr lang="it-IT" b="1" dirty="0"/>
          </a:p>
          <a:p>
            <a:pPr marL="0" indent="0">
              <a:buNone/>
            </a:pPr>
            <a:r>
              <a:rPr lang="it-IT" b="1" dirty="0"/>
              <a:t> </a:t>
            </a:r>
            <a:r>
              <a:rPr lang="it-IT" b="1" dirty="0" err="1"/>
              <a:t>Webstraming</a:t>
            </a:r>
            <a:endParaRPr lang="it-IT" b="1" dirty="0"/>
          </a:p>
          <a:p>
            <a:pPr marL="0" indent="0">
              <a:buNone/>
            </a:pPr>
            <a:r>
              <a:rPr lang="it-IT" dirty="0"/>
              <a:t> https://webcast.ec.europa.eu/european-open-science-cloud-summit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u="sng" dirty="0">
              <a:hlinkClick r:id="rId3"/>
            </a:endParaRPr>
          </a:p>
          <a:p>
            <a:endParaRPr lang="it-IT" u="sng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298905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6553080" y="6245280"/>
            <a:ext cx="2133000" cy="47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EAD0DCB-780A-4709-83BC-2F368371EC87}" type="slidenum">
              <a:rPr lang="it-IT" sz="12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19</a:t>
            </a:fld>
            <a:endParaRPr/>
          </a:p>
        </p:txBody>
      </p:sp>
      <p:sp>
        <p:nvSpPr>
          <p:cNvPr id="346" name="CustomShape 2"/>
          <p:cNvSpPr/>
          <p:nvPr/>
        </p:nvSpPr>
        <p:spPr>
          <a:xfrm>
            <a:off x="-576000" y="1152000"/>
            <a:ext cx="10188000" cy="5132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58920" algn="ctr">
              <a:lnSpc>
                <a:spcPct val="100000"/>
              </a:lnSpc>
            </a:pPr>
            <a:r>
              <a:rPr lang="it-IT" sz="3000" b="1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Work </a:t>
            </a:r>
            <a:r>
              <a:rPr lang="it-IT" sz="3000" b="1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Programme</a:t>
            </a:r>
            <a:r>
              <a:rPr lang="it-IT" sz="3000" b="1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 2018-20</a:t>
            </a:r>
            <a:endParaRPr dirty="0"/>
          </a:p>
        </p:txBody>
      </p:sp>
      <p:sp>
        <p:nvSpPr>
          <p:cNvPr id="347" name="CustomShape 3"/>
          <p:cNvSpPr/>
          <p:nvPr/>
        </p:nvSpPr>
        <p:spPr>
          <a:xfrm>
            <a:off x="7239000" y="4495800"/>
            <a:ext cx="1523040" cy="187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endParaRPr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="" xmlns:a16="http://schemas.microsoft.com/office/drawing/2014/main" id="{66FD7EA2-52E1-4E68-866B-E466B6971F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" y="1783358"/>
            <a:ext cx="8534400" cy="469364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0F5494"/>
              </a:buClr>
            </a:pPr>
            <a:r>
              <a:rPr lang="it-IT" i="0" dirty="0"/>
              <a:t>One or more new </a:t>
            </a:r>
            <a:r>
              <a:rPr lang="it-IT" i="0" dirty="0" err="1"/>
              <a:t>topics</a:t>
            </a:r>
            <a:r>
              <a:rPr lang="it-IT" i="0" dirty="0"/>
              <a:t> for EOSC </a:t>
            </a:r>
            <a:r>
              <a:rPr lang="it-IT" i="0" dirty="0" err="1"/>
              <a:t>very</a:t>
            </a:r>
            <a:r>
              <a:rPr lang="it-IT" i="0" dirty="0"/>
              <a:t> </a:t>
            </a:r>
            <a:r>
              <a:rPr lang="it-IT" i="0" dirty="0" err="1"/>
              <a:t>probably</a:t>
            </a:r>
            <a:r>
              <a:rPr lang="it-IT" i="0" dirty="0"/>
              <a:t> </a:t>
            </a:r>
            <a:r>
              <a:rPr lang="it-IT" i="0" dirty="0" err="1"/>
              <a:t>included</a:t>
            </a:r>
            <a:r>
              <a:rPr lang="it-IT" i="0" dirty="0"/>
              <a:t> in </a:t>
            </a:r>
            <a:r>
              <a:rPr lang="it-IT" i="0" dirty="0" err="1"/>
              <a:t>next</a:t>
            </a:r>
            <a:r>
              <a:rPr lang="it-IT" i="0" dirty="0"/>
              <a:t> WP. </a:t>
            </a:r>
            <a:r>
              <a:rPr lang="it-IT" i="0" dirty="0" err="1"/>
              <a:t>Additional</a:t>
            </a:r>
            <a:r>
              <a:rPr lang="it-IT" i="0" dirty="0"/>
              <a:t> </a:t>
            </a:r>
            <a:r>
              <a:rPr lang="it-IT" i="0" dirty="0" err="1"/>
              <a:t>funding</a:t>
            </a:r>
            <a:r>
              <a:rPr lang="it-IT" i="0" dirty="0"/>
              <a:t> to be </a:t>
            </a:r>
            <a:r>
              <a:rPr lang="it-IT" i="0" dirty="0" err="1"/>
              <a:t>provided</a:t>
            </a:r>
            <a:r>
              <a:rPr lang="it-IT" i="0" dirty="0"/>
              <a:t> by the EC for the EOSC, </a:t>
            </a:r>
            <a:r>
              <a:rPr lang="it-IT" i="0" dirty="0" err="1"/>
              <a:t>especially</a:t>
            </a:r>
            <a:r>
              <a:rPr lang="it-IT" i="0" dirty="0"/>
              <a:t> to support setup of the </a:t>
            </a:r>
            <a:r>
              <a:rPr lang="it-IT" i="0" dirty="0" err="1"/>
              <a:t>governance</a:t>
            </a:r>
            <a:r>
              <a:rPr lang="it-IT" i="0" dirty="0"/>
              <a:t>, </a:t>
            </a:r>
            <a:r>
              <a:rPr lang="it-IT" i="0" dirty="0" err="1"/>
              <a:t>federation</a:t>
            </a:r>
            <a:r>
              <a:rPr lang="it-IT" i="0" dirty="0"/>
              <a:t>, </a:t>
            </a:r>
            <a:r>
              <a:rPr lang="it-IT" i="0" dirty="0" err="1"/>
              <a:t>coordination</a:t>
            </a:r>
            <a:r>
              <a:rPr lang="it-IT" i="0" dirty="0"/>
              <a:t> </a:t>
            </a:r>
            <a:r>
              <a:rPr lang="it-IT" i="0" dirty="0" err="1"/>
              <a:t>activities</a:t>
            </a:r>
            <a:r>
              <a:rPr lang="it-IT" i="0" dirty="0"/>
              <a:t> </a:t>
            </a:r>
            <a:r>
              <a:rPr lang="it-IT" i="0" dirty="0" err="1"/>
              <a:t>across</a:t>
            </a:r>
            <a:r>
              <a:rPr lang="it-IT" i="0" dirty="0"/>
              <a:t> </a:t>
            </a:r>
            <a:r>
              <a:rPr lang="it-IT" i="0" dirty="0" err="1"/>
              <a:t>Member</a:t>
            </a:r>
            <a:r>
              <a:rPr lang="it-IT" i="0" dirty="0"/>
              <a:t> </a:t>
            </a:r>
            <a:r>
              <a:rPr lang="it-IT" i="0" dirty="0" err="1"/>
              <a:t>States</a:t>
            </a:r>
            <a:r>
              <a:rPr lang="it-IT" i="0" dirty="0"/>
              <a:t> and </a:t>
            </a:r>
            <a:r>
              <a:rPr lang="it-IT" i="0" dirty="0" err="1"/>
              <a:t>others</a:t>
            </a:r>
            <a:r>
              <a:rPr lang="it-IT" i="0" dirty="0"/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F5494"/>
              </a:buClr>
            </a:pPr>
            <a:r>
              <a:rPr lang="it-IT" i="0" dirty="0"/>
              <a:t>Options for </a:t>
            </a:r>
            <a:r>
              <a:rPr lang="it-IT" i="0" dirty="0" err="1"/>
              <a:t>these</a:t>
            </a:r>
            <a:r>
              <a:rPr lang="it-IT" i="0" dirty="0"/>
              <a:t> </a:t>
            </a:r>
            <a:r>
              <a:rPr lang="it-IT" i="0" dirty="0" err="1"/>
              <a:t>actions</a:t>
            </a:r>
            <a:r>
              <a:rPr lang="it-IT" i="0" dirty="0"/>
              <a:t>, with </a:t>
            </a:r>
            <a:r>
              <a:rPr lang="it-IT" i="0" dirty="0" err="1"/>
              <a:t>different</a:t>
            </a:r>
            <a:r>
              <a:rPr lang="it-IT" i="0" dirty="0"/>
              <a:t> sets of </a:t>
            </a:r>
            <a:r>
              <a:rPr lang="it-IT" i="0" dirty="0" err="1"/>
              <a:t>instruments</a:t>
            </a:r>
            <a:r>
              <a:rPr lang="it-IT" i="0" dirty="0"/>
              <a:t>, under </a:t>
            </a:r>
            <a:r>
              <a:rPr lang="it-IT" i="0" dirty="0" err="1"/>
              <a:t>discussion</a:t>
            </a:r>
            <a:r>
              <a:rPr lang="it-IT" i="0" dirty="0"/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F5494"/>
              </a:buClr>
            </a:pPr>
            <a:r>
              <a:rPr lang="it-IT" i="0" dirty="0"/>
              <a:t>RI </a:t>
            </a:r>
            <a:r>
              <a:rPr lang="it-IT" i="0" dirty="0" err="1"/>
              <a:t>Programme</a:t>
            </a:r>
            <a:r>
              <a:rPr lang="it-IT" i="0" dirty="0"/>
              <a:t> </a:t>
            </a:r>
            <a:r>
              <a:rPr lang="it-IT" i="0" dirty="0" err="1"/>
              <a:t>Committee</a:t>
            </a:r>
            <a:r>
              <a:rPr lang="it-IT" i="0" dirty="0"/>
              <a:t> – </a:t>
            </a:r>
            <a:r>
              <a:rPr lang="it-IT" i="0" dirty="0" err="1"/>
              <a:t>initially</a:t>
            </a:r>
            <a:r>
              <a:rPr lang="it-IT" i="0" dirty="0"/>
              <a:t> </a:t>
            </a:r>
            <a:r>
              <a:rPr lang="it-IT" i="0" dirty="0" err="1"/>
              <a:t>planned</a:t>
            </a:r>
            <a:r>
              <a:rPr lang="it-IT" i="0" dirty="0"/>
              <a:t> </a:t>
            </a:r>
            <a:r>
              <a:rPr lang="it-IT" i="0" dirty="0" err="1"/>
              <a:t>mid-June</a:t>
            </a:r>
            <a:r>
              <a:rPr lang="it-IT" i="0" dirty="0"/>
              <a:t> </a:t>
            </a:r>
            <a:r>
              <a:rPr lang="it-IT" i="0" dirty="0" err="1"/>
              <a:t>postponed</a:t>
            </a:r>
            <a:r>
              <a:rPr lang="it-IT" i="0" dirty="0"/>
              <a:t> to last week of </a:t>
            </a:r>
            <a:r>
              <a:rPr lang="it-IT" i="0" dirty="0" err="1"/>
              <a:t>June</a:t>
            </a:r>
            <a:r>
              <a:rPr lang="it-IT" i="0" dirty="0"/>
              <a:t> to </a:t>
            </a:r>
            <a:r>
              <a:rPr lang="it-IT" i="0" dirty="0" err="1"/>
              <a:t>allow</a:t>
            </a:r>
            <a:r>
              <a:rPr lang="it-IT" i="0" dirty="0"/>
              <a:t> fine tuning of EOSC </a:t>
            </a:r>
            <a:r>
              <a:rPr lang="it-IT" i="0" dirty="0" err="1"/>
              <a:t>related</a:t>
            </a:r>
            <a:r>
              <a:rPr lang="it-IT" i="0" dirty="0"/>
              <a:t> </a:t>
            </a:r>
            <a:r>
              <a:rPr lang="it-IT" i="0" dirty="0" err="1"/>
              <a:t>actions</a:t>
            </a:r>
            <a:r>
              <a:rPr lang="it-IT" i="0" dirty="0"/>
              <a:t> with </a:t>
            </a:r>
            <a:r>
              <a:rPr lang="it-IT" i="0" dirty="0" err="1"/>
              <a:t>outcome</a:t>
            </a:r>
            <a:r>
              <a:rPr lang="it-IT" i="0" dirty="0"/>
              <a:t> of EOSC Summit.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F5494"/>
              </a:buClr>
            </a:pPr>
            <a:r>
              <a:rPr lang="it-IT" i="0" dirty="0"/>
              <a:t>e-IRG </a:t>
            </a:r>
            <a:r>
              <a:rPr lang="it-IT" i="0" dirty="0" err="1"/>
              <a:t>activities</a:t>
            </a:r>
            <a:r>
              <a:rPr lang="it-IT" i="0" dirty="0"/>
              <a:t> </a:t>
            </a:r>
            <a:r>
              <a:rPr lang="it-IT" i="0" dirty="0" err="1"/>
              <a:t>taken</a:t>
            </a:r>
            <a:r>
              <a:rPr lang="it-IT" i="0" dirty="0"/>
              <a:t> </a:t>
            </a:r>
            <a:r>
              <a:rPr lang="it-IT" i="0" dirty="0" err="1"/>
              <a:t>into</a:t>
            </a:r>
            <a:r>
              <a:rPr lang="it-IT" i="0" dirty="0"/>
              <a:t> account, </a:t>
            </a:r>
            <a:r>
              <a:rPr lang="it-IT" i="0" dirty="0" err="1"/>
              <a:t>likely</a:t>
            </a:r>
            <a:r>
              <a:rPr lang="it-IT" i="0" dirty="0"/>
              <a:t> in a </a:t>
            </a:r>
            <a:r>
              <a:rPr lang="it-IT" i="0" dirty="0" err="1"/>
              <a:t>different</a:t>
            </a:r>
            <a:r>
              <a:rPr lang="it-IT" i="0" dirty="0"/>
              <a:t> </a:t>
            </a:r>
            <a:r>
              <a:rPr lang="it-IT" i="0" dirty="0" err="1"/>
              <a:t>form</a:t>
            </a:r>
            <a:r>
              <a:rPr lang="it-IT" i="0" dirty="0"/>
              <a:t> and </a:t>
            </a:r>
            <a:r>
              <a:rPr lang="it-IT" i="0" dirty="0" err="1"/>
              <a:t>within</a:t>
            </a:r>
            <a:r>
              <a:rPr lang="it-IT" i="0" dirty="0"/>
              <a:t> </a:t>
            </a:r>
            <a:r>
              <a:rPr lang="it-IT" i="0" dirty="0" err="1"/>
              <a:t>governance</a:t>
            </a:r>
            <a:r>
              <a:rPr lang="it-IT" i="0" dirty="0"/>
              <a:t> frame.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F5494"/>
              </a:buClr>
            </a:pPr>
            <a:r>
              <a:rPr lang="it-IT" i="0" dirty="0" err="1"/>
              <a:t>June</a:t>
            </a:r>
            <a:r>
              <a:rPr lang="it-IT" i="0" dirty="0"/>
              <a:t> </a:t>
            </a:r>
            <a:r>
              <a:rPr lang="it-IT" i="0" dirty="0" err="1"/>
              <a:t>will</a:t>
            </a:r>
            <a:r>
              <a:rPr lang="it-IT" i="0" dirty="0"/>
              <a:t> be </a:t>
            </a:r>
            <a:r>
              <a:rPr lang="it-IT" i="0" dirty="0" err="1"/>
              <a:t>eventful</a:t>
            </a:r>
            <a:r>
              <a:rPr lang="it-IT" i="0" dirty="0"/>
              <a:t>…Stay </a:t>
            </a:r>
            <a:r>
              <a:rPr lang="it-IT" i="0" dirty="0" err="1"/>
              <a:t>tuned</a:t>
            </a:r>
            <a:r>
              <a:rPr lang="it-IT" i="0" dirty="0"/>
              <a:t>! </a:t>
            </a:r>
          </a:p>
          <a:p>
            <a:endParaRPr lang="it-IT" dirty="0"/>
          </a:p>
          <a:p>
            <a:endParaRPr lang="it-IT" dirty="0"/>
          </a:p>
          <a:p>
            <a:endParaRPr lang="it-IT" u="sng" dirty="0">
              <a:hlinkClick r:id="rId2"/>
            </a:endParaRPr>
          </a:p>
          <a:p>
            <a:endParaRPr lang="it-IT" u="sng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227475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3481200" y="1323360"/>
            <a:ext cx="5213160" cy="2026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68200" indent="1440" algn="just">
              <a:lnSpc>
                <a:spcPct val="100000"/>
              </a:lnSpc>
            </a:pPr>
            <a:r>
              <a:rPr lang="it-IT" sz="18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</a:rPr>
              <a:t>"</a:t>
            </a:r>
            <a:r>
              <a:rPr lang="it-IT" sz="1800" i="1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</a:rPr>
              <a:t>Europe's final transition must be one from fragmented data sets to an integrated European Open Science Cloud. </a:t>
            </a:r>
            <a:r>
              <a:rPr lang="it-IT" sz="1800" b="1" i="1" u="sng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</a:rPr>
              <a:t>By 2020, we want all European researchers to be able to deposit, access and analyse European scientific data through a European Open Science Cloud</a:t>
            </a:r>
            <a:r>
              <a:rPr lang="it-IT" sz="1800" i="1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</a:rPr>
              <a:t>.."</a:t>
            </a:r>
            <a:endParaRPr/>
          </a:p>
        </p:txBody>
      </p:sp>
      <p:sp>
        <p:nvSpPr>
          <p:cNvPr id="294" name="CustomShape 2"/>
          <p:cNvSpPr/>
          <p:nvPr/>
        </p:nvSpPr>
        <p:spPr>
          <a:xfrm>
            <a:off x="228600" y="1224000"/>
            <a:ext cx="8685720" cy="70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95" name="Picture 2"/>
          <p:cNvPicPr/>
          <p:nvPr/>
        </p:nvPicPr>
        <p:blipFill>
          <a:blip r:embed="rId3"/>
          <a:stretch/>
        </p:blipFill>
        <p:spPr>
          <a:xfrm>
            <a:off x="344880" y="1134000"/>
            <a:ext cx="3180600" cy="2117160"/>
          </a:xfrm>
          <a:prstGeom prst="rect">
            <a:avLst/>
          </a:prstGeom>
          <a:ln>
            <a:noFill/>
          </a:ln>
        </p:spPr>
      </p:pic>
      <p:sp>
        <p:nvSpPr>
          <p:cNvPr id="296" name="CustomShape 3"/>
          <p:cNvSpPr/>
          <p:nvPr/>
        </p:nvSpPr>
        <p:spPr>
          <a:xfrm>
            <a:off x="324360" y="3393360"/>
            <a:ext cx="478764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5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</a:rPr>
              <a:t>Speech by Commissioner Carlos Moedas in Amsterdam, NL: “Open science: share and succeed”, 4 April 2016</a:t>
            </a:r>
            <a:endParaRPr/>
          </a:p>
        </p:txBody>
      </p:sp>
      <p:pic>
        <p:nvPicPr>
          <p:cNvPr id="297" name="Picture 2"/>
          <p:cNvPicPr/>
          <p:nvPr/>
        </p:nvPicPr>
        <p:blipFill>
          <a:blip r:embed="rId4"/>
          <a:stretch/>
        </p:blipFill>
        <p:spPr>
          <a:xfrm>
            <a:off x="4716000" y="3024000"/>
            <a:ext cx="3816000" cy="3816000"/>
          </a:xfrm>
          <a:prstGeom prst="rect">
            <a:avLst/>
          </a:prstGeom>
          <a:ln>
            <a:noFill/>
          </a:ln>
        </p:spPr>
      </p:pic>
      <p:sp>
        <p:nvSpPr>
          <p:cNvPr id="298" name="CustomShape 4"/>
          <p:cNvSpPr/>
          <p:nvPr/>
        </p:nvSpPr>
        <p:spPr>
          <a:xfrm>
            <a:off x="-142920" y="228600"/>
            <a:ext cx="435492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2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C Square Sans Pro Light"/>
              </a:rPr>
              <a:t>The Commission vision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53326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238874" y="1989471"/>
            <a:ext cx="2886076" cy="646986"/>
          </a:xfrm>
          <a:prstGeom prst="round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600" dirty="0">
                <a:latin typeface="EC Square Sans Pro Light" panose="020B0506000000020004" pitchFamily="34" charset="0"/>
              </a:rPr>
              <a:t>H2020 funding – ESFRIs, INFRADEV, EINFRA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257924" y="1219200"/>
            <a:ext cx="2886076" cy="646986"/>
          </a:xfrm>
          <a:prstGeom prst="round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600" dirty="0">
                <a:latin typeface="EC Square Sans Pro Light" panose="020B0506000000020004" pitchFamily="34" charset="0"/>
              </a:rPr>
              <a:t>Expert advice (OSPP, Cloud &amp; FAIR EGs)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38873" y="2759742"/>
            <a:ext cx="2886076" cy="646986"/>
          </a:xfrm>
          <a:prstGeom prst="round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600" dirty="0">
                <a:latin typeface="EC Square Sans Pro Light" panose="020B0506000000020004" pitchFamily="34" charset="0"/>
              </a:rPr>
              <a:t>H2020 policy (ORD, DMPs &amp; long-term preservation)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229346" y="5840825"/>
            <a:ext cx="2895603" cy="646986"/>
          </a:xfrm>
          <a:prstGeom prst="round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600" dirty="0">
                <a:latin typeface="EC Square Sans Pro Light" panose="020B0506000000020004" pitchFamily="34" charset="0"/>
              </a:rPr>
              <a:t>Interface with OECD/GSF – S&amp;T G8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38873" y="5070555"/>
            <a:ext cx="2886076" cy="646986"/>
          </a:xfrm>
          <a:prstGeom prst="round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600" dirty="0">
                <a:latin typeface="EC Square Sans Pro Light" panose="020B0506000000020004" pitchFamily="34" charset="0"/>
              </a:rPr>
              <a:t>Interface with MS (EP, RWP, ERAC, ERA WG5)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238873" y="4300284"/>
            <a:ext cx="2886076" cy="646986"/>
          </a:xfrm>
          <a:prstGeom prst="round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600" dirty="0">
                <a:latin typeface="EC Square Sans Pro Light" panose="020B0506000000020004" pitchFamily="34" charset="0"/>
              </a:rPr>
              <a:t>Interface with stakeholders (RDA, e-IRG)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238873" y="3530013"/>
            <a:ext cx="2886076" cy="646986"/>
          </a:xfrm>
          <a:prstGeom prst="round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600" dirty="0">
                <a:latin typeface="EC Square Sans Pro Light" panose="020B0506000000020004" pitchFamily="34" charset="0"/>
              </a:rPr>
              <a:t>MS policy &amp; guidance (ORD, DMPs, …)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0975" y="228600"/>
            <a:ext cx="327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EC Square Sans Pro Light" panose="020B0506000000020004" pitchFamily="34" charset="0"/>
              </a:rPr>
              <a:t>Complexity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1902421"/>
            <a:ext cx="312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/>
            <a:r>
              <a:rPr lang="en-GB" sz="1600" dirty="0">
                <a:latin typeface="EC Square Sans Pro Light" panose="020B0506000000020004" pitchFamily="34" charset="0"/>
              </a:rPr>
              <a:t>Sustainable business/funding model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1411129"/>
            <a:ext cx="3124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/>
            <a:r>
              <a:rPr lang="en-GB" sz="1600" dirty="0">
                <a:latin typeface="EC Square Sans Pro Light" panose="020B0506000000020004" pitchFamily="34" charset="0"/>
              </a:rPr>
              <a:t>Governance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400" y="2670712"/>
            <a:ext cx="312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/>
            <a:r>
              <a:rPr lang="en-GB" sz="1600" dirty="0">
                <a:latin typeface="EC Square Sans Pro Light" panose="020B0506000000020004" pitchFamily="34" charset="0"/>
              </a:rPr>
              <a:t>Interoperability of data &amp; data infrastructures (Action Plan, …)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2400" y="6020877"/>
            <a:ext cx="3124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>
              <a:tabLst>
                <a:tab pos="180975" algn="l"/>
              </a:tabLst>
            </a:pPr>
            <a:r>
              <a:rPr lang="en-GB" sz="1600" dirty="0">
                <a:latin typeface="EC Square Sans Pro Light" panose="020B0506000000020004" pitchFamily="34" charset="0"/>
              </a:rPr>
              <a:t>Global level playing field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5252584"/>
            <a:ext cx="312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/>
            <a:r>
              <a:rPr lang="en-GB" sz="1600" dirty="0">
                <a:latin typeface="EC Square Sans Pro Light" panose="020B0506000000020004" pitchFamily="34" charset="0"/>
              </a:rPr>
              <a:t>Research data from EU and MS research projects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2400" y="4484293"/>
            <a:ext cx="312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/>
            <a:r>
              <a:rPr lang="en-GB" sz="1600" dirty="0">
                <a:latin typeface="EC Square Sans Pro Light" panose="020B0506000000020004" pitchFamily="34" charset="0"/>
              </a:rPr>
              <a:t>Connection of major European RIs (e.g. ESFRIs &amp; clusters)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400" y="3439003"/>
            <a:ext cx="312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/>
            <a:r>
              <a:rPr lang="en-GB" sz="1600" dirty="0">
                <a:latin typeface="EC Square Sans Pro Light" panose="020B0506000000020004" pitchFamily="34" charset="0"/>
              </a:rPr>
              <a:t>Federation of data infrastructures &amp; services across disciplines and MS</a:t>
            </a:r>
          </a:p>
        </p:txBody>
      </p:sp>
      <p:cxnSp>
        <p:nvCxnSpPr>
          <p:cNvPr id="26" name="Elbow Connector 25"/>
          <p:cNvCxnSpPr>
            <a:stCxn id="5" idx="1"/>
            <a:endCxn id="13" idx="3"/>
          </p:cNvCxnSpPr>
          <p:nvPr/>
        </p:nvCxnSpPr>
        <p:spPr bwMode="auto">
          <a:xfrm rot="10800000" flipV="1">
            <a:off x="3276600" y="1542692"/>
            <a:ext cx="2981324" cy="37713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0F5494">
                <a:alpha val="49000"/>
              </a:srgb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Elbow Connector 25"/>
          <p:cNvCxnSpPr>
            <a:stCxn id="5" idx="1"/>
            <a:endCxn id="12" idx="3"/>
          </p:cNvCxnSpPr>
          <p:nvPr/>
        </p:nvCxnSpPr>
        <p:spPr bwMode="auto">
          <a:xfrm rot="10800000" flipV="1">
            <a:off x="3276600" y="1542693"/>
            <a:ext cx="2981324" cy="652116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0F5494">
                <a:alpha val="49000"/>
              </a:srgb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Elbow Connector 25"/>
          <p:cNvCxnSpPr>
            <a:stCxn id="5" idx="1"/>
            <a:endCxn id="15" idx="3"/>
          </p:cNvCxnSpPr>
          <p:nvPr/>
        </p:nvCxnSpPr>
        <p:spPr bwMode="auto">
          <a:xfrm rot="10800000" flipV="1">
            <a:off x="3276600" y="1542692"/>
            <a:ext cx="2981324" cy="4647461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0F5494">
                <a:alpha val="49000"/>
              </a:srgb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Elbow Connector 25"/>
          <p:cNvCxnSpPr>
            <a:stCxn id="4" idx="1"/>
            <a:endCxn id="18" idx="3"/>
          </p:cNvCxnSpPr>
          <p:nvPr/>
        </p:nvCxnSpPr>
        <p:spPr bwMode="auto">
          <a:xfrm rot="10800000" flipV="1">
            <a:off x="3276600" y="2312964"/>
            <a:ext cx="2962274" cy="1541538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C00000">
                <a:alpha val="49000"/>
              </a:srgb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Elbow Connector 25"/>
          <p:cNvCxnSpPr>
            <a:stCxn id="4" idx="1"/>
            <a:endCxn id="17" idx="3"/>
          </p:cNvCxnSpPr>
          <p:nvPr/>
        </p:nvCxnSpPr>
        <p:spPr bwMode="auto">
          <a:xfrm rot="10800000" flipV="1">
            <a:off x="3276600" y="2312963"/>
            <a:ext cx="2962274" cy="2463717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C00000">
                <a:alpha val="49000"/>
              </a:srgb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Elbow Connector 25"/>
          <p:cNvCxnSpPr>
            <a:stCxn id="4" idx="1"/>
            <a:endCxn id="13" idx="3"/>
          </p:cNvCxnSpPr>
          <p:nvPr/>
        </p:nvCxnSpPr>
        <p:spPr bwMode="auto">
          <a:xfrm rot="10800000">
            <a:off x="3276600" y="1580406"/>
            <a:ext cx="2962274" cy="732558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C00000">
                <a:alpha val="49000"/>
              </a:srgb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Elbow Connector 25"/>
          <p:cNvCxnSpPr>
            <a:stCxn id="4" idx="1"/>
            <a:endCxn id="14" idx="3"/>
          </p:cNvCxnSpPr>
          <p:nvPr/>
        </p:nvCxnSpPr>
        <p:spPr bwMode="auto">
          <a:xfrm rot="10800000" flipV="1">
            <a:off x="3276600" y="2312964"/>
            <a:ext cx="2962274" cy="650136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C00000">
                <a:alpha val="49000"/>
              </a:srgb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Elbow Connector 25"/>
          <p:cNvCxnSpPr>
            <a:stCxn id="6" idx="1"/>
            <a:endCxn id="16" idx="3"/>
          </p:cNvCxnSpPr>
          <p:nvPr/>
        </p:nvCxnSpPr>
        <p:spPr bwMode="auto">
          <a:xfrm rot="10800000" flipV="1">
            <a:off x="3276601" y="3083234"/>
            <a:ext cx="2962273" cy="2461737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7030A0">
                <a:alpha val="49000"/>
              </a:srgb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Elbow Connector 25"/>
          <p:cNvCxnSpPr>
            <a:stCxn id="6" idx="1"/>
            <a:endCxn id="14" idx="3"/>
          </p:cNvCxnSpPr>
          <p:nvPr/>
        </p:nvCxnSpPr>
        <p:spPr bwMode="auto">
          <a:xfrm rot="10800000">
            <a:off x="3276601" y="2963101"/>
            <a:ext cx="2962273" cy="120135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7030A0">
                <a:alpha val="49000"/>
              </a:srgb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Elbow Connector 25"/>
          <p:cNvCxnSpPr>
            <a:stCxn id="10" idx="1"/>
            <a:endCxn id="16" idx="3"/>
          </p:cNvCxnSpPr>
          <p:nvPr/>
        </p:nvCxnSpPr>
        <p:spPr bwMode="auto">
          <a:xfrm rot="10800000" flipV="1">
            <a:off x="3276601" y="3853506"/>
            <a:ext cx="2962273" cy="1691466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00B050">
                <a:alpha val="49000"/>
              </a:srgb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Elbow Connector 25"/>
          <p:cNvCxnSpPr>
            <a:stCxn id="10" idx="1"/>
            <a:endCxn id="14" idx="3"/>
          </p:cNvCxnSpPr>
          <p:nvPr/>
        </p:nvCxnSpPr>
        <p:spPr bwMode="auto">
          <a:xfrm rot="10800000">
            <a:off x="3276601" y="2963100"/>
            <a:ext cx="2962273" cy="890406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00B050">
                <a:alpha val="49000"/>
              </a:srgb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" name="Elbow Connector 25"/>
          <p:cNvCxnSpPr>
            <a:stCxn id="9" idx="1"/>
            <a:endCxn id="15" idx="3"/>
          </p:cNvCxnSpPr>
          <p:nvPr/>
        </p:nvCxnSpPr>
        <p:spPr bwMode="auto">
          <a:xfrm rot="10800000" flipV="1">
            <a:off x="3276601" y="4623776"/>
            <a:ext cx="2962273" cy="1566377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C000">
                <a:alpha val="49000"/>
              </a:srgb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Elbow Connector 25"/>
          <p:cNvCxnSpPr>
            <a:stCxn id="9" idx="1"/>
            <a:endCxn id="14" idx="3"/>
          </p:cNvCxnSpPr>
          <p:nvPr/>
        </p:nvCxnSpPr>
        <p:spPr bwMode="auto">
          <a:xfrm rot="10800000">
            <a:off x="3276601" y="2963101"/>
            <a:ext cx="2962273" cy="1660677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C000">
                <a:alpha val="49000"/>
              </a:srgb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Elbow Connector 25"/>
          <p:cNvCxnSpPr>
            <a:stCxn id="8" idx="1"/>
            <a:endCxn id="13" idx="3"/>
          </p:cNvCxnSpPr>
          <p:nvPr/>
        </p:nvCxnSpPr>
        <p:spPr bwMode="auto">
          <a:xfrm rot="10800000">
            <a:off x="3276601" y="1580406"/>
            <a:ext cx="2962273" cy="3813642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0000">
                <a:alpha val="49000"/>
              </a:srgb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Elbow Connector 25"/>
          <p:cNvCxnSpPr>
            <a:stCxn id="8" idx="1"/>
            <a:endCxn id="12" idx="3"/>
          </p:cNvCxnSpPr>
          <p:nvPr/>
        </p:nvCxnSpPr>
        <p:spPr bwMode="auto">
          <a:xfrm rot="10800000">
            <a:off x="3276601" y="2194810"/>
            <a:ext cx="2962273" cy="3199239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0000">
                <a:alpha val="49000"/>
              </a:srgb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Elbow Connector 25"/>
          <p:cNvCxnSpPr>
            <a:stCxn id="8" idx="1"/>
            <a:endCxn id="18" idx="3"/>
          </p:cNvCxnSpPr>
          <p:nvPr/>
        </p:nvCxnSpPr>
        <p:spPr bwMode="auto">
          <a:xfrm rot="10800000">
            <a:off x="3276601" y="3854502"/>
            <a:ext cx="2962273" cy="1539546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0000">
                <a:alpha val="49000"/>
              </a:srgb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Elbow Connector 25"/>
          <p:cNvCxnSpPr>
            <a:stCxn id="7" idx="1"/>
            <a:endCxn id="15" idx="3"/>
          </p:cNvCxnSpPr>
          <p:nvPr/>
        </p:nvCxnSpPr>
        <p:spPr bwMode="auto">
          <a:xfrm rot="10800000" flipV="1">
            <a:off x="3276600" y="6164318"/>
            <a:ext cx="2952746" cy="25836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chemeClr val="tx1">
                <a:alpha val="49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Elbow Connector 25"/>
          <p:cNvCxnSpPr>
            <a:stCxn id="7" idx="1"/>
            <a:endCxn id="13" idx="3"/>
          </p:cNvCxnSpPr>
          <p:nvPr/>
        </p:nvCxnSpPr>
        <p:spPr bwMode="auto">
          <a:xfrm rot="10800000">
            <a:off x="3276600" y="1580406"/>
            <a:ext cx="2952746" cy="4583912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chemeClr val="tx1">
                <a:alpha val="49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Elbow Connector 25"/>
          <p:cNvCxnSpPr>
            <a:stCxn id="7" idx="1"/>
            <a:endCxn id="14" idx="3"/>
          </p:cNvCxnSpPr>
          <p:nvPr/>
        </p:nvCxnSpPr>
        <p:spPr bwMode="auto">
          <a:xfrm rot="10800000">
            <a:off x="3276600" y="2963100"/>
            <a:ext cx="2952746" cy="3201218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chemeClr val="tx1">
                <a:alpha val="49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0" name="Elbow Connector 25"/>
          <p:cNvCxnSpPr>
            <a:stCxn id="4" idx="1"/>
            <a:endCxn id="12" idx="3"/>
          </p:cNvCxnSpPr>
          <p:nvPr/>
        </p:nvCxnSpPr>
        <p:spPr bwMode="auto">
          <a:xfrm rot="10800000">
            <a:off x="3276600" y="2194810"/>
            <a:ext cx="2962274" cy="118155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C00000">
                <a:alpha val="49000"/>
              </a:srgb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6" name="Elbow Connector 25"/>
          <p:cNvCxnSpPr>
            <a:stCxn id="9" idx="1"/>
            <a:endCxn id="17" idx="3"/>
          </p:cNvCxnSpPr>
          <p:nvPr/>
        </p:nvCxnSpPr>
        <p:spPr bwMode="auto">
          <a:xfrm rot="10800000" flipV="1">
            <a:off x="3276601" y="4623777"/>
            <a:ext cx="2962273" cy="15290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C000">
                <a:alpha val="49000"/>
              </a:srgb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2" name="Elbow Connector 25"/>
          <p:cNvCxnSpPr>
            <a:stCxn id="8" idx="1"/>
            <a:endCxn id="16" idx="3"/>
          </p:cNvCxnSpPr>
          <p:nvPr/>
        </p:nvCxnSpPr>
        <p:spPr bwMode="auto">
          <a:xfrm rot="10800000" flipV="1">
            <a:off x="3276601" y="5394048"/>
            <a:ext cx="2962273" cy="150924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0000">
                <a:alpha val="49000"/>
              </a:srgb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7" name="Elbow Connector 25"/>
          <p:cNvCxnSpPr>
            <a:stCxn id="7" idx="1"/>
            <a:endCxn id="18" idx="3"/>
          </p:cNvCxnSpPr>
          <p:nvPr/>
        </p:nvCxnSpPr>
        <p:spPr bwMode="auto">
          <a:xfrm rot="10800000">
            <a:off x="3276600" y="3854502"/>
            <a:ext cx="2952746" cy="2309816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chemeClr val="tx1">
                <a:alpha val="49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0" name="Rounded Rectangle 239"/>
          <p:cNvSpPr/>
          <p:nvPr/>
        </p:nvSpPr>
        <p:spPr bwMode="auto">
          <a:xfrm>
            <a:off x="152400" y="1219200"/>
            <a:ext cx="3124200" cy="54483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789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Picture 2"/>
          <p:cNvPicPr/>
          <p:nvPr/>
        </p:nvPicPr>
        <p:blipFill>
          <a:blip r:embed="rId2"/>
          <a:stretch/>
        </p:blipFill>
        <p:spPr>
          <a:xfrm>
            <a:off x="378840" y="1249620"/>
            <a:ext cx="8534040" cy="5409840"/>
          </a:xfrm>
          <a:prstGeom prst="rect">
            <a:avLst/>
          </a:prstGeom>
          <a:ln>
            <a:noFill/>
          </a:ln>
        </p:spPr>
      </p:pic>
      <p:sp>
        <p:nvSpPr>
          <p:cNvPr id="391" name="CustomShape 1"/>
          <p:cNvSpPr/>
          <p:nvPr/>
        </p:nvSpPr>
        <p:spPr>
          <a:xfrm>
            <a:off x="4263120" y="6462720"/>
            <a:ext cx="647640" cy="4042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CustomShape 2"/>
          <p:cNvSpPr/>
          <p:nvPr/>
        </p:nvSpPr>
        <p:spPr>
          <a:xfrm>
            <a:off x="4199040" y="6534360"/>
            <a:ext cx="705240" cy="25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05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DG RTD</a:t>
            </a:r>
            <a:endParaRPr/>
          </a:p>
        </p:txBody>
      </p:sp>
      <p:sp>
        <p:nvSpPr>
          <p:cNvPr id="393" name="CustomShape 3"/>
          <p:cNvSpPr/>
          <p:nvPr/>
        </p:nvSpPr>
        <p:spPr>
          <a:xfrm>
            <a:off x="6833880" y="1948320"/>
            <a:ext cx="2079000" cy="129168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94" name="Picture 3"/>
          <p:cNvPicPr/>
          <p:nvPr/>
        </p:nvPicPr>
        <p:blipFill>
          <a:blip r:embed="rId3"/>
          <a:stretch/>
        </p:blipFill>
        <p:spPr>
          <a:xfrm>
            <a:off x="7010400" y="2081880"/>
            <a:ext cx="1779120" cy="1024560"/>
          </a:xfrm>
          <a:prstGeom prst="rect">
            <a:avLst/>
          </a:prstGeom>
          <a:ln>
            <a:noFill/>
          </a:ln>
        </p:spPr>
      </p:pic>
      <p:sp>
        <p:nvSpPr>
          <p:cNvPr id="395" name="CustomShape 4"/>
          <p:cNvSpPr/>
          <p:nvPr/>
        </p:nvSpPr>
        <p:spPr>
          <a:xfrm>
            <a:off x="181080" y="-72000"/>
            <a:ext cx="4354920" cy="10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3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C Square Sans Pro Light"/>
              </a:rPr>
              <a:t>Multi-stakeholders effort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19040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CustomShape 1"/>
          <p:cNvSpPr/>
          <p:nvPr/>
        </p:nvSpPr>
        <p:spPr>
          <a:xfrm>
            <a:off x="144000" y="5400000"/>
            <a:ext cx="8856000" cy="1224000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58920">
              <a:lnSpc>
                <a:spcPct val="100000"/>
              </a:lnSpc>
            </a:pPr>
            <a:r>
              <a:rPr lang="it-IT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</a:rPr>
              <a:t>	Not a cloud 'made in Brussels'</a:t>
            </a:r>
            <a:endParaRPr/>
          </a:p>
        </p:txBody>
      </p:sp>
      <p:pic>
        <p:nvPicPr>
          <p:cNvPr id="397" name="Picture 2"/>
          <p:cNvPicPr/>
          <p:nvPr/>
        </p:nvPicPr>
        <p:blipFill>
          <a:blip r:embed="rId2"/>
          <a:stretch/>
        </p:blipFill>
        <p:spPr>
          <a:xfrm>
            <a:off x="2808000" y="1440000"/>
            <a:ext cx="3712680" cy="37126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7773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CustomShape 1"/>
          <p:cNvSpPr/>
          <p:nvPr/>
        </p:nvSpPr>
        <p:spPr>
          <a:xfrm>
            <a:off x="228600" y="2088000"/>
            <a:ext cx="8915400" cy="424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328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4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Data stewardship, incentives and tools </a:t>
            </a:r>
            <a:r>
              <a:rPr lang="it-IT" sz="2400" b="1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– </a:t>
            </a:r>
            <a:r>
              <a:rPr lang="it-IT" sz="24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setting the framework conditions for scientists to be able to share and re-use open data (e.g. open data policies, conditional research funding, data publishing, data stewardship, DMPs), </a:t>
            </a:r>
            <a:endParaRPr/>
          </a:p>
          <a:p>
            <a:pPr marL="432000" indent="-32328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4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Standard setting and certification </a:t>
            </a:r>
            <a:r>
              <a:rPr lang="it-IT" sz="24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- a common language/interface (e.g. standards for metadata, specifications for making data FAIR, certifications for data service providers).</a:t>
            </a:r>
            <a:endParaRPr/>
          </a:p>
          <a:p>
            <a:pPr marL="432000" indent="-32328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4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Cataloguing of research data</a:t>
            </a:r>
            <a:r>
              <a:rPr lang="it-IT" sz="24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, service availability and user needs (i.e. a full catalogue of services needed by scientists to find, store, share and process research data).</a:t>
            </a:r>
            <a:endParaRPr/>
          </a:p>
          <a:p>
            <a:pPr marL="432000" indent="-32328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400" strike="noStrike" spc="-1"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</a:t>
            </a:r>
            <a:endParaRPr/>
          </a:p>
        </p:txBody>
      </p:sp>
      <p:sp>
        <p:nvSpPr>
          <p:cNvPr id="399" name="CustomShape 2"/>
          <p:cNvSpPr/>
          <p:nvPr/>
        </p:nvSpPr>
        <p:spPr>
          <a:xfrm>
            <a:off x="228600" y="1080000"/>
            <a:ext cx="8685720" cy="70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3000" b="1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From vision to action: </a:t>
            </a:r>
            <a:r>
              <a:rPr lang="it-IT" sz="30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core functions </a:t>
            </a:r>
            <a:r>
              <a:rPr lang="it-IT" sz="3000" b="1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of the EOSC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9523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ustomShape 1"/>
          <p:cNvSpPr/>
          <p:nvPr/>
        </p:nvSpPr>
        <p:spPr>
          <a:xfrm>
            <a:off x="228600" y="1080000"/>
            <a:ext cx="8685720" cy="70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3000" b="1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From vision to action: </a:t>
            </a:r>
            <a:r>
              <a:rPr lang="it-IT" sz="30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core functions </a:t>
            </a:r>
            <a:r>
              <a:rPr lang="it-IT" sz="3000" b="1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of the EOSC</a:t>
            </a:r>
            <a:endParaRPr/>
          </a:p>
        </p:txBody>
      </p:sp>
      <p:sp>
        <p:nvSpPr>
          <p:cNvPr id="401" name="TextShape 2"/>
          <p:cNvSpPr txBox="1"/>
          <p:nvPr/>
        </p:nvSpPr>
        <p:spPr>
          <a:xfrm>
            <a:off x="515880" y="1997160"/>
            <a:ext cx="8124120" cy="4708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32000" indent="-32328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400" b="1" strike="noStrike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Provision</a:t>
            </a:r>
            <a:r>
              <a:rPr lang="it-IT" sz="24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of core common </a:t>
            </a:r>
            <a:r>
              <a:rPr lang="it-IT" sz="2400" b="1" strike="noStrike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services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,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ensuring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affordable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and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sustainable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access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to data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analytics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and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computation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to EU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researchers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,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regardless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of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their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disciplines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or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where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they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are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located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.</a:t>
            </a:r>
            <a:endParaRPr dirty="0"/>
          </a:p>
          <a:p>
            <a:pPr marL="432000" indent="-32328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400" b="1" strike="noStrike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Establishing</a:t>
            </a:r>
            <a:r>
              <a:rPr lang="it-IT" sz="24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</a:t>
            </a:r>
            <a:r>
              <a:rPr lang="it-IT" sz="2400" b="1" strike="noStrike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rules</a:t>
            </a:r>
            <a:r>
              <a:rPr lang="it-IT" sz="24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of engagement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,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terms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and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conditions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for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contributing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to and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benefitting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from data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services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for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all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stakeholders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(e.g. data/service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users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, data providers,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operators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of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infrastructures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, commercial service providers).</a:t>
            </a:r>
            <a:endParaRPr dirty="0"/>
          </a:p>
          <a:p>
            <a:pPr marL="432000" indent="-32328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4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Agenda </a:t>
            </a:r>
            <a:r>
              <a:rPr lang="it-IT" sz="2400" b="1" strike="noStrike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setting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,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identifying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priorities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at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EU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level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for new or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upgraded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research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data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infrastructures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and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services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8168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CustomShape 1"/>
          <p:cNvSpPr/>
          <p:nvPr/>
        </p:nvSpPr>
        <p:spPr>
          <a:xfrm>
            <a:off x="245520" y="1161360"/>
            <a:ext cx="7634880" cy="5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/>
            <a:r>
              <a:rPr lang="it-IT" sz="3000" b="1" spc="-1">
                <a:solidFill>
                  <a:srgbClr val="0F5494"/>
                </a:solidFill>
                <a:latin typeface="EC Square Sans Pro Light"/>
                <a:ea typeface="Verdana"/>
              </a:rPr>
              <a:t>Setting up EOSC first stage implementation</a:t>
            </a:r>
            <a:endParaRPr/>
          </a:p>
        </p:txBody>
      </p:sp>
      <p:sp>
        <p:nvSpPr>
          <p:cNvPr id="403" name="CustomShape 2"/>
          <p:cNvSpPr/>
          <p:nvPr/>
        </p:nvSpPr>
        <p:spPr>
          <a:xfrm>
            <a:off x="74160" y="1825920"/>
            <a:ext cx="4872600" cy="325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32000" indent="-32328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1600" spc="-1">
                <a:latin typeface="EC Square Sans Pro Light"/>
              </a:rPr>
              <a:t>EOSC Summit on 12 June 2017 
(endorsing EOSC Statements)</a:t>
            </a:r>
            <a:endParaRPr/>
          </a:p>
          <a:p>
            <a:pPr marL="432000" indent="-32328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1600" spc="-1">
                <a:latin typeface="EC Square Sans Pro Light"/>
              </a:rPr>
              <a:t>Declaration of intent &amp; Coalition of the Willing - end of summer 2017</a:t>
            </a:r>
            <a:endParaRPr/>
          </a:p>
          <a:p>
            <a:pPr marL="432000" indent="-32328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1600" spc="-1">
                <a:latin typeface="EC Square Sans Pro Light"/>
              </a:rPr>
              <a:t>Funding decision on EOSC in WP 2018-20 – Oct2017</a:t>
            </a:r>
            <a:endParaRPr/>
          </a:p>
          <a:p>
            <a:pPr marL="432000" indent="-32328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1600" spc="-1">
                <a:latin typeface="EC Square Sans Pro Light"/>
              </a:rPr>
              <a:t>Roadmap for governance and funding – Nov 2017 </a:t>
            </a:r>
            <a:endParaRPr/>
          </a:p>
          <a:p>
            <a:pPr marL="432000" indent="-32328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1600" spc="-1">
                <a:latin typeface="EC Square Sans Pro Light"/>
              </a:rPr>
              <a:t>Interim EOSC governance board – winter 2017</a:t>
            </a:r>
            <a:endParaRPr/>
          </a:p>
          <a:p>
            <a:pPr marL="432000" indent="-32328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1600" spc="-1">
                <a:latin typeface="EC Square Sans Pro Light"/>
              </a:rPr>
              <a:t>EOSC Web App  - spring 2018</a:t>
            </a:r>
            <a:endParaRPr/>
          </a:p>
          <a:p>
            <a:pPr marL="432000" indent="-32328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1600" spc="-1">
                <a:latin typeface="EC Square Sans Pro Light"/>
              </a:rPr>
              <a:t>FAIR Action Plan - summer 2018
 </a:t>
            </a:r>
            <a:endParaRPr/>
          </a:p>
        </p:txBody>
      </p:sp>
      <p:sp>
        <p:nvSpPr>
          <p:cNvPr id="404" name="CustomShape 3"/>
          <p:cNvSpPr/>
          <p:nvPr/>
        </p:nvSpPr>
        <p:spPr>
          <a:xfrm>
            <a:off x="4263120" y="6462720"/>
            <a:ext cx="647640" cy="4042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5" name="CustomShape 4"/>
          <p:cNvSpPr/>
          <p:nvPr/>
        </p:nvSpPr>
        <p:spPr>
          <a:xfrm>
            <a:off x="4199040" y="6534360"/>
            <a:ext cx="705240" cy="25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05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DG RTD</a:t>
            </a:r>
            <a:endParaRPr/>
          </a:p>
        </p:txBody>
      </p:sp>
      <p:sp>
        <p:nvSpPr>
          <p:cNvPr id="406" name="CustomShape 5"/>
          <p:cNvSpPr/>
          <p:nvPr/>
        </p:nvSpPr>
        <p:spPr>
          <a:xfrm>
            <a:off x="90720" y="228600"/>
            <a:ext cx="233892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What next? </a:t>
            </a:r>
            <a:endParaRPr/>
          </a:p>
        </p:txBody>
      </p:sp>
      <p:sp>
        <p:nvSpPr>
          <p:cNvPr id="407" name="CustomShape 6"/>
          <p:cNvSpPr/>
          <p:nvPr/>
        </p:nvSpPr>
        <p:spPr>
          <a:xfrm>
            <a:off x="230040" y="4720320"/>
            <a:ext cx="4571640" cy="17362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The H2020-funded projects EOSCpilot (DG RTD) and elnfraCentral (DG CNECT), both launched in January 2017, and the project resulting from the Call EINFRA-12-2017 (DG CNECT) will provide key building blocks in 2018, of the future shaping of the EOSC.</a:t>
            </a:r>
            <a:endParaRPr/>
          </a:p>
        </p:txBody>
      </p:sp>
      <p:sp>
        <p:nvSpPr>
          <p:cNvPr id="408" name="CustomShape 7"/>
          <p:cNvSpPr/>
          <p:nvPr/>
        </p:nvSpPr>
        <p:spPr>
          <a:xfrm>
            <a:off x="5295960" y="3219120"/>
            <a:ext cx="3499920" cy="17362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Independent expert studies are being launched by the EC, in March-April 2017, expecting results before the end of 2017, (alternative models of governance and co-funding of the EOSC).</a:t>
            </a:r>
            <a:endParaRPr/>
          </a:p>
        </p:txBody>
      </p:sp>
      <p:sp>
        <p:nvSpPr>
          <p:cNvPr id="409" name="CustomShape 8"/>
          <p:cNvSpPr/>
          <p:nvPr/>
        </p:nvSpPr>
        <p:spPr>
          <a:xfrm>
            <a:off x="5271480" y="5479200"/>
            <a:ext cx="3499920" cy="9133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The first Report and Recommendations  provided by the HLEG-EOSC in 2016</a:t>
            </a:r>
            <a:endParaRPr/>
          </a:p>
        </p:txBody>
      </p:sp>
      <p:sp>
        <p:nvSpPr>
          <p:cNvPr id="410" name="CustomShape 9"/>
          <p:cNvSpPr/>
          <p:nvPr/>
        </p:nvSpPr>
        <p:spPr>
          <a:xfrm>
            <a:off x="5295960" y="2027160"/>
            <a:ext cx="3487680" cy="88956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marL="3240" algn="ctr">
              <a:lnSpc>
                <a:spcPct val="100000"/>
              </a:lnSpc>
            </a:pPr>
            <a:r>
              <a:rPr lang="it-IT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CAB REQUEST 
H2020 (WP 2018-20) to support</a:t>
            </a:r>
            <a:endParaRPr/>
          </a:p>
          <a:p>
            <a:pPr marL="3240" algn="ctr">
              <a:lnSpc>
                <a:spcPct val="100000"/>
              </a:lnSpc>
            </a:pPr>
            <a:r>
              <a:rPr lang="it-IT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Open Data &amp; EOSC </a:t>
            </a:r>
            <a:r>
              <a:rPr lang="it-IT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
(3 O's Strategy)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77362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CustomShape 1"/>
          <p:cNvSpPr/>
          <p:nvPr/>
        </p:nvSpPr>
        <p:spPr>
          <a:xfrm>
            <a:off x="576000" y="1944000"/>
            <a:ext cx="8676360" cy="457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8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October</a:t>
            </a:r>
            <a:r>
              <a:rPr lang="it-IT" sz="28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 2017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marL="343080" indent="-34236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8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4 </a:t>
            </a:r>
            <a:r>
              <a:rPr lang="it-IT" sz="28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Layers</a:t>
            </a:r>
            <a:r>
              <a:rPr lang="it-IT" sz="28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 – </a:t>
            </a:r>
            <a:r>
              <a:rPr lang="it-IT" sz="28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architecture</a:t>
            </a:r>
            <a:r>
              <a:rPr lang="it-IT" sz="28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, </a:t>
            </a:r>
            <a:r>
              <a:rPr lang="it-IT" sz="28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governance</a:t>
            </a:r>
            <a:r>
              <a:rPr lang="it-IT" sz="28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, </a:t>
            </a:r>
            <a:r>
              <a:rPr lang="it-IT" sz="28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funding</a:t>
            </a:r>
            <a:r>
              <a:rPr lang="it-IT" sz="28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, </a:t>
            </a:r>
            <a:r>
              <a:rPr lang="it-IT" sz="28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timeline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marL="343080" indent="-34236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8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2 </a:t>
            </a:r>
            <a:r>
              <a:rPr lang="it-IT" sz="28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Phases</a:t>
            </a:r>
            <a:r>
              <a:rPr lang="it-IT" sz="28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 of </a:t>
            </a:r>
            <a:r>
              <a:rPr lang="it-IT" sz="28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implementation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marL="343080" indent="-34236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8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EOSC Summit – </a:t>
            </a:r>
            <a:r>
              <a:rPr lang="it-IT" sz="28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June</a:t>
            </a:r>
            <a:r>
              <a:rPr lang="it-IT" sz="28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 2017</a:t>
            </a:r>
            <a:endParaRPr dirty="0"/>
          </a:p>
          <a:p>
            <a:pPr marL="432000" lvl="1" indent="-21600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it-IT" sz="20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OSPP Opinion  – Spring 2017 → to be </a:t>
            </a:r>
            <a:r>
              <a:rPr lang="it-IT" sz="20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submitted</a:t>
            </a:r>
            <a:r>
              <a:rPr lang="it-IT" sz="20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 to COMP </a:t>
            </a:r>
            <a:r>
              <a:rPr lang="it-IT" sz="20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Council</a:t>
            </a:r>
            <a:endParaRPr dirty="0"/>
          </a:p>
          <a:p>
            <a:pPr marL="432000" lvl="1" indent="-21600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it-IT" sz="20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EOSCPilot</a:t>
            </a:r>
            <a:r>
              <a:rPr lang="it-IT" sz="20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 </a:t>
            </a:r>
            <a:r>
              <a:rPr lang="it-IT" sz="20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outputs</a:t>
            </a:r>
            <a:r>
              <a:rPr lang="it-IT" sz="20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 – 2017-2018</a:t>
            </a:r>
            <a:endParaRPr dirty="0"/>
          </a:p>
          <a:p>
            <a:pPr marL="432000" lvl="1" indent="-21600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it-IT" sz="20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HLEG EOSC and FAIR </a:t>
            </a:r>
            <a:r>
              <a:rPr lang="it-IT" sz="20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expert</a:t>
            </a:r>
            <a:r>
              <a:rPr lang="it-IT" sz="20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 </a:t>
            </a:r>
            <a:r>
              <a:rPr lang="it-IT" sz="20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group</a:t>
            </a:r>
            <a:r>
              <a:rPr lang="it-IT" sz="20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 </a:t>
            </a:r>
            <a:r>
              <a:rPr lang="it-IT" sz="20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inputs</a:t>
            </a:r>
            <a:endParaRPr dirty="0"/>
          </a:p>
          <a:p>
            <a:pPr marL="432000" lvl="1" indent="-21600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it-IT" sz="20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EGI Conference Session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490" name="CustomShape 2"/>
          <p:cNvSpPr/>
          <p:nvPr/>
        </p:nvSpPr>
        <p:spPr>
          <a:xfrm>
            <a:off x="288000" y="1224000"/>
            <a:ext cx="8685720" cy="70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58920" algn="ctr">
              <a:lnSpc>
                <a:spcPct val="100000"/>
              </a:lnSpc>
            </a:pPr>
            <a:r>
              <a:rPr lang="it-IT" sz="30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Roadmap</a:t>
            </a:r>
            <a:r>
              <a:rPr lang="it-IT" sz="3000" b="1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 for governance and funding</a:t>
            </a:r>
            <a:endParaRPr/>
          </a:p>
        </p:txBody>
      </p:sp>
      <p:pic>
        <p:nvPicPr>
          <p:cNvPr id="491" name="Immagine 490"/>
          <p:cNvPicPr/>
          <p:nvPr/>
        </p:nvPicPr>
        <p:blipFill>
          <a:blip r:embed="rId2"/>
          <a:stretch/>
        </p:blipFill>
        <p:spPr>
          <a:xfrm>
            <a:off x="72000" y="6266160"/>
            <a:ext cx="766800" cy="3578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5012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CustomShape 1"/>
          <p:cNvSpPr/>
          <p:nvPr/>
        </p:nvSpPr>
        <p:spPr>
          <a:xfrm>
            <a:off x="6231600" y="1143000"/>
            <a:ext cx="2759400" cy="173268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3" name="CustomShape 2"/>
          <p:cNvSpPr/>
          <p:nvPr/>
        </p:nvSpPr>
        <p:spPr>
          <a:xfrm>
            <a:off x="304920" y="1143000"/>
            <a:ext cx="8838360" cy="561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</a:rPr>
              <a:t>Questions?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</a:rPr>
              <a:t>EOSC Team</a:t>
            </a:r>
            <a:endParaRPr/>
          </a:p>
          <a:p>
            <a:pPr>
              <a:lnSpc>
                <a:spcPct val="100000"/>
              </a:lnSpc>
            </a:pPr>
            <a:r>
              <a:rPr lang="it-IT" sz="32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</a:rPr>
              <a:t>Carmela Asero</a:t>
            </a:r>
            <a:endParaRPr/>
          </a:p>
          <a:p>
            <a:pPr>
              <a:lnSpc>
                <a:spcPct val="100000"/>
              </a:lnSpc>
            </a:pPr>
            <a:r>
              <a:rPr lang="it-IT" sz="32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</a:rPr>
              <a:t>Patrick Brenier (DHou)</a:t>
            </a:r>
            <a:endParaRPr/>
          </a:p>
          <a:p>
            <a:pPr>
              <a:lnSpc>
                <a:spcPct val="100000"/>
              </a:lnSpc>
            </a:pPr>
            <a:r>
              <a:rPr lang="it-IT" sz="32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</a:rPr>
              <a:t>Jean-Claude Burgelman (HoU)</a:t>
            </a:r>
            <a:endParaRPr/>
          </a:p>
          <a:p>
            <a:pPr>
              <a:lnSpc>
                <a:spcPct val="100000"/>
              </a:lnSpc>
            </a:pPr>
            <a:r>
              <a:rPr lang="it-IT" sz="32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</a:rPr>
              <a:t>Wainer Lusoli</a:t>
            </a:r>
            <a:endParaRPr/>
          </a:p>
          <a:p>
            <a:pPr>
              <a:lnSpc>
                <a:spcPct val="100000"/>
              </a:lnSpc>
            </a:pPr>
            <a:r>
              <a:rPr lang="it-IT" sz="32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</a:rPr>
              <a:t>Mihaela Meresi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it-IT" sz="24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</a:rPr>
              <a:t>Website </a:t>
            </a:r>
            <a:r>
              <a:rPr lang="it-IT" sz="2400" u="sng" strike="noStrike" spc="-1">
                <a:solidFill>
                  <a:srgbClr val="009999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</a:rPr>
              <a:t>http://ec.europa.eu/research/openscience/eosc</a:t>
            </a:r>
            <a:r>
              <a:rPr lang="it-IT" sz="24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lang="it-IT" sz="24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</a:rPr>
              <a:t>E-mail    </a:t>
            </a:r>
            <a:r>
              <a:rPr lang="it-IT" sz="2400" u="sng" strike="noStrike" spc="-1">
                <a:solidFill>
                  <a:srgbClr val="009999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DejaVu Sans"/>
              </a:rPr>
              <a:t>RTD-EOSC@ec.europa.eu</a:t>
            </a:r>
            <a:endParaRPr/>
          </a:p>
        </p:txBody>
      </p:sp>
      <p:pic>
        <p:nvPicPr>
          <p:cNvPr id="494" name="Picture 3"/>
          <p:cNvPicPr/>
          <p:nvPr/>
        </p:nvPicPr>
        <p:blipFill>
          <a:blip r:embed="rId3"/>
          <a:stretch/>
        </p:blipFill>
        <p:spPr>
          <a:xfrm>
            <a:off x="6430320" y="1322280"/>
            <a:ext cx="2361600" cy="1374120"/>
          </a:xfrm>
          <a:prstGeom prst="rect">
            <a:avLst/>
          </a:prstGeom>
          <a:ln>
            <a:noFill/>
          </a:ln>
        </p:spPr>
      </p:pic>
      <p:sp>
        <p:nvSpPr>
          <p:cNvPr id="495" name="CustomShape 3"/>
          <p:cNvSpPr/>
          <p:nvPr/>
        </p:nvSpPr>
        <p:spPr>
          <a:xfrm>
            <a:off x="6629400" y="990720"/>
            <a:ext cx="3428280" cy="106596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476335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CustomShape 1"/>
          <p:cNvSpPr/>
          <p:nvPr/>
        </p:nvSpPr>
        <p:spPr>
          <a:xfrm>
            <a:off x="432000" y="2484000"/>
            <a:ext cx="8330760" cy="288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800" b="1" spc="-1" dirty="0">
                <a:solidFill>
                  <a:srgbClr val="0F5494"/>
                </a:solidFill>
                <a:latin typeface="EC Square Sans Pro Light"/>
                <a:ea typeface="Verdana"/>
              </a:rPr>
              <a:t>1. </a:t>
            </a:r>
            <a:r>
              <a:rPr lang="it-IT" sz="1800" b="1" spc="-1" dirty="0" err="1">
                <a:solidFill>
                  <a:srgbClr val="0F5494"/>
                </a:solidFill>
                <a:latin typeface="EC Square Sans Pro Light"/>
                <a:ea typeface="Verdana"/>
              </a:rPr>
              <a:t>European</a:t>
            </a:r>
            <a:r>
              <a:rPr lang="it-IT" sz="1800" b="1" spc="-1" dirty="0">
                <a:solidFill>
                  <a:srgbClr val="0F5494"/>
                </a:solidFill>
                <a:latin typeface="EC Square Sans Pro Light"/>
                <a:ea typeface="Verdana"/>
              </a:rPr>
              <a:t> Open Science Cloud (EOSC)</a:t>
            </a:r>
            <a:endParaRPr dirty="0"/>
          </a:p>
          <a:p>
            <a:pPr marL="775080" lvl="1" indent="-342360">
              <a:buClr>
                <a:srgbClr val="0F5494"/>
              </a:buClr>
              <a:buFont typeface="Courier New"/>
              <a:buChar char="o"/>
            </a:pPr>
            <a:r>
              <a:rPr lang="it-IT" sz="1800" spc="-1" dirty="0">
                <a:solidFill>
                  <a:srgbClr val="0F5494"/>
                </a:solidFill>
                <a:latin typeface="EC Square Sans Pro Light"/>
                <a:ea typeface="Verdana"/>
              </a:rPr>
              <a:t>Integration and </a:t>
            </a:r>
            <a:r>
              <a:rPr lang="it-IT" sz="1800" spc="-1" dirty="0" err="1">
                <a:solidFill>
                  <a:srgbClr val="0F5494"/>
                </a:solidFill>
                <a:latin typeface="EC Square Sans Pro Light"/>
                <a:ea typeface="Verdana"/>
              </a:rPr>
              <a:t>consolidation</a:t>
            </a:r>
            <a:r>
              <a:rPr lang="it-IT" sz="1800" spc="-1" dirty="0">
                <a:solidFill>
                  <a:srgbClr val="0F5494"/>
                </a:solidFill>
                <a:latin typeface="EC Square Sans Pro Light"/>
                <a:ea typeface="Verdana"/>
              </a:rPr>
              <a:t> of e-</a:t>
            </a:r>
            <a:r>
              <a:rPr lang="it-IT" sz="1800" spc="-1" dirty="0" err="1">
                <a:solidFill>
                  <a:srgbClr val="0F5494"/>
                </a:solidFill>
                <a:latin typeface="EC Square Sans Pro Light"/>
                <a:ea typeface="Verdana"/>
              </a:rPr>
              <a:t>infrastructures</a:t>
            </a:r>
            <a:endParaRPr dirty="0"/>
          </a:p>
          <a:p>
            <a:pPr marL="775080" lvl="1" indent="-342360">
              <a:buClr>
                <a:srgbClr val="0F5494"/>
              </a:buClr>
              <a:buFont typeface="Courier New"/>
              <a:buChar char="o"/>
            </a:pPr>
            <a:r>
              <a:rPr lang="it-IT" sz="1800" spc="-1" dirty="0" err="1">
                <a:solidFill>
                  <a:srgbClr val="0F5494"/>
                </a:solidFill>
                <a:latin typeface="EC Square Sans Pro Light"/>
                <a:ea typeface="Verdana"/>
              </a:rPr>
              <a:t>Federation</a:t>
            </a:r>
            <a:r>
              <a:rPr lang="it-IT" sz="1800" spc="-1" dirty="0">
                <a:solidFill>
                  <a:srgbClr val="0F5494"/>
                </a:solidFill>
                <a:latin typeface="EC Square Sans Pro Light"/>
                <a:ea typeface="Verdana"/>
              </a:rPr>
              <a:t> of </a:t>
            </a:r>
            <a:r>
              <a:rPr lang="it-IT" sz="1800" spc="-1" dirty="0" err="1">
                <a:solidFill>
                  <a:srgbClr val="0F5494"/>
                </a:solidFill>
                <a:latin typeface="EC Square Sans Pro Light"/>
                <a:ea typeface="Verdana"/>
              </a:rPr>
              <a:t>existing</a:t>
            </a:r>
            <a:r>
              <a:rPr lang="it-IT" sz="1800" spc="-1" dirty="0">
                <a:solidFill>
                  <a:srgbClr val="0F5494"/>
                </a:solidFill>
                <a:latin typeface="EC Square Sans Pro Light"/>
                <a:ea typeface="Verdana"/>
              </a:rPr>
              <a:t> </a:t>
            </a:r>
            <a:r>
              <a:rPr lang="it-IT" sz="1800" spc="-1" dirty="0" err="1">
                <a:solidFill>
                  <a:srgbClr val="0F5494"/>
                </a:solidFill>
                <a:latin typeface="EC Square Sans Pro Light"/>
                <a:ea typeface="Verdana"/>
              </a:rPr>
              <a:t>research</a:t>
            </a:r>
            <a:r>
              <a:rPr lang="it-IT" sz="1800" spc="-1" dirty="0">
                <a:solidFill>
                  <a:srgbClr val="0F5494"/>
                </a:solidFill>
                <a:latin typeface="EC Square Sans Pro Light"/>
                <a:ea typeface="Verdana"/>
              </a:rPr>
              <a:t> </a:t>
            </a:r>
            <a:r>
              <a:rPr lang="it-IT" sz="1800" spc="-1" dirty="0" err="1">
                <a:solidFill>
                  <a:srgbClr val="0F5494"/>
                </a:solidFill>
                <a:latin typeface="EC Square Sans Pro Light"/>
                <a:ea typeface="Verdana"/>
              </a:rPr>
              <a:t>infrastructures</a:t>
            </a:r>
            <a:r>
              <a:rPr lang="it-IT" sz="1800" spc="-1" dirty="0">
                <a:solidFill>
                  <a:srgbClr val="0F5494"/>
                </a:solidFill>
                <a:latin typeface="EC Square Sans Pro Light"/>
                <a:ea typeface="Verdana"/>
              </a:rPr>
              <a:t> and </a:t>
            </a:r>
            <a:r>
              <a:rPr lang="it-IT" sz="1800" spc="-1" dirty="0" err="1">
                <a:solidFill>
                  <a:srgbClr val="0F5494"/>
                </a:solidFill>
                <a:latin typeface="EC Square Sans Pro Light"/>
                <a:ea typeface="Verdana"/>
              </a:rPr>
              <a:t>scientific</a:t>
            </a:r>
            <a:r>
              <a:rPr lang="it-IT" sz="1800" spc="-1" dirty="0">
                <a:solidFill>
                  <a:srgbClr val="0F5494"/>
                </a:solidFill>
                <a:latin typeface="EC Square Sans Pro Light"/>
                <a:ea typeface="Verdana"/>
              </a:rPr>
              <a:t> </a:t>
            </a:r>
            <a:r>
              <a:rPr lang="it-IT" sz="1800" spc="-1" dirty="0" err="1">
                <a:solidFill>
                  <a:srgbClr val="0F5494"/>
                </a:solidFill>
                <a:latin typeface="EC Square Sans Pro Light"/>
                <a:ea typeface="Verdana"/>
              </a:rPr>
              <a:t>clouds</a:t>
            </a:r>
            <a:endParaRPr dirty="0"/>
          </a:p>
          <a:p>
            <a:pPr marL="775080" lvl="1" indent="-342360">
              <a:buClr>
                <a:srgbClr val="0F5494"/>
              </a:buClr>
              <a:buFont typeface="Courier New"/>
              <a:buChar char="o"/>
            </a:pPr>
            <a:r>
              <a:rPr lang="it-IT" sz="1800" spc="-1" dirty="0">
                <a:solidFill>
                  <a:srgbClr val="0F5494"/>
                </a:solidFill>
                <a:latin typeface="EC Square Sans Pro Light"/>
                <a:ea typeface="Verdana"/>
              </a:rPr>
              <a:t>Development of cloud-</a:t>
            </a:r>
            <a:r>
              <a:rPr lang="it-IT" sz="1800" spc="-1" dirty="0" err="1">
                <a:solidFill>
                  <a:srgbClr val="0F5494"/>
                </a:solidFill>
                <a:latin typeface="EC Square Sans Pro Light"/>
                <a:ea typeface="Verdana"/>
              </a:rPr>
              <a:t>based</a:t>
            </a:r>
            <a:r>
              <a:rPr lang="it-IT" sz="1800" spc="-1" dirty="0">
                <a:solidFill>
                  <a:srgbClr val="0F5494"/>
                </a:solidFill>
                <a:latin typeface="EC Square Sans Pro Light"/>
                <a:ea typeface="Verdana"/>
              </a:rPr>
              <a:t> </a:t>
            </a:r>
            <a:r>
              <a:rPr lang="it-IT" sz="1800" spc="-1" dirty="0" err="1">
                <a:solidFill>
                  <a:srgbClr val="0F5494"/>
                </a:solidFill>
                <a:latin typeface="EC Square Sans Pro Light"/>
                <a:ea typeface="Verdana"/>
              </a:rPr>
              <a:t>services</a:t>
            </a:r>
            <a:r>
              <a:rPr lang="it-IT" sz="1800" spc="-1" dirty="0">
                <a:solidFill>
                  <a:srgbClr val="0F5494"/>
                </a:solidFill>
                <a:latin typeface="EC Square Sans Pro Light"/>
                <a:ea typeface="Verdana"/>
              </a:rPr>
              <a:t> for Open Science</a:t>
            </a:r>
            <a:endParaRPr dirty="0"/>
          </a:p>
          <a:p>
            <a:pPr marL="775080" lvl="1" indent="-342360">
              <a:buClr>
                <a:srgbClr val="0F5494"/>
              </a:buClr>
              <a:buFont typeface="Courier New"/>
              <a:buChar char="o"/>
            </a:pPr>
            <a:r>
              <a:rPr lang="it-IT" sz="1800" spc="-1" dirty="0">
                <a:solidFill>
                  <a:srgbClr val="0F5494"/>
                </a:solidFill>
                <a:latin typeface="EC Square Sans Pro Light"/>
                <a:ea typeface="Verdana"/>
              </a:rPr>
              <a:t>Connection of </a:t>
            </a:r>
            <a:r>
              <a:rPr lang="it-IT" sz="1800" spc="-1" dirty="0" err="1">
                <a:solidFill>
                  <a:srgbClr val="0F5494"/>
                </a:solidFill>
                <a:latin typeface="EC Square Sans Pro Light"/>
                <a:ea typeface="Verdana"/>
              </a:rPr>
              <a:t>ESFRIs</a:t>
            </a:r>
            <a:r>
              <a:rPr lang="it-IT" sz="1800" spc="-1" dirty="0">
                <a:solidFill>
                  <a:srgbClr val="0F5494"/>
                </a:solidFill>
                <a:latin typeface="EC Square Sans Pro Light"/>
                <a:ea typeface="Verdana"/>
              </a:rPr>
              <a:t> to the EOSC</a:t>
            </a:r>
            <a:endParaRPr dirty="0"/>
          </a:p>
          <a:p>
            <a:endParaRPr dirty="0"/>
          </a:p>
          <a:p>
            <a:r>
              <a:rPr lang="it-IT" sz="1800" b="1" spc="-1" dirty="0">
                <a:solidFill>
                  <a:srgbClr val="0F5494"/>
                </a:solidFill>
                <a:latin typeface="EC Square Sans Pro Light"/>
                <a:ea typeface="Verdana"/>
              </a:rPr>
              <a:t>2. </a:t>
            </a:r>
            <a:r>
              <a:rPr lang="it-IT" sz="1800" b="1" spc="-1" dirty="0" err="1">
                <a:solidFill>
                  <a:srgbClr val="0F5494"/>
                </a:solidFill>
                <a:latin typeface="EC Square Sans Pro Light"/>
                <a:ea typeface="Verdana"/>
              </a:rPr>
              <a:t>European</a:t>
            </a:r>
            <a:r>
              <a:rPr lang="it-IT" sz="1800" b="1" spc="-1" dirty="0">
                <a:solidFill>
                  <a:srgbClr val="0F5494"/>
                </a:solidFill>
                <a:latin typeface="EC Square Sans Pro Light"/>
                <a:ea typeface="Verdana"/>
              </a:rPr>
              <a:t> Data </a:t>
            </a:r>
            <a:r>
              <a:rPr lang="it-IT" sz="1800" b="1" spc="-1" dirty="0" err="1">
                <a:solidFill>
                  <a:srgbClr val="0F5494"/>
                </a:solidFill>
                <a:latin typeface="EC Square Sans Pro Light"/>
                <a:ea typeface="Verdana"/>
              </a:rPr>
              <a:t>Infrastructure</a:t>
            </a:r>
            <a:r>
              <a:rPr lang="it-IT" sz="1800" b="1" spc="-1" dirty="0">
                <a:solidFill>
                  <a:srgbClr val="0F5494"/>
                </a:solidFill>
                <a:latin typeface="EC Square Sans Pro Light"/>
                <a:ea typeface="Verdana"/>
              </a:rPr>
              <a:t> (EDI)</a:t>
            </a:r>
            <a:endParaRPr dirty="0"/>
          </a:p>
          <a:p>
            <a:pPr marL="775080" lvl="1" indent="-342360">
              <a:buClr>
                <a:srgbClr val="0F5494"/>
              </a:buClr>
              <a:buFont typeface="Courier New"/>
              <a:buChar char="o"/>
            </a:pPr>
            <a:r>
              <a:rPr lang="it-IT" sz="1800" spc="-1" dirty="0">
                <a:solidFill>
                  <a:srgbClr val="0F5494"/>
                </a:solidFill>
                <a:latin typeface="EC Square Sans Pro Light"/>
                <a:ea typeface="Verdana"/>
              </a:rPr>
              <a:t>Development and </a:t>
            </a:r>
            <a:r>
              <a:rPr lang="it-IT" sz="1800" spc="-1" dirty="0" err="1">
                <a:solidFill>
                  <a:srgbClr val="0F5494"/>
                </a:solidFill>
                <a:latin typeface="EC Square Sans Pro Light"/>
                <a:ea typeface="Verdana"/>
              </a:rPr>
              <a:t>deployment</a:t>
            </a:r>
            <a:r>
              <a:rPr lang="it-IT" sz="1800" spc="-1" dirty="0">
                <a:solidFill>
                  <a:srgbClr val="0F5494"/>
                </a:solidFill>
                <a:latin typeface="EC Square Sans Pro Light"/>
                <a:ea typeface="Verdana"/>
              </a:rPr>
              <a:t> of large-scale </a:t>
            </a:r>
            <a:r>
              <a:rPr lang="it-IT" sz="1800" spc="-1" dirty="0" err="1">
                <a:solidFill>
                  <a:srgbClr val="0F5494"/>
                </a:solidFill>
                <a:latin typeface="EC Square Sans Pro Light"/>
                <a:ea typeface="Verdana"/>
              </a:rPr>
              <a:t>European</a:t>
            </a:r>
            <a:r>
              <a:rPr lang="it-IT" sz="1800" spc="-1" dirty="0">
                <a:solidFill>
                  <a:srgbClr val="0F5494"/>
                </a:solidFill>
                <a:latin typeface="EC Square Sans Pro Light"/>
                <a:ea typeface="Verdana"/>
              </a:rPr>
              <a:t> HPC, data and network </a:t>
            </a:r>
            <a:r>
              <a:rPr lang="it-IT" sz="1800" spc="-1" dirty="0" err="1">
                <a:solidFill>
                  <a:srgbClr val="0F5494"/>
                </a:solidFill>
                <a:latin typeface="EC Square Sans Pro Light"/>
                <a:ea typeface="Verdana"/>
              </a:rPr>
              <a:t>infrastructure</a:t>
            </a:r>
            <a:r>
              <a:rPr lang="it-IT" sz="1800" spc="-1" dirty="0">
                <a:solidFill>
                  <a:srgbClr val="0F5494"/>
                </a:solidFill>
                <a:latin typeface="EC Square Sans Pro Light"/>
                <a:ea typeface="Verdana"/>
              </a:rPr>
              <a:t> </a:t>
            </a:r>
            <a:endParaRPr dirty="0"/>
          </a:p>
          <a:p>
            <a:endParaRPr dirty="0"/>
          </a:p>
          <a:p>
            <a:r>
              <a:rPr lang="it-IT" sz="1800" b="1" spc="-1" dirty="0">
                <a:solidFill>
                  <a:srgbClr val="0F5494"/>
                </a:solidFill>
                <a:latin typeface="EC Square Sans Pro Light"/>
                <a:ea typeface="Verdana"/>
              </a:rPr>
              <a:t>3. </a:t>
            </a:r>
            <a:r>
              <a:rPr lang="it-IT" sz="1800" b="1" spc="-1" dirty="0" err="1">
                <a:solidFill>
                  <a:srgbClr val="0F5494"/>
                </a:solidFill>
                <a:latin typeface="EC Square Sans Pro Light"/>
                <a:ea typeface="Verdana"/>
              </a:rPr>
              <a:t>Widening</a:t>
            </a:r>
            <a:r>
              <a:rPr lang="it-IT" sz="1800" b="1" spc="-1" dirty="0">
                <a:solidFill>
                  <a:srgbClr val="0F5494"/>
                </a:solidFill>
                <a:latin typeface="EC Square Sans Pro Light"/>
                <a:ea typeface="Verdana"/>
              </a:rPr>
              <a:t> access and building trust</a:t>
            </a:r>
            <a:endParaRPr dirty="0"/>
          </a:p>
          <a:p>
            <a:pPr marL="775080" lvl="1" indent="-342360">
              <a:buClr>
                <a:srgbClr val="0F5494"/>
              </a:buClr>
              <a:buFont typeface="Courier New"/>
              <a:buChar char="o"/>
            </a:pPr>
            <a:r>
              <a:rPr lang="it-IT" sz="1800" spc="-1" dirty="0" err="1">
                <a:solidFill>
                  <a:srgbClr val="0F5494"/>
                </a:solidFill>
                <a:latin typeface="EC Square Sans Pro Light"/>
                <a:ea typeface="Verdana"/>
              </a:rPr>
              <a:t>eGovernment</a:t>
            </a:r>
            <a:r>
              <a:rPr lang="it-IT" sz="1800" spc="-1" dirty="0">
                <a:solidFill>
                  <a:srgbClr val="0F5494"/>
                </a:solidFill>
                <a:latin typeface="EC Square Sans Pro Light"/>
                <a:ea typeface="Verdana"/>
              </a:rPr>
              <a:t> (EU </a:t>
            </a:r>
            <a:r>
              <a:rPr lang="it-IT" sz="1800" spc="-1" dirty="0" err="1">
                <a:solidFill>
                  <a:srgbClr val="0F5494"/>
                </a:solidFill>
                <a:latin typeface="EC Square Sans Pro Light"/>
                <a:ea typeface="Verdana"/>
              </a:rPr>
              <a:t>eGovernment</a:t>
            </a:r>
            <a:r>
              <a:rPr lang="it-IT" sz="1800" spc="-1" dirty="0">
                <a:solidFill>
                  <a:srgbClr val="0F5494"/>
                </a:solidFill>
                <a:latin typeface="EC Square Sans Pro Light"/>
                <a:ea typeface="Verdana"/>
              </a:rPr>
              <a:t> Action Plan 2016-2020 – </a:t>
            </a:r>
            <a:r>
              <a:rPr lang="it-IT" sz="1800" spc="-1" dirty="0" err="1">
                <a:solidFill>
                  <a:srgbClr val="0F5494"/>
                </a:solidFill>
                <a:latin typeface="EC Square Sans Pro Light"/>
                <a:ea typeface="Verdana"/>
              </a:rPr>
              <a:t>accelerating</a:t>
            </a:r>
            <a:r>
              <a:rPr lang="it-IT" sz="1800" spc="-1" dirty="0">
                <a:solidFill>
                  <a:srgbClr val="0F5494"/>
                </a:solidFill>
                <a:latin typeface="EC Square Sans Pro Light"/>
                <a:ea typeface="Verdana"/>
              </a:rPr>
              <a:t> the </a:t>
            </a:r>
            <a:r>
              <a:rPr lang="it-IT" sz="1800" spc="-1" dirty="0" err="1">
                <a:solidFill>
                  <a:srgbClr val="0F5494"/>
                </a:solidFill>
                <a:latin typeface="EC Square Sans Pro Light"/>
                <a:ea typeface="Verdana"/>
              </a:rPr>
              <a:t>digital</a:t>
            </a:r>
            <a:r>
              <a:rPr lang="it-IT" sz="1800" spc="-1" dirty="0">
                <a:solidFill>
                  <a:srgbClr val="0F5494"/>
                </a:solidFill>
                <a:latin typeface="EC Square Sans Pro Light"/>
                <a:ea typeface="Verdana"/>
              </a:rPr>
              <a:t> </a:t>
            </a:r>
            <a:r>
              <a:rPr lang="it-IT" sz="1800" spc="-1" dirty="0" err="1">
                <a:solidFill>
                  <a:srgbClr val="0F5494"/>
                </a:solidFill>
                <a:latin typeface="EC Square Sans Pro Light"/>
                <a:ea typeface="Verdana"/>
              </a:rPr>
              <a:t>transformation</a:t>
            </a:r>
            <a:r>
              <a:rPr lang="it-IT" sz="1800" spc="-1" dirty="0">
                <a:solidFill>
                  <a:srgbClr val="0F5494"/>
                </a:solidFill>
                <a:latin typeface="EC Square Sans Pro Light"/>
                <a:ea typeface="Verdana"/>
              </a:rPr>
              <a:t> of </a:t>
            </a:r>
            <a:r>
              <a:rPr lang="it-IT" sz="1800" spc="-1" dirty="0" err="1">
                <a:solidFill>
                  <a:srgbClr val="0F5494"/>
                </a:solidFill>
                <a:latin typeface="EC Square Sans Pro Light"/>
                <a:ea typeface="Verdana"/>
              </a:rPr>
              <a:t>government</a:t>
            </a:r>
            <a:r>
              <a:rPr lang="it-IT" sz="1800" spc="-1" dirty="0">
                <a:solidFill>
                  <a:srgbClr val="0F5494"/>
                </a:solidFill>
                <a:latin typeface="EC Square Sans Pro Light"/>
                <a:ea typeface="Verdana"/>
              </a:rPr>
              <a:t>) </a:t>
            </a:r>
            <a:r>
              <a:rPr lang="it-IT" sz="1800" spc="-1" dirty="0" err="1">
                <a:solidFill>
                  <a:srgbClr val="0F5494"/>
                </a:solidFill>
                <a:latin typeface="EC Square Sans Pro Light"/>
                <a:ea typeface="Verdana"/>
              </a:rPr>
              <a:t>SMEs</a:t>
            </a:r>
            <a:r>
              <a:rPr lang="it-IT" sz="1800" spc="-1" dirty="0">
                <a:solidFill>
                  <a:srgbClr val="0F5494"/>
                </a:solidFill>
                <a:latin typeface="EC Square Sans Pro Light"/>
                <a:ea typeface="Verdana"/>
              </a:rPr>
              <a:t>, </a:t>
            </a:r>
            <a:r>
              <a:rPr lang="it-IT" sz="1800" spc="-1" dirty="0" err="1">
                <a:solidFill>
                  <a:srgbClr val="0F5494"/>
                </a:solidFill>
                <a:latin typeface="EC Square Sans Pro Light"/>
                <a:ea typeface="Verdana"/>
              </a:rPr>
              <a:t>industry</a:t>
            </a:r>
            <a:r>
              <a:rPr lang="it-IT" sz="1800" spc="-1" dirty="0">
                <a:solidFill>
                  <a:srgbClr val="0F5494"/>
                </a:solidFill>
                <a:latin typeface="EC Square Sans Pro Light"/>
                <a:ea typeface="Verdana"/>
              </a:rPr>
              <a:t>, </a:t>
            </a:r>
            <a:r>
              <a:rPr lang="it-IT" sz="1800" spc="-1" dirty="0" err="1">
                <a:solidFill>
                  <a:srgbClr val="0F5494"/>
                </a:solidFill>
                <a:latin typeface="EC Square Sans Pro Light"/>
                <a:ea typeface="Verdana"/>
              </a:rPr>
              <a:t>citizens</a:t>
            </a:r>
            <a:r>
              <a:rPr lang="it-IT" sz="1800" spc="-1" dirty="0">
                <a:solidFill>
                  <a:srgbClr val="0F5494"/>
                </a:solidFill>
                <a:latin typeface="EC Square Sans Pro Light"/>
                <a:ea typeface="Verdana"/>
              </a:rPr>
              <a:t>.</a:t>
            </a:r>
            <a:endParaRPr dirty="0"/>
          </a:p>
        </p:txBody>
      </p:sp>
      <p:sp>
        <p:nvSpPr>
          <p:cNvPr id="300" name="CustomShape 2"/>
          <p:cNvSpPr/>
          <p:nvPr/>
        </p:nvSpPr>
        <p:spPr>
          <a:xfrm>
            <a:off x="0" y="1180080"/>
            <a:ext cx="9142200" cy="70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3200" b="1" spc="-1">
                <a:latin typeface="EC Square Sans Pro Light"/>
              </a:rPr>
              <a:t>COM 2016/178 - European Cloud Initiative : 3 pillars (19 April 2016)</a:t>
            </a:r>
            <a:endParaRPr/>
          </a:p>
        </p:txBody>
      </p:sp>
      <p:sp>
        <p:nvSpPr>
          <p:cNvPr id="301" name="CustomShape 3"/>
          <p:cNvSpPr/>
          <p:nvPr/>
        </p:nvSpPr>
        <p:spPr>
          <a:xfrm>
            <a:off x="4227120" y="6453360"/>
            <a:ext cx="647640" cy="4042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CustomShape 4"/>
          <p:cNvSpPr/>
          <p:nvPr/>
        </p:nvSpPr>
        <p:spPr>
          <a:xfrm>
            <a:off x="4163040" y="6525000"/>
            <a:ext cx="705240" cy="25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05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DG RTD</a:t>
            </a:r>
            <a:endParaRPr/>
          </a:p>
        </p:txBody>
      </p:sp>
      <p:sp>
        <p:nvSpPr>
          <p:cNvPr id="303" name="CustomShape 5"/>
          <p:cNvSpPr/>
          <p:nvPr/>
        </p:nvSpPr>
        <p:spPr>
          <a:xfrm>
            <a:off x="6991920" y="1857960"/>
            <a:ext cx="20570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it-IT" sz="1000" i="1" u="sng" strike="noStrike" spc="-1">
                <a:solidFill>
                  <a:srgbClr val="009999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https://ec.europa.eu/digital-single-market/en/news/communication-european-cloud-initiative-building-competitive-data-and-knowledge-economy-europe</a:t>
            </a:r>
            <a:r>
              <a:rPr lang="it-IT" sz="100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7987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457200" y="1692000"/>
            <a:ext cx="8304840" cy="510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Still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a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lack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of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widespread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</a:t>
            </a:r>
            <a:r>
              <a:rPr lang="it-IT" sz="2400" b="1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awareness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of the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value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of data and of </a:t>
            </a:r>
            <a:r>
              <a:rPr lang="it-IT" sz="2400" b="1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incentives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for data sharing.</a:t>
            </a:r>
            <a:endParaRPr dirty="0"/>
          </a:p>
          <a:p>
            <a:pPr marL="343080" indent="-34236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Lack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of common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standards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to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ensure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</a:t>
            </a:r>
            <a:r>
              <a:rPr lang="it-IT" sz="2400" b="1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inter-</a:t>
            </a:r>
            <a:r>
              <a:rPr lang="it-IT" sz="2400" b="1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operability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of data.</a:t>
            </a:r>
            <a:endParaRPr dirty="0"/>
          </a:p>
          <a:p>
            <a:pPr marL="343080" indent="-34236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400" b="1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Not</a:t>
            </a:r>
            <a:r>
              <a:rPr lang="it-IT" sz="2400" b="1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</a:t>
            </a:r>
            <a:r>
              <a:rPr lang="it-IT" sz="2400" b="1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enough</a:t>
            </a:r>
            <a:r>
              <a:rPr lang="it-IT" sz="2400" b="1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hardware </a:t>
            </a:r>
            <a:r>
              <a:rPr lang="it-IT" sz="2400" b="1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capacity</a:t>
            </a:r>
            <a:r>
              <a:rPr lang="it-IT" sz="2400" b="1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for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scientific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computing, storage,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connectivity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.</a:t>
            </a:r>
            <a:endParaRPr dirty="0"/>
          </a:p>
          <a:p>
            <a:pPr marL="343080" indent="-34236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400" b="1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Fragmentation</a:t>
            </a:r>
            <a:r>
              <a:rPr lang="it-IT" sz="2400" b="1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and </a:t>
            </a:r>
            <a:r>
              <a:rPr lang="it-IT" sz="2400" b="1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lack</a:t>
            </a:r>
            <a:r>
              <a:rPr lang="it-IT" sz="2400" b="1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of </a:t>
            </a:r>
            <a:r>
              <a:rPr lang="it-IT" sz="2400" b="1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coordination</a:t>
            </a:r>
            <a:r>
              <a:rPr lang="it-IT" sz="2400" b="1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over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different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scientific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communities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and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countries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.</a:t>
            </a:r>
            <a:endParaRPr dirty="0"/>
          </a:p>
          <a:p>
            <a:pPr marL="343080" indent="-34236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Need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to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translate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recent</a:t>
            </a:r>
            <a:r>
              <a:rPr lang="it-IT" sz="2400" b="1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</a:t>
            </a:r>
            <a:r>
              <a:rPr lang="it-IT" sz="2400" b="1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changes</a:t>
            </a:r>
            <a:r>
              <a:rPr lang="it-IT" sz="2400" b="1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in privacy, data </a:t>
            </a:r>
            <a:r>
              <a:rPr lang="it-IT" sz="2400" b="1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protection</a:t>
            </a:r>
            <a:r>
              <a:rPr lang="it-IT" sz="2400" b="1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and copyright </a:t>
            </a:r>
            <a:r>
              <a:rPr lang="it-IT" sz="2400" b="1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rules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to the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research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data domain.</a:t>
            </a:r>
            <a:endParaRPr dirty="0"/>
          </a:p>
        </p:txBody>
      </p:sp>
      <p:sp>
        <p:nvSpPr>
          <p:cNvPr id="305" name="CustomShape 2"/>
          <p:cNvSpPr/>
          <p:nvPr/>
        </p:nvSpPr>
        <p:spPr>
          <a:xfrm>
            <a:off x="0" y="144000"/>
            <a:ext cx="4536000" cy="70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3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Key challenges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80492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251640" y="1905120"/>
            <a:ext cx="8496360" cy="457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2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The cloud will </a:t>
            </a:r>
            <a:r>
              <a:rPr lang="it-IT" sz="2200" b="1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federate</a:t>
            </a:r>
            <a:r>
              <a:rPr lang="it-IT" sz="22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 existing and emerging horizontal and thematic data infrastructures, effectively </a:t>
            </a:r>
            <a:r>
              <a:rPr lang="it-IT" sz="2200" b="1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bridging todays fragmentation and ad-hoc solutions</a:t>
            </a:r>
            <a:r>
              <a:rPr lang="it-IT" sz="22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343080" indent="-34236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2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It will provide 1.7m EU researchers an environment with </a:t>
            </a:r>
            <a:r>
              <a:rPr lang="it-IT" sz="2200" b="1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free, open services for data storage, management, analysis and re-use</a:t>
            </a:r>
            <a:r>
              <a:rPr lang="it-IT" sz="22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 across disciplines.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343080" indent="-34236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2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It will </a:t>
            </a:r>
            <a:r>
              <a:rPr lang="it-IT" sz="2200" b="1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add value </a:t>
            </a:r>
            <a:r>
              <a:rPr lang="it-IT" sz="22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(scale, data-driven science, inter-disciplinarity, data to knowledge to innovation) and leverage current and past infrastructure investment (10b per year by MS, two decades EU investment)..</a:t>
            </a:r>
            <a:endParaRPr/>
          </a:p>
        </p:txBody>
      </p:sp>
      <p:sp>
        <p:nvSpPr>
          <p:cNvPr id="307" name="CustomShape 2"/>
          <p:cNvSpPr/>
          <p:nvPr/>
        </p:nvSpPr>
        <p:spPr>
          <a:xfrm>
            <a:off x="-216000" y="161640"/>
            <a:ext cx="4824000" cy="70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58920" algn="ctr">
              <a:lnSpc>
                <a:spcPct val="100000"/>
              </a:lnSpc>
            </a:pPr>
            <a:r>
              <a:rPr lang="it-IT" sz="3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EOSC: the vision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16435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Picture 2"/>
          <p:cNvPicPr/>
          <p:nvPr/>
        </p:nvPicPr>
        <p:blipFill>
          <a:blip r:embed="rId2"/>
          <a:stretch/>
        </p:blipFill>
        <p:spPr>
          <a:xfrm>
            <a:off x="657360" y="252000"/>
            <a:ext cx="8193240" cy="62892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6472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380880" y="1752480"/>
            <a:ext cx="8304840" cy="434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400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The European Commission </a:t>
            </a:r>
            <a:r>
              <a:rPr lang="it-IT" sz="24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(e.g. DG RTD, DG CNECT) </a:t>
            </a:r>
            <a:endParaRPr/>
          </a:p>
          <a:p>
            <a:pPr marL="343080" indent="-34236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4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OSPP - representing all sectors, </a:t>
            </a:r>
            <a:r>
              <a:rPr lang="it-IT" sz="2400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including business </a:t>
            </a:r>
            <a:r>
              <a:rPr lang="it-IT" sz="2000" i="1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(19 Sept 2016)</a:t>
            </a:r>
            <a:endParaRPr/>
          </a:p>
          <a:p>
            <a:pPr marL="343080" indent="-34236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4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8 (technical) Expert Groups – notably </a:t>
            </a:r>
            <a:r>
              <a:rPr lang="it-IT" sz="2400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HLEG - EOSC</a:t>
            </a:r>
            <a:endParaRPr/>
          </a:p>
          <a:p>
            <a:pPr marL="343080" indent="-34236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400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Member States </a:t>
            </a:r>
            <a:r>
              <a:rPr lang="it-IT" sz="24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(ministries &amp; national funding agencies)</a:t>
            </a:r>
            <a:r>
              <a:rPr lang="it-IT" sz="2000" i="1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– workshop on 29 June 2016</a:t>
            </a:r>
            <a:endParaRPr/>
          </a:p>
          <a:p>
            <a:pPr marL="343080" indent="-34236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400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Council </a:t>
            </a:r>
            <a:r>
              <a:rPr lang="it-IT" sz="24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- </a:t>
            </a:r>
            <a:r>
              <a:rPr lang="it-IT" sz="1800" i="1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29 November 2016 COMPET Council: first state of play on the EOSC</a:t>
            </a:r>
            <a:endParaRPr/>
          </a:p>
          <a:p>
            <a:pPr marL="343080" indent="-34236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400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EP</a:t>
            </a:r>
            <a:r>
              <a:rPr lang="it-IT" sz="24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(ITRE, IMCO) </a:t>
            </a:r>
            <a:r>
              <a:rPr lang="it-IT" sz="20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– </a:t>
            </a:r>
            <a:r>
              <a:rPr lang="it-IT" sz="2000" i="1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INI Report expected in Jan 2017</a:t>
            </a:r>
            <a:endParaRPr/>
          </a:p>
          <a:p>
            <a:pPr marL="343080" indent="-34236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4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EESC, CoR and other stakeholders with advisory roles</a:t>
            </a:r>
            <a:endParaRPr/>
          </a:p>
          <a:p>
            <a:pPr marL="343080" indent="-34236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4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Discipline specific scientific communities &amp; participants in H2020 execution (e.g. Dec 2016 – start of INFRADEV-4 project)</a:t>
            </a:r>
            <a:endParaRPr/>
          </a:p>
          <a:p>
            <a:pPr marL="343080" indent="-34236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400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Global partners</a:t>
            </a:r>
            <a:r>
              <a:rPr lang="it-IT" sz="24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(e.g. OECD, G7) - </a:t>
            </a:r>
            <a:r>
              <a:rPr lang="it-IT" sz="1800" i="1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March 2017 joint workshop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10" name="CustomShape 2"/>
          <p:cNvSpPr/>
          <p:nvPr/>
        </p:nvSpPr>
        <p:spPr>
          <a:xfrm>
            <a:off x="228600" y="1152000"/>
            <a:ext cx="8685720" cy="70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3200" b="1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A truly common European vision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56262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208080" y="1429920"/>
            <a:ext cx="807696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440">
              <a:lnSpc>
                <a:spcPct val="100000"/>
              </a:lnSpc>
            </a:pPr>
            <a:r>
              <a:rPr lang="it-IT" sz="3200" b="1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European Open Science Cloud (EOSC)</a:t>
            </a:r>
            <a:endParaRPr/>
          </a:p>
        </p:txBody>
      </p:sp>
      <p:sp>
        <p:nvSpPr>
          <p:cNvPr id="312" name="CustomShape 2"/>
          <p:cNvSpPr/>
          <p:nvPr/>
        </p:nvSpPr>
        <p:spPr>
          <a:xfrm>
            <a:off x="3429000" y="2720520"/>
            <a:ext cx="1294920" cy="25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CustomShape 3"/>
          <p:cNvSpPr/>
          <p:nvPr/>
        </p:nvSpPr>
        <p:spPr>
          <a:xfrm>
            <a:off x="155520" y="-2560680"/>
            <a:ext cx="5752800" cy="533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CustomShape 4"/>
          <p:cNvSpPr/>
          <p:nvPr/>
        </p:nvSpPr>
        <p:spPr>
          <a:xfrm>
            <a:off x="4227120" y="6576480"/>
            <a:ext cx="647640" cy="4042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CustomShape 5"/>
          <p:cNvSpPr/>
          <p:nvPr/>
        </p:nvSpPr>
        <p:spPr>
          <a:xfrm>
            <a:off x="4163040" y="6648120"/>
            <a:ext cx="705240" cy="25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05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DG RTD</a:t>
            </a:r>
            <a:endParaRPr/>
          </a:p>
        </p:txBody>
      </p:sp>
      <p:pic>
        <p:nvPicPr>
          <p:cNvPr id="316" name="Picture 8"/>
          <p:cNvPicPr/>
          <p:nvPr/>
        </p:nvPicPr>
        <p:blipFill>
          <a:blip r:embed="rId3"/>
          <a:srcRect l="21053" t="14494" r="32470" b="64372"/>
          <a:stretch/>
        </p:blipFill>
        <p:spPr>
          <a:xfrm>
            <a:off x="7054920" y="4162680"/>
            <a:ext cx="1094760" cy="318240"/>
          </a:xfrm>
          <a:prstGeom prst="rect">
            <a:avLst/>
          </a:prstGeom>
          <a:ln>
            <a:noFill/>
          </a:ln>
        </p:spPr>
      </p:pic>
      <p:pic>
        <p:nvPicPr>
          <p:cNvPr id="317" name="Picture 2"/>
          <p:cNvPicPr/>
          <p:nvPr/>
        </p:nvPicPr>
        <p:blipFill>
          <a:blip r:embed="rId4"/>
          <a:stretch/>
        </p:blipFill>
        <p:spPr>
          <a:xfrm>
            <a:off x="612720" y="2222640"/>
            <a:ext cx="6195600" cy="995760"/>
          </a:xfrm>
          <a:prstGeom prst="rect">
            <a:avLst/>
          </a:prstGeom>
          <a:ln>
            <a:noFill/>
          </a:ln>
        </p:spPr>
      </p:pic>
      <p:pic>
        <p:nvPicPr>
          <p:cNvPr id="318" name="Picture 3"/>
          <p:cNvPicPr/>
          <p:nvPr/>
        </p:nvPicPr>
        <p:blipFill>
          <a:blip r:embed="rId5"/>
          <a:stretch/>
        </p:blipFill>
        <p:spPr>
          <a:xfrm>
            <a:off x="609480" y="3200400"/>
            <a:ext cx="6195600" cy="3440880"/>
          </a:xfrm>
          <a:prstGeom prst="rect">
            <a:avLst/>
          </a:prstGeom>
          <a:ln>
            <a:noFill/>
          </a:ln>
        </p:spPr>
      </p:pic>
      <p:sp>
        <p:nvSpPr>
          <p:cNvPr id="319" name="CustomShape 6"/>
          <p:cNvSpPr/>
          <p:nvPr/>
        </p:nvSpPr>
        <p:spPr>
          <a:xfrm>
            <a:off x="2514600" y="2775600"/>
            <a:ext cx="1294920" cy="195840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0" name="CustomShape 7"/>
          <p:cNvSpPr/>
          <p:nvPr/>
        </p:nvSpPr>
        <p:spPr>
          <a:xfrm>
            <a:off x="2766240" y="3252240"/>
            <a:ext cx="2262960" cy="195840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1" name="CustomShape 8"/>
          <p:cNvSpPr/>
          <p:nvPr/>
        </p:nvSpPr>
        <p:spPr>
          <a:xfrm>
            <a:off x="5181480" y="3456360"/>
            <a:ext cx="595800" cy="235440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CustomShape 9"/>
          <p:cNvSpPr/>
          <p:nvPr/>
        </p:nvSpPr>
        <p:spPr>
          <a:xfrm>
            <a:off x="1447920" y="3456360"/>
            <a:ext cx="595800" cy="235440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3" name="CustomShape 10"/>
          <p:cNvSpPr/>
          <p:nvPr/>
        </p:nvSpPr>
        <p:spPr>
          <a:xfrm>
            <a:off x="612720" y="3831120"/>
            <a:ext cx="3654360" cy="235440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24" name="Picture 8"/>
          <p:cNvPicPr/>
          <p:nvPr/>
        </p:nvPicPr>
        <p:blipFill>
          <a:blip r:embed="rId3"/>
          <a:stretch/>
        </p:blipFill>
        <p:spPr>
          <a:xfrm>
            <a:off x="6796440" y="4066920"/>
            <a:ext cx="445320" cy="445320"/>
          </a:xfrm>
          <a:prstGeom prst="rect">
            <a:avLst/>
          </a:prstGeom>
          <a:ln>
            <a:noFill/>
          </a:ln>
        </p:spPr>
      </p:pic>
      <p:sp>
        <p:nvSpPr>
          <p:cNvPr id="325" name="CustomShape 11"/>
          <p:cNvSpPr/>
          <p:nvPr/>
        </p:nvSpPr>
        <p:spPr>
          <a:xfrm>
            <a:off x="2089800" y="6172200"/>
            <a:ext cx="2939040" cy="235440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CustomShape 12"/>
          <p:cNvSpPr/>
          <p:nvPr/>
        </p:nvSpPr>
        <p:spPr>
          <a:xfrm>
            <a:off x="4340880" y="5562720"/>
            <a:ext cx="653040" cy="235440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7" name="CustomShape 13"/>
          <p:cNvSpPr/>
          <p:nvPr/>
        </p:nvSpPr>
        <p:spPr>
          <a:xfrm>
            <a:off x="4419720" y="4703400"/>
            <a:ext cx="1357920" cy="235440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CustomShape 14"/>
          <p:cNvSpPr/>
          <p:nvPr/>
        </p:nvSpPr>
        <p:spPr>
          <a:xfrm>
            <a:off x="685800" y="4901400"/>
            <a:ext cx="837720" cy="235440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CustomShape 15"/>
          <p:cNvSpPr/>
          <p:nvPr/>
        </p:nvSpPr>
        <p:spPr>
          <a:xfrm>
            <a:off x="2666880" y="4066920"/>
            <a:ext cx="2590560" cy="235440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CustomShape 16"/>
          <p:cNvSpPr/>
          <p:nvPr/>
        </p:nvSpPr>
        <p:spPr>
          <a:xfrm>
            <a:off x="6465600" y="2818080"/>
            <a:ext cx="1681920" cy="3049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it-IT" sz="14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OECD, RDA, G7</a:t>
            </a:r>
            <a:endParaRPr/>
          </a:p>
        </p:txBody>
      </p:sp>
      <p:sp>
        <p:nvSpPr>
          <p:cNvPr id="331" name="CustomShape 17"/>
          <p:cNvSpPr/>
          <p:nvPr/>
        </p:nvSpPr>
        <p:spPr>
          <a:xfrm>
            <a:off x="6766920" y="3574080"/>
            <a:ext cx="1360440" cy="3049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it-IT" sz="14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WP2018-20</a:t>
            </a:r>
            <a:endParaRPr/>
          </a:p>
        </p:txBody>
      </p:sp>
      <p:sp>
        <p:nvSpPr>
          <p:cNvPr id="332" name="CustomShape 18"/>
          <p:cNvSpPr/>
          <p:nvPr/>
        </p:nvSpPr>
        <p:spPr>
          <a:xfrm>
            <a:off x="7144560" y="4191120"/>
            <a:ext cx="1074240" cy="25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1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01.01.2017</a:t>
            </a:r>
            <a:endParaRPr/>
          </a:p>
        </p:txBody>
      </p:sp>
      <p:sp>
        <p:nvSpPr>
          <p:cNvPr id="333" name="CustomShape 19"/>
          <p:cNvSpPr/>
          <p:nvPr/>
        </p:nvSpPr>
        <p:spPr>
          <a:xfrm>
            <a:off x="6238800" y="4910400"/>
            <a:ext cx="1907640" cy="5180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r">
              <a:lnSpc>
                <a:spcPct val="100000"/>
              </a:lnSpc>
            </a:pPr>
            <a:r>
              <a:rPr lang="it-IT" sz="14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EG on Rewards &amp;
EG on Skills</a:t>
            </a:r>
            <a:endParaRPr/>
          </a:p>
        </p:txBody>
      </p:sp>
      <p:sp>
        <p:nvSpPr>
          <p:cNvPr id="334" name="CustomShape 20"/>
          <p:cNvSpPr/>
          <p:nvPr/>
        </p:nvSpPr>
        <p:spPr>
          <a:xfrm>
            <a:off x="6270480" y="6241680"/>
            <a:ext cx="1869480" cy="3049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r">
              <a:lnSpc>
                <a:spcPct val="100000"/>
              </a:lnSpc>
            </a:pPr>
            <a:r>
              <a:rPr lang="it-IT" sz="14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FAIR Action Plan</a:t>
            </a:r>
            <a:endParaRPr/>
          </a:p>
        </p:txBody>
      </p:sp>
      <p:sp>
        <p:nvSpPr>
          <p:cNvPr id="335" name="CustomShape 21"/>
          <p:cNvSpPr/>
          <p:nvPr/>
        </p:nvSpPr>
        <p:spPr>
          <a:xfrm>
            <a:off x="213120" y="213840"/>
            <a:ext cx="284796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Vision &amp; Action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99960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6553080" y="6245280"/>
            <a:ext cx="2133000" cy="47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55ABFE5C-167B-4CFD-9267-0BC47F3CAC51}" type="slidenum">
              <a:rPr lang="it-IT" sz="1200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9</a:t>
            </a:fld>
            <a:endParaRPr/>
          </a:p>
        </p:txBody>
      </p:sp>
      <p:sp>
        <p:nvSpPr>
          <p:cNvPr id="337" name="CustomShape 2"/>
          <p:cNvSpPr/>
          <p:nvPr/>
        </p:nvSpPr>
        <p:spPr>
          <a:xfrm>
            <a:off x="228600" y="1224000"/>
            <a:ext cx="8685720" cy="70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58920" algn="ctr">
              <a:lnSpc>
                <a:spcPct val="100000"/>
              </a:lnSpc>
            </a:pPr>
            <a:r>
              <a:rPr lang="it-IT" sz="3200" b="1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Commission High Level Expert Group</a:t>
            </a:r>
            <a:endParaRPr/>
          </a:p>
          <a:p>
            <a:pPr marL="358920" algn="ctr">
              <a:lnSpc>
                <a:spcPct val="100000"/>
              </a:lnSpc>
            </a:pPr>
            <a:r>
              <a:rPr lang="it-IT" sz="3200" b="1" strike="noStrike" spc="-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Verdana"/>
              </a:rPr>
              <a:t>European Open Science Cloud (HLEG EOSC)</a:t>
            </a:r>
            <a:endParaRPr/>
          </a:p>
        </p:txBody>
      </p:sp>
      <p:sp>
        <p:nvSpPr>
          <p:cNvPr id="338" name="CustomShape 3"/>
          <p:cNvSpPr/>
          <p:nvPr/>
        </p:nvSpPr>
        <p:spPr>
          <a:xfrm>
            <a:off x="457200" y="2819400"/>
            <a:ext cx="8304840" cy="395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Set up on 16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September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2015.</a:t>
            </a:r>
            <a:endParaRPr dirty="0"/>
          </a:p>
          <a:p>
            <a:pPr marL="343080" indent="-34236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Mission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: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vision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for EOSC and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recommendations</a:t>
            </a:r>
            <a:endParaRPr dirty="0"/>
          </a:p>
          <a:p>
            <a:pPr marL="343080" indent="-34236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10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members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– 8 EU and 2 non-EU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observers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(JAP/AUS).</a:t>
            </a:r>
            <a:endParaRPr dirty="0"/>
          </a:p>
          <a:p>
            <a:pPr marL="343080" indent="-34236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Chair: Professor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Barend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Mons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until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December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2016.</a:t>
            </a:r>
            <a:endParaRPr dirty="0"/>
          </a:p>
          <a:p>
            <a:pPr marL="343080" indent="-34236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Listed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in the </a:t>
            </a:r>
            <a:r>
              <a:rPr lang="it-IT" sz="2400" u="sng" strike="noStrike" spc="-1" dirty="0" err="1">
                <a:solidFill>
                  <a:srgbClr val="009999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Commission</a:t>
            </a:r>
            <a:r>
              <a:rPr lang="it-IT" sz="2400" u="sng" strike="noStrike" spc="-1" dirty="0">
                <a:solidFill>
                  <a:srgbClr val="009999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</a:t>
            </a:r>
            <a:r>
              <a:rPr lang="it-IT" sz="2400" u="sng" strike="noStrike" spc="-1" dirty="0" err="1">
                <a:solidFill>
                  <a:srgbClr val="009999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transparency</a:t>
            </a:r>
            <a:r>
              <a:rPr lang="it-IT" sz="2400" u="sng" strike="noStrike" spc="-1" dirty="0">
                <a:solidFill>
                  <a:srgbClr val="009999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</a:t>
            </a:r>
            <a:r>
              <a:rPr lang="it-IT" sz="2400" u="sng" strike="noStrike" spc="-1" dirty="0" err="1">
                <a:solidFill>
                  <a:srgbClr val="009999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register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.</a:t>
            </a:r>
            <a:endParaRPr dirty="0"/>
          </a:p>
          <a:p>
            <a:pPr marL="343080" indent="-34236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4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meetings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, 2 stakeholder workshops,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several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external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presentations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,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extensive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community engagement.</a:t>
            </a:r>
            <a:endParaRPr dirty="0"/>
          </a:p>
          <a:p>
            <a:pPr marL="343080" indent="-342360">
              <a:lnSpc>
                <a:spcPct val="100000"/>
              </a:lnSpc>
              <a:buClr>
                <a:srgbClr val="0F5494"/>
              </a:buClr>
              <a:buFont typeface="Courier New"/>
              <a:buChar char="o"/>
            </a:pP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Report on 10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October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2016, &gt; 2000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downloads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,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one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of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biggest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Communication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</a:t>
            </a:r>
            <a:r>
              <a:rPr lang="it-IT" sz="2400" strike="noStrike" spc="-1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successes</a:t>
            </a:r>
            <a:r>
              <a:rPr lang="it-IT" sz="2400" strike="noStrike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Light"/>
                <a:ea typeface="Microsoft YaHei"/>
              </a:rPr>
              <a:t> of DG RTD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1556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2517</TotalTime>
  <Words>1939</Words>
  <Application>Microsoft Macintosh PowerPoint</Application>
  <PresentationFormat>On-screen Show (4:3)</PresentationFormat>
  <Paragraphs>282</Paragraphs>
  <Slides>27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Blank</vt:lpstr>
      <vt:lpstr>The European Open Science Cloud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VON SCHOMBERG Rene (RTD)</dc:creator>
  <cp:lastModifiedBy>Matthew Viljoen</cp:lastModifiedBy>
  <cp:revision>301</cp:revision>
  <cp:lastPrinted>2015-11-23T14:55:10Z</cp:lastPrinted>
  <dcterms:created xsi:type="dcterms:W3CDTF">2015-08-25T08:10:35Z</dcterms:created>
  <dcterms:modified xsi:type="dcterms:W3CDTF">2017-09-18T13:29:41Z</dcterms:modified>
</cp:coreProperties>
</file>