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3" r:id="rId2"/>
    <p:sldId id="295" r:id="rId3"/>
    <p:sldId id="287" r:id="rId4"/>
    <p:sldId id="288" r:id="rId5"/>
    <p:sldId id="296" r:id="rId6"/>
    <p:sldId id="285" r:id="rId7"/>
    <p:sldId id="289" r:id="rId8"/>
    <p:sldId id="286" r:id="rId9"/>
    <p:sldId id="262" r:id="rId10"/>
    <p:sldId id="291" r:id="rId11"/>
    <p:sldId id="259" r:id="rId12"/>
    <p:sldId id="284" r:id="rId13"/>
    <p:sldId id="257" r:id="rId14"/>
    <p:sldId id="269" r:id="rId15"/>
    <p:sldId id="270" r:id="rId16"/>
    <p:sldId id="267" r:id="rId17"/>
    <p:sldId id="275" r:id="rId18"/>
    <p:sldId id="292" r:id="rId19"/>
    <p:sldId id="293" r:id="rId20"/>
    <p:sldId id="294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405" autoAdjust="0"/>
  </p:normalViewPr>
  <p:slideViewPr>
    <p:cSldViewPr snapToGrid="0" snapToObjects="1">
      <p:cViewPr varScale="1">
        <p:scale>
          <a:sx n="119" d="100"/>
          <a:sy n="119" d="100"/>
        </p:scale>
        <p:origin x="-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7B858-B355-014C-A0F5-2C80F9615B01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0BB274-F6FD-B244-A79B-FAF6CC5E7D72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Provisioning</a:t>
          </a:r>
          <a:endParaRPr lang="en-US" dirty="0"/>
        </a:p>
      </dgm:t>
    </dgm:pt>
    <dgm:pt modelId="{845E7DA0-E766-9F45-8BFF-1092A2242CF3}" type="parTrans" cxnId="{C12DBCEB-EAC1-F345-95B5-BC5B5F9449F2}">
      <dgm:prSet/>
      <dgm:spPr/>
      <dgm:t>
        <a:bodyPr/>
        <a:lstStyle/>
        <a:p>
          <a:endParaRPr lang="en-US"/>
        </a:p>
      </dgm:t>
    </dgm:pt>
    <dgm:pt modelId="{186F76D4-2ADD-5445-866F-0576351B36F2}" type="sibTrans" cxnId="{C12DBCEB-EAC1-F345-95B5-BC5B5F9449F2}">
      <dgm:prSet/>
      <dgm:spPr/>
      <dgm:t>
        <a:bodyPr/>
        <a:lstStyle/>
        <a:p>
          <a:endParaRPr lang="en-US"/>
        </a:p>
      </dgm:t>
    </dgm:pt>
    <dgm:pt modelId="{F695ECA7-8EA0-644E-8D8C-1B8280BD1316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Configuration Management</a:t>
          </a:r>
          <a:endParaRPr lang="en-US" dirty="0"/>
        </a:p>
      </dgm:t>
    </dgm:pt>
    <dgm:pt modelId="{17DE4DF6-BD19-324B-8B49-88696D2B5BD1}" type="parTrans" cxnId="{63B26138-F8AD-4946-B7B4-E9EC236F9E75}">
      <dgm:prSet/>
      <dgm:spPr/>
      <dgm:t>
        <a:bodyPr/>
        <a:lstStyle/>
        <a:p>
          <a:endParaRPr lang="en-US"/>
        </a:p>
      </dgm:t>
    </dgm:pt>
    <dgm:pt modelId="{E6454B4C-BF16-5C49-93BC-E1F4455E45CC}" type="sibTrans" cxnId="{63B26138-F8AD-4946-B7B4-E9EC236F9E75}">
      <dgm:prSet/>
      <dgm:spPr/>
      <dgm:t>
        <a:bodyPr/>
        <a:lstStyle/>
        <a:p>
          <a:endParaRPr lang="en-US"/>
        </a:p>
      </dgm:t>
    </dgm:pt>
    <dgm:pt modelId="{CD11EC53-F2B4-A146-A9B1-9303581BF96F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Workflow</a:t>
          </a:r>
          <a:endParaRPr lang="en-US" dirty="0"/>
        </a:p>
      </dgm:t>
    </dgm:pt>
    <dgm:pt modelId="{3044BCBC-5AF8-FB46-9516-416C1DFE7B5D}" type="parTrans" cxnId="{F8AA3E24-C209-114D-93DA-99ED1EC39981}">
      <dgm:prSet/>
      <dgm:spPr/>
      <dgm:t>
        <a:bodyPr/>
        <a:lstStyle/>
        <a:p>
          <a:endParaRPr lang="en-US"/>
        </a:p>
      </dgm:t>
    </dgm:pt>
    <dgm:pt modelId="{9FFA8608-43BF-894F-9FA6-C9943ED86314}" type="sibTrans" cxnId="{F8AA3E24-C209-114D-93DA-99ED1EC39981}">
      <dgm:prSet/>
      <dgm:spPr/>
      <dgm:t>
        <a:bodyPr/>
        <a:lstStyle/>
        <a:p>
          <a:endParaRPr lang="en-US"/>
        </a:p>
      </dgm:t>
    </dgm:pt>
    <dgm:pt modelId="{C0D6DCB5-644F-0849-A81A-88D5390C76F9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Operations Management</a:t>
          </a:r>
          <a:endParaRPr lang="en-US" dirty="0"/>
        </a:p>
      </dgm:t>
    </dgm:pt>
    <dgm:pt modelId="{C9A7A6C6-FA39-5340-8500-529B8B403F7B}" type="parTrans" cxnId="{AA4194D7-755E-5A45-948A-B7B3F18C3D6F}">
      <dgm:prSet/>
      <dgm:spPr/>
      <dgm:t>
        <a:bodyPr/>
        <a:lstStyle/>
        <a:p>
          <a:endParaRPr lang="en-US"/>
        </a:p>
      </dgm:t>
    </dgm:pt>
    <dgm:pt modelId="{0F950162-7356-674C-AFF4-5BEAC01C1398}" type="sibTrans" cxnId="{AA4194D7-755E-5A45-948A-B7B3F18C3D6F}">
      <dgm:prSet/>
      <dgm:spPr/>
      <dgm:t>
        <a:bodyPr/>
        <a:lstStyle/>
        <a:p>
          <a:endParaRPr lang="en-US"/>
        </a:p>
      </dgm:t>
    </dgm:pt>
    <dgm:pt modelId="{43CBE2F1-C9E6-4B41-A948-163C656A272B}" type="pres">
      <dgm:prSet presAssocID="{6387B858-B355-014C-A0F5-2C80F9615B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952076-E35B-8E44-BDF3-5637C29C6316}" type="pres">
      <dgm:prSet presAssocID="{6387B858-B355-014C-A0F5-2C80F9615B01}" presName="diamond" presStyleLbl="bgShp" presStyleIdx="0" presStyleCnt="1"/>
      <dgm:spPr/>
      <dgm:t>
        <a:bodyPr/>
        <a:lstStyle/>
        <a:p>
          <a:endParaRPr lang="en-US"/>
        </a:p>
      </dgm:t>
    </dgm:pt>
    <dgm:pt modelId="{B6E3EC53-55F9-4A4C-85B7-67D574E70CBC}" type="pres">
      <dgm:prSet presAssocID="{6387B858-B355-014C-A0F5-2C80F9615B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BFD43-CA1B-7249-99A0-7EC42CDEBBC2}" type="pres">
      <dgm:prSet presAssocID="{6387B858-B355-014C-A0F5-2C80F9615B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5E826-9EA6-FA4C-9098-8633E82ABA04}" type="pres">
      <dgm:prSet presAssocID="{6387B858-B355-014C-A0F5-2C80F9615B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D1029-4B58-BB4E-8CCE-D3F673DE553E}" type="pres">
      <dgm:prSet presAssocID="{6387B858-B355-014C-A0F5-2C80F9615B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8C294F-AD67-A74C-A504-6BBADBAB0C0A}" type="presOf" srcId="{C0D6DCB5-644F-0849-A81A-88D5390C76F9}" destId="{6FFD1029-4B58-BB4E-8CCE-D3F673DE553E}" srcOrd="0" destOrd="0" presId="urn:microsoft.com/office/officeart/2005/8/layout/matrix3"/>
    <dgm:cxn modelId="{F8AA3E24-C209-114D-93DA-99ED1EC39981}" srcId="{6387B858-B355-014C-A0F5-2C80F9615B01}" destId="{CD11EC53-F2B4-A146-A9B1-9303581BF96F}" srcOrd="2" destOrd="0" parTransId="{3044BCBC-5AF8-FB46-9516-416C1DFE7B5D}" sibTransId="{9FFA8608-43BF-894F-9FA6-C9943ED86314}"/>
    <dgm:cxn modelId="{AA4194D7-755E-5A45-948A-B7B3F18C3D6F}" srcId="{6387B858-B355-014C-A0F5-2C80F9615B01}" destId="{C0D6DCB5-644F-0849-A81A-88D5390C76F9}" srcOrd="3" destOrd="0" parTransId="{C9A7A6C6-FA39-5340-8500-529B8B403F7B}" sibTransId="{0F950162-7356-674C-AFF4-5BEAC01C1398}"/>
    <dgm:cxn modelId="{C12DBCEB-EAC1-F345-95B5-BC5B5F9449F2}" srcId="{6387B858-B355-014C-A0F5-2C80F9615B01}" destId="{190BB274-F6FD-B244-A79B-FAF6CC5E7D72}" srcOrd="0" destOrd="0" parTransId="{845E7DA0-E766-9F45-8BFF-1092A2242CF3}" sibTransId="{186F76D4-2ADD-5445-866F-0576351B36F2}"/>
    <dgm:cxn modelId="{5B51CAAC-C1BA-634F-8373-9D930588CF99}" type="presOf" srcId="{F695ECA7-8EA0-644E-8D8C-1B8280BD1316}" destId="{628BFD43-CA1B-7249-99A0-7EC42CDEBBC2}" srcOrd="0" destOrd="0" presId="urn:microsoft.com/office/officeart/2005/8/layout/matrix3"/>
    <dgm:cxn modelId="{511962B4-D41D-F84F-A990-5242D5F1FDC2}" type="presOf" srcId="{190BB274-F6FD-B244-A79B-FAF6CC5E7D72}" destId="{B6E3EC53-55F9-4A4C-85B7-67D574E70CBC}" srcOrd="0" destOrd="0" presId="urn:microsoft.com/office/officeart/2005/8/layout/matrix3"/>
    <dgm:cxn modelId="{A9734761-6446-5C4C-B732-7ED36BDEBAAF}" type="presOf" srcId="{CD11EC53-F2B4-A146-A9B1-9303581BF96F}" destId="{1125E826-9EA6-FA4C-9098-8633E82ABA04}" srcOrd="0" destOrd="0" presId="urn:microsoft.com/office/officeart/2005/8/layout/matrix3"/>
    <dgm:cxn modelId="{2FAAC65A-94B6-5646-86D0-149FF9B48C09}" type="presOf" srcId="{6387B858-B355-014C-A0F5-2C80F9615B01}" destId="{43CBE2F1-C9E6-4B41-A948-163C656A272B}" srcOrd="0" destOrd="0" presId="urn:microsoft.com/office/officeart/2005/8/layout/matrix3"/>
    <dgm:cxn modelId="{63B26138-F8AD-4946-B7B4-E9EC236F9E75}" srcId="{6387B858-B355-014C-A0F5-2C80F9615B01}" destId="{F695ECA7-8EA0-644E-8D8C-1B8280BD1316}" srcOrd="1" destOrd="0" parTransId="{17DE4DF6-BD19-324B-8B49-88696D2B5BD1}" sibTransId="{E6454B4C-BF16-5C49-93BC-E1F4455E45CC}"/>
    <dgm:cxn modelId="{7226EEC6-4310-2C44-AD9E-B67E19A2AA5B}" type="presParOf" srcId="{43CBE2F1-C9E6-4B41-A948-163C656A272B}" destId="{E2952076-E35B-8E44-BDF3-5637C29C6316}" srcOrd="0" destOrd="0" presId="urn:microsoft.com/office/officeart/2005/8/layout/matrix3"/>
    <dgm:cxn modelId="{387A5570-58A6-1C44-9774-509C0ED6ABD1}" type="presParOf" srcId="{43CBE2F1-C9E6-4B41-A948-163C656A272B}" destId="{B6E3EC53-55F9-4A4C-85B7-67D574E70CBC}" srcOrd="1" destOrd="0" presId="urn:microsoft.com/office/officeart/2005/8/layout/matrix3"/>
    <dgm:cxn modelId="{F37DA158-8305-EE45-A91B-5BD470A7B5B7}" type="presParOf" srcId="{43CBE2F1-C9E6-4B41-A948-163C656A272B}" destId="{628BFD43-CA1B-7249-99A0-7EC42CDEBBC2}" srcOrd="2" destOrd="0" presId="urn:microsoft.com/office/officeart/2005/8/layout/matrix3"/>
    <dgm:cxn modelId="{1AECCFEF-06C2-AD43-9CC9-8CFA4D392D6E}" type="presParOf" srcId="{43CBE2F1-C9E6-4B41-A948-163C656A272B}" destId="{1125E826-9EA6-FA4C-9098-8633E82ABA04}" srcOrd="3" destOrd="0" presId="urn:microsoft.com/office/officeart/2005/8/layout/matrix3"/>
    <dgm:cxn modelId="{BE0CCE0F-746A-A640-AFA7-5A50B5A60C10}" type="presParOf" srcId="{43CBE2F1-C9E6-4B41-A948-163C656A272B}" destId="{6FFD1029-4B58-BB4E-8CCE-D3F673DE553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52076-E35B-8E44-BDF3-5637C29C6316}">
      <dsp:nvSpPr>
        <dsp:cNvPr id="0" name=""/>
        <dsp:cNvSpPr/>
      </dsp:nvSpPr>
      <dsp:spPr>
        <a:xfrm>
          <a:off x="1592523" y="0"/>
          <a:ext cx="5040559" cy="504055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E3EC53-55F9-4A4C-85B7-67D574E70CBC}">
      <dsp:nvSpPr>
        <dsp:cNvPr id="0" name=""/>
        <dsp:cNvSpPr/>
      </dsp:nvSpPr>
      <dsp:spPr>
        <a:xfrm>
          <a:off x="2071376" y="478853"/>
          <a:ext cx="1965818" cy="1965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Provisioning</a:t>
          </a:r>
          <a:endParaRPr lang="en-US" sz="2200" kern="1200" dirty="0"/>
        </a:p>
      </dsp:txBody>
      <dsp:txXfrm>
        <a:off x="2167339" y="574816"/>
        <a:ext cx="1773892" cy="1773892"/>
      </dsp:txXfrm>
    </dsp:sp>
    <dsp:sp modelId="{628BFD43-CA1B-7249-99A0-7EC42CDEBBC2}">
      <dsp:nvSpPr>
        <dsp:cNvPr id="0" name=""/>
        <dsp:cNvSpPr/>
      </dsp:nvSpPr>
      <dsp:spPr>
        <a:xfrm>
          <a:off x="4188411" y="478853"/>
          <a:ext cx="1965818" cy="1965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Configuration Management</a:t>
          </a:r>
          <a:endParaRPr lang="en-US" sz="2200" kern="1200" dirty="0"/>
        </a:p>
      </dsp:txBody>
      <dsp:txXfrm>
        <a:off x="4284374" y="574816"/>
        <a:ext cx="1773892" cy="1773892"/>
      </dsp:txXfrm>
    </dsp:sp>
    <dsp:sp modelId="{1125E826-9EA6-FA4C-9098-8633E82ABA04}">
      <dsp:nvSpPr>
        <dsp:cNvPr id="0" name=""/>
        <dsp:cNvSpPr/>
      </dsp:nvSpPr>
      <dsp:spPr>
        <a:xfrm>
          <a:off x="2071376" y="2595887"/>
          <a:ext cx="1965818" cy="1965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Workflow</a:t>
          </a:r>
          <a:endParaRPr lang="en-US" sz="2200" kern="1200" dirty="0"/>
        </a:p>
      </dsp:txBody>
      <dsp:txXfrm>
        <a:off x="2167339" y="2691850"/>
        <a:ext cx="1773892" cy="1773892"/>
      </dsp:txXfrm>
    </dsp:sp>
    <dsp:sp modelId="{6FFD1029-4B58-BB4E-8CCE-D3F673DE553E}">
      <dsp:nvSpPr>
        <dsp:cNvPr id="0" name=""/>
        <dsp:cNvSpPr/>
      </dsp:nvSpPr>
      <dsp:spPr>
        <a:xfrm>
          <a:off x="4188411" y="2595887"/>
          <a:ext cx="1965818" cy="1965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Operations Management</a:t>
          </a:r>
          <a:endParaRPr lang="en-US" sz="2200" kern="1200" dirty="0"/>
        </a:p>
      </dsp:txBody>
      <dsp:txXfrm>
        <a:off x="4284374" y="2691850"/>
        <a:ext cx="1773892" cy="1773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FE59F-F5F2-8E4B-82C5-6BB7D6B7AEFA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B39B7-D914-2D4F-86EB-A1556334F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2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F95C5-BEEB-B949-912E-33316AB9E9D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b="1" baseline="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104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3754A46-3834-674A-A096-D1AD5EC4AE1C}" type="slidenum">
              <a:rPr lang="en-GB" sz="1200"/>
              <a:pPr/>
              <a:t>9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6743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E7FE1-BCD0-FD44-B61A-8AAAAE43110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98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E1A6-600D-5942-B064-BCE782CD4C62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90E5-2626-2A4A-8BAF-AF48DD28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E1A6-600D-5942-B064-BCE782CD4C62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90E5-2626-2A4A-8BAF-AF48DD28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6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E1A6-600D-5942-B064-BCE782CD4C62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90E5-2626-2A4A-8BAF-AF48DD28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E1A6-600D-5942-B064-BCE782CD4C62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90E5-2626-2A4A-8BAF-AF48DD28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E1A6-600D-5942-B064-BCE782CD4C62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90E5-2626-2A4A-8BAF-AF48DD28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E1A6-600D-5942-B064-BCE782CD4C62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90E5-2626-2A4A-8BAF-AF48DD28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E1A6-600D-5942-B064-BCE782CD4C62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90E5-2626-2A4A-8BAF-AF48DD28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4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E1A6-600D-5942-B064-BCE782CD4C62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90E5-2626-2A4A-8BAF-AF48DD28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4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E1A6-600D-5942-B064-BCE782CD4C62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90E5-2626-2A4A-8BAF-AF48DD28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2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E1A6-600D-5942-B064-BCE782CD4C62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90E5-2626-2A4A-8BAF-AF48DD28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4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E1A6-600D-5942-B064-BCE782CD4C62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90E5-2626-2A4A-8BAF-AF48DD28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2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CE1A6-600D-5942-B064-BCE782CD4C62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90E5-2626-2A4A-8BAF-AF48DD28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9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1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08100" y="838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9058"/>
            <a:ext cx="9144000" cy="38501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88714" y="5576563"/>
            <a:ext cx="4731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Sergei Iakhnin</a:t>
            </a:r>
          </a:p>
          <a:p>
            <a:r>
              <a:rPr lang="en-US" b="1" dirty="0" smtClean="0"/>
              <a:t>European Molecular Biology Laboratory (EMBL)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3500" y="254082"/>
            <a:ext cx="90805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EOSC Pilot Pan Cancer Science Demonstrator update</a:t>
            </a:r>
            <a:endParaRPr lang="en-US" sz="3200" b="1" dirty="0" smtClean="0">
              <a:solidFill>
                <a:srgbClr val="1F497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182" y="6026357"/>
            <a:ext cx="1612224" cy="6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70098"/>
      </p:ext>
    </p:extLst>
  </p:cSld>
  <p:clrMapOvr>
    <a:masterClrMapping/>
  </p:clrMapOvr>
  <p:transition xmlns:p14="http://schemas.microsoft.com/office/powerpoint/2010/main" advTm="2710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449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+mn-lt"/>
              </a:rPr>
              <a:t>PCAWG Data </a:t>
            </a:r>
            <a:r>
              <a:rPr lang="en-US" b="1" dirty="0" smtClean="0">
                <a:solidFill>
                  <a:srgbClr val="1F497D"/>
                </a:solidFill>
                <a:latin typeface="+mn-lt"/>
              </a:rPr>
              <a:t>Processing Timeline</a:t>
            </a:r>
            <a:endParaRPr lang="en-US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44" r="-17144"/>
          <a:stretch>
            <a:fillRect/>
          </a:stretch>
        </p:blipFill>
        <p:spPr>
          <a:xfrm>
            <a:off x="-1061544" y="619850"/>
            <a:ext cx="10913357" cy="6001926"/>
          </a:xfrm>
        </p:spPr>
      </p:pic>
      <p:cxnSp>
        <p:nvCxnSpPr>
          <p:cNvPr id="7" name="Straight Connector 6"/>
          <p:cNvCxnSpPr/>
          <p:nvPr/>
        </p:nvCxnSpPr>
        <p:spPr>
          <a:xfrm flipH="1" flipV="1">
            <a:off x="1177123" y="1161717"/>
            <a:ext cx="7186646" cy="154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23590" y="1177206"/>
            <a:ext cx="1440427" cy="425962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11831" y="1161717"/>
            <a:ext cx="1734707" cy="427511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91654" y="1161717"/>
            <a:ext cx="1734707" cy="427511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653288" y="1161717"/>
            <a:ext cx="1130658" cy="427511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465438" y="1161717"/>
            <a:ext cx="309769" cy="427511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249565"/>
              </p:ext>
            </p:extLst>
          </p:nvPr>
        </p:nvGraphicFramePr>
        <p:xfrm>
          <a:off x="2664943" y="2561764"/>
          <a:ext cx="41292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984"/>
                <a:gridCol w="23873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Pipeline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Time Savings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BWA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months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Sanger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months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DKFZ/EMBL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months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Broad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months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OxoG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months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70350" y="6550223"/>
            <a:ext cx="8598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Large-Scale Uniform Analysis of Cancer Whole Genomes in Multiple Computing </a:t>
            </a:r>
            <a:r>
              <a:rPr lang="en-US" sz="1400" dirty="0" smtClean="0"/>
              <a:t>Environments, C. Yung et al,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69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17" y="363581"/>
            <a:ext cx="815340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+mn-lt"/>
              </a:rPr>
              <a:t>Requirements for scientific computing on the cloud</a:t>
            </a:r>
            <a:endParaRPr lang="en-US" sz="3200" b="1" dirty="0">
              <a:solidFill>
                <a:srgbClr val="1F497D"/>
              </a:solidFill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658684"/>
              </p:ext>
            </p:extLst>
          </p:nvPr>
        </p:nvGraphicFramePr>
        <p:xfrm>
          <a:off x="498517" y="1538357"/>
          <a:ext cx="8225606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10208" y="1218521"/>
            <a:ext cx="1753219" cy="1695476"/>
            <a:chOff x="876192" y="1125581"/>
            <a:chExt cx="1753219" cy="16954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6192" y="1125581"/>
              <a:ext cx="1282700" cy="12827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9568" y="1314021"/>
              <a:ext cx="1282700" cy="12827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8719" y="1538357"/>
              <a:ext cx="1210692" cy="12827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20" y="5580782"/>
            <a:ext cx="1152128" cy="1106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3765" y="1360491"/>
            <a:ext cx="1368152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972" y="5316984"/>
            <a:ext cx="1368151" cy="1541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475" y="2680905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Manage infrastructure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Cloud-agnostic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3646" y="2733007"/>
            <a:ext cx="2133600" cy="365125"/>
          </a:xfrm>
        </p:spPr>
        <p:txBody>
          <a:bodyPr/>
          <a:lstStyle/>
          <a:p>
            <a:pPr marL="285750" indent="-285750" algn="l">
              <a:buFont typeface="Arial"/>
              <a:buChar char="•"/>
              <a:defRPr/>
            </a:pPr>
            <a:r>
              <a:rPr lang="de-DE" sz="1800" dirty="0" err="1" smtClean="0">
                <a:solidFill>
                  <a:schemeClr val="tx1"/>
                </a:solidFill>
              </a:rPr>
              <a:t>Config</a:t>
            </a:r>
            <a:r>
              <a:rPr lang="de-DE" sz="1800" dirty="0" smtClean="0">
                <a:solidFill>
                  <a:schemeClr val="tx1"/>
                </a:solidFill>
              </a:rPr>
              <a:t>-</a:t>
            </a:r>
            <a:r>
              <a:rPr lang="de-DE" sz="1800" dirty="0" err="1" smtClean="0">
                <a:solidFill>
                  <a:schemeClr val="tx1"/>
                </a:solidFill>
              </a:rPr>
              <a:t>as</a:t>
            </a:r>
            <a:r>
              <a:rPr lang="de-DE" sz="1800" dirty="0" smtClean="0">
                <a:solidFill>
                  <a:schemeClr val="tx1"/>
                </a:solidFill>
              </a:rPr>
              <a:t>-code</a:t>
            </a:r>
          </a:p>
          <a:p>
            <a:pPr marL="285750" indent="-285750" algn="l">
              <a:buFont typeface="Arial"/>
              <a:buChar char="•"/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OS-</a:t>
            </a:r>
            <a:r>
              <a:rPr lang="de-DE" sz="1800" dirty="0" err="1" smtClean="0">
                <a:solidFill>
                  <a:schemeClr val="tx1"/>
                </a:solidFill>
              </a:rPr>
              <a:t>agnostic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114499" y="49270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/>
              <a:buChar char="•"/>
              <a:defRPr/>
            </a:pPr>
            <a:r>
              <a:rPr lang="de-DE" sz="1800" dirty="0" err="1" smtClean="0">
                <a:solidFill>
                  <a:srgbClr val="000000"/>
                </a:solidFill>
              </a:rPr>
              <a:t>Highly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distributed</a:t>
            </a:r>
            <a:endParaRPr lang="de-DE" sz="1800" dirty="0" smtClean="0">
              <a:solidFill>
                <a:srgbClr val="000000"/>
              </a:solidFill>
            </a:endParaRPr>
          </a:p>
          <a:p>
            <a:pPr marL="171450" indent="-171450" algn="l">
              <a:buFont typeface="Arial"/>
              <a:buChar char="•"/>
              <a:defRPr/>
            </a:pPr>
            <a:r>
              <a:rPr lang="de-DE" sz="1800" dirty="0" smtClean="0">
                <a:solidFill>
                  <a:srgbClr val="000000"/>
                </a:solidFill>
              </a:rPr>
              <a:t>System-</a:t>
            </a:r>
            <a:r>
              <a:rPr lang="de-DE" sz="1800" dirty="0" err="1" smtClean="0">
                <a:solidFill>
                  <a:srgbClr val="000000"/>
                </a:solidFill>
              </a:rPr>
              <a:t>of</a:t>
            </a:r>
            <a:r>
              <a:rPr lang="de-DE" sz="1800" dirty="0" smtClean="0">
                <a:solidFill>
                  <a:srgbClr val="000000"/>
                </a:solidFill>
              </a:rPr>
              <a:t>-</a:t>
            </a:r>
            <a:r>
              <a:rPr lang="de-DE" sz="1800" dirty="0" err="1" smtClean="0">
                <a:solidFill>
                  <a:srgbClr val="000000"/>
                </a:solidFill>
              </a:rPr>
              <a:t>record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943646" y="4744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/>
              <a:buChar char="•"/>
              <a:defRPr/>
            </a:pPr>
            <a:r>
              <a:rPr lang="de-DE" sz="1800" dirty="0" err="1" smtClean="0">
                <a:solidFill>
                  <a:schemeClr val="tx1"/>
                </a:solidFill>
              </a:rPr>
              <a:t>Health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metrics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Troubleshooting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7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rcRect l="-59364" r="-59364"/>
          <a:stretch>
            <a:fillRect/>
          </a:stretch>
        </p:blipFill>
        <p:spPr>
          <a:xfrm flipH="1">
            <a:off x="2483768" y="1268760"/>
            <a:ext cx="8784976" cy="482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2348880"/>
            <a:ext cx="432048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136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/>
              </a:rPr>
              <a:t>Butler</a:t>
            </a:r>
            <a:endParaRPr lang="en-CA" sz="1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4143" y="131055"/>
            <a:ext cx="3231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llevar</a:t>
            </a:r>
            <a:r>
              <a:rPr lang="en-US" dirty="0"/>
              <a:t>/butler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534" y="6093296"/>
            <a:ext cx="6785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Enabling rapid cloud-based analysis of thousands of human genomes via </a:t>
            </a:r>
            <a:r>
              <a:rPr lang="en-US" dirty="0" smtClean="0">
                <a:latin typeface="Calibri"/>
                <a:cs typeface="Calibri"/>
              </a:rPr>
              <a:t>Butler, S. </a:t>
            </a:r>
            <a:r>
              <a:rPr lang="en-US" dirty="0" err="1" smtClean="0">
                <a:latin typeface="Calibri"/>
                <a:cs typeface="Calibri"/>
              </a:rPr>
              <a:t>Yakneen</a:t>
            </a:r>
            <a:r>
              <a:rPr lang="en-US" dirty="0" smtClean="0">
                <a:latin typeface="Calibri"/>
                <a:cs typeface="Calibri"/>
              </a:rPr>
              <a:t> et al, 2017 - </a:t>
            </a:r>
            <a:r>
              <a:rPr lang="mr-IN" dirty="0">
                <a:latin typeface="Calibri"/>
                <a:cs typeface="Calibri"/>
              </a:rPr>
              <a:t>https://doi.org/10.1101/185736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87" y="500387"/>
            <a:ext cx="3594100" cy="55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254" y="6068363"/>
            <a:ext cx="1612224" cy="6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119" r="-39119"/>
          <a:stretch>
            <a:fillRect/>
          </a:stretch>
        </p:blipFill>
        <p:spPr>
          <a:xfrm>
            <a:off x="-1440426" y="681541"/>
            <a:ext cx="12343872" cy="617646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717"/>
            <a:ext cx="8229600" cy="6628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+mn-lt"/>
              </a:rPr>
              <a:t>Butler Framework</a:t>
            </a:r>
            <a:endParaRPr lang="en-US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790" y="6115515"/>
            <a:ext cx="1612224" cy="6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7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502" y="6101947"/>
            <a:ext cx="1612224" cy="69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54"/>
            <a:ext cx="8229600" cy="8466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Analysis State Tracking</a:t>
            </a:r>
            <a:endParaRPr lang="en-US" sz="3200" b="1" dirty="0">
              <a:solidFill>
                <a:srgbClr val="1F497D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046" t="-2683" r="-2000" b="-2471"/>
          <a:stretch/>
        </p:blipFill>
        <p:spPr>
          <a:xfrm>
            <a:off x="218613" y="1124348"/>
            <a:ext cx="5631881" cy="4977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836" y="2245198"/>
            <a:ext cx="2842890" cy="27358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8626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836"/>
            <a:ext cx="8229600" cy="52478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1F497D"/>
                </a:solidFill>
                <a:latin typeface="+mn-lt"/>
              </a:rPr>
              <a:t>Configuration Management</a:t>
            </a:r>
            <a:endParaRPr lang="en-US" sz="3200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316" t="-5067" r="-7316" b="-2584"/>
          <a:stretch/>
        </p:blipFill>
        <p:spPr>
          <a:xfrm>
            <a:off x="425970" y="1072292"/>
            <a:ext cx="8229600" cy="487217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02" y="6101947"/>
            <a:ext cx="1612224" cy="6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6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710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         Butler </a:t>
            </a:r>
            <a:r>
              <a:rPr lang="en-US" sz="2400" b="1" dirty="0">
                <a:solidFill>
                  <a:schemeClr val="tx2"/>
                </a:solidFill>
              </a:rPr>
              <a:t>usage in PCAWG on Embassy Cloud </a:t>
            </a:r>
            <a:r>
              <a:rPr lang="mr-IN" sz="2400" b="1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tx2"/>
                </a:solidFill>
              </a:rPr>
              <a:t> 2015-</a:t>
            </a:r>
            <a:r>
              <a:rPr lang="en-US" sz="2400" b="1" dirty="0" smtClean="0">
                <a:solidFill>
                  <a:schemeClr val="tx2"/>
                </a:solidFill>
              </a:rPr>
              <a:t>2016</a:t>
            </a:r>
            <a:endParaRPr lang="en-US" sz="2400" b="1" dirty="0">
              <a:solidFill>
                <a:schemeClr val="tx2"/>
              </a:solidFill>
            </a:endParaRPr>
          </a:p>
          <a:p>
            <a:pPr lvl="1"/>
            <a:r>
              <a:rPr lang="en-US" sz="2400" dirty="0"/>
              <a:t>1500 cores, 5.5 TB RAM, 750 TB primary NFS storage, 50 TB scratch storage.</a:t>
            </a:r>
          </a:p>
          <a:p>
            <a:pPr lvl="1"/>
            <a:r>
              <a:rPr lang="en-US" sz="2400" dirty="0" err="1"/>
              <a:t>Germline</a:t>
            </a:r>
            <a:r>
              <a:rPr lang="en-US" sz="2400" dirty="0"/>
              <a:t> variant detection and </a:t>
            </a:r>
            <a:r>
              <a:rPr lang="en-US" sz="2400" dirty="0" smtClean="0"/>
              <a:t>genotyping of </a:t>
            </a:r>
            <a:r>
              <a:rPr lang="en-US" sz="2400" b="1" dirty="0" smtClean="0"/>
              <a:t>100M </a:t>
            </a:r>
            <a:r>
              <a:rPr lang="en-US" sz="2400" dirty="0" smtClean="0"/>
              <a:t>variants </a:t>
            </a:r>
            <a:r>
              <a:rPr lang="en-US" sz="2400" dirty="0"/>
              <a:t>across PCAWG cohort of </a:t>
            </a:r>
            <a:r>
              <a:rPr lang="en-US" sz="2400" b="1" dirty="0"/>
              <a:t>2834 </a:t>
            </a:r>
            <a:r>
              <a:rPr lang="en-US" sz="2400" dirty="0"/>
              <a:t>whole-genome-sequence </a:t>
            </a:r>
            <a:r>
              <a:rPr lang="en-US" sz="2400" dirty="0" smtClean="0"/>
              <a:t>T/N </a:t>
            </a:r>
            <a:r>
              <a:rPr lang="en-US" sz="2400" b="1" dirty="0" smtClean="0"/>
              <a:t>sample </a:t>
            </a:r>
            <a:r>
              <a:rPr lang="en-US" sz="2400" b="1" dirty="0"/>
              <a:t>pairs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 smtClean="0"/>
              <a:t>6 passes through 750 </a:t>
            </a:r>
            <a:r>
              <a:rPr lang="en-US" sz="2400" dirty="0"/>
              <a:t>TB.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2580430"/>
            <a:ext cx="78359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41" t="12580" r="9845" b="50448"/>
          <a:stretch/>
        </p:blipFill>
        <p:spPr>
          <a:xfrm>
            <a:off x="204950" y="379568"/>
            <a:ext cx="8734102" cy="1723476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7" r="-3117" b="51157"/>
          <a:stretch/>
        </p:blipFill>
        <p:spPr>
          <a:xfrm>
            <a:off x="1387353" y="2588451"/>
            <a:ext cx="6369296" cy="1744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8653" y="26271"/>
            <a:ext cx="194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1F497D"/>
                </a:solidFill>
              </a:rPr>
              <a:t>Normal Operation</a:t>
            </a:r>
            <a:endParaRPr lang="en-US" b="1" u="sng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4773" y="2239941"/>
            <a:ext cx="231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1F497D"/>
                </a:solidFill>
              </a:rPr>
              <a:t>Infrastructure “event”</a:t>
            </a:r>
            <a:endParaRPr lang="en-US" b="1" u="sng" dirty="0">
              <a:solidFill>
                <a:srgbClr val="1F497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052" y="4976278"/>
            <a:ext cx="9039898" cy="1744683"/>
            <a:chOff x="72872" y="5099396"/>
            <a:chExt cx="9039898" cy="1507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72" y="5099397"/>
              <a:ext cx="4434716" cy="15070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7588" y="5099396"/>
              <a:ext cx="4605182" cy="15070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12" name="TextBox 11"/>
          <p:cNvSpPr txBox="1"/>
          <p:nvPr/>
        </p:nvSpPr>
        <p:spPr>
          <a:xfrm>
            <a:off x="2665069" y="4552169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1F497D"/>
                </a:solidFill>
              </a:rPr>
              <a:t>Database metrics harvested from logs</a:t>
            </a:r>
            <a:endParaRPr lang="en-US" b="1" u="sng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98"/>
            <a:ext cx="8229600" cy="1143000"/>
          </a:xfrm>
        </p:spPr>
        <p:txBody>
          <a:bodyPr/>
          <a:lstStyle/>
          <a:p>
            <a:r>
              <a:rPr lang="en-US" dirty="0" smtClean="0"/>
              <a:t>Butler goals for EOSC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7419"/>
            <a:ext cx="8229600" cy="2829226"/>
          </a:xfrm>
        </p:spPr>
        <p:txBody>
          <a:bodyPr>
            <a:noAutofit/>
          </a:bodyPr>
          <a:lstStyle/>
          <a:p>
            <a:r>
              <a:rPr lang="en-US" sz="3600" dirty="0" smtClean="0"/>
              <a:t>Deploy to multiple clouds</a:t>
            </a:r>
          </a:p>
          <a:p>
            <a:r>
              <a:rPr lang="en-US" sz="3600" dirty="0" smtClean="0"/>
              <a:t>Distribute test data sets</a:t>
            </a:r>
          </a:p>
          <a:p>
            <a:r>
              <a:rPr lang="en-US" sz="3600" dirty="0" smtClean="0"/>
              <a:t>Orchestrate an analysis across multiple environments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530" y="4615577"/>
            <a:ext cx="2586851" cy="1966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254" y="6068363"/>
            <a:ext cx="1612224" cy="6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2"/>
            <a:ext cx="8229600" cy="953425"/>
          </a:xfrm>
        </p:spPr>
        <p:txBody>
          <a:bodyPr/>
          <a:lstStyle/>
          <a:p>
            <a:r>
              <a:rPr lang="en-US" dirty="0" smtClean="0"/>
              <a:t>Current Status for EOSC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890"/>
            <a:ext cx="8229600" cy="52958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Resources secured at multiple sites</a:t>
            </a:r>
          </a:p>
          <a:p>
            <a:pPr lvl="1"/>
            <a:r>
              <a:rPr lang="en-US" dirty="0" smtClean="0"/>
              <a:t>EMBL/EBI Embassy Cloud </a:t>
            </a:r>
            <a:r>
              <a:rPr lang="mr-IN" dirty="0" smtClean="0"/>
              <a:t>–</a:t>
            </a:r>
            <a:r>
              <a:rPr lang="en-US" dirty="0" smtClean="0"/>
              <a:t> 1000 </a:t>
            </a:r>
            <a:r>
              <a:rPr lang="en-US" dirty="0" err="1" smtClean="0"/>
              <a:t>vCPU</a:t>
            </a:r>
            <a:r>
              <a:rPr lang="en-US" dirty="0" smtClean="0"/>
              <a:t>, 4TB RAM, 1PB storage</a:t>
            </a:r>
          </a:p>
          <a:p>
            <a:pPr lvl="1"/>
            <a:r>
              <a:rPr lang="en-US" dirty="0" err="1" smtClean="0"/>
              <a:t>ComputeCanada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1000 </a:t>
            </a:r>
            <a:r>
              <a:rPr lang="en-US" dirty="0" err="1" smtClean="0"/>
              <a:t>vCPU</a:t>
            </a:r>
            <a:r>
              <a:rPr lang="en-US" dirty="0" smtClean="0"/>
              <a:t>, 4TB RAM, 500 TB storage</a:t>
            </a:r>
          </a:p>
          <a:p>
            <a:pPr lvl="1"/>
            <a:r>
              <a:rPr lang="en-US" dirty="0" err="1" smtClean="0"/>
              <a:t>Cyfronet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500 </a:t>
            </a:r>
            <a:r>
              <a:rPr lang="en-US" dirty="0" err="1" smtClean="0"/>
              <a:t>vCPU</a:t>
            </a:r>
            <a:r>
              <a:rPr lang="en-US" dirty="0" smtClean="0"/>
              <a:t>, 2TB RAM, 500 TB storage</a:t>
            </a:r>
          </a:p>
          <a:p>
            <a:pPr lvl="1"/>
            <a:r>
              <a:rPr lang="en-US" dirty="0" smtClean="0"/>
              <a:t>Amazon Web Services </a:t>
            </a:r>
            <a:r>
              <a:rPr lang="mr-IN" dirty="0" smtClean="0"/>
              <a:t>–</a:t>
            </a:r>
            <a:r>
              <a:rPr lang="en-US" dirty="0" smtClean="0"/>
              <a:t> still in negotiation</a:t>
            </a:r>
          </a:p>
          <a:p>
            <a:r>
              <a:rPr lang="en-US" dirty="0" smtClean="0"/>
              <a:t>Butler deployment</a:t>
            </a:r>
          </a:p>
          <a:p>
            <a:pPr lvl="1"/>
            <a:r>
              <a:rPr lang="en-US" dirty="0" smtClean="0"/>
              <a:t>EMBL/EBI </a:t>
            </a:r>
            <a:r>
              <a:rPr lang="mr-IN" dirty="0" smtClean="0"/>
              <a:t>–</a:t>
            </a:r>
            <a:r>
              <a:rPr lang="en-US" dirty="0" smtClean="0"/>
              <a:t> deployed in multiple tenancies and tested at scale</a:t>
            </a:r>
          </a:p>
          <a:p>
            <a:r>
              <a:rPr lang="en-US" dirty="0" smtClean="0"/>
              <a:t>Data availability</a:t>
            </a:r>
          </a:p>
          <a:p>
            <a:pPr lvl="1"/>
            <a:r>
              <a:rPr lang="en-US" dirty="0" smtClean="0"/>
              <a:t>EMBL/EBI </a:t>
            </a:r>
            <a:r>
              <a:rPr lang="mr-IN" dirty="0" smtClean="0"/>
              <a:t>–</a:t>
            </a:r>
            <a:r>
              <a:rPr lang="en-US" dirty="0" smtClean="0"/>
              <a:t> 1000 genomes data, full PCAWG data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54" y="6068363"/>
            <a:ext cx="1612224" cy="6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1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407308" y="447640"/>
            <a:ext cx="9994487" cy="5496583"/>
          </a:xfrm>
        </p:spPr>
      </p:pic>
      <p:sp>
        <p:nvSpPr>
          <p:cNvPr id="5" name="TextBox 4"/>
          <p:cNvSpPr txBox="1"/>
          <p:nvPr/>
        </p:nvSpPr>
        <p:spPr>
          <a:xfrm>
            <a:off x="7699520" y="6399868"/>
            <a:ext cx="122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Cancer.gov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07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EOSC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Deployment</a:t>
            </a:r>
          </a:p>
          <a:p>
            <a:pPr lvl="1"/>
            <a:r>
              <a:rPr lang="en-US" dirty="0" err="1" smtClean="0"/>
              <a:t>ComputeCanada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infrastructure available as of early September, deployment underway</a:t>
            </a:r>
          </a:p>
          <a:p>
            <a:pPr lvl="1"/>
            <a:r>
              <a:rPr lang="en-US" dirty="0" err="1" smtClean="0"/>
              <a:t>Cyfronet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infrastructure available as of mid-September, deployment pending</a:t>
            </a:r>
          </a:p>
          <a:p>
            <a:r>
              <a:rPr lang="en-US" dirty="0" smtClean="0"/>
              <a:t>Data Availability</a:t>
            </a:r>
          </a:p>
          <a:p>
            <a:pPr lvl="1"/>
            <a:r>
              <a:rPr lang="en-US" dirty="0" err="1" smtClean="0"/>
              <a:t>ComputeCanada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need to establish mechanisms for deploying data</a:t>
            </a:r>
          </a:p>
          <a:p>
            <a:pPr lvl="1"/>
            <a:r>
              <a:rPr lang="en-US" dirty="0" err="1" smtClean="0"/>
              <a:t>Cyfronet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deployed </a:t>
            </a:r>
            <a:r>
              <a:rPr lang="en-US" dirty="0" err="1" smtClean="0"/>
              <a:t>OneData</a:t>
            </a:r>
            <a:r>
              <a:rPr lang="en-US" dirty="0" smtClean="0"/>
              <a:t> to move data from EMBL/EBI, now resolving deployment issues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Initial testing with 1000 Genomes Project data </a:t>
            </a:r>
            <a:r>
              <a:rPr lang="mr-IN" dirty="0" smtClean="0"/>
              <a:t>–</a:t>
            </a:r>
            <a:r>
              <a:rPr lang="en-US" dirty="0" smtClean="0"/>
              <a:t> Oct </a:t>
            </a:r>
            <a:r>
              <a:rPr lang="mr-IN" dirty="0" smtClean="0"/>
              <a:t>–</a:t>
            </a:r>
            <a:r>
              <a:rPr lang="en-US" dirty="0" smtClean="0"/>
              <a:t> Nov, 2017</a:t>
            </a:r>
          </a:p>
          <a:p>
            <a:pPr lvl="1"/>
            <a:r>
              <a:rPr lang="en-US" dirty="0" smtClean="0"/>
              <a:t>Processing of cancer data </a:t>
            </a:r>
            <a:r>
              <a:rPr lang="mr-IN" dirty="0" smtClean="0"/>
              <a:t>–</a:t>
            </a:r>
            <a:r>
              <a:rPr lang="en-US" dirty="0" smtClean="0"/>
              <a:t> Nov </a:t>
            </a:r>
            <a:r>
              <a:rPr lang="mr-IN" dirty="0" smtClean="0"/>
              <a:t>–</a:t>
            </a:r>
            <a:r>
              <a:rPr lang="en-US" dirty="0" smtClean="0"/>
              <a:t> Dec,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54" y="6068363"/>
            <a:ext cx="1612224" cy="6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38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662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Acknowledgements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3010"/>
            <a:ext cx="2592090" cy="19439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u="sng" dirty="0" smtClean="0"/>
              <a:t>EMBL</a:t>
            </a:r>
          </a:p>
          <a:p>
            <a:pPr marL="0" indent="0">
              <a:buFont typeface="Arial"/>
              <a:buNone/>
            </a:pPr>
            <a:endParaRPr lang="en-US" sz="1800" u="sng" dirty="0" smtClean="0"/>
          </a:p>
          <a:p>
            <a:pPr marL="0" indent="0">
              <a:buFont typeface="Arial"/>
              <a:buNone/>
            </a:pPr>
            <a:r>
              <a:rPr lang="en-US" sz="1800" dirty="0" smtClean="0"/>
              <a:t>Jan </a:t>
            </a:r>
            <a:r>
              <a:rPr lang="en-US" sz="1800" dirty="0" err="1" smtClean="0"/>
              <a:t>Korbel</a:t>
            </a:r>
            <a:endParaRPr lang="en-US" sz="1800" dirty="0" smtClean="0"/>
          </a:p>
          <a:p>
            <a:pPr marL="0" indent="0">
              <a:buFont typeface="Arial"/>
              <a:buNone/>
            </a:pPr>
            <a:r>
              <a:rPr lang="en-US" sz="1800" dirty="0" smtClean="0"/>
              <a:t>Sebastian </a:t>
            </a:r>
            <a:r>
              <a:rPr lang="en-US" sz="1800" dirty="0" err="1" smtClean="0"/>
              <a:t>Waszak</a:t>
            </a:r>
            <a:endParaRPr lang="en-US" sz="1800" dirty="0" smtClean="0"/>
          </a:p>
          <a:p>
            <a:pPr marL="0" indent="0">
              <a:buFont typeface="Arial"/>
              <a:buNone/>
            </a:pPr>
            <a:r>
              <a:rPr lang="en-US" sz="1800" dirty="0" smtClean="0"/>
              <a:t>Tobias Rausch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Rupert </a:t>
            </a:r>
            <a:r>
              <a:rPr lang="en-US" sz="1800" dirty="0" err="1" smtClean="0"/>
              <a:t>Lueck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163388" y="1073010"/>
            <a:ext cx="31275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EMBL/EBI</a:t>
            </a:r>
          </a:p>
          <a:p>
            <a:endParaRPr lang="en-US" u="sng" dirty="0" smtClean="0"/>
          </a:p>
          <a:p>
            <a:r>
              <a:rPr lang="en-US" dirty="0" smtClean="0"/>
              <a:t>Andy </a:t>
            </a:r>
            <a:r>
              <a:rPr lang="en-US" dirty="0" err="1" smtClean="0"/>
              <a:t>Cafferkey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Ocana</a:t>
            </a:r>
            <a:endParaRPr lang="en-US" dirty="0" smtClean="0"/>
          </a:p>
          <a:p>
            <a:r>
              <a:rPr lang="en-US" dirty="0" smtClean="0"/>
              <a:t>Charles Short</a:t>
            </a:r>
          </a:p>
          <a:p>
            <a:r>
              <a:rPr lang="en-US" dirty="0" smtClean="0"/>
              <a:t>Steven Newhouse</a:t>
            </a:r>
          </a:p>
          <a:p>
            <a:r>
              <a:rPr lang="en-US" dirty="0" smtClean="0"/>
              <a:t>Ewan Birney</a:t>
            </a:r>
          </a:p>
          <a:p>
            <a:r>
              <a:rPr lang="en-US" dirty="0" smtClean="0"/>
              <a:t>Dario </a:t>
            </a:r>
            <a:r>
              <a:rPr lang="en-US" dirty="0" err="1" smtClean="0"/>
              <a:t>Vianello</a:t>
            </a:r>
            <a:endParaRPr lang="en-US" dirty="0" smtClean="0"/>
          </a:p>
          <a:p>
            <a:r>
              <a:rPr lang="en-US" dirty="0" smtClean="0"/>
              <a:t>Erik van den Bergh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10294" y="1073010"/>
            <a:ext cx="2592090" cy="2730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u="sng" dirty="0" smtClean="0"/>
              <a:t>PCAWG</a:t>
            </a:r>
          </a:p>
          <a:p>
            <a:pPr marL="0" indent="0">
              <a:buFont typeface="Arial"/>
              <a:buNone/>
            </a:pPr>
            <a:endParaRPr lang="en-US" sz="1800" u="sng" dirty="0" smtClean="0"/>
          </a:p>
          <a:p>
            <a:pPr marL="0" indent="0">
              <a:buFont typeface="Arial"/>
              <a:buNone/>
            </a:pPr>
            <a:r>
              <a:rPr lang="en-US" sz="1800" dirty="0" smtClean="0"/>
              <a:t>PCAWG-TECH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PCAWG-QC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PCAWG-8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51910" y="1073010"/>
            <a:ext cx="2592090" cy="194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u="sng" dirty="0" smtClean="0"/>
              <a:t>Sanger Institute</a:t>
            </a:r>
            <a:endParaRPr lang="en-US" sz="1800" u="sng" dirty="0" smtClean="0"/>
          </a:p>
          <a:p>
            <a:pPr marL="0" indent="0">
              <a:buFont typeface="Arial"/>
              <a:buNone/>
            </a:pPr>
            <a:endParaRPr lang="en-US" sz="1800" u="sng" dirty="0" smtClean="0"/>
          </a:p>
          <a:p>
            <a:pPr marL="0" indent="0">
              <a:buNone/>
            </a:pPr>
            <a:r>
              <a:rPr lang="en-US" sz="1800" dirty="0"/>
              <a:t>Peter Campbell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Adam Butler</a:t>
            </a:r>
          </a:p>
          <a:p>
            <a:pPr marL="0" indent="0">
              <a:buFont typeface="Arial"/>
              <a:buNone/>
            </a:pPr>
            <a:r>
              <a:rPr lang="en-US" sz="1800" dirty="0" err="1" smtClean="0"/>
              <a:t>Keiran</a:t>
            </a:r>
            <a:r>
              <a:rPr lang="en-US" sz="1800" dirty="0" smtClean="0"/>
              <a:t> </a:t>
            </a:r>
            <a:r>
              <a:rPr lang="en-US" sz="1800" dirty="0" err="1" smtClean="0"/>
              <a:t>Raine</a:t>
            </a: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54" y="6068363"/>
            <a:ext cx="1612224" cy="6929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803986"/>
            <a:ext cx="2592090" cy="226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u="sng" dirty="0" smtClean="0"/>
              <a:t>OICR</a:t>
            </a:r>
          </a:p>
          <a:p>
            <a:pPr marL="0" indent="0">
              <a:buFont typeface="Arial"/>
              <a:buNone/>
            </a:pPr>
            <a:endParaRPr lang="en-US" sz="1800" u="sng" dirty="0" smtClean="0"/>
          </a:p>
          <a:p>
            <a:pPr marL="0" indent="0">
              <a:buNone/>
            </a:pPr>
            <a:r>
              <a:rPr lang="en-US" sz="1800" dirty="0"/>
              <a:t>Lincoln Stein</a:t>
            </a:r>
          </a:p>
          <a:p>
            <a:pPr marL="0" indent="0">
              <a:buNone/>
            </a:pPr>
            <a:r>
              <a:rPr lang="en-US" sz="1800" dirty="0"/>
              <a:t>Vincent </a:t>
            </a:r>
            <a:r>
              <a:rPr lang="en-US" sz="1800" dirty="0" err="1"/>
              <a:t>Feretti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Brian O’Connor</a:t>
            </a:r>
          </a:p>
          <a:p>
            <a:pPr marL="0" indent="0">
              <a:buNone/>
            </a:pPr>
            <a:r>
              <a:rPr lang="en-US" sz="1800" dirty="0"/>
              <a:t>Christina </a:t>
            </a:r>
            <a:r>
              <a:rPr lang="en-US" sz="1800" dirty="0" smtClean="0"/>
              <a:t>Yung</a:t>
            </a:r>
          </a:p>
          <a:p>
            <a:pPr marL="0" indent="0">
              <a:buNone/>
            </a:pPr>
            <a:r>
              <a:rPr lang="en-US" sz="1800" dirty="0" smtClean="0"/>
              <a:t>Dennis Yuen</a:t>
            </a:r>
          </a:p>
          <a:p>
            <a:pPr marL="0" indent="0">
              <a:buNone/>
            </a:pPr>
            <a:r>
              <a:rPr lang="en-US" sz="1800" dirty="0" smtClean="0"/>
              <a:t>George </a:t>
            </a:r>
            <a:r>
              <a:rPr lang="en-US" sz="1800" dirty="0" err="1" smtClean="0"/>
              <a:t>Mihaiescu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10294" y="3803986"/>
            <a:ext cx="2592090" cy="194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u="sng" dirty="0" smtClean="0"/>
              <a:t>Broad Institute</a:t>
            </a:r>
            <a:endParaRPr lang="en-US" sz="1800" u="sng" dirty="0" smtClean="0"/>
          </a:p>
          <a:p>
            <a:pPr marL="0" indent="0">
              <a:buFont typeface="Arial"/>
              <a:buNone/>
            </a:pPr>
            <a:endParaRPr lang="en-US" sz="1800" u="sng" dirty="0" smtClean="0"/>
          </a:p>
          <a:p>
            <a:pPr marL="0" indent="0">
              <a:buNone/>
            </a:pPr>
            <a:r>
              <a:rPr lang="en-US" sz="1800" dirty="0" smtClean="0"/>
              <a:t>Gad Getz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63388" y="3803986"/>
            <a:ext cx="2592090" cy="194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u="sng" dirty="0" smtClean="0"/>
              <a:t>DKFZ</a:t>
            </a:r>
          </a:p>
          <a:p>
            <a:pPr marL="0" indent="0">
              <a:buFont typeface="Arial"/>
              <a:buNone/>
            </a:pPr>
            <a:endParaRPr lang="en-US" sz="1800" u="sng" dirty="0" smtClean="0"/>
          </a:p>
          <a:p>
            <a:pPr marL="0" indent="0">
              <a:buNone/>
            </a:pPr>
            <a:r>
              <a:rPr lang="en-US" sz="1800" dirty="0" smtClean="0"/>
              <a:t>Chris </a:t>
            </a:r>
            <a:r>
              <a:rPr lang="en-US" sz="1800" dirty="0" err="1" smtClean="0"/>
              <a:t>Lawerenz</a:t>
            </a:r>
            <a:endParaRPr lang="en-US" sz="1800" dirty="0" smtClean="0"/>
          </a:p>
          <a:p>
            <a:pPr marL="0" indent="0">
              <a:buFont typeface="Arial"/>
              <a:buNone/>
            </a:pPr>
            <a:r>
              <a:rPr lang="en-US" sz="1800" dirty="0" smtClean="0"/>
              <a:t>Rolf </a:t>
            </a:r>
            <a:r>
              <a:rPr lang="en-US" sz="1800" dirty="0" err="1" smtClean="0"/>
              <a:t>Kabbe</a:t>
            </a:r>
            <a:endParaRPr lang="en-US" sz="1800" dirty="0" smtClean="0"/>
          </a:p>
          <a:p>
            <a:pPr marL="0" indent="0">
              <a:buFont typeface="Arial"/>
              <a:buNone/>
            </a:pPr>
            <a:r>
              <a:rPr lang="en-US" sz="1800" dirty="0" smtClean="0"/>
              <a:t>Manuel </a:t>
            </a:r>
            <a:r>
              <a:rPr lang="en-US" sz="1800" dirty="0" err="1" smtClean="0"/>
              <a:t>Prinz</a:t>
            </a: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51910" y="3803986"/>
            <a:ext cx="2592090" cy="194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u="sng" dirty="0" smtClean="0"/>
              <a:t>EGI</a:t>
            </a:r>
            <a:endParaRPr lang="en-US" sz="1800" u="sng" dirty="0" smtClean="0"/>
          </a:p>
          <a:p>
            <a:pPr marL="0" indent="0">
              <a:buFont typeface="Arial"/>
              <a:buNone/>
            </a:pPr>
            <a:endParaRPr lang="en-US" sz="1800" u="sng" dirty="0" smtClean="0"/>
          </a:p>
          <a:p>
            <a:pPr marL="0" indent="0">
              <a:buNone/>
            </a:pPr>
            <a:r>
              <a:rPr lang="en-US" sz="1800" dirty="0" err="1" smtClean="0"/>
              <a:t>Gergely</a:t>
            </a:r>
            <a:r>
              <a:rPr lang="en-US" sz="1800" dirty="0" smtClean="0"/>
              <a:t> </a:t>
            </a:r>
            <a:r>
              <a:rPr lang="en-US" sz="1800" dirty="0" err="1" smtClean="0"/>
              <a:t>Sipos</a:t>
            </a:r>
            <a:endParaRPr lang="en-US" sz="1800" dirty="0" smtClean="0"/>
          </a:p>
          <a:p>
            <a:pPr marL="0" indent="0">
              <a:buFont typeface="Arial"/>
              <a:buNone/>
            </a:pPr>
            <a:r>
              <a:rPr lang="en-US" sz="1800" dirty="0" smtClean="0"/>
              <a:t>Matthe</a:t>
            </a:r>
            <a:r>
              <a:rPr lang="en-US" sz="1800" dirty="0" smtClean="0"/>
              <a:t>w </a:t>
            </a:r>
            <a:r>
              <a:rPr lang="en-US" sz="1800" dirty="0" err="1" smtClean="0"/>
              <a:t>Viljoen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/>
              <a:t>Enol</a:t>
            </a:r>
            <a:r>
              <a:rPr lang="en-US" sz="1800" dirty="0"/>
              <a:t> </a:t>
            </a:r>
            <a:r>
              <a:rPr lang="en-US" sz="1800" dirty="0" err="1"/>
              <a:t>Fernández</a:t>
            </a: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5673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5085184"/>
            <a:ext cx="8648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5300 samples required to detect candidate cancer genes mutated in &gt;=2% of patients with melanoma, with 12.9 mutations per Mb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725EBA7-CBA3-0047-98EF-A247CA8A1703}" type="datetime1">
              <a:rPr lang="en-GB" smtClean="0"/>
              <a:pPr>
                <a:defRPr/>
              </a:pPr>
              <a:t>17-09-18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8C312-4FF7-1248-9EF5-AD0FFC77C03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98"/>
          <a:stretch/>
        </p:blipFill>
        <p:spPr bwMode="auto">
          <a:xfrm>
            <a:off x="467544" y="0"/>
            <a:ext cx="7704856" cy="48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6680" y="5805264"/>
            <a:ext cx="2737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MS Lawrence et al, Nature 2014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254" y="6068363"/>
            <a:ext cx="1612224" cy="6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4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502" y="6101947"/>
            <a:ext cx="1612224" cy="69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54"/>
            <a:ext cx="8229600" cy="433535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1F497D"/>
                </a:solidFill>
              </a:rPr>
              <a:t>Illumina</a:t>
            </a:r>
            <a:r>
              <a:rPr lang="en-US" sz="3200" b="1" dirty="0" smtClean="0">
                <a:solidFill>
                  <a:srgbClr val="1F497D"/>
                </a:solidFill>
              </a:rPr>
              <a:t> Sequencing</a:t>
            </a:r>
            <a:endParaRPr lang="en-US" sz="3200" b="1" dirty="0">
              <a:solidFill>
                <a:srgbClr val="1F497D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648" r="-19648"/>
          <a:stretch>
            <a:fillRect/>
          </a:stretch>
        </p:blipFill>
        <p:spPr>
          <a:xfrm>
            <a:off x="11282" y="1063647"/>
            <a:ext cx="9146064" cy="5029983"/>
          </a:xfrm>
        </p:spPr>
      </p:pic>
      <p:sp>
        <p:nvSpPr>
          <p:cNvPr id="9" name="Rectangle 8"/>
          <p:cNvSpPr/>
          <p:nvPr/>
        </p:nvSpPr>
        <p:spPr>
          <a:xfrm>
            <a:off x="373852" y="6307156"/>
            <a:ext cx="2099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Yuan Lu et al.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0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Mutation </a:t>
            </a:r>
            <a:r>
              <a:rPr lang="en-US" dirty="0" err="1" smtClean="0"/>
              <a:t>Caling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2" b="-6122"/>
          <a:stretch>
            <a:fillRect/>
          </a:stretch>
        </p:blipFill>
        <p:spPr bwMode="auto">
          <a:xfrm>
            <a:off x="457200" y="1600200"/>
            <a:ext cx="8565380" cy="471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48664" y="6310829"/>
            <a:ext cx="356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Cibulskis</a:t>
            </a:r>
            <a:r>
              <a:rPr lang="en-US" dirty="0" smtClean="0"/>
              <a:t> et al., Nature Biotech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9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708735" y="861049"/>
            <a:ext cx="10587243" cy="5822576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70281"/>
            <a:ext cx="8229600" cy="43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1F497D"/>
                </a:solidFill>
              </a:rPr>
              <a:t>Cost of Sequencing</a:t>
            </a:r>
            <a:endParaRPr lang="en-US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6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300"/>
            <a:ext cx="8229600" cy="5686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of Cloud Computing</a:t>
            </a:r>
            <a:endParaRPr lang="en-US" dirty="0"/>
          </a:p>
        </p:txBody>
      </p:sp>
      <p:pic>
        <p:nvPicPr>
          <p:cNvPr id="4" name="Content Placeholder 8" descr="growth-of-cloud-computing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72" b="-5072"/>
          <a:stretch>
            <a:fillRect/>
          </a:stretch>
        </p:blipFill>
        <p:spPr>
          <a:xfrm>
            <a:off x="103256" y="1038034"/>
            <a:ext cx="8997146" cy="49480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254" y="6068363"/>
            <a:ext cx="1612224" cy="6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7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Cloud Computing in bioinformatics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153400" cy="51845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Adoption of cloud computing technology in bioinformatics is growing</a:t>
            </a:r>
          </a:p>
          <a:p>
            <a:pPr lvl="1"/>
            <a:r>
              <a:rPr lang="en-US" dirty="0" smtClean="0"/>
              <a:t>Increased data-set size</a:t>
            </a:r>
          </a:p>
          <a:p>
            <a:pPr lvl="2"/>
            <a:r>
              <a:rPr lang="en-US" dirty="0" smtClean="0"/>
              <a:t>1000 GP </a:t>
            </a:r>
            <a:r>
              <a:rPr lang="mr-IN" dirty="0" smtClean="0"/>
              <a:t>–</a:t>
            </a:r>
            <a:r>
              <a:rPr lang="en-US" dirty="0" smtClean="0"/>
              <a:t> 200 TB</a:t>
            </a:r>
          </a:p>
          <a:p>
            <a:pPr lvl="2"/>
            <a:r>
              <a:rPr lang="en-US" dirty="0" smtClean="0"/>
              <a:t>PCAWG </a:t>
            </a:r>
            <a:r>
              <a:rPr lang="mr-IN" dirty="0" smtClean="0"/>
              <a:t>–</a:t>
            </a:r>
            <a:r>
              <a:rPr lang="en-US" dirty="0" smtClean="0"/>
              <a:t> 750 TB</a:t>
            </a:r>
          </a:p>
          <a:p>
            <a:pPr lvl="2"/>
            <a:r>
              <a:rPr lang="en-US" dirty="0" smtClean="0"/>
              <a:t>ICGC </a:t>
            </a:r>
            <a:r>
              <a:rPr lang="mr-IN" dirty="0" smtClean="0"/>
              <a:t>–</a:t>
            </a:r>
            <a:r>
              <a:rPr lang="en-US" dirty="0" smtClean="0"/>
              <a:t> 1.2 PB</a:t>
            </a:r>
          </a:p>
          <a:p>
            <a:pPr lvl="2"/>
            <a:r>
              <a:rPr lang="en-US" dirty="0" smtClean="0"/>
              <a:t>HCA </a:t>
            </a:r>
            <a:r>
              <a:rPr lang="mr-IN" dirty="0" smtClean="0"/>
              <a:t>–</a:t>
            </a:r>
            <a:r>
              <a:rPr lang="en-US" dirty="0" smtClean="0"/>
              <a:t> ~50 PB</a:t>
            </a:r>
          </a:p>
          <a:p>
            <a:pPr lvl="1"/>
            <a:r>
              <a:rPr lang="en-US" dirty="0" smtClean="0"/>
              <a:t>Availability of cloud computing environments</a:t>
            </a:r>
          </a:p>
          <a:p>
            <a:pPr lvl="2"/>
            <a:r>
              <a:rPr lang="en-US" dirty="0" smtClean="0"/>
              <a:t>AWS/GCP/Azure - global</a:t>
            </a:r>
          </a:p>
          <a:p>
            <a:pPr lvl="2"/>
            <a:r>
              <a:rPr lang="en-US" dirty="0" smtClean="0"/>
              <a:t>EMBL-EBI Embassy Cloud - UK</a:t>
            </a:r>
          </a:p>
          <a:p>
            <a:pPr lvl="2"/>
            <a:r>
              <a:rPr lang="en-US" dirty="0" smtClean="0"/>
              <a:t>Open Science Data Cloud - US</a:t>
            </a:r>
          </a:p>
          <a:p>
            <a:pPr lvl="2"/>
            <a:r>
              <a:rPr lang="en-US" dirty="0" err="1" smtClean="0"/>
              <a:t>de.NBI</a:t>
            </a:r>
            <a:r>
              <a:rPr lang="en-US" dirty="0" smtClean="0"/>
              <a:t> - Germany</a:t>
            </a:r>
            <a:endParaRPr lang="en-US" dirty="0"/>
          </a:p>
          <a:p>
            <a:pPr lvl="2"/>
            <a:r>
              <a:rPr lang="en-US" dirty="0" smtClean="0"/>
              <a:t>European Open Science Cloud </a:t>
            </a:r>
            <a:r>
              <a:rPr lang="mr-IN" dirty="0" smtClean="0"/>
              <a:t>–</a:t>
            </a:r>
            <a:r>
              <a:rPr lang="en-US" dirty="0" smtClean="0"/>
              <a:t> Europe</a:t>
            </a:r>
          </a:p>
          <a:p>
            <a:pPr lvl="2"/>
            <a:r>
              <a:rPr lang="en-US" dirty="0" err="1" smtClean="0"/>
              <a:t>DNANexus</a:t>
            </a:r>
            <a:r>
              <a:rPr lang="en-US" dirty="0" smtClean="0"/>
              <a:t>, Seven Bridges Genomics, etc.</a:t>
            </a:r>
          </a:p>
          <a:p>
            <a:pPr lvl="1"/>
            <a:r>
              <a:rPr lang="en-US" dirty="0" smtClean="0"/>
              <a:t>Desire to share best-practices and establish standards</a:t>
            </a:r>
          </a:p>
          <a:p>
            <a:pPr lvl="2"/>
            <a:r>
              <a:rPr lang="en-US" dirty="0" err="1" smtClean="0"/>
              <a:t>Docker</a:t>
            </a:r>
            <a:r>
              <a:rPr lang="en-US" dirty="0" smtClean="0"/>
              <a:t> ecosystem</a:t>
            </a:r>
          </a:p>
          <a:p>
            <a:pPr lvl="2"/>
            <a:r>
              <a:rPr lang="en-US" dirty="0" smtClean="0"/>
              <a:t>Global Alliance for Genomics and Health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725EBA7-CBA3-0047-98EF-A247CA8A1703}" type="datetime1">
              <a:rPr lang="en-GB" smtClean="0"/>
              <a:pPr>
                <a:defRPr/>
              </a:pPr>
              <a:t>17-09-18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8C312-4FF7-1248-9EF5-AD0FFC77C03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54" y="6068363"/>
            <a:ext cx="1612224" cy="6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rcRect l="-53518" r="-53518"/>
          <a:stretch>
            <a:fillRect/>
          </a:stretch>
        </p:blipFill>
        <p:spPr>
          <a:xfrm>
            <a:off x="-2536586" y="647342"/>
            <a:ext cx="10254398" cy="5472607"/>
          </a:xfr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91"/>
          <a:stretch/>
        </p:blipFill>
        <p:spPr bwMode="auto">
          <a:xfrm>
            <a:off x="4305973" y="6168949"/>
            <a:ext cx="589693" cy="55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" name="TextBox 13"/>
          <p:cNvSpPr txBox="1">
            <a:spLocks noChangeArrowheads="1"/>
          </p:cNvSpPr>
          <p:nvPr/>
        </p:nvSpPr>
        <p:spPr bwMode="auto">
          <a:xfrm>
            <a:off x="-294899" y="-29386"/>
            <a:ext cx="92551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500" b="1" dirty="0" smtClean="0">
                <a:solidFill>
                  <a:schemeClr val="tx2"/>
                </a:solidFill>
                <a:latin typeface="+mn-lt"/>
              </a:rPr>
              <a:t>The Pan-Cancer Analysis of Whole Genomes Project (PCAWG) </a:t>
            </a:r>
          </a:p>
        </p:txBody>
      </p:sp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-1879600" y="57054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de-DE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984" y="647343"/>
            <a:ext cx="3683242" cy="54775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59600" y="6215738"/>
            <a:ext cx="2184400" cy="642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096899" y="6164455"/>
            <a:ext cx="38510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b="1" dirty="0">
                <a:solidFill>
                  <a:srgbClr val="1F497D"/>
                </a:solidFill>
                <a:latin typeface="Arial"/>
                <a:cs typeface="Arial"/>
              </a:rPr>
              <a:t>Stein, </a:t>
            </a:r>
            <a:r>
              <a:rPr lang="en-US" b="1" dirty="0" err="1">
                <a:solidFill>
                  <a:srgbClr val="1F497D"/>
                </a:solidFill>
                <a:latin typeface="Arial"/>
                <a:cs typeface="Arial"/>
              </a:rPr>
              <a:t>Knoppers</a:t>
            </a:r>
            <a:r>
              <a:rPr lang="en-US" b="1" dirty="0">
                <a:solidFill>
                  <a:srgbClr val="1F497D"/>
                </a:solidFill>
                <a:latin typeface="Arial"/>
                <a:cs typeface="Arial"/>
              </a:rPr>
              <a:t>, Campbell, Getz &amp; Korbel, </a:t>
            </a:r>
            <a:r>
              <a:rPr lang="en-US" b="1" i="1" dirty="0">
                <a:solidFill>
                  <a:srgbClr val="1F497D"/>
                </a:solidFill>
                <a:latin typeface="Arial"/>
                <a:cs typeface="Arial"/>
              </a:rPr>
              <a:t>Nature </a:t>
            </a:r>
            <a:r>
              <a:rPr lang="en-US" b="1" dirty="0">
                <a:solidFill>
                  <a:srgbClr val="1F497D"/>
                </a:solidFill>
                <a:latin typeface="Arial"/>
                <a:cs typeface="Arial"/>
              </a:rPr>
              <a:t>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33000" y="876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9948" y="6132732"/>
            <a:ext cx="4718066" cy="64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</a:rPr>
              <a:t>The International Cancer Genome Consortium (ICGC)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4461" y="6444202"/>
            <a:ext cx="185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dcc.icgc.org</a:t>
            </a:r>
            <a:r>
              <a:rPr lang="en-US" sz="1200" dirty="0"/>
              <a:t>/</a:t>
            </a:r>
            <a:r>
              <a:rPr lang="en-US" sz="1200" dirty="0" err="1"/>
              <a:t>pcawg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175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675</Words>
  <Application>Microsoft Macintosh PowerPoint</Application>
  <PresentationFormat>On-screen Show (4:3)</PresentationFormat>
  <Paragraphs>151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Illumina Sequencing</vt:lpstr>
      <vt:lpstr>Somatic Mutation Caling</vt:lpstr>
      <vt:lpstr>PowerPoint Presentation</vt:lpstr>
      <vt:lpstr>Growth of Cloud Computing</vt:lpstr>
      <vt:lpstr>Cloud Computing in bioinformatics</vt:lpstr>
      <vt:lpstr>PowerPoint Presentation</vt:lpstr>
      <vt:lpstr>PCAWG Data Processing Timeline</vt:lpstr>
      <vt:lpstr>Requirements for scientific computing on the cloud</vt:lpstr>
      <vt:lpstr>PowerPoint Presentation</vt:lpstr>
      <vt:lpstr>Butler Framework</vt:lpstr>
      <vt:lpstr>Analysis State Tracking</vt:lpstr>
      <vt:lpstr>Configuration Management</vt:lpstr>
      <vt:lpstr>PowerPoint Presentation</vt:lpstr>
      <vt:lpstr>PowerPoint Presentation</vt:lpstr>
      <vt:lpstr>Butler goals for EOSC Pilot</vt:lpstr>
      <vt:lpstr>Current Status for EOSC</vt:lpstr>
      <vt:lpstr>Next Steps for EOSC Pilot</vt:lpstr>
      <vt:lpstr>Acknowledgements</vt:lpstr>
    </vt:vector>
  </TitlesOfParts>
  <Company>OICR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Sergei Iakhnin</dc:creator>
  <cp:lastModifiedBy>Sergei Iakhnin</cp:lastModifiedBy>
  <cp:revision>118</cp:revision>
  <dcterms:created xsi:type="dcterms:W3CDTF">2017-01-16T19:09:24Z</dcterms:created>
  <dcterms:modified xsi:type="dcterms:W3CDTF">2017-09-18T15:57:02Z</dcterms:modified>
</cp:coreProperties>
</file>