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EFF"/>
    <a:srgbClr val="3166CF"/>
    <a:srgbClr val="FFD624"/>
    <a:srgbClr val="3E6FD2"/>
    <a:srgbClr val="2D5EC1"/>
    <a:srgbClr val="99CCFF"/>
    <a:srgbClr val="808080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86" autoAdjust="0"/>
  </p:normalViewPr>
  <p:slideViewPr>
    <p:cSldViewPr>
      <p:cViewPr>
        <p:scale>
          <a:sx n="100" d="100"/>
          <a:sy n="100" d="100"/>
        </p:scale>
        <p:origin x="-186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32F1CD4-7DCB-4829-8EB4-E590A2DA67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590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36E39F32-E2F4-40CE-B9DC-8A4AA72491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6517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Trigger questions:</a:t>
            </a:r>
          </a:p>
          <a:p>
            <a:endParaRPr lang="fr-BE" dirty="0" smtClean="0"/>
          </a:p>
          <a:p>
            <a:r>
              <a:rPr lang="fr-BE" dirty="0" smtClean="0"/>
              <a:t>Is </a:t>
            </a:r>
            <a:r>
              <a:rPr lang="fr-BE" dirty="0" err="1" smtClean="0"/>
              <a:t>this</a:t>
            </a:r>
            <a:r>
              <a:rPr lang="fr-BE" dirty="0" smtClean="0"/>
              <a:t> correct?</a:t>
            </a:r>
          </a:p>
          <a:p>
            <a:r>
              <a:rPr lang="fr-BE" dirty="0" err="1" smtClean="0"/>
              <a:t>Who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missing</a:t>
            </a:r>
            <a:r>
              <a:rPr lang="fr-BE" dirty="0" smtClean="0"/>
              <a:t>?</a:t>
            </a:r>
          </a:p>
          <a:p>
            <a:r>
              <a:rPr lang="fr-BE" dirty="0" smtClean="0"/>
              <a:t>Key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stakeholders</a:t>
            </a:r>
            <a:r>
              <a:rPr lang="fr-BE" baseline="0" dirty="0" smtClean="0"/>
              <a:t>?</a:t>
            </a:r>
          </a:p>
          <a:p>
            <a:r>
              <a:rPr lang="fr-BE" baseline="0" dirty="0" smtClean="0"/>
              <a:t>Key </a:t>
            </a:r>
            <a:r>
              <a:rPr lang="fr-BE" baseline="0" dirty="0" err="1" smtClean="0"/>
              <a:t>policymakers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whose</a:t>
            </a:r>
            <a:r>
              <a:rPr lang="fr-BE" baseline="0" dirty="0" smtClean="0"/>
              <a:t> input </a:t>
            </a:r>
            <a:r>
              <a:rPr lang="fr-BE" baseline="0" dirty="0" err="1" smtClean="0"/>
              <a:t>is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needed</a:t>
            </a:r>
            <a:r>
              <a:rPr lang="fr-BE" baseline="0" dirty="0" smtClean="0"/>
              <a:t>?</a:t>
            </a:r>
          </a:p>
          <a:p>
            <a:r>
              <a:rPr lang="fr-BE" baseline="0" dirty="0" smtClean="0"/>
              <a:t>Key </a:t>
            </a:r>
            <a:r>
              <a:rPr lang="fr-BE" baseline="0" dirty="0" err="1" smtClean="0"/>
              <a:t>projects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contributing</a:t>
            </a:r>
            <a:r>
              <a:rPr lang="fr-BE" baseline="0" dirty="0" smtClean="0"/>
              <a:t> </a:t>
            </a:r>
            <a:r>
              <a:rPr lang="fr-BE" baseline="0" dirty="0" err="1" smtClean="0"/>
              <a:t>outside</a:t>
            </a:r>
            <a:r>
              <a:rPr lang="fr-BE" baseline="0" dirty="0" smtClean="0"/>
              <a:t> the </a:t>
            </a:r>
            <a:r>
              <a:rPr lang="fr-BE" baseline="0" dirty="0" err="1" smtClean="0"/>
              <a:t>two</a:t>
            </a:r>
            <a:r>
              <a:rPr lang="fr-BE" baseline="0" dirty="0" smtClean="0"/>
              <a:t> EINFRA12 </a:t>
            </a:r>
            <a:r>
              <a:rPr lang="fr-BE" baseline="0" dirty="0" err="1" smtClean="0"/>
              <a:t>projects</a:t>
            </a:r>
            <a:r>
              <a:rPr lang="fr-BE" baseline="0" dirty="0" smtClean="0"/>
              <a:t>? </a:t>
            </a:r>
            <a:endParaRPr lang="fr-BE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39F32-E2F4-40CE-B9DC-8A4AA724910F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3499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Trigger questions:</a:t>
            </a:r>
          </a:p>
          <a:p>
            <a:pPr marL="171450" indent="-171450">
              <a:buFontTx/>
              <a:buChar char="-"/>
            </a:pPr>
            <a:r>
              <a:rPr lang="fr-BE" baseline="0" dirty="0" err="1"/>
              <a:t>What</a:t>
            </a:r>
            <a:r>
              <a:rPr lang="fr-BE" baseline="0" dirty="0"/>
              <a:t> are the </a:t>
            </a:r>
            <a:r>
              <a:rPr lang="fr-BE" baseline="0" dirty="0" err="1"/>
              <a:t>concrete</a:t>
            </a:r>
            <a:r>
              <a:rPr lang="fr-BE" baseline="0" dirty="0"/>
              <a:t> changes to a life of a </a:t>
            </a:r>
            <a:r>
              <a:rPr lang="fr-BE" baseline="0" dirty="0" err="1"/>
              <a:t>researcher</a:t>
            </a:r>
            <a:r>
              <a:rPr lang="fr-BE" baseline="0" dirty="0"/>
              <a:t> in Y1? </a:t>
            </a:r>
          </a:p>
          <a:p>
            <a:pPr marL="171450" indent="-17145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they</a:t>
            </a:r>
            <a:r>
              <a:rPr lang="fr-BE" baseline="0" dirty="0"/>
              <a:t> </a:t>
            </a:r>
            <a:r>
              <a:rPr lang="fr-BE" baseline="0" dirty="0" err="1"/>
              <a:t>see</a:t>
            </a:r>
            <a:r>
              <a:rPr lang="fr-BE" baseline="0" dirty="0"/>
              <a:t> </a:t>
            </a:r>
            <a:r>
              <a:rPr lang="fr-BE" baseline="0" dirty="0" err="1"/>
              <a:t>concrete</a:t>
            </a:r>
            <a:r>
              <a:rPr lang="fr-BE" baseline="0" dirty="0"/>
              <a:t> changes </a:t>
            </a:r>
            <a:r>
              <a:rPr lang="fr-BE" baseline="0" dirty="0" err="1"/>
              <a:t>regarding</a:t>
            </a:r>
            <a:r>
              <a:rPr lang="fr-BE" baseline="0" dirty="0"/>
              <a:t> </a:t>
            </a:r>
            <a:r>
              <a:rPr lang="fr-BE" baseline="0" dirty="0" err="1"/>
              <a:t>access</a:t>
            </a:r>
            <a:r>
              <a:rPr lang="fr-BE" baseline="0" dirty="0"/>
              <a:t> to services and </a:t>
            </a:r>
            <a:r>
              <a:rPr lang="fr-BE" baseline="0" dirty="0" err="1"/>
              <a:t>and</a:t>
            </a:r>
            <a:r>
              <a:rPr lang="fr-BE" baseline="0" dirty="0"/>
              <a:t> </a:t>
            </a:r>
            <a:r>
              <a:rPr lang="fr-BE" baseline="0" dirty="0" err="1"/>
              <a:t>ways</a:t>
            </a:r>
            <a:r>
              <a:rPr lang="fr-BE" baseline="0" dirty="0"/>
              <a:t> to </a:t>
            </a:r>
            <a:r>
              <a:rPr lang="fr-BE" baseline="0" dirty="0" err="1"/>
              <a:t>conduct</a:t>
            </a:r>
            <a:r>
              <a:rPr lang="fr-BE" baseline="0" dirty="0"/>
              <a:t> </a:t>
            </a:r>
            <a:r>
              <a:rPr lang="fr-BE" baseline="0" dirty="0" err="1"/>
              <a:t>research</a:t>
            </a:r>
            <a:r>
              <a:rPr lang="fr-BE" baseline="0" dirty="0"/>
              <a:t> </a:t>
            </a:r>
            <a:r>
              <a:rPr lang="fr-BE" baseline="0" dirty="0" err="1"/>
              <a:t>following</a:t>
            </a:r>
            <a:r>
              <a:rPr lang="fr-BE" baseline="0" dirty="0"/>
              <a:t> </a:t>
            </a:r>
            <a:r>
              <a:rPr lang="fr-BE" baseline="0" dirty="0" err="1"/>
              <a:t>various</a:t>
            </a:r>
            <a:r>
              <a:rPr lang="fr-BE" baseline="0" dirty="0"/>
              <a:t> releases of </a:t>
            </a:r>
            <a:r>
              <a:rPr lang="fr-BE" baseline="0" dirty="0" err="1"/>
              <a:t>various</a:t>
            </a:r>
            <a:r>
              <a:rPr lang="fr-BE" baseline="0" dirty="0"/>
              <a:t> software components and services and </a:t>
            </a:r>
            <a:r>
              <a:rPr lang="fr-BE" baseline="0" dirty="0" err="1"/>
              <a:t>access</a:t>
            </a:r>
            <a:r>
              <a:rPr lang="fr-BE" baseline="0" dirty="0"/>
              <a:t> to </a:t>
            </a:r>
            <a:r>
              <a:rPr lang="fr-BE" baseline="0" dirty="0" err="1"/>
              <a:t>various</a:t>
            </a:r>
            <a:r>
              <a:rPr lang="fr-BE" baseline="0" dirty="0"/>
              <a:t> services?</a:t>
            </a:r>
          </a:p>
          <a:p>
            <a:pPr marL="171450" indent="-171450">
              <a:buFontTx/>
              <a:buChar char="-"/>
            </a:pPr>
            <a:r>
              <a:rPr lang="fr-BE" baseline="0" dirty="0" err="1"/>
              <a:t>What</a:t>
            </a:r>
            <a:r>
              <a:rPr lang="fr-BE" baseline="0" dirty="0"/>
              <a:t> </a:t>
            </a:r>
            <a:r>
              <a:rPr lang="fr-BE" baseline="0" dirty="0" err="1"/>
              <a:t>does</a:t>
            </a:r>
            <a:r>
              <a:rPr lang="fr-BE" baseline="0" dirty="0"/>
              <a:t> provision of </a:t>
            </a:r>
            <a:r>
              <a:rPr lang="fr-BE" baseline="0" dirty="0" err="1"/>
              <a:t>virtual</a:t>
            </a:r>
            <a:r>
              <a:rPr lang="fr-BE" baseline="0" dirty="0"/>
              <a:t> </a:t>
            </a:r>
            <a:r>
              <a:rPr lang="fr-BE" baseline="0" dirty="0" err="1"/>
              <a:t>access</a:t>
            </a:r>
            <a:r>
              <a:rPr lang="fr-BE" baseline="0" dirty="0"/>
              <a:t> to services (</a:t>
            </a:r>
            <a:r>
              <a:rPr lang="fr-BE" baseline="0" dirty="0" err="1"/>
              <a:t>thematic</a:t>
            </a:r>
            <a:r>
              <a:rPr lang="fr-BE" baseline="0" dirty="0"/>
              <a:t> and collaborative) </a:t>
            </a:r>
            <a:r>
              <a:rPr lang="fr-BE" baseline="0" dirty="0" err="1"/>
              <a:t>through</a:t>
            </a:r>
            <a:r>
              <a:rPr lang="fr-BE" baseline="0" dirty="0"/>
              <a:t> EOSC-HUB </a:t>
            </a:r>
            <a:r>
              <a:rPr lang="fr-BE" baseline="0" dirty="0" err="1"/>
              <a:t>mean</a:t>
            </a:r>
            <a:r>
              <a:rPr lang="fr-BE" baseline="0" dirty="0"/>
              <a:t> to a </a:t>
            </a:r>
            <a:r>
              <a:rPr lang="fr-BE" baseline="0" dirty="0" err="1"/>
              <a:t>researcher</a:t>
            </a:r>
            <a:r>
              <a:rPr lang="fr-BE" baseline="0" dirty="0"/>
              <a:t>? Do </a:t>
            </a:r>
            <a:r>
              <a:rPr lang="fr-BE" baseline="0" dirty="0" err="1"/>
              <a:t>they</a:t>
            </a:r>
            <a:r>
              <a:rPr lang="fr-BE" baseline="0" dirty="0"/>
              <a:t> </a:t>
            </a:r>
            <a:r>
              <a:rPr lang="fr-BE" baseline="0" dirty="0" err="1"/>
              <a:t>get</a:t>
            </a:r>
            <a:r>
              <a:rPr lang="fr-BE" baseline="0" dirty="0"/>
              <a:t> </a:t>
            </a:r>
            <a:r>
              <a:rPr lang="fr-BE" baseline="0" dirty="0" err="1"/>
              <a:t>access</a:t>
            </a:r>
            <a:r>
              <a:rPr lang="fr-BE" baseline="0" dirty="0"/>
              <a:t> to more/</a:t>
            </a:r>
            <a:r>
              <a:rPr lang="fr-BE" baseline="0" dirty="0" err="1"/>
              <a:t>different</a:t>
            </a:r>
            <a:r>
              <a:rPr lang="fr-BE" baseline="0" dirty="0"/>
              <a:t> services </a:t>
            </a:r>
            <a:r>
              <a:rPr lang="fr-BE" baseline="0" dirty="0" err="1"/>
              <a:t>than</a:t>
            </a:r>
            <a:r>
              <a:rPr lang="fr-BE" baseline="0" dirty="0"/>
              <a:t> </a:t>
            </a:r>
            <a:r>
              <a:rPr lang="fr-BE" baseline="0" dirty="0" err="1"/>
              <a:t>before</a:t>
            </a:r>
            <a:r>
              <a:rPr lang="fr-BE" baseline="0" dirty="0"/>
              <a:t>? How are </a:t>
            </a:r>
            <a:r>
              <a:rPr lang="fr-BE" baseline="0" dirty="0" err="1"/>
              <a:t>they</a:t>
            </a:r>
            <a:r>
              <a:rPr lang="fr-BE" baseline="0" dirty="0"/>
              <a:t> </a:t>
            </a:r>
            <a:r>
              <a:rPr lang="fr-BE" baseline="0" dirty="0" err="1"/>
              <a:t>guided</a:t>
            </a:r>
            <a:r>
              <a:rPr lang="fr-BE" baseline="0" dirty="0"/>
              <a:t> to use </a:t>
            </a:r>
            <a:r>
              <a:rPr lang="fr-BE" baseline="0" dirty="0" err="1"/>
              <a:t>them</a:t>
            </a:r>
            <a:r>
              <a:rPr lang="fr-BE" baseline="0" dirty="0"/>
              <a:t>? Or </a:t>
            </a:r>
            <a:r>
              <a:rPr lang="fr-BE" baseline="0" dirty="0" err="1"/>
              <a:t>wil</a:t>
            </a:r>
            <a:r>
              <a:rPr lang="fr-BE" baseline="0" dirty="0"/>
              <a:t> the user base </a:t>
            </a:r>
            <a:r>
              <a:rPr lang="fr-BE" baseline="0" dirty="0" err="1"/>
              <a:t>remain</a:t>
            </a:r>
            <a:r>
              <a:rPr lang="fr-BE" baseline="0" dirty="0"/>
              <a:t> the </a:t>
            </a:r>
            <a:r>
              <a:rPr lang="fr-BE" baseline="0" dirty="0" err="1"/>
              <a:t>same</a:t>
            </a:r>
            <a:r>
              <a:rPr lang="fr-BE" baseline="0" dirty="0"/>
              <a:t> but </a:t>
            </a:r>
            <a:r>
              <a:rPr lang="fr-BE" baseline="0" dirty="0" err="1"/>
              <a:t>only</a:t>
            </a:r>
            <a:r>
              <a:rPr lang="fr-BE" baseline="0" dirty="0"/>
              <a:t> the </a:t>
            </a:r>
            <a:r>
              <a:rPr lang="fr-BE" baseline="0" dirty="0" err="1"/>
              <a:t>access</a:t>
            </a:r>
            <a:r>
              <a:rPr lang="fr-BE" baseline="0" dirty="0"/>
              <a:t> mode (free at the point of use) changes – and the </a:t>
            </a:r>
            <a:r>
              <a:rPr lang="fr-BE" baseline="0" dirty="0" err="1"/>
              <a:t>researcher</a:t>
            </a:r>
            <a:r>
              <a:rPr lang="fr-BE" baseline="0" dirty="0"/>
              <a:t> </a:t>
            </a:r>
            <a:r>
              <a:rPr lang="fr-BE" baseline="0" dirty="0" err="1"/>
              <a:t>wont</a:t>
            </a:r>
            <a:r>
              <a:rPr lang="fr-BE" baseline="0" dirty="0"/>
              <a:t> </a:t>
            </a:r>
            <a:r>
              <a:rPr lang="fr-BE" baseline="0" dirty="0" err="1"/>
              <a:t>see</a:t>
            </a:r>
            <a:r>
              <a:rPr lang="fr-BE" baseline="0" dirty="0"/>
              <a:t> the </a:t>
            </a:r>
            <a:r>
              <a:rPr lang="fr-BE" baseline="0" dirty="0" err="1"/>
              <a:t>difference</a:t>
            </a:r>
            <a:r>
              <a:rPr lang="fr-BE" baseline="0" dirty="0"/>
              <a:t>? </a:t>
            </a:r>
          </a:p>
          <a:p>
            <a:pPr marL="171450" indent="-171450">
              <a:buFontTx/>
              <a:buChar char="-"/>
            </a:pPr>
            <a:r>
              <a:rPr lang="fr-BE" baseline="0" dirty="0"/>
              <a:t>How </a:t>
            </a:r>
            <a:r>
              <a:rPr lang="fr-BE" baseline="0" dirty="0" err="1"/>
              <a:t>does</a:t>
            </a:r>
            <a:r>
              <a:rPr lang="fr-BE" baseline="0" dirty="0"/>
              <a:t> the </a:t>
            </a:r>
            <a:r>
              <a:rPr lang="fr-BE" baseline="0" dirty="0" err="1"/>
              <a:t>access</a:t>
            </a:r>
            <a:r>
              <a:rPr lang="fr-BE" baseline="0" dirty="0"/>
              <a:t> front end </a:t>
            </a:r>
            <a:r>
              <a:rPr lang="fr-BE" baseline="0" dirty="0" err="1"/>
              <a:t>work</a:t>
            </a:r>
            <a:r>
              <a:rPr lang="fr-BE" baseline="0" dirty="0"/>
              <a:t> </a:t>
            </a:r>
            <a:r>
              <a:rPr lang="fr-BE" baseline="0" dirty="0" err="1"/>
              <a:t>from</a:t>
            </a:r>
            <a:r>
              <a:rPr lang="fr-BE" baseline="0" dirty="0"/>
              <a:t> a single </a:t>
            </a:r>
            <a:r>
              <a:rPr lang="fr-BE" baseline="0" dirty="0" err="1"/>
              <a:t>researcher's</a:t>
            </a:r>
            <a:r>
              <a:rPr lang="fr-BE" baseline="0" dirty="0"/>
              <a:t> perspective? </a:t>
            </a:r>
            <a:r>
              <a:rPr lang="fr-BE" baseline="0" dirty="0" err="1"/>
              <a:t>What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he</a:t>
            </a:r>
            <a:r>
              <a:rPr lang="fr-BE" baseline="0" dirty="0"/>
              <a:t> </a:t>
            </a:r>
            <a:r>
              <a:rPr lang="fr-BE" baseline="0" dirty="0" err="1"/>
              <a:t>see</a:t>
            </a:r>
            <a:r>
              <a:rPr lang="fr-BE" baseline="0" dirty="0"/>
              <a:t> / </a:t>
            </a:r>
            <a:r>
              <a:rPr lang="fr-BE" baseline="0" dirty="0" err="1"/>
              <a:t>access</a:t>
            </a:r>
            <a:r>
              <a:rPr lang="fr-BE" baseline="0" dirty="0"/>
              <a:t>? </a:t>
            </a:r>
          </a:p>
          <a:p>
            <a:pPr marL="0" indent="0">
              <a:buFontTx/>
              <a:buNone/>
            </a:pPr>
            <a:endParaRPr lang="fr-BE" baseline="0" dirty="0"/>
          </a:p>
          <a:p>
            <a:pPr marL="0" indent="0">
              <a:buFontTx/>
              <a:buNone/>
            </a:pPr>
            <a:r>
              <a:rPr lang="fr-BE" baseline="0" dirty="0"/>
              <a:t>Data </a:t>
            </a:r>
            <a:r>
              <a:rPr lang="fr-BE" baseline="0" dirty="0" err="1"/>
              <a:t>policy</a:t>
            </a:r>
            <a:r>
              <a:rPr lang="fr-BE" baseline="0" dirty="0"/>
              <a:t> </a:t>
            </a:r>
            <a:r>
              <a:rPr lang="fr-BE" baseline="0" dirty="0" err="1"/>
              <a:t>recommendations</a:t>
            </a:r>
            <a:r>
              <a:rPr lang="fr-BE" baseline="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aseline="0" dirty="0"/>
              <a:t>Is </a:t>
            </a:r>
            <a:r>
              <a:rPr lang="fr-BE" baseline="0" dirty="0" err="1"/>
              <a:t>there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concrete</a:t>
            </a:r>
            <a:r>
              <a:rPr lang="fr-BE" baseline="0" dirty="0"/>
              <a:t> for the </a:t>
            </a:r>
            <a:r>
              <a:rPr lang="fr-BE" baseline="0" dirty="0" err="1"/>
              <a:t>researchers</a:t>
            </a:r>
            <a:r>
              <a:rPr lang="fr-BE" baseline="0" dirty="0"/>
              <a:t> in </a:t>
            </a:r>
            <a:r>
              <a:rPr lang="fr-BE" baseline="0" dirty="0" err="1"/>
              <a:t>there</a:t>
            </a:r>
            <a:r>
              <a:rPr lang="fr-BE" baseline="0" dirty="0"/>
              <a:t> or </a:t>
            </a:r>
            <a:r>
              <a:rPr lang="fr-BE" baseline="0" dirty="0" err="1"/>
              <a:t>who</a:t>
            </a:r>
            <a:r>
              <a:rPr lang="fr-BE" baseline="0" dirty="0"/>
              <a:t> are </a:t>
            </a:r>
            <a:r>
              <a:rPr lang="fr-BE" baseline="0" dirty="0" err="1"/>
              <a:t>they</a:t>
            </a:r>
            <a:r>
              <a:rPr lang="fr-BE" baseline="0" dirty="0"/>
              <a:t> </a:t>
            </a:r>
            <a:r>
              <a:rPr lang="fr-BE" baseline="0" dirty="0" err="1"/>
              <a:t>meant</a:t>
            </a:r>
            <a:r>
              <a:rPr lang="fr-BE" baseline="0" dirty="0"/>
              <a:t> to?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B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BE" dirty="0"/>
          </a:p>
          <a:p>
            <a:pPr marL="171450" indent="-171450">
              <a:buFontTx/>
              <a:buChar char="-"/>
            </a:pPr>
            <a:r>
              <a:rPr lang="fr-BE" dirty="0" err="1"/>
              <a:t>OpenAIRE</a:t>
            </a:r>
            <a:r>
              <a:rPr lang="fr-BE" dirty="0"/>
              <a:t> </a:t>
            </a:r>
            <a:r>
              <a:rPr lang="fr-BE" dirty="0" err="1"/>
              <a:t>products</a:t>
            </a:r>
            <a:r>
              <a:rPr lang="fr-BE" dirty="0"/>
              <a:t>: how the </a:t>
            </a:r>
            <a:r>
              <a:rPr lang="fr-BE" dirty="0" err="1"/>
              <a:t>repackaging</a:t>
            </a:r>
            <a:r>
              <a:rPr lang="fr-BE" dirty="0"/>
              <a:t> of the </a:t>
            </a:r>
            <a:r>
              <a:rPr lang="fr-BE" dirty="0" err="1"/>
              <a:t>existing</a:t>
            </a:r>
            <a:r>
              <a:rPr lang="fr-BE" dirty="0"/>
              <a:t> services </a:t>
            </a:r>
            <a:r>
              <a:rPr lang="fr-BE" dirty="0" err="1"/>
              <a:t>into</a:t>
            </a:r>
            <a:r>
              <a:rPr lang="fr-BE" dirty="0"/>
              <a:t> </a:t>
            </a:r>
            <a:r>
              <a:rPr lang="fr-BE" dirty="0" err="1"/>
              <a:t>products</a:t>
            </a:r>
            <a:r>
              <a:rPr lang="fr-BE" dirty="0"/>
              <a:t> </a:t>
            </a:r>
            <a:r>
              <a:rPr lang="fr-BE" dirty="0" err="1"/>
              <a:t>will</a:t>
            </a:r>
            <a:r>
              <a:rPr lang="fr-BE" dirty="0"/>
              <a:t> </a:t>
            </a:r>
            <a:r>
              <a:rPr lang="fr-BE" dirty="0" err="1"/>
              <a:t>ameliorate</a:t>
            </a:r>
            <a:r>
              <a:rPr lang="fr-BE" dirty="0"/>
              <a:t> the user </a:t>
            </a:r>
            <a:r>
              <a:rPr lang="fr-BE" dirty="0" err="1"/>
              <a:t>experience</a:t>
            </a:r>
            <a:r>
              <a:rPr lang="fr-BE" dirty="0"/>
              <a:t>? On-</a:t>
            </a:r>
            <a:r>
              <a:rPr lang="fr-BE" dirty="0" err="1"/>
              <a:t>demand</a:t>
            </a:r>
            <a:r>
              <a:rPr lang="fr-BE" dirty="0"/>
              <a:t>?</a:t>
            </a:r>
          </a:p>
          <a:p>
            <a:pPr marL="171450" indent="-171450">
              <a:buFontTx/>
              <a:buChar char="-"/>
            </a:pPr>
            <a:r>
              <a:rPr lang="fr-BE" dirty="0"/>
              <a:t>How the </a:t>
            </a:r>
            <a:r>
              <a:rPr lang="fr-BE" dirty="0" err="1"/>
              <a:t>OpenAIRE</a:t>
            </a:r>
            <a:r>
              <a:rPr lang="fr-BE" dirty="0"/>
              <a:t> portal </a:t>
            </a:r>
            <a:r>
              <a:rPr lang="fr-BE" dirty="0" err="1"/>
              <a:t>provides</a:t>
            </a:r>
            <a:r>
              <a:rPr lang="fr-BE" dirty="0"/>
              <a:t> </a:t>
            </a:r>
            <a:r>
              <a:rPr lang="fr-BE" dirty="0" err="1"/>
              <a:t>now</a:t>
            </a:r>
            <a:r>
              <a:rPr lang="fr-BE" dirty="0"/>
              <a:t> a </a:t>
            </a:r>
            <a:r>
              <a:rPr lang="fr-BE" dirty="0" err="1"/>
              <a:t>better</a:t>
            </a:r>
            <a:r>
              <a:rPr lang="fr-BE" dirty="0"/>
              <a:t> </a:t>
            </a:r>
            <a:r>
              <a:rPr lang="fr-BE" dirty="0" err="1"/>
              <a:t>experience</a:t>
            </a:r>
            <a:r>
              <a:rPr lang="fr-BE" dirty="0"/>
              <a:t> for the </a:t>
            </a:r>
            <a:r>
              <a:rPr lang="fr-BE" dirty="0" err="1"/>
              <a:t>researchers</a:t>
            </a:r>
            <a:endParaRPr lang="fr-BE" dirty="0"/>
          </a:p>
          <a:p>
            <a:pPr marL="171450" indent="-171450">
              <a:buFontTx/>
              <a:buChar char="-"/>
            </a:pPr>
            <a:r>
              <a:rPr lang="fr-BE" dirty="0" err="1"/>
              <a:t>What</a:t>
            </a:r>
            <a:r>
              <a:rPr lang="fr-BE" dirty="0"/>
              <a:t> </a:t>
            </a:r>
            <a:r>
              <a:rPr lang="fr-BE" dirty="0" err="1"/>
              <a:t>can</a:t>
            </a:r>
            <a:r>
              <a:rPr lang="fr-BE" dirty="0"/>
              <a:t> </a:t>
            </a:r>
            <a:r>
              <a:rPr lang="fr-BE" dirty="0" err="1"/>
              <a:t>researchers</a:t>
            </a:r>
            <a:r>
              <a:rPr lang="fr-BE" dirty="0"/>
              <a:t> </a:t>
            </a:r>
            <a:r>
              <a:rPr lang="fr-BE" dirty="0" err="1"/>
              <a:t>expect</a:t>
            </a:r>
            <a:r>
              <a:rPr lang="fr-BE" dirty="0"/>
              <a:t> </a:t>
            </a:r>
            <a:r>
              <a:rPr lang="fr-BE" dirty="0" err="1"/>
              <a:t>from</a:t>
            </a:r>
            <a:r>
              <a:rPr lang="fr-BE" dirty="0"/>
              <a:t> the </a:t>
            </a:r>
            <a:r>
              <a:rPr lang="fr-BE" dirty="0" err="1"/>
              <a:t>NOADs</a:t>
            </a:r>
            <a:endParaRPr lang="fr-BE" dirty="0"/>
          </a:p>
          <a:p>
            <a:pPr>
              <a:buFont typeface="Arial" panose="020B0604020202020204" pitchFamily="34" charset="0"/>
              <a:buNone/>
            </a:pPr>
            <a:endParaRPr lang="fr-B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BE" dirty="0"/>
          </a:p>
          <a:p>
            <a:pPr marL="171450" indent="-171450">
              <a:buFontTx/>
              <a:buChar char="-"/>
            </a:pP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39F32-E2F4-40CE-B9DC-8A4AA724910F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9371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will researchers be able to combine the services of </a:t>
            </a:r>
            <a:r>
              <a:rPr lang="en-GB" dirty="0" err="1"/>
              <a:t>OpenAIRE</a:t>
            </a:r>
            <a:r>
              <a:rPr lang="en-GB" dirty="0"/>
              <a:t> and </a:t>
            </a:r>
            <a:r>
              <a:rPr lang="en-GB" dirty="0" err="1"/>
              <a:t>EOSC-hub</a:t>
            </a:r>
            <a:r>
              <a:rPr lang="en-GB" dirty="0"/>
              <a:t> (EGI &amp; EUDAT) in practice – Use cases: do they already exist? What kind of services?</a:t>
            </a:r>
          </a:p>
          <a:p>
            <a:r>
              <a:rPr lang="en-GB" dirty="0"/>
              <a:t>What is missing for repositories to become a </a:t>
            </a:r>
            <a:r>
              <a:rPr lang="en-GB" dirty="0" err="1"/>
              <a:t>well integrated</a:t>
            </a:r>
            <a:r>
              <a:rPr lang="en-GB" dirty="0"/>
              <a:t> part of the EOSC ecosystem? How this will tackled? How this will positively affect the researcher?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39F32-E2F4-40CE-B9DC-8A4AA724910F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9101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Trigger questions:</a:t>
            </a:r>
          </a:p>
          <a:p>
            <a:endParaRPr lang="fr-BE" dirty="0"/>
          </a:p>
          <a:p>
            <a:pPr marL="171450" indent="-171450">
              <a:buFontTx/>
              <a:buChar char="-"/>
            </a:pPr>
            <a:r>
              <a:rPr lang="fr-BE" baseline="0" dirty="0" err="1"/>
              <a:t>Does</a:t>
            </a:r>
            <a:r>
              <a:rPr lang="fr-BE" baseline="0" dirty="0"/>
              <a:t> the </a:t>
            </a:r>
            <a:r>
              <a:rPr lang="fr-BE" baseline="0" dirty="0" err="1"/>
              <a:t>researcher</a:t>
            </a:r>
            <a:r>
              <a:rPr lang="fr-BE" baseline="0" dirty="0"/>
              <a:t> </a:t>
            </a:r>
            <a:r>
              <a:rPr lang="fr-BE" baseline="0" dirty="0" err="1"/>
              <a:t>need</a:t>
            </a:r>
            <a:r>
              <a:rPr lang="fr-BE" baseline="0" dirty="0"/>
              <a:t> to configure </a:t>
            </a:r>
            <a:r>
              <a:rPr lang="fr-BE" baseline="0" dirty="0" err="1"/>
              <a:t>his</a:t>
            </a:r>
            <a:r>
              <a:rPr lang="fr-BE" baseline="0" dirty="0"/>
              <a:t>/</a:t>
            </a:r>
            <a:r>
              <a:rPr lang="fr-BE" baseline="0" dirty="0" err="1"/>
              <a:t>her</a:t>
            </a:r>
            <a:r>
              <a:rPr lang="fr-BE" baseline="0" dirty="0"/>
              <a:t> </a:t>
            </a:r>
            <a:r>
              <a:rPr lang="fr-BE" baseline="0" dirty="0" err="1"/>
              <a:t>research</a:t>
            </a:r>
            <a:r>
              <a:rPr lang="fr-BE" baseline="0" dirty="0"/>
              <a:t> </a:t>
            </a:r>
            <a:r>
              <a:rPr lang="fr-BE" baseline="0" dirty="0" err="1"/>
              <a:t>environment</a:t>
            </a:r>
            <a:r>
              <a:rPr lang="fr-BE" baseline="0" dirty="0"/>
              <a:t> </a:t>
            </a:r>
            <a:r>
              <a:rPr lang="fr-BE" baseline="0" dirty="0" err="1"/>
              <a:t>differently</a:t>
            </a:r>
            <a:r>
              <a:rPr lang="fr-BE" baseline="0" dirty="0"/>
              <a:t>? How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they</a:t>
            </a:r>
            <a:r>
              <a:rPr lang="fr-BE" baseline="0" dirty="0"/>
              <a:t> do </a:t>
            </a:r>
            <a:r>
              <a:rPr lang="fr-BE" baseline="0" dirty="0" err="1"/>
              <a:t>it</a:t>
            </a:r>
            <a:r>
              <a:rPr lang="fr-BE" baseline="0" dirty="0"/>
              <a:t>? How do </a:t>
            </a:r>
            <a:r>
              <a:rPr lang="fr-BE" baseline="0" dirty="0" err="1"/>
              <a:t>they</a:t>
            </a:r>
            <a:r>
              <a:rPr lang="fr-BE" baseline="0" dirty="0"/>
              <a:t> know </a:t>
            </a:r>
            <a:r>
              <a:rPr lang="fr-BE" baseline="0" dirty="0" err="1"/>
              <a:t>what</a:t>
            </a:r>
            <a:r>
              <a:rPr lang="fr-BE" baseline="0" dirty="0"/>
              <a:t> do </a:t>
            </a:r>
            <a:r>
              <a:rPr lang="fr-BE" baseline="0" dirty="0" err="1"/>
              <a:t>they</a:t>
            </a:r>
            <a:r>
              <a:rPr lang="fr-BE" baseline="0" dirty="0"/>
              <a:t> </a:t>
            </a:r>
            <a:r>
              <a:rPr lang="fr-BE" baseline="0" dirty="0" err="1"/>
              <a:t>need</a:t>
            </a:r>
            <a:r>
              <a:rPr lang="fr-BE" baseline="0" dirty="0"/>
              <a:t> as new services? </a:t>
            </a:r>
            <a:r>
              <a:rPr lang="fr-BE" baseline="0" dirty="0" err="1"/>
              <a:t>Would</a:t>
            </a:r>
            <a:r>
              <a:rPr lang="fr-BE" baseline="0" dirty="0"/>
              <a:t> </a:t>
            </a:r>
            <a:r>
              <a:rPr lang="fr-BE" baseline="0" dirty="0" err="1"/>
              <a:t>they</a:t>
            </a:r>
            <a:r>
              <a:rPr lang="fr-BE" baseline="0" dirty="0"/>
              <a:t> </a:t>
            </a:r>
            <a:r>
              <a:rPr lang="fr-BE" baseline="0" dirty="0" err="1"/>
              <a:t>just</a:t>
            </a:r>
            <a:r>
              <a:rPr lang="fr-BE" baseline="0" dirty="0"/>
              <a:t> </a:t>
            </a:r>
            <a:r>
              <a:rPr lang="fr-BE" baseline="0" dirty="0" err="1"/>
              <a:t>keep</a:t>
            </a:r>
            <a:r>
              <a:rPr lang="fr-BE" baseline="0" dirty="0"/>
              <a:t> on </a:t>
            </a:r>
            <a:r>
              <a:rPr lang="fr-BE" baseline="0" dirty="0" err="1"/>
              <a:t>using</a:t>
            </a:r>
            <a:r>
              <a:rPr lang="fr-BE" baseline="0" dirty="0"/>
              <a:t> the </a:t>
            </a:r>
            <a:r>
              <a:rPr lang="fr-BE" baseline="0" dirty="0" err="1"/>
              <a:t>same</a:t>
            </a:r>
            <a:r>
              <a:rPr lang="fr-BE" baseline="0" dirty="0"/>
              <a:t> services as </a:t>
            </a:r>
            <a:r>
              <a:rPr lang="fr-BE" baseline="0" dirty="0" err="1"/>
              <a:t>before</a:t>
            </a:r>
            <a:r>
              <a:rPr lang="fr-BE" baseline="0" dirty="0"/>
              <a:t> </a:t>
            </a:r>
            <a:r>
              <a:rPr lang="fr-BE" baseline="0" dirty="0" err="1"/>
              <a:t>even</a:t>
            </a:r>
            <a:r>
              <a:rPr lang="fr-BE" baseline="0" dirty="0"/>
              <a:t> </a:t>
            </a:r>
            <a:r>
              <a:rPr lang="fr-BE" baseline="0" dirty="0" err="1"/>
              <a:t>though</a:t>
            </a:r>
            <a:r>
              <a:rPr lang="fr-BE" baseline="0" dirty="0"/>
              <a:t> </a:t>
            </a:r>
            <a:r>
              <a:rPr lang="fr-BE" baseline="0" dirty="0" err="1"/>
              <a:t>there</a:t>
            </a:r>
            <a:r>
              <a:rPr lang="fr-BE" baseline="0" dirty="0"/>
              <a:t> </a:t>
            </a:r>
            <a:r>
              <a:rPr lang="fr-BE" baseline="0" dirty="0" err="1"/>
              <a:t>is</a:t>
            </a:r>
            <a:r>
              <a:rPr lang="fr-BE" baseline="0" dirty="0"/>
              <a:t> a </a:t>
            </a:r>
            <a:r>
              <a:rPr lang="fr-BE" baseline="0" dirty="0" err="1"/>
              <a:t>universe</a:t>
            </a:r>
            <a:r>
              <a:rPr lang="fr-BE" baseline="0" dirty="0"/>
              <a:t> of </a:t>
            </a:r>
            <a:r>
              <a:rPr lang="fr-BE" baseline="0" dirty="0" err="1"/>
              <a:t>opportunities</a:t>
            </a:r>
            <a:r>
              <a:rPr lang="fr-BE" baseline="0" dirty="0"/>
              <a:t> out </a:t>
            </a:r>
            <a:r>
              <a:rPr lang="fr-BE" baseline="0" dirty="0" err="1"/>
              <a:t>there</a:t>
            </a:r>
            <a:r>
              <a:rPr lang="fr-BE" baseline="0" dirty="0"/>
              <a:t> for </a:t>
            </a:r>
            <a:r>
              <a:rPr lang="fr-BE" baseline="0" dirty="0" err="1"/>
              <a:t>them</a:t>
            </a:r>
            <a:r>
              <a:rPr lang="fr-BE" baseline="0" dirty="0"/>
              <a:t>? </a:t>
            </a:r>
          </a:p>
          <a:p>
            <a:pPr marL="171450" indent="-171450">
              <a:buFontTx/>
              <a:buChar char="-"/>
            </a:pPr>
            <a:endParaRPr lang="fr-BE" dirty="0"/>
          </a:p>
          <a:p>
            <a:pPr marL="171450" indent="-171450">
              <a:buFontTx/>
              <a:buChar char="-"/>
            </a:pPr>
            <a:r>
              <a:rPr lang="fr-BE" dirty="0" err="1"/>
              <a:t>Researchers</a:t>
            </a:r>
            <a:r>
              <a:rPr lang="fr-BE" dirty="0"/>
              <a:t>/</a:t>
            </a:r>
            <a:r>
              <a:rPr lang="fr-BE" dirty="0" err="1"/>
              <a:t>users</a:t>
            </a:r>
            <a:r>
              <a:rPr lang="fr-BE" dirty="0"/>
              <a:t> </a:t>
            </a:r>
            <a:r>
              <a:rPr lang="fr-BE" dirty="0" err="1"/>
              <a:t>when</a:t>
            </a:r>
            <a:r>
              <a:rPr lang="fr-BE" dirty="0"/>
              <a:t> </a:t>
            </a:r>
            <a:r>
              <a:rPr lang="fr-BE" dirty="0" err="1"/>
              <a:t>looking</a:t>
            </a:r>
            <a:r>
              <a:rPr lang="fr-BE" dirty="0"/>
              <a:t> for publications, data, etc. go to the </a:t>
            </a:r>
            <a:r>
              <a:rPr lang="fr-BE" dirty="0" err="1"/>
              <a:t>OpenAIRE</a:t>
            </a:r>
            <a:r>
              <a:rPr lang="fr-BE" dirty="0"/>
              <a:t> </a:t>
            </a:r>
            <a:r>
              <a:rPr lang="fr-BE" dirty="0" err="1"/>
              <a:t>space</a:t>
            </a:r>
            <a:r>
              <a:rPr lang="fr-BE" dirty="0"/>
              <a:t>: </a:t>
            </a:r>
            <a:r>
              <a:rPr lang="fr-BE" dirty="0" err="1"/>
              <a:t>what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an </a:t>
            </a:r>
            <a:r>
              <a:rPr lang="fr-BE" dirty="0" err="1"/>
              <a:t>appropriate</a:t>
            </a:r>
            <a:r>
              <a:rPr lang="fr-BE" dirty="0"/>
              <a:t> </a:t>
            </a:r>
            <a:r>
              <a:rPr lang="fr-BE" dirty="0" err="1"/>
              <a:t>succesful</a:t>
            </a:r>
            <a:r>
              <a:rPr lang="fr-BE" dirty="0"/>
              <a:t> KPI?</a:t>
            </a:r>
          </a:p>
          <a:p>
            <a:pPr marL="171450" indent="-171450">
              <a:buFontTx/>
              <a:buChar char="-"/>
            </a:pPr>
            <a:endParaRPr lang="fr-BE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39F32-E2F4-40CE-B9DC-8A4AA724910F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809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Trigger questions;</a:t>
            </a:r>
          </a:p>
          <a:p>
            <a:pPr marL="0" indent="0">
              <a:buFontTx/>
              <a:buNone/>
            </a:pPr>
            <a:endParaRPr lang="fr-BE" dirty="0"/>
          </a:p>
          <a:p>
            <a:pPr marL="0" indent="0">
              <a:buFontTx/>
              <a:buNone/>
            </a:pPr>
            <a:r>
              <a:rPr lang="fr-BE" dirty="0"/>
              <a:t>Joint Digital</a:t>
            </a:r>
            <a:r>
              <a:rPr lang="fr-BE" baseline="0" dirty="0"/>
              <a:t> Innovation Hub </a:t>
            </a:r>
          </a:p>
          <a:p>
            <a:pPr marL="0" indent="0">
              <a:buFontTx/>
              <a:buNone/>
            </a:pPr>
            <a:r>
              <a:rPr lang="fr-BE" baseline="0" dirty="0"/>
              <a:t>– How </a:t>
            </a:r>
            <a:r>
              <a:rPr lang="fr-BE" baseline="0" dirty="0" err="1"/>
              <a:t>this</a:t>
            </a:r>
            <a:r>
              <a:rPr lang="fr-BE" baseline="0" dirty="0"/>
              <a:t> </a:t>
            </a:r>
            <a:r>
              <a:rPr lang="fr-BE" baseline="0" dirty="0" err="1"/>
              <a:t>will</a:t>
            </a:r>
            <a:r>
              <a:rPr lang="fr-BE" baseline="0" dirty="0"/>
              <a:t> </a:t>
            </a:r>
            <a:r>
              <a:rPr lang="fr-BE" baseline="0" dirty="0" err="1"/>
              <a:t>concetely</a:t>
            </a:r>
            <a:r>
              <a:rPr lang="fr-BE" baseline="0" dirty="0"/>
              <a:t> look </a:t>
            </a:r>
            <a:r>
              <a:rPr lang="fr-BE" baseline="0" dirty="0" err="1"/>
              <a:t>like</a:t>
            </a:r>
            <a:r>
              <a:rPr lang="fr-BE" baseline="0" dirty="0"/>
              <a:t> and </a:t>
            </a:r>
            <a:r>
              <a:rPr lang="fr-BE" baseline="0" dirty="0" err="1"/>
              <a:t>what</a:t>
            </a:r>
            <a:r>
              <a:rPr lang="fr-BE" baseline="0" dirty="0"/>
              <a:t> </a:t>
            </a:r>
            <a:r>
              <a:rPr lang="fr-BE" baseline="0" dirty="0" err="1"/>
              <a:t>will</a:t>
            </a:r>
            <a:r>
              <a:rPr lang="fr-BE" baseline="0" dirty="0"/>
              <a:t> </a:t>
            </a:r>
            <a:r>
              <a:rPr lang="fr-BE" baseline="0" dirty="0" err="1"/>
              <a:t>it</a:t>
            </a:r>
            <a:r>
              <a:rPr lang="fr-BE" baseline="0" dirty="0"/>
              <a:t> </a:t>
            </a:r>
            <a:r>
              <a:rPr lang="fr-BE" baseline="0" dirty="0" err="1"/>
              <a:t>concretely</a:t>
            </a:r>
            <a:r>
              <a:rPr lang="fr-BE" baseline="0" dirty="0"/>
              <a:t> </a:t>
            </a:r>
            <a:r>
              <a:rPr lang="fr-BE" baseline="0" dirty="0" err="1"/>
              <a:t>provide</a:t>
            </a:r>
            <a:r>
              <a:rPr lang="fr-BE" baseline="0" dirty="0"/>
              <a:t>? How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companies</a:t>
            </a:r>
            <a:r>
              <a:rPr lang="fr-BE" baseline="0" dirty="0"/>
              <a:t> </a:t>
            </a:r>
            <a:r>
              <a:rPr lang="fr-BE" baseline="0" dirty="0" err="1"/>
              <a:t>join</a:t>
            </a:r>
            <a:r>
              <a:rPr lang="fr-BE" baseline="0" dirty="0"/>
              <a:t>? Is </a:t>
            </a:r>
            <a:r>
              <a:rPr lang="fr-BE" baseline="0" dirty="0" err="1"/>
              <a:t>there</a:t>
            </a:r>
            <a:r>
              <a:rPr lang="fr-BE" baseline="0" dirty="0"/>
              <a:t> </a:t>
            </a:r>
            <a:r>
              <a:rPr lang="fr-BE" baseline="0" dirty="0" err="1"/>
              <a:t>anything</a:t>
            </a:r>
            <a:r>
              <a:rPr lang="fr-BE" baseline="0" dirty="0"/>
              <a:t> </a:t>
            </a:r>
            <a:r>
              <a:rPr lang="fr-BE" baseline="0" dirty="0" err="1"/>
              <a:t>there</a:t>
            </a:r>
            <a:r>
              <a:rPr lang="fr-BE" baseline="0" dirty="0"/>
              <a:t> for </a:t>
            </a:r>
            <a:r>
              <a:rPr lang="fr-BE" baseline="0" dirty="0" err="1"/>
              <a:t>other</a:t>
            </a:r>
            <a:r>
              <a:rPr lang="fr-BE" baseline="0" dirty="0"/>
              <a:t> </a:t>
            </a:r>
            <a:r>
              <a:rPr lang="fr-BE" baseline="0" dirty="0" err="1"/>
              <a:t>companies</a:t>
            </a:r>
            <a:r>
              <a:rPr lang="fr-BE" baseline="0" dirty="0"/>
              <a:t> </a:t>
            </a:r>
            <a:r>
              <a:rPr lang="fr-BE" baseline="0" dirty="0" err="1"/>
              <a:t>than</a:t>
            </a:r>
            <a:r>
              <a:rPr lang="fr-BE" baseline="0" dirty="0"/>
              <a:t> </a:t>
            </a:r>
            <a:r>
              <a:rPr lang="fr-BE" baseline="0" dirty="0" err="1"/>
              <a:t>those</a:t>
            </a:r>
            <a:r>
              <a:rPr lang="fr-BE" baseline="0" dirty="0"/>
              <a:t> </a:t>
            </a:r>
            <a:r>
              <a:rPr lang="fr-BE" baseline="0" dirty="0" err="1"/>
              <a:t>joining</a:t>
            </a:r>
            <a:r>
              <a:rPr lang="fr-BE" baseline="0" dirty="0"/>
              <a:t> the pilots? How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interested</a:t>
            </a:r>
            <a:r>
              <a:rPr lang="fr-BE" baseline="0" dirty="0"/>
              <a:t> </a:t>
            </a:r>
            <a:r>
              <a:rPr lang="fr-BE" baseline="0" dirty="0" err="1"/>
              <a:t>researchers</a:t>
            </a:r>
            <a:r>
              <a:rPr lang="fr-BE" baseline="0" dirty="0"/>
              <a:t> or </a:t>
            </a:r>
            <a:r>
              <a:rPr lang="fr-BE" baseline="0" dirty="0" err="1"/>
              <a:t>policymakers</a:t>
            </a:r>
            <a:r>
              <a:rPr lang="fr-BE" baseline="0" dirty="0"/>
              <a:t> </a:t>
            </a:r>
            <a:r>
              <a:rPr lang="fr-BE" baseline="0" dirty="0" err="1"/>
              <a:t>interact</a:t>
            </a:r>
            <a:r>
              <a:rPr lang="fr-BE" baseline="0" dirty="0"/>
              <a:t> </a:t>
            </a:r>
            <a:r>
              <a:rPr lang="fr-BE" baseline="0" dirty="0" err="1"/>
              <a:t>with</a:t>
            </a:r>
            <a:r>
              <a:rPr lang="fr-BE" baseline="0" dirty="0"/>
              <a:t> the Innovation Hub? </a:t>
            </a:r>
          </a:p>
          <a:p>
            <a:pPr marL="0" indent="0">
              <a:buFontTx/>
              <a:buNone/>
            </a:pPr>
            <a:endParaRPr lang="fr-BE" baseline="0" dirty="0"/>
          </a:p>
          <a:p>
            <a:pPr marL="0" indent="0">
              <a:buFontTx/>
              <a:buNone/>
            </a:pPr>
            <a:r>
              <a:rPr lang="fr-BE" baseline="0" dirty="0"/>
              <a:t>The </a:t>
            </a:r>
            <a:r>
              <a:rPr lang="fr-BE" baseline="0" dirty="0" err="1"/>
              <a:t>technical</a:t>
            </a:r>
            <a:r>
              <a:rPr lang="fr-BE" baseline="0" dirty="0"/>
              <a:t> / service roadmaps / gap </a:t>
            </a:r>
            <a:r>
              <a:rPr lang="fr-BE" baseline="0" dirty="0" err="1"/>
              <a:t>analysis</a:t>
            </a:r>
            <a:endParaRPr lang="fr-BE" baseline="0" dirty="0"/>
          </a:p>
          <a:p>
            <a:pPr marL="171450" indent="-171450">
              <a:buFontTx/>
              <a:buChar char="-"/>
            </a:pPr>
            <a:r>
              <a:rPr lang="fr-BE" baseline="0" dirty="0" err="1"/>
              <a:t>Who</a:t>
            </a:r>
            <a:r>
              <a:rPr lang="fr-BE" baseline="0" dirty="0"/>
              <a:t> are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meant</a:t>
            </a:r>
            <a:r>
              <a:rPr lang="fr-BE" baseline="0" dirty="0"/>
              <a:t> for? </a:t>
            </a:r>
            <a:r>
              <a:rPr lang="fr-BE" baseline="0" dirty="0" err="1"/>
              <a:t>Internal</a:t>
            </a:r>
            <a:r>
              <a:rPr lang="fr-BE" baseline="0" dirty="0"/>
              <a:t> or </a:t>
            </a:r>
            <a:r>
              <a:rPr lang="fr-BE" baseline="0" dirty="0" err="1"/>
              <a:t>external</a:t>
            </a:r>
            <a:r>
              <a:rPr lang="fr-BE" baseline="0" dirty="0"/>
              <a:t>? Can outsiders </a:t>
            </a:r>
            <a:r>
              <a:rPr lang="fr-BE" baseline="0" dirty="0" err="1"/>
              <a:t>provide</a:t>
            </a:r>
            <a:r>
              <a:rPr lang="fr-BE" baseline="0" dirty="0"/>
              <a:t> solutions for </a:t>
            </a:r>
            <a:r>
              <a:rPr lang="fr-BE" baseline="0" dirty="0" err="1"/>
              <a:t>proposed</a:t>
            </a:r>
            <a:r>
              <a:rPr lang="fr-BE" baseline="0" dirty="0"/>
              <a:t> "gaps" or </a:t>
            </a:r>
            <a:r>
              <a:rPr lang="fr-BE" baseline="0" dirty="0" err="1"/>
              <a:t>is</a:t>
            </a:r>
            <a:r>
              <a:rPr lang="fr-BE" baseline="0" dirty="0"/>
              <a:t> </a:t>
            </a:r>
            <a:r>
              <a:rPr lang="fr-BE" baseline="0" dirty="0" err="1"/>
              <a:t>this</a:t>
            </a:r>
            <a:r>
              <a:rPr lang="fr-BE" baseline="0" dirty="0"/>
              <a:t> an </a:t>
            </a:r>
            <a:r>
              <a:rPr lang="fr-BE" baseline="0" dirty="0" err="1"/>
              <a:t>internal</a:t>
            </a:r>
            <a:r>
              <a:rPr lang="fr-BE" baseline="0" dirty="0"/>
              <a:t> </a:t>
            </a:r>
            <a:r>
              <a:rPr lang="fr-BE" baseline="0" dirty="0" err="1"/>
              <a:t>process</a:t>
            </a:r>
            <a:r>
              <a:rPr lang="fr-BE" baseline="0" dirty="0"/>
              <a:t> of the consortium? </a:t>
            </a:r>
          </a:p>
          <a:p>
            <a:pPr marL="0" indent="0">
              <a:buFontTx/>
              <a:buNone/>
            </a:pPr>
            <a:endParaRPr lang="fr-BE" baseline="0" dirty="0"/>
          </a:p>
          <a:p>
            <a:pPr marL="0" indent="0">
              <a:buFontTx/>
              <a:buNone/>
            </a:pPr>
            <a:r>
              <a:rPr lang="fr-BE" baseline="0" dirty="0" err="1"/>
              <a:t>Procurement</a:t>
            </a:r>
            <a:r>
              <a:rPr lang="fr-BE" baseline="0" dirty="0"/>
              <a:t>:</a:t>
            </a:r>
          </a:p>
          <a:p>
            <a:pPr marL="171450" indent="-171450">
              <a:buFontTx/>
              <a:buChar char="-"/>
            </a:pPr>
            <a:r>
              <a:rPr lang="fr-BE" baseline="0" dirty="0"/>
              <a:t>Are the </a:t>
            </a:r>
            <a:r>
              <a:rPr lang="fr-BE" baseline="0" dirty="0" err="1"/>
              <a:t>procurement</a:t>
            </a:r>
            <a:r>
              <a:rPr lang="fr-BE" baseline="0" dirty="0"/>
              <a:t> plans and </a:t>
            </a:r>
            <a:r>
              <a:rPr lang="fr-BE" baseline="0" dirty="0" err="1"/>
              <a:t>requirements</a:t>
            </a:r>
            <a:r>
              <a:rPr lang="fr-BE" baseline="0" dirty="0"/>
              <a:t> </a:t>
            </a:r>
            <a:r>
              <a:rPr lang="fr-BE" baseline="0" dirty="0" err="1"/>
              <a:t>meant</a:t>
            </a:r>
            <a:r>
              <a:rPr lang="fr-BE" baseline="0" dirty="0"/>
              <a:t> to </a:t>
            </a:r>
            <a:r>
              <a:rPr lang="fr-BE" baseline="0" dirty="0" err="1"/>
              <a:t>be</a:t>
            </a:r>
            <a:r>
              <a:rPr lang="fr-BE" baseline="0" dirty="0"/>
              <a:t> out </a:t>
            </a:r>
            <a:r>
              <a:rPr lang="fr-BE" baseline="0" dirty="0" err="1"/>
              <a:t>there</a:t>
            </a:r>
            <a:r>
              <a:rPr lang="fr-BE" baseline="0" dirty="0"/>
              <a:t> for </a:t>
            </a:r>
            <a:r>
              <a:rPr lang="fr-BE" baseline="0" dirty="0" err="1"/>
              <a:t>anyone</a:t>
            </a:r>
            <a:r>
              <a:rPr lang="fr-BE" baseline="0" dirty="0"/>
              <a:t> or </a:t>
            </a:r>
            <a:r>
              <a:rPr lang="fr-BE" baseline="0" dirty="0" err="1"/>
              <a:t>only</a:t>
            </a:r>
            <a:r>
              <a:rPr lang="fr-BE" baseline="0" dirty="0"/>
              <a:t> for </a:t>
            </a:r>
            <a:r>
              <a:rPr lang="fr-BE" baseline="0" dirty="0" err="1"/>
              <a:t>pre-selected</a:t>
            </a:r>
            <a:r>
              <a:rPr lang="fr-BE" baseline="0" dirty="0"/>
              <a:t> providers? </a:t>
            </a:r>
          </a:p>
          <a:p>
            <a:pPr marL="171450" indent="-171450">
              <a:buFontTx/>
              <a:buChar char="-"/>
            </a:pPr>
            <a:r>
              <a:rPr lang="fr-BE" baseline="0" dirty="0"/>
              <a:t>How are the </a:t>
            </a:r>
            <a:r>
              <a:rPr lang="fr-BE" baseline="0" dirty="0" err="1"/>
              <a:t>buying</a:t>
            </a:r>
            <a:r>
              <a:rPr lang="fr-BE" baseline="0" dirty="0"/>
              <a:t> </a:t>
            </a:r>
            <a:r>
              <a:rPr lang="fr-BE" baseline="0" dirty="0" err="1"/>
              <a:t>schedules</a:t>
            </a:r>
            <a:r>
              <a:rPr lang="fr-BE" baseline="0" dirty="0"/>
              <a:t> </a:t>
            </a:r>
            <a:r>
              <a:rPr lang="fr-BE" baseline="0" dirty="0" err="1"/>
              <a:t>determined</a:t>
            </a:r>
            <a:r>
              <a:rPr lang="fr-BE" baseline="0" dirty="0"/>
              <a:t> and how </a:t>
            </a:r>
            <a:r>
              <a:rPr lang="fr-BE" baseline="0" dirty="0" err="1"/>
              <a:t>is</a:t>
            </a:r>
            <a:r>
              <a:rPr lang="fr-BE" baseline="0" dirty="0"/>
              <a:t> the </a:t>
            </a:r>
            <a:r>
              <a:rPr lang="fr-BE" baseline="0" dirty="0" err="1"/>
              <a:t>procurement</a:t>
            </a:r>
            <a:r>
              <a:rPr lang="fr-BE" baseline="0" dirty="0"/>
              <a:t> </a:t>
            </a:r>
            <a:r>
              <a:rPr lang="fr-BE" baseline="0" dirty="0" err="1"/>
              <a:t>process</a:t>
            </a:r>
            <a:r>
              <a:rPr lang="fr-BE" baseline="0" dirty="0"/>
              <a:t> </a:t>
            </a:r>
            <a:r>
              <a:rPr lang="fr-BE" baseline="0" dirty="0" err="1"/>
              <a:t>foreseen</a:t>
            </a:r>
            <a:r>
              <a:rPr lang="fr-BE" baseline="0" dirty="0"/>
              <a:t>? </a:t>
            </a:r>
          </a:p>
          <a:p>
            <a:endParaRPr lang="fr-BE" dirty="0"/>
          </a:p>
          <a:p>
            <a:r>
              <a:rPr lang="fr-BE" dirty="0" err="1"/>
              <a:t>What</a:t>
            </a:r>
            <a:r>
              <a:rPr lang="fr-BE" dirty="0"/>
              <a:t> are the </a:t>
            </a:r>
            <a:r>
              <a:rPr lang="fr-BE" dirty="0" err="1"/>
              <a:t>mechanisms</a:t>
            </a:r>
            <a:r>
              <a:rPr lang="fr-BE" dirty="0"/>
              <a:t> </a:t>
            </a:r>
            <a:r>
              <a:rPr lang="fr-BE" dirty="0" err="1"/>
              <a:t>that</a:t>
            </a:r>
            <a:r>
              <a:rPr lang="fr-BE" dirty="0"/>
              <a:t> </a:t>
            </a:r>
            <a:r>
              <a:rPr lang="fr-BE" dirty="0" err="1"/>
              <a:t>will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foreseen</a:t>
            </a:r>
            <a:r>
              <a:rPr lang="fr-BE" dirty="0"/>
              <a:t> to </a:t>
            </a:r>
            <a:r>
              <a:rPr lang="fr-BE" dirty="0" err="1"/>
              <a:t>include</a:t>
            </a:r>
            <a:r>
              <a:rPr lang="fr-BE" dirty="0"/>
              <a:t> new services </a:t>
            </a:r>
            <a:r>
              <a:rPr lang="fr-BE" dirty="0" err="1"/>
              <a:t>into</a:t>
            </a:r>
            <a:r>
              <a:rPr lang="fr-BE" dirty="0"/>
              <a:t> the </a:t>
            </a:r>
            <a:r>
              <a:rPr lang="fr-BE" dirty="0" err="1"/>
              <a:t>OpenAIRE</a:t>
            </a:r>
            <a:r>
              <a:rPr lang="fr-BE" dirty="0"/>
              <a:t> </a:t>
            </a:r>
            <a:r>
              <a:rPr lang="fr-BE" dirty="0" err="1"/>
              <a:t>ecosystem</a:t>
            </a:r>
            <a:r>
              <a:rPr lang="fr-BE" dirty="0"/>
              <a:t> </a:t>
            </a:r>
            <a:r>
              <a:rPr lang="fr-BE" dirty="0" err="1"/>
              <a:t>apart</a:t>
            </a:r>
            <a:r>
              <a:rPr lang="fr-BE" dirty="0"/>
              <a:t> </a:t>
            </a:r>
            <a:r>
              <a:rPr lang="fr-BE" dirty="0" err="1"/>
              <a:t>from</a:t>
            </a:r>
            <a:r>
              <a:rPr lang="fr-BE" dirty="0"/>
              <a:t> the open calls?</a:t>
            </a:r>
          </a:p>
          <a:p>
            <a:pPr marL="0" indent="0">
              <a:buFontTx/>
              <a:buNone/>
            </a:pPr>
            <a:endParaRPr lang="fr-BE" baseline="0" dirty="0"/>
          </a:p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39F32-E2F4-40CE-B9DC-8A4AA724910F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4001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Trigger</a:t>
            </a:r>
            <a:r>
              <a:rPr lang="fr-BE" baseline="0" dirty="0" smtClean="0"/>
              <a:t> questions:</a:t>
            </a:r>
          </a:p>
          <a:p>
            <a:endParaRPr lang="fr-BE" baseline="0" dirty="0" smtClean="0"/>
          </a:p>
          <a:p>
            <a:r>
              <a:rPr lang="fr-BE" baseline="0" dirty="0" smtClean="0"/>
              <a:t>(1) </a:t>
            </a:r>
            <a:r>
              <a:rPr lang="fr-BE" baseline="0" dirty="0" err="1" smtClean="0"/>
              <a:t>Community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platform</a:t>
            </a:r>
            <a:r>
              <a:rPr lang="fr-BE" baseline="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fr-BE" baseline="0" dirty="0" err="1" smtClean="0"/>
              <a:t>What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is</a:t>
            </a:r>
            <a:r>
              <a:rPr lang="fr-BE" baseline="0" dirty="0" smtClean="0"/>
              <a:t> the exact </a:t>
            </a:r>
            <a:r>
              <a:rPr lang="fr-BE" baseline="0" dirty="0" err="1" smtClean="0"/>
              <a:t>function</a:t>
            </a:r>
            <a:r>
              <a:rPr lang="fr-BE" baseline="0" dirty="0" smtClean="0"/>
              <a:t> of the </a:t>
            </a:r>
            <a:r>
              <a:rPr lang="fr-BE" baseline="0" dirty="0" err="1" smtClean="0"/>
              <a:t>Community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platform</a:t>
            </a:r>
            <a:r>
              <a:rPr lang="fr-BE" baseline="0" dirty="0" smtClean="0"/>
              <a:t> </a:t>
            </a:r>
            <a:r>
              <a:rPr lang="fr-BE" baseline="0" dirty="0" err="1" smtClean="0"/>
              <a:t>that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is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supposed</a:t>
            </a:r>
            <a:r>
              <a:rPr lang="fr-BE" baseline="0" dirty="0" smtClean="0"/>
              <a:t> to </a:t>
            </a:r>
            <a:r>
              <a:rPr lang="fr-BE" baseline="0" dirty="0" err="1" smtClean="0"/>
              <a:t>allow</a:t>
            </a:r>
            <a:r>
              <a:rPr lang="fr-BE" baseline="0" dirty="0" smtClean="0"/>
              <a:t> </a:t>
            </a:r>
            <a:r>
              <a:rPr lang="fr-BE" baseline="0" dirty="0" err="1" smtClean="0"/>
              <a:t>each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stakeholder</a:t>
            </a:r>
            <a:r>
              <a:rPr lang="fr-BE" baseline="0" dirty="0" smtClean="0"/>
              <a:t> to </a:t>
            </a:r>
            <a:r>
              <a:rPr lang="fr-BE" baseline="0" dirty="0" err="1" smtClean="0"/>
              <a:t>identify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what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EOSC-Hub</a:t>
            </a:r>
            <a:r>
              <a:rPr lang="fr-BE" baseline="0" dirty="0" smtClean="0"/>
              <a:t> has to </a:t>
            </a:r>
            <a:r>
              <a:rPr lang="fr-BE" baseline="0" dirty="0" err="1" smtClean="0"/>
              <a:t>offer</a:t>
            </a:r>
            <a:r>
              <a:rPr lang="fr-BE" baseline="0" dirty="0" smtClean="0"/>
              <a:t> for </a:t>
            </a:r>
            <a:r>
              <a:rPr lang="fr-BE" baseline="0" dirty="0" err="1" smtClean="0"/>
              <a:t>them</a:t>
            </a:r>
            <a:r>
              <a:rPr lang="fr-BE" baseline="0" dirty="0" smtClean="0"/>
              <a:t>? </a:t>
            </a:r>
            <a:r>
              <a:rPr lang="fr-BE" baseline="0" dirty="0" err="1" smtClean="0"/>
              <a:t>Who</a:t>
            </a:r>
            <a:r>
              <a:rPr lang="fr-BE" baseline="0" dirty="0" smtClean="0"/>
              <a:t> are the </a:t>
            </a:r>
            <a:r>
              <a:rPr lang="fr-BE" baseline="0" dirty="0" err="1" smtClean="0"/>
              <a:t>stakeholder</a:t>
            </a:r>
            <a:r>
              <a:rPr lang="fr-BE" baseline="0" dirty="0" smtClean="0"/>
              <a:t> groups </a:t>
            </a:r>
            <a:r>
              <a:rPr lang="fr-BE" baseline="0" dirty="0" err="1" smtClean="0"/>
              <a:t>exactly</a:t>
            </a:r>
            <a:r>
              <a:rPr lang="fr-BE" baseline="0" dirty="0" smtClean="0"/>
              <a:t>?</a:t>
            </a:r>
          </a:p>
          <a:p>
            <a:pPr marL="171450" indent="-171450">
              <a:buFontTx/>
              <a:buChar char="-"/>
            </a:pPr>
            <a:r>
              <a:rPr lang="fr-BE" baseline="0" dirty="0" smtClean="0"/>
              <a:t>Is </a:t>
            </a:r>
            <a:r>
              <a:rPr lang="fr-BE" baseline="0" dirty="0" err="1" smtClean="0"/>
              <a:t>this</a:t>
            </a:r>
            <a:r>
              <a:rPr lang="fr-BE" baseline="0" dirty="0" smtClean="0"/>
              <a:t> a simple information portal or </a:t>
            </a:r>
            <a:r>
              <a:rPr lang="fr-BE" baseline="0" dirty="0" err="1" smtClean="0"/>
              <a:t>dynamically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developing</a:t>
            </a:r>
            <a:r>
              <a:rPr lang="fr-BE" baseline="0" dirty="0" smtClean="0"/>
              <a:t> </a:t>
            </a:r>
            <a:r>
              <a:rPr lang="fr-BE" baseline="0" dirty="0" err="1" smtClean="0"/>
              <a:t>e.g</a:t>
            </a:r>
            <a:r>
              <a:rPr lang="fr-BE" baseline="0" dirty="0" smtClean="0"/>
              <a:t>. links to new services? </a:t>
            </a:r>
          </a:p>
          <a:p>
            <a:pPr marL="171450" indent="-171450">
              <a:buFontTx/>
              <a:buChar char="-"/>
            </a:pPr>
            <a:endParaRPr lang="fr-BE" baseline="0" dirty="0" smtClean="0"/>
          </a:p>
          <a:p>
            <a:pPr marL="0" indent="0">
              <a:buFontTx/>
              <a:buNone/>
            </a:pPr>
            <a:r>
              <a:rPr lang="fr-BE" baseline="0" dirty="0" smtClean="0"/>
              <a:t>(2) </a:t>
            </a:r>
            <a:r>
              <a:rPr lang="fr-BE" baseline="0" dirty="0" err="1" smtClean="0"/>
              <a:t>Technical</a:t>
            </a:r>
            <a:r>
              <a:rPr lang="fr-BE" baseline="0" dirty="0" smtClean="0"/>
              <a:t>/service/standards roadmaps: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aseline="0" dirty="0" err="1" smtClean="0"/>
              <a:t>Who</a:t>
            </a:r>
            <a:r>
              <a:rPr lang="fr-BE" baseline="0" dirty="0" smtClean="0"/>
              <a:t> are </a:t>
            </a:r>
            <a:r>
              <a:rPr lang="fr-BE" baseline="0" dirty="0" err="1" smtClean="0"/>
              <a:t>these</a:t>
            </a:r>
            <a:r>
              <a:rPr lang="fr-BE" baseline="0" dirty="0" smtClean="0"/>
              <a:t> of </a:t>
            </a:r>
            <a:r>
              <a:rPr lang="fr-BE" baseline="0" dirty="0" err="1" smtClean="0"/>
              <a:t>interest</a:t>
            </a:r>
            <a:r>
              <a:rPr lang="fr-BE" baseline="0" dirty="0" smtClean="0"/>
              <a:t> to? The </a:t>
            </a:r>
            <a:r>
              <a:rPr lang="fr-BE" baseline="0" dirty="0" err="1" smtClean="0"/>
              <a:t>developers</a:t>
            </a:r>
            <a:r>
              <a:rPr lang="fr-BE" baseline="0" dirty="0" smtClean="0"/>
              <a:t>? Is </a:t>
            </a:r>
            <a:r>
              <a:rPr lang="fr-BE" baseline="0" dirty="0" err="1" smtClean="0"/>
              <a:t>there</a:t>
            </a:r>
            <a:r>
              <a:rPr lang="fr-BE" baseline="0" dirty="0" smtClean="0"/>
              <a:t> </a:t>
            </a:r>
            <a:r>
              <a:rPr lang="fr-BE" baseline="0" dirty="0" err="1" smtClean="0"/>
              <a:t>any</a:t>
            </a:r>
            <a:r>
              <a:rPr lang="fr-BE" baseline="0" dirty="0" smtClean="0"/>
              <a:t> direct </a:t>
            </a:r>
            <a:r>
              <a:rPr lang="fr-BE" baseline="0" dirty="0" err="1" smtClean="0"/>
              <a:t>link</a:t>
            </a:r>
            <a:r>
              <a:rPr lang="fr-BE" baseline="0" dirty="0" smtClean="0"/>
              <a:t> to </a:t>
            </a:r>
            <a:r>
              <a:rPr lang="fr-BE" baseline="0" dirty="0" err="1" smtClean="0"/>
              <a:t>researchers</a:t>
            </a:r>
            <a:r>
              <a:rPr lang="fr-BE" baseline="0" dirty="0" smtClean="0"/>
              <a:t>? Can </a:t>
            </a:r>
            <a:r>
              <a:rPr lang="fr-BE" baseline="0" dirty="0" err="1" smtClean="0"/>
              <a:t>they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understand</a:t>
            </a:r>
            <a:r>
              <a:rPr lang="fr-BE" baseline="0" dirty="0" smtClean="0"/>
              <a:t> and influence the roadmaps?  </a:t>
            </a:r>
            <a:r>
              <a:rPr lang="fr-BE" baseline="0" dirty="0" err="1" smtClean="0"/>
              <a:t>What</a:t>
            </a:r>
            <a:r>
              <a:rPr lang="fr-BE" baseline="0" dirty="0" smtClean="0"/>
              <a:t> about commercial service providers / software </a:t>
            </a:r>
            <a:r>
              <a:rPr lang="fr-BE" baseline="0" dirty="0" err="1" smtClean="0"/>
              <a:t>companies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etc</a:t>
            </a:r>
            <a:r>
              <a:rPr lang="fr-BE" baseline="0" dirty="0" smtClean="0"/>
              <a:t> </a:t>
            </a:r>
            <a:r>
              <a:rPr lang="fr-BE" baseline="0" dirty="0" err="1" smtClean="0"/>
              <a:t>anything</a:t>
            </a:r>
            <a:r>
              <a:rPr lang="fr-BE" baseline="0" dirty="0" smtClean="0"/>
              <a:t> in </a:t>
            </a:r>
            <a:r>
              <a:rPr lang="fr-BE" baseline="0" dirty="0" err="1" smtClean="0"/>
              <a:t>there</a:t>
            </a:r>
            <a:r>
              <a:rPr lang="fr-BE" baseline="0" dirty="0" smtClean="0"/>
              <a:t> for </a:t>
            </a:r>
            <a:r>
              <a:rPr lang="fr-BE" baseline="0" dirty="0" err="1" smtClean="0"/>
              <a:t>them</a:t>
            </a:r>
            <a:r>
              <a:rPr lang="fr-BE" baseline="0" dirty="0" smtClean="0"/>
              <a:t>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BE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BE" baseline="0" dirty="0" smtClean="0"/>
              <a:t>(3) </a:t>
            </a:r>
            <a:r>
              <a:rPr lang="fr-BE" baseline="0" dirty="0" err="1" smtClean="0"/>
              <a:t>Flagship</a:t>
            </a:r>
            <a:r>
              <a:rPr lang="fr-BE" baseline="0" dirty="0" smtClean="0"/>
              <a:t> </a:t>
            </a:r>
            <a:r>
              <a:rPr lang="fr-BE" baseline="0" dirty="0" err="1" smtClean="0"/>
              <a:t>event</a:t>
            </a:r>
            <a:r>
              <a:rPr lang="fr-BE" baseline="0" dirty="0" smtClean="0"/>
              <a:t>(s):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BE" baseline="0" dirty="0" smtClean="0"/>
              <a:t>- </a:t>
            </a:r>
            <a:r>
              <a:rPr lang="fr-BE" baseline="0" dirty="0" err="1" smtClean="0"/>
              <a:t>Who</a:t>
            </a:r>
            <a:r>
              <a:rPr lang="fr-BE" baseline="0" dirty="0" smtClean="0"/>
              <a:t> are </a:t>
            </a:r>
            <a:r>
              <a:rPr lang="fr-BE" baseline="0" dirty="0" err="1" smtClean="0"/>
              <a:t>they</a:t>
            </a:r>
            <a:r>
              <a:rPr lang="fr-BE" baseline="0" dirty="0" smtClean="0"/>
              <a:t> for? </a:t>
            </a:r>
            <a:r>
              <a:rPr lang="fr-BE" baseline="0" dirty="0" err="1" smtClean="0"/>
              <a:t>Technical</a:t>
            </a:r>
            <a:r>
              <a:rPr lang="fr-BE" baseline="0" dirty="0" smtClean="0"/>
              <a:t> or </a:t>
            </a:r>
            <a:r>
              <a:rPr lang="fr-BE" baseline="0" dirty="0" err="1" smtClean="0"/>
              <a:t>policy</a:t>
            </a:r>
            <a:r>
              <a:rPr lang="fr-BE" baseline="0" dirty="0" smtClean="0"/>
              <a:t>? High-</a:t>
            </a:r>
            <a:r>
              <a:rPr lang="fr-BE" baseline="0" dirty="0" err="1" smtClean="0"/>
              <a:t>level</a:t>
            </a:r>
            <a:r>
              <a:rPr lang="fr-BE" baseline="0" dirty="0" smtClean="0"/>
              <a:t>? </a:t>
            </a:r>
            <a:r>
              <a:rPr lang="fr-BE" baseline="0" dirty="0" err="1" smtClean="0"/>
              <a:t>Inward</a:t>
            </a:r>
            <a:r>
              <a:rPr lang="fr-BE" baseline="0" dirty="0" smtClean="0"/>
              <a:t> </a:t>
            </a:r>
            <a:r>
              <a:rPr lang="fr-BE" baseline="0" dirty="0" err="1" smtClean="0"/>
              <a:t>looking</a:t>
            </a:r>
            <a:r>
              <a:rPr lang="fr-BE" baseline="0" dirty="0" smtClean="0"/>
              <a:t> or </a:t>
            </a:r>
            <a:r>
              <a:rPr lang="fr-BE" baseline="0" dirty="0" err="1" smtClean="0"/>
              <a:t>engaging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with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wider</a:t>
            </a:r>
            <a:r>
              <a:rPr lang="fr-BE" baseline="0" dirty="0" smtClean="0"/>
              <a:t> audience? How do </a:t>
            </a:r>
            <a:r>
              <a:rPr lang="fr-BE" baseline="0" dirty="0" err="1" smtClean="0"/>
              <a:t>you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define</a:t>
            </a:r>
            <a:r>
              <a:rPr lang="fr-BE" baseline="0" dirty="0" smtClean="0"/>
              <a:t> </a:t>
            </a:r>
            <a:r>
              <a:rPr lang="fr-BE" baseline="0" dirty="0" err="1" smtClean="0"/>
              <a:t>Flagship</a:t>
            </a:r>
            <a:r>
              <a:rPr lang="fr-BE" baseline="0" dirty="0" smtClean="0"/>
              <a:t> </a:t>
            </a:r>
            <a:r>
              <a:rPr lang="fr-BE" baseline="0" dirty="0" err="1" smtClean="0"/>
              <a:t>event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what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makes</a:t>
            </a:r>
            <a:r>
              <a:rPr lang="fr-BE" baseline="0" dirty="0" smtClean="0"/>
              <a:t> one? 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39F32-E2F4-40CE-B9DC-8A4AA724910F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49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00C6BE39-A945-4EC9-B0A5-3E1E593BF39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B2B9F-26B2-4B84-8EF8-A5C65343E1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311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5FA32-625F-43A5-9969-B5A497A059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794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B6281-343C-436C-A371-E656340B12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112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37AD2-0A7D-449F-8653-BFBB6D134F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439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88E50-3367-47E1-9CF5-2801592AC3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209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EF92D-0CA4-428B-9C1C-72EB290441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29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0E2DF-A8F4-4F0B-AD5E-2F6C2F1CD1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274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39B67-DA54-4009-A7AE-187CBF2603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329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11AB2-110C-4EA1-BB4E-64F17356C2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80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9A070-2C2F-4C34-9909-59F0E7F6E1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865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1880FE4C-62F5-434E-A3D1-C3862FAF61D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368152"/>
          </a:xfrm>
        </p:spPr>
        <p:txBody>
          <a:bodyPr/>
          <a:lstStyle/>
          <a:p>
            <a:pPr algn="ctr"/>
            <a:r>
              <a:rPr lang="en-GB" dirty="0" err="1" smtClean="0"/>
              <a:t>EOSC-Hub</a:t>
            </a:r>
            <a:r>
              <a:rPr lang="en-GB" dirty="0" smtClean="0"/>
              <a:t> &amp; </a:t>
            </a:r>
            <a:r>
              <a:rPr lang="en-GB" dirty="0" err="1" smtClean="0"/>
              <a:t>OpenAIRE</a:t>
            </a:r>
            <a:r>
              <a:rPr lang="en-GB" dirty="0" smtClean="0"/>
              <a:t>-Advance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Timeline of major milestones</a:t>
            </a:r>
            <a:br>
              <a:rPr lang="en-GB" dirty="0" smtClean="0"/>
            </a:br>
            <a:r>
              <a:rPr lang="en-GB" dirty="0" smtClean="0"/>
              <a:t>2018-2020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Stakeholders'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293096"/>
            <a:ext cx="8229600" cy="1296665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3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6192152" y="4604714"/>
            <a:ext cx="2771385" cy="585970"/>
            <a:chOff x="2771800" y="3140968"/>
            <a:chExt cx="3744416" cy="1152128"/>
          </a:xfrm>
          <a:solidFill>
            <a:schemeClr val="accent1"/>
          </a:solidFill>
        </p:grpSpPr>
        <p:sp>
          <p:nvSpPr>
            <p:cNvPr id="25" name="Rounded Rectangle 24"/>
            <p:cNvSpPr/>
            <p:nvPr/>
          </p:nvSpPr>
          <p:spPr bwMode="auto">
            <a:xfrm>
              <a:off x="2771800" y="3140968"/>
              <a:ext cx="3744416" cy="1152128"/>
            </a:xfrm>
            <a:prstGeom prst="round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39885" y="3284986"/>
              <a:ext cx="2400267" cy="865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International community</a:t>
              </a:r>
              <a:endParaRPr lang="en-GB" sz="14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32703" y="2280749"/>
            <a:ext cx="3200364" cy="1438285"/>
            <a:chOff x="2771800" y="3140968"/>
            <a:chExt cx="3744416" cy="1152128"/>
          </a:xfrm>
          <a:solidFill>
            <a:schemeClr val="accent1"/>
          </a:solidFill>
        </p:grpSpPr>
        <p:sp>
          <p:nvSpPr>
            <p:cNvPr id="9" name="Rounded Rectangle 8"/>
            <p:cNvSpPr/>
            <p:nvPr/>
          </p:nvSpPr>
          <p:spPr bwMode="auto">
            <a:xfrm>
              <a:off x="2771800" y="3140968"/>
              <a:ext cx="3744416" cy="1152128"/>
            </a:xfrm>
            <a:prstGeom prst="round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13747" y="3348880"/>
              <a:ext cx="2400267" cy="835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Researchers &amp; Research organisations</a:t>
              </a:r>
              <a:endParaRPr lang="en-GB" sz="1400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7589" y="3941437"/>
            <a:ext cx="2740774" cy="625136"/>
            <a:chOff x="2771800" y="3140968"/>
            <a:chExt cx="3744416" cy="1152128"/>
          </a:xfrm>
          <a:solidFill>
            <a:schemeClr val="accent1"/>
          </a:solidFill>
        </p:grpSpPr>
        <p:sp>
          <p:nvSpPr>
            <p:cNvPr id="12" name="Rounded Rectangle 11"/>
            <p:cNvSpPr/>
            <p:nvPr/>
          </p:nvSpPr>
          <p:spPr bwMode="auto">
            <a:xfrm>
              <a:off x="2771800" y="3140968"/>
              <a:ext cx="3744416" cy="1152128"/>
            </a:xfrm>
            <a:prstGeom prst="round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43874" y="3489373"/>
              <a:ext cx="2400267" cy="508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Businesses</a:t>
              </a:r>
              <a:endParaRPr lang="en-GB" sz="14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59596" y="5012301"/>
            <a:ext cx="2668288" cy="502336"/>
            <a:chOff x="2771800" y="3140968"/>
            <a:chExt cx="3744416" cy="1152128"/>
          </a:xfrm>
          <a:solidFill>
            <a:schemeClr val="accent1"/>
          </a:solidFill>
        </p:grpSpPr>
        <p:sp>
          <p:nvSpPr>
            <p:cNvPr id="15" name="Rounded Rectangle 14"/>
            <p:cNvSpPr/>
            <p:nvPr/>
          </p:nvSpPr>
          <p:spPr bwMode="auto">
            <a:xfrm>
              <a:off x="2771800" y="3140968"/>
              <a:ext cx="3744416" cy="1152128"/>
            </a:xfrm>
            <a:prstGeom prst="round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29474" y="3462618"/>
              <a:ext cx="2400267" cy="508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Citizens</a:t>
              </a:r>
              <a:endParaRPr lang="en-GB" sz="1400" b="1" dirty="0"/>
            </a:p>
          </p:txBody>
        </p:sp>
      </p:grpSp>
      <p:sp>
        <p:nvSpPr>
          <p:cNvPr id="17" name="Rounded Rectangle 16"/>
          <p:cNvSpPr/>
          <p:nvPr/>
        </p:nvSpPr>
        <p:spPr bwMode="auto">
          <a:xfrm>
            <a:off x="109865" y="2085240"/>
            <a:ext cx="3770437" cy="3943419"/>
          </a:xfrm>
          <a:prstGeom prst="roundRect">
            <a:avLst/>
          </a:prstGeom>
          <a:noFill/>
          <a:ln w="2857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3880302" y="5321042"/>
            <a:ext cx="3626484" cy="1034673"/>
            <a:chOff x="2771800" y="3140968"/>
            <a:chExt cx="3744416" cy="1212552"/>
          </a:xfrm>
          <a:solidFill>
            <a:schemeClr val="accent1"/>
          </a:solidFill>
        </p:grpSpPr>
        <p:sp>
          <p:nvSpPr>
            <p:cNvPr id="19" name="Rounded Rectangle 18"/>
            <p:cNvSpPr/>
            <p:nvPr/>
          </p:nvSpPr>
          <p:spPr bwMode="auto">
            <a:xfrm>
              <a:off x="2771800" y="3140968"/>
              <a:ext cx="3744416" cy="1152128"/>
            </a:xfrm>
            <a:prstGeom prst="round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71944" y="3284986"/>
              <a:ext cx="2797034" cy="1068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Service providers</a:t>
              </a:r>
            </a:p>
            <a:p>
              <a:pPr algn="ctr"/>
              <a:r>
                <a:rPr lang="en-GB" sz="1100" dirty="0" smtClean="0"/>
                <a:t>(research organisations, SMEs, etc.)</a:t>
              </a:r>
              <a:endParaRPr lang="en-GB" sz="11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193679" y="2055703"/>
            <a:ext cx="3258362" cy="944188"/>
            <a:chOff x="2771800" y="3140968"/>
            <a:chExt cx="3744416" cy="1212551"/>
          </a:xfrm>
          <a:solidFill>
            <a:schemeClr val="accent1"/>
          </a:solidFill>
        </p:grpSpPr>
        <p:sp>
          <p:nvSpPr>
            <p:cNvPr id="22" name="Rounded Rectangle 21"/>
            <p:cNvSpPr/>
            <p:nvPr/>
          </p:nvSpPr>
          <p:spPr bwMode="auto">
            <a:xfrm>
              <a:off x="2771800" y="3140968"/>
              <a:ext cx="3744416" cy="1152128"/>
            </a:xfrm>
            <a:prstGeom prst="round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39885" y="3284986"/>
              <a:ext cx="2400267" cy="1068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Policy makers </a:t>
              </a:r>
              <a:r>
                <a:rPr lang="en-GB" sz="1100" dirty="0" smtClean="0"/>
                <a:t>(EC, MS, other funding institutions)</a:t>
              </a:r>
              <a:endParaRPr lang="en-GB" sz="11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433067" y="3119859"/>
            <a:ext cx="3904978" cy="1446713"/>
            <a:chOff x="2771800" y="3140968"/>
            <a:chExt cx="3744416" cy="1152128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2771800" y="3140968"/>
              <a:ext cx="3744416" cy="1152128"/>
            </a:xfrm>
            <a:prstGeom prst="roundRect">
              <a:avLst/>
            </a:pr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83868" y="3429000"/>
              <a:ext cx="25202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/>
                <a:t>EOSC</a:t>
              </a:r>
              <a:endParaRPr lang="en-GB" sz="2400" b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470332" y="1746686"/>
            <a:ext cx="1262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USERS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105704" y="979338"/>
            <a:ext cx="8229600" cy="936625"/>
          </a:xfrm>
        </p:spPr>
        <p:txBody>
          <a:bodyPr/>
          <a:lstStyle/>
          <a:p>
            <a:pPr marL="3175"/>
            <a:r>
              <a:rPr lang="fr-BE" sz="2800" kern="1200" dirty="0" smtClean="0">
                <a:solidFill>
                  <a:srgbClr val="002060"/>
                </a:solidFill>
              </a:rPr>
              <a:t>Major groups of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stakeholders</a:t>
            </a:r>
            <a:endParaRPr lang="en-GB" sz="28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9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251521" y="4457343"/>
            <a:ext cx="8424936" cy="1779969"/>
          </a:xfrm>
          <a:prstGeom prst="roundRect">
            <a:avLst/>
          </a:pr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271" y="1268760"/>
            <a:ext cx="8229600" cy="936625"/>
          </a:xfrm>
        </p:spPr>
        <p:txBody>
          <a:bodyPr/>
          <a:lstStyle/>
          <a:p>
            <a:pPr marL="3175"/>
            <a:r>
              <a:rPr lang="fr-BE" sz="2800" kern="1200" dirty="0" smtClean="0">
                <a:solidFill>
                  <a:srgbClr val="002060"/>
                </a:solidFill>
              </a:rPr>
              <a:t>2018: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What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can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researchers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expect</a:t>
            </a:r>
            <a:r>
              <a:rPr lang="fr-BE" sz="2800" kern="1200" dirty="0" smtClean="0">
                <a:solidFill>
                  <a:srgbClr val="002060"/>
                </a:solidFill>
              </a:rPr>
              <a:t>?</a:t>
            </a:r>
            <a:endParaRPr lang="en-GB" sz="2800" kern="12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9552" y="2048834"/>
            <a:ext cx="4038600" cy="2432148"/>
          </a:xfrm>
        </p:spPr>
        <p:txBody>
          <a:bodyPr/>
          <a:lstStyle/>
          <a:p>
            <a:pPr marL="0" indent="0"/>
            <a:r>
              <a:rPr lang="fr-BE" sz="1800" b="1" u="sng" kern="1200" dirty="0">
                <a:latin typeface="Verdana" pitchFamily="34" charset="0"/>
              </a:rPr>
              <a:t>EOSC-HUB</a:t>
            </a:r>
          </a:p>
          <a:p>
            <a:pPr>
              <a:spcAft>
                <a:spcPts val="600"/>
              </a:spcAft>
              <a:buClrTx/>
            </a:pPr>
            <a:r>
              <a:rPr lang="fr-BE" sz="1400" dirty="0" err="1" smtClean="0"/>
              <a:t>Ever</a:t>
            </a:r>
            <a:r>
              <a:rPr lang="fr-BE" sz="1400" dirty="0" smtClean="0"/>
              <a:t> </a:t>
            </a:r>
            <a:r>
              <a:rPr lang="fr-BE" sz="1400" dirty="0" err="1" smtClean="0"/>
              <a:t>widening</a:t>
            </a:r>
            <a:r>
              <a:rPr lang="fr-BE" sz="1400" dirty="0" smtClean="0"/>
              <a:t> </a:t>
            </a:r>
            <a:r>
              <a:rPr lang="fr-BE" sz="1400" dirty="0" err="1" smtClean="0"/>
              <a:t>access</a:t>
            </a:r>
            <a:r>
              <a:rPr lang="fr-BE" sz="1400" dirty="0" smtClean="0"/>
              <a:t> to </a:t>
            </a:r>
            <a:r>
              <a:rPr lang="fr-BE" sz="1400" dirty="0" err="1" smtClean="0"/>
              <a:t>thematic</a:t>
            </a:r>
            <a:r>
              <a:rPr lang="fr-BE" sz="1400" dirty="0" smtClean="0"/>
              <a:t> and </a:t>
            </a:r>
            <a:r>
              <a:rPr lang="fr-BE" sz="1400" dirty="0" err="1" smtClean="0"/>
              <a:t>common</a:t>
            </a:r>
            <a:r>
              <a:rPr lang="fr-BE" sz="1400" dirty="0" smtClean="0"/>
              <a:t> services </a:t>
            </a:r>
            <a:r>
              <a:rPr lang="fr-BE" sz="1400" dirty="0" err="1" smtClean="0"/>
              <a:t>that</a:t>
            </a:r>
            <a:r>
              <a:rPr lang="fr-BE" sz="1400" dirty="0" smtClean="0"/>
              <a:t> </a:t>
            </a:r>
            <a:r>
              <a:rPr lang="fr-BE" sz="1400" dirty="0" err="1" smtClean="0"/>
              <a:t>were</a:t>
            </a:r>
            <a:r>
              <a:rPr lang="fr-BE" sz="1400" dirty="0" smtClean="0"/>
              <a:t> not accessible </a:t>
            </a:r>
            <a:r>
              <a:rPr lang="fr-BE" sz="1400" dirty="0" err="1" smtClean="0"/>
              <a:t>before</a:t>
            </a:r>
            <a:endParaRPr lang="fr-BE" sz="1400" dirty="0" smtClean="0"/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More </a:t>
            </a:r>
            <a:r>
              <a:rPr lang="fr-BE" sz="1400" dirty="0" err="1" smtClean="0"/>
              <a:t>visibility</a:t>
            </a:r>
            <a:r>
              <a:rPr lang="fr-BE" sz="1400" dirty="0" smtClean="0"/>
              <a:t> and engagement </a:t>
            </a:r>
            <a:r>
              <a:rPr lang="fr-BE" sz="1400" dirty="0" err="1" smtClean="0"/>
              <a:t>through</a:t>
            </a:r>
            <a:r>
              <a:rPr lang="fr-BE" sz="1400" dirty="0" smtClean="0"/>
              <a:t> </a:t>
            </a:r>
            <a:r>
              <a:rPr lang="fr-BE" sz="1400" dirty="0" err="1" smtClean="0"/>
              <a:t>events</a:t>
            </a:r>
            <a:r>
              <a:rPr lang="fr-BE" sz="1400" dirty="0" smtClean="0"/>
              <a:t> and training</a:t>
            </a:r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First insights on the future </a:t>
            </a:r>
            <a:r>
              <a:rPr lang="fr-BE" sz="1400" dirty="0" err="1" smtClean="0"/>
              <a:t>ways</a:t>
            </a:r>
            <a:r>
              <a:rPr lang="fr-BE" sz="1400" dirty="0" smtClean="0"/>
              <a:t> of </a:t>
            </a:r>
            <a:r>
              <a:rPr lang="fr-BE" sz="1400" dirty="0" err="1" smtClean="0"/>
              <a:t>conducting</a:t>
            </a:r>
            <a:r>
              <a:rPr lang="fr-BE" sz="1400" dirty="0" smtClean="0"/>
              <a:t> </a:t>
            </a:r>
            <a:r>
              <a:rPr lang="fr-BE" sz="1400" dirty="0" err="1" smtClean="0"/>
              <a:t>research</a:t>
            </a:r>
            <a:r>
              <a:rPr lang="fr-BE" sz="1400" dirty="0" smtClean="0"/>
              <a:t> via EOSC</a:t>
            </a:r>
            <a:r>
              <a:rPr lang="fr-BE" sz="1600" dirty="0" smtClean="0"/>
              <a:t> </a:t>
            </a:r>
            <a:endParaRPr lang="fr-BE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16016" y="2060848"/>
            <a:ext cx="4176464" cy="2736304"/>
          </a:xfrm>
        </p:spPr>
        <p:txBody>
          <a:bodyPr/>
          <a:lstStyle/>
          <a:p>
            <a:pPr marL="0" indent="0"/>
            <a:r>
              <a:rPr lang="fr-BE" sz="1800" b="1" u="sng" kern="1200" dirty="0" err="1">
                <a:latin typeface="Verdana" pitchFamily="34" charset="0"/>
              </a:rPr>
              <a:t>OpenAIRE</a:t>
            </a:r>
            <a:r>
              <a:rPr lang="fr-BE" sz="1800" b="1" u="sng" kern="1200" dirty="0">
                <a:latin typeface="Verdana" pitchFamily="34" charset="0"/>
              </a:rPr>
              <a:t>-Advance</a:t>
            </a:r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fr-BE" sz="1400" dirty="0"/>
              <a:t>An </a:t>
            </a:r>
            <a:r>
              <a:rPr lang="fr-BE" sz="1400" dirty="0" err="1"/>
              <a:t>upgraded</a:t>
            </a:r>
            <a:r>
              <a:rPr lang="fr-BE" sz="1400" dirty="0"/>
              <a:t> portal &amp; the </a:t>
            </a:r>
            <a:r>
              <a:rPr lang="fr-BE" sz="1400" dirty="0" err="1"/>
              <a:t>repackaging</a:t>
            </a:r>
            <a:r>
              <a:rPr lang="fr-BE" sz="1400" dirty="0"/>
              <a:t> of </a:t>
            </a:r>
            <a:r>
              <a:rPr lang="fr-BE" sz="1400" dirty="0" err="1"/>
              <a:t>existing</a:t>
            </a:r>
            <a:r>
              <a:rPr lang="fr-BE" sz="1400" dirty="0"/>
              <a:t> services </a:t>
            </a:r>
            <a:r>
              <a:rPr lang="fr-BE" sz="1400" dirty="0" err="1"/>
              <a:t>into</a:t>
            </a:r>
            <a:r>
              <a:rPr lang="fr-BE" sz="1400" dirty="0"/>
              <a:t> </a:t>
            </a:r>
            <a:r>
              <a:rPr lang="fr-BE" sz="1400" dirty="0" err="1"/>
              <a:t>products</a:t>
            </a:r>
            <a:r>
              <a:rPr lang="fr-BE" sz="1400" dirty="0"/>
              <a:t> (</a:t>
            </a:r>
            <a:r>
              <a:rPr lang="fr-BE" sz="1400" dirty="0" err="1"/>
              <a:t>dashboards</a:t>
            </a:r>
            <a:r>
              <a:rPr lang="fr-BE" sz="1400" dirty="0"/>
              <a:t>) </a:t>
            </a:r>
            <a:r>
              <a:rPr lang="fr-BE" sz="1400" dirty="0" err="1"/>
              <a:t>improves</a:t>
            </a:r>
            <a:r>
              <a:rPr lang="fr-BE" sz="1400" dirty="0"/>
              <a:t> user </a:t>
            </a:r>
            <a:r>
              <a:rPr lang="fr-BE" sz="1400" dirty="0" err="1"/>
              <a:t>experience</a:t>
            </a:r>
            <a:r>
              <a:rPr lang="fr-BE" sz="1400" dirty="0"/>
              <a:t> &amp; </a:t>
            </a:r>
            <a:r>
              <a:rPr lang="fr-BE" sz="1400" dirty="0" err="1" smtClean="0"/>
              <a:t>functionality</a:t>
            </a:r>
            <a:endParaRPr lang="fr-BE" sz="1400" dirty="0"/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1400" dirty="0" smtClean="0"/>
              <a:t>Planning </a:t>
            </a:r>
            <a:r>
              <a:rPr lang="en-GB" sz="1400" dirty="0"/>
              <a:t>of the trainings &amp; workshops, user engagement strategy, national activities (NOADs</a:t>
            </a:r>
            <a:r>
              <a:rPr lang="en-GB" sz="1400" dirty="0" smtClean="0"/>
              <a:t>)</a:t>
            </a:r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fr-BE" sz="1400" dirty="0"/>
              <a:t>Publication of the service catalogue </a:t>
            </a:r>
          </a:p>
          <a:p>
            <a:pPr marL="0" indent="0">
              <a:spcAft>
                <a:spcPts val="600"/>
              </a:spcAft>
              <a:buClrTx/>
              <a:buNone/>
            </a:pPr>
            <a:endParaRPr lang="en-GB" sz="1400" dirty="0"/>
          </a:p>
          <a:p>
            <a:pPr marL="0" indent="0">
              <a:buNone/>
            </a:pPr>
            <a:endParaRPr lang="fr-BE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012160" y="116631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b="1" dirty="0" smtClean="0">
                <a:solidFill>
                  <a:schemeClr val="bg1"/>
                </a:solidFill>
              </a:rPr>
              <a:t>2018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5951" y="4457343"/>
            <a:ext cx="82809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0" b="1" i="1" u="sng" dirty="0"/>
              <a:t>Open questions</a:t>
            </a:r>
            <a:r>
              <a:rPr lang="fr-BE" sz="1800" b="1" i="1" u="sng" dirty="0" smtClean="0"/>
              <a:t>:</a:t>
            </a:r>
          </a:p>
          <a:p>
            <a:endParaRPr lang="fr-BE" sz="1800" i="1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BE" sz="1400" i="1" dirty="0" err="1" smtClean="0"/>
              <a:t>Concrete</a:t>
            </a:r>
            <a:r>
              <a:rPr lang="fr-BE" sz="1400" i="1" dirty="0" smtClean="0"/>
              <a:t> </a:t>
            </a:r>
            <a:r>
              <a:rPr lang="fr-BE" sz="1400" i="1" dirty="0"/>
              <a:t>changes in the </a:t>
            </a:r>
            <a:r>
              <a:rPr lang="fr-BE" sz="1400" i="1" dirty="0" err="1"/>
              <a:t>way</a:t>
            </a:r>
            <a:r>
              <a:rPr lang="fr-BE" sz="1400" i="1" dirty="0"/>
              <a:t> </a:t>
            </a:r>
            <a:r>
              <a:rPr lang="fr-BE" sz="1400" i="1" dirty="0" smtClean="0"/>
              <a:t>to </a:t>
            </a:r>
            <a:r>
              <a:rPr lang="fr-BE" sz="1400" i="1" dirty="0" err="1"/>
              <a:t>conduct</a:t>
            </a:r>
            <a:r>
              <a:rPr lang="fr-BE" sz="1400" i="1" dirty="0"/>
              <a:t> </a:t>
            </a:r>
            <a:r>
              <a:rPr lang="fr-BE" sz="1400" i="1" dirty="0" err="1"/>
              <a:t>research</a:t>
            </a:r>
            <a:r>
              <a:rPr lang="fr-BE" sz="1400" i="1" dirty="0"/>
              <a:t> </a:t>
            </a:r>
            <a:r>
              <a:rPr lang="fr-BE" sz="1400" i="1" dirty="0" err="1"/>
              <a:t>already</a:t>
            </a:r>
            <a:r>
              <a:rPr lang="fr-BE" sz="1400" i="1" dirty="0"/>
              <a:t> in Y1</a:t>
            </a:r>
            <a:r>
              <a:rPr lang="fr-BE" sz="1400" i="1" dirty="0" smtClean="0"/>
              <a:t>?</a:t>
            </a:r>
            <a:r>
              <a:rPr lang="en-GB" sz="1400" i="1" dirty="0"/>
              <a:t> </a:t>
            </a:r>
            <a:r>
              <a:rPr lang="fr-BE" sz="1400" i="1" dirty="0" err="1"/>
              <a:t>What</a:t>
            </a:r>
            <a:r>
              <a:rPr lang="fr-BE" sz="1400" i="1" dirty="0"/>
              <a:t> </a:t>
            </a:r>
            <a:r>
              <a:rPr lang="fr-BE" sz="1400" i="1" dirty="0" err="1"/>
              <a:t>keeps</a:t>
            </a:r>
            <a:r>
              <a:rPr lang="fr-BE" sz="1400" i="1" dirty="0"/>
              <a:t> the </a:t>
            </a:r>
            <a:r>
              <a:rPr lang="fr-BE" sz="1400" i="1" dirty="0" err="1"/>
              <a:t>researchers</a:t>
            </a:r>
            <a:r>
              <a:rPr lang="fr-BE" sz="1400" i="1" dirty="0"/>
              <a:t> </a:t>
            </a:r>
            <a:r>
              <a:rPr lang="fr-BE" sz="1400" i="1" dirty="0" err="1"/>
              <a:t>interested</a:t>
            </a:r>
            <a:r>
              <a:rPr lang="fr-BE" sz="1400" i="1" dirty="0"/>
              <a:t> in </a:t>
            </a:r>
            <a:r>
              <a:rPr lang="fr-BE" sz="1400" i="1" dirty="0" smtClean="0"/>
              <a:t>EOSC? </a:t>
            </a:r>
            <a:r>
              <a:rPr lang="en-GB" sz="1400" i="1" dirty="0" smtClean="0"/>
              <a:t>What </a:t>
            </a:r>
            <a:r>
              <a:rPr lang="en-GB" sz="1400" i="1" dirty="0"/>
              <a:t>will be available </a:t>
            </a:r>
            <a:r>
              <a:rPr lang="en-GB" sz="1400" i="1" dirty="0" smtClean="0"/>
              <a:t>that </a:t>
            </a:r>
            <a:r>
              <a:rPr lang="en-GB" sz="1400" i="1" dirty="0"/>
              <a:t>was not there </a:t>
            </a:r>
            <a:r>
              <a:rPr lang="en-GB" sz="1400" i="1" dirty="0" smtClean="0"/>
              <a:t>before?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1400" i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i="1" dirty="0"/>
              <a:t>C</a:t>
            </a:r>
            <a:r>
              <a:rPr lang="en-GB" sz="1400" i="1" dirty="0" smtClean="0"/>
              <a:t>hanges for the researcher </a:t>
            </a:r>
            <a:r>
              <a:rPr lang="en-GB" sz="1400" i="1" dirty="0"/>
              <a:t>in the long </a:t>
            </a:r>
            <a:r>
              <a:rPr lang="en-GB" sz="1400" i="1" dirty="0" smtClean="0"/>
              <a:t>tail? Which </a:t>
            </a:r>
            <a:r>
              <a:rPr lang="en-GB" sz="1400" i="1" dirty="0"/>
              <a:t>services resources will be </a:t>
            </a:r>
            <a:r>
              <a:rPr lang="en-GB" sz="1400" i="1" dirty="0" smtClean="0"/>
              <a:t>available? When?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1400" i="1" dirty="0"/>
          </a:p>
          <a:p>
            <a:pPr marL="285750" indent="-285750">
              <a:buFontTx/>
              <a:buChar char="-"/>
            </a:pPr>
            <a:endParaRPr lang="en-GB" sz="1600" dirty="0" smtClean="0"/>
          </a:p>
          <a:p>
            <a:pPr marL="285750" indent="-285750">
              <a:buFontTx/>
              <a:buChar char="-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7266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467544" y="4365104"/>
            <a:ext cx="8136904" cy="2160240"/>
          </a:xfrm>
          <a:prstGeom prst="roundRect">
            <a:avLst/>
          </a:pr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175"/>
            <a:r>
              <a:rPr lang="fr-BE" sz="2800" kern="1200" dirty="0" smtClean="0">
                <a:solidFill>
                  <a:srgbClr val="002060"/>
                </a:solidFill>
              </a:rPr>
              <a:t>2019: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What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can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researchers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expect</a:t>
            </a:r>
            <a:r>
              <a:rPr lang="fr-BE" sz="2800" kern="1200" dirty="0" smtClean="0">
                <a:solidFill>
                  <a:srgbClr val="002060"/>
                </a:solidFill>
              </a:rPr>
              <a:t>?</a:t>
            </a:r>
            <a:endParaRPr lang="en-GB" sz="2800" kern="12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11560" y="2204864"/>
            <a:ext cx="4038600" cy="2376264"/>
          </a:xfrm>
        </p:spPr>
        <p:txBody>
          <a:bodyPr/>
          <a:lstStyle/>
          <a:p>
            <a:pPr marL="0" indent="0"/>
            <a:r>
              <a:rPr lang="fr-BE" sz="1800" b="1" u="sng" kern="1200" dirty="0">
                <a:latin typeface="Verdana" pitchFamily="34" charset="0"/>
              </a:rPr>
              <a:t>EOSC-HUB</a:t>
            </a:r>
          </a:p>
          <a:p>
            <a:pPr>
              <a:buClrTx/>
            </a:pPr>
            <a:r>
              <a:rPr lang="fr-BE" sz="1400" dirty="0" smtClean="0"/>
              <a:t>EOSC </a:t>
            </a:r>
            <a:r>
              <a:rPr lang="fr-BE" sz="1400" dirty="0" err="1"/>
              <a:t>becomes</a:t>
            </a:r>
            <a:r>
              <a:rPr lang="fr-BE" sz="1400" dirty="0"/>
              <a:t> more </a:t>
            </a:r>
            <a:r>
              <a:rPr lang="fr-BE" sz="1400" dirty="0" err="1"/>
              <a:t>concrete</a:t>
            </a:r>
            <a:r>
              <a:rPr lang="fr-BE" sz="1400" dirty="0"/>
              <a:t> </a:t>
            </a:r>
            <a:r>
              <a:rPr lang="fr-BE" sz="1400" dirty="0" err="1"/>
              <a:t>through</a:t>
            </a:r>
            <a:r>
              <a:rPr lang="fr-BE" sz="1400" dirty="0"/>
              <a:t> online Service Catalogue </a:t>
            </a:r>
            <a:r>
              <a:rPr lang="fr-BE" sz="1400" dirty="0" err="1"/>
              <a:t>with</a:t>
            </a:r>
            <a:r>
              <a:rPr lang="fr-BE" sz="1400" dirty="0"/>
              <a:t> more and </a:t>
            </a:r>
            <a:r>
              <a:rPr lang="fr-BE" sz="1400" dirty="0" err="1"/>
              <a:t>better</a:t>
            </a:r>
            <a:r>
              <a:rPr lang="fr-BE" sz="1400" dirty="0"/>
              <a:t> services</a:t>
            </a:r>
          </a:p>
          <a:p>
            <a:pPr>
              <a:buClrTx/>
            </a:pPr>
            <a:r>
              <a:rPr lang="fr-BE" sz="1400" dirty="0" smtClean="0"/>
              <a:t>Access </a:t>
            </a:r>
            <a:r>
              <a:rPr lang="fr-BE" sz="1400" dirty="0" err="1"/>
              <a:t>Competence</a:t>
            </a:r>
            <a:r>
              <a:rPr lang="fr-BE" sz="1400" dirty="0"/>
              <a:t> Centres </a:t>
            </a:r>
            <a:r>
              <a:rPr lang="fr-BE" sz="1400" dirty="0" err="1"/>
              <a:t>through</a:t>
            </a:r>
            <a:r>
              <a:rPr lang="fr-BE" sz="1400" dirty="0"/>
              <a:t> online </a:t>
            </a:r>
            <a:r>
              <a:rPr lang="fr-BE" sz="1400" dirty="0" err="1" smtClean="0"/>
              <a:t>platforms</a:t>
            </a:r>
            <a:endParaRPr lang="fr-BE" sz="1400" dirty="0" smtClean="0"/>
          </a:p>
          <a:p>
            <a:pPr>
              <a:buClrTx/>
            </a:pPr>
            <a:r>
              <a:rPr lang="fr-BE" sz="1400" dirty="0" err="1" smtClean="0"/>
              <a:t>Harness</a:t>
            </a:r>
            <a:r>
              <a:rPr lang="fr-BE" sz="1400" dirty="0" smtClean="0"/>
              <a:t> </a:t>
            </a:r>
            <a:r>
              <a:rPr lang="fr-BE" sz="1400" dirty="0" err="1" smtClean="0"/>
              <a:t>research</a:t>
            </a:r>
            <a:r>
              <a:rPr lang="fr-BE" sz="1400" dirty="0" smtClean="0"/>
              <a:t> data for commercial use, spin-</a:t>
            </a:r>
            <a:r>
              <a:rPr lang="fr-BE" sz="1400" dirty="0" err="1" smtClean="0"/>
              <a:t>offs</a:t>
            </a:r>
            <a:endParaRPr lang="en-GB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16016" y="2132856"/>
            <a:ext cx="4248472" cy="2520801"/>
          </a:xfrm>
        </p:spPr>
        <p:txBody>
          <a:bodyPr/>
          <a:lstStyle/>
          <a:p>
            <a:pPr marL="0" indent="0"/>
            <a:r>
              <a:rPr lang="fr-BE" sz="1800" b="1" u="sng" kern="1200" dirty="0" err="1" smtClean="0">
                <a:latin typeface="Verdana" pitchFamily="34" charset="0"/>
              </a:rPr>
              <a:t>OpenAIRE-Advance</a:t>
            </a:r>
            <a:endParaRPr lang="fr-BE" sz="1800" b="1" u="sng" kern="1200" dirty="0">
              <a:latin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r-BE" sz="1400" dirty="0" err="1"/>
              <a:t>Interoperability</a:t>
            </a:r>
            <a:r>
              <a:rPr lang="fr-BE" sz="1400" dirty="0"/>
              <a:t> </a:t>
            </a:r>
            <a:r>
              <a:rPr lang="fr-BE" sz="1400" dirty="0" err="1"/>
              <a:t>with</a:t>
            </a:r>
            <a:r>
              <a:rPr lang="fr-BE" sz="1400" dirty="0"/>
              <a:t> EOSC-hub services (</a:t>
            </a:r>
            <a:r>
              <a:rPr lang="fr-BE" sz="1400" dirty="0" smtClean="0"/>
              <a:t>pilots)</a:t>
            </a:r>
            <a:endParaRPr lang="fr-BE" sz="14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r-BE" sz="1400" dirty="0" smtClean="0"/>
              <a:t>Beyond </a:t>
            </a:r>
            <a:r>
              <a:rPr lang="fr-BE" sz="1400" dirty="0" err="1" smtClean="0"/>
              <a:t>current</a:t>
            </a:r>
            <a:r>
              <a:rPr lang="fr-BE" sz="1400" dirty="0" smtClean="0"/>
              <a:t> </a:t>
            </a:r>
            <a:r>
              <a:rPr lang="fr-BE" sz="1400" dirty="0" err="1" smtClean="0"/>
              <a:t>communities</a:t>
            </a:r>
            <a:r>
              <a:rPr lang="fr-BE" sz="1400" dirty="0" smtClean="0"/>
              <a:t>: </a:t>
            </a:r>
            <a:r>
              <a:rPr lang="fr-BE" sz="1400" dirty="0" err="1" smtClean="0"/>
              <a:t>OpenAIRE</a:t>
            </a:r>
            <a:r>
              <a:rPr lang="fr-BE" sz="1400" dirty="0" smtClean="0"/>
              <a:t> </a:t>
            </a:r>
            <a:r>
              <a:rPr lang="fr-BE" sz="1400" dirty="0"/>
              <a:t>services </a:t>
            </a:r>
            <a:r>
              <a:rPr lang="fr-BE" sz="1400" dirty="0" err="1"/>
              <a:t>integrated</a:t>
            </a:r>
            <a:r>
              <a:rPr lang="fr-BE" sz="1400" dirty="0"/>
              <a:t> </a:t>
            </a:r>
            <a:r>
              <a:rPr lang="fr-BE" sz="1400" dirty="0" err="1"/>
              <a:t>into</a:t>
            </a:r>
            <a:r>
              <a:rPr lang="fr-BE" sz="1400" dirty="0"/>
              <a:t> major </a:t>
            </a:r>
            <a:r>
              <a:rPr lang="fr-BE" sz="1400" dirty="0" err="1"/>
              <a:t>RIs</a:t>
            </a:r>
            <a:r>
              <a:rPr lang="fr-BE" sz="1400" dirty="0"/>
              <a:t> (national </a:t>
            </a:r>
            <a:r>
              <a:rPr lang="fr-BE" sz="1400" dirty="0" err="1"/>
              <a:t>nodes</a:t>
            </a:r>
            <a:r>
              <a:rPr lang="fr-BE" sz="1400" dirty="0"/>
              <a:t>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r-BE" sz="1400" dirty="0" err="1"/>
              <a:t>Empowering</a:t>
            </a:r>
            <a:r>
              <a:rPr lang="fr-BE" sz="1400" dirty="0"/>
              <a:t> </a:t>
            </a:r>
            <a:r>
              <a:rPr lang="fr-BE" sz="1400" dirty="0" err="1"/>
              <a:t>repositories</a:t>
            </a:r>
            <a:r>
              <a:rPr lang="fr-BE" sz="1400" dirty="0"/>
              <a:t> </a:t>
            </a:r>
            <a:r>
              <a:rPr lang="fr-BE" sz="1400" dirty="0" err="1"/>
              <a:t>e.g</a:t>
            </a:r>
            <a:r>
              <a:rPr lang="fr-BE" sz="1400" dirty="0"/>
              <a:t>. via annotation services for collaborative </a:t>
            </a:r>
            <a:r>
              <a:rPr lang="fr-BE" sz="1400" dirty="0" err="1"/>
              <a:t>research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012160" y="116631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b="1" dirty="0" smtClean="0">
                <a:solidFill>
                  <a:schemeClr val="bg1"/>
                </a:solidFill>
              </a:rPr>
              <a:t>2019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365104"/>
            <a:ext cx="748883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</a:pPr>
            <a:r>
              <a:rPr lang="fr-BE" sz="1800" b="1" i="1" u="sng" dirty="0"/>
              <a:t>Open questions: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BE" sz="1400" i="1" dirty="0" err="1" smtClean="0">
                <a:latin typeface="+mn-lt"/>
              </a:rPr>
              <a:t>Concrete</a:t>
            </a:r>
            <a:r>
              <a:rPr lang="fr-BE" sz="1400" i="1" dirty="0" smtClean="0">
                <a:latin typeface="+mn-lt"/>
              </a:rPr>
              <a:t> gains for </a:t>
            </a:r>
            <a:r>
              <a:rPr lang="fr-BE" sz="1400" i="1" dirty="0" err="1" smtClean="0">
                <a:latin typeface="+mn-lt"/>
              </a:rPr>
              <a:t>researchers</a:t>
            </a:r>
            <a:r>
              <a:rPr lang="fr-BE" sz="1400" i="1" dirty="0" smtClean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from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interoperable</a:t>
            </a:r>
            <a:r>
              <a:rPr lang="fr-BE" sz="1400" i="1" dirty="0">
                <a:latin typeface="+mn-lt"/>
              </a:rPr>
              <a:t> services </a:t>
            </a:r>
            <a:r>
              <a:rPr lang="fr-BE" sz="1400" i="1" dirty="0" err="1" smtClean="0">
                <a:latin typeface="+mn-lt"/>
              </a:rPr>
              <a:t>between</a:t>
            </a:r>
            <a:r>
              <a:rPr lang="fr-BE" sz="1400" i="1" dirty="0" smtClean="0">
                <a:latin typeface="+mn-lt"/>
              </a:rPr>
              <a:t> the </a:t>
            </a:r>
            <a:r>
              <a:rPr lang="fr-BE" sz="1400" i="1" dirty="0" err="1" smtClean="0">
                <a:latin typeface="+mn-lt"/>
              </a:rPr>
              <a:t>two</a:t>
            </a:r>
            <a:r>
              <a:rPr lang="fr-BE" sz="1400" i="1" dirty="0" smtClean="0">
                <a:latin typeface="+mn-lt"/>
              </a:rPr>
              <a:t> </a:t>
            </a:r>
            <a:r>
              <a:rPr lang="fr-BE" sz="1400" i="1" dirty="0" err="1" smtClean="0">
                <a:latin typeface="+mn-lt"/>
              </a:rPr>
              <a:t>projects</a:t>
            </a:r>
            <a:r>
              <a:rPr lang="fr-BE" sz="1400" i="1" dirty="0" smtClean="0">
                <a:latin typeface="+mn-lt"/>
              </a:rPr>
              <a:t>? First </a:t>
            </a:r>
            <a:r>
              <a:rPr lang="fr-BE" sz="1400" i="1" dirty="0" err="1">
                <a:latin typeface="+mn-lt"/>
              </a:rPr>
              <a:t>example</a:t>
            </a:r>
            <a:r>
              <a:rPr lang="fr-BE" sz="1400" i="1" dirty="0">
                <a:latin typeface="+mn-lt"/>
              </a:rPr>
              <a:t> of user </a:t>
            </a:r>
            <a:r>
              <a:rPr lang="fr-BE" sz="1400" i="1" dirty="0" err="1">
                <a:latin typeface="+mn-lt"/>
              </a:rPr>
              <a:t>experience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combining</a:t>
            </a:r>
            <a:r>
              <a:rPr lang="fr-BE" sz="1400" i="1" dirty="0">
                <a:latin typeface="+mn-lt"/>
              </a:rPr>
              <a:t> services </a:t>
            </a:r>
            <a:r>
              <a:rPr lang="fr-BE" sz="1400" i="1" dirty="0" err="1">
                <a:latin typeface="+mn-lt"/>
              </a:rPr>
              <a:t>from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both</a:t>
            </a:r>
            <a:r>
              <a:rPr lang="fr-BE" sz="1400" i="1" dirty="0">
                <a:latin typeface="+mn-lt"/>
              </a:rPr>
              <a:t>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BE" sz="1400" i="1" dirty="0" smtClean="0">
                <a:latin typeface="+mn-lt"/>
              </a:rPr>
              <a:t>How </a:t>
            </a:r>
            <a:r>
              <a:rPr lang="fr-BE" sz="1400" i="1" dirty="0" err="1" smtClean="0">
                <a:latin typeface="+mn-lt"/>
              </a:rPr>
              <a:t>will</a:t>
            </a:r>
            <a:r>
              <a:rPr lang="fr-BE" sz="1400" i="1" dirty="0" smtClean="0">
                <a:latin typeface="+mn-lt"/>
              </a:rPr>
              <a:t> the Service </a:t>
            </a:r>
            <a:r>
              <a:rPr lang="fr-BE" sz="1400" i="1" dirty="0">
                <a:latin typeface="+mn-lt"/>
              </a:rPr>
              <a:t>Catalogue </a:t>
            </a:r>
            <a:r>
              <a:rPr lang="fr-BE" sz="1400" i="1" dirty="0" smtClean="0">
                <a:latin typeface="+mn-lt"/>
              </a:rPr>
              <a:t>change the life of a </a:t>
            </a:r>
            <a:r>
              <a:rPr lang="fr-BE" sz="1400" i="1" dirty="0" err="1">
                <a:latin typeface="+mn-lt"/>
              </a:rPr>
              <a:t>researcher</a:t>
            </a:r>
            <a:r>
              <a:rPr lang="fr-BE" sz="1400" i="1" dirty="0">
                <a:latin typeface="+mn-lt"/>
              </a:rPr>
              <a:t>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BE" sz="1400" i="1" dirty="0" err="1">
                <a:latin typeface="+mn-lt"/>
              </a:rPr>
              <a:t>What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will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smtClean="0">
                <a:latin typeface="+mn-lt"/>
              </a:rPr>
              <a:t>the online </a:t>
            </a:r>
            <a:r>
              <a:rPr lang="fr-BE" sz="1400" i="1" dirty="0" err="1" smtClean="0">
                <a:latin typeface="+mn-lt"/>
              </a:rPr>
              <a:t>Competence</a:t>
            </a:r>
            <a:r>
              <a:rPr lang="fr-BE" sz="1400" i="1" dirty="0" smtClean="0">
                <a:latin typeface="+mn-lt"/>
              </a:rPr>
              <a:t> Centres change?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1400" i="1" dirty="0" smtClean="0">
                <a:latin typeface="+mn-lt"/>
              </a:rPr>
              <a:t>What </a:t>
            </a:r>
            <a:r>
              <a:rPr lang="en-GB" sz="1400" i="1" dirty="0">
                <a:latin typeface="+mn-lt"/>
              </a:rPr>
              <a:t>is missing for repositories to become a </a:t>
            </a:r>
            <a:r>
              <a:rPr lang="en-GB" sz="1400" i="1" dirty="0" smtClean="0">
                <a:latin typeface="+mn-lt"/>
              </a:rPr>
              <a:t>well-integrated </a:t>
            </a:r>
            <a:r>
              <a:rPr lang="en-GB" sz="1400" i="1" dirty="0">
                <a:latin typeface="+mn-lt"/>
              </a:rPr>
              <a:t>part of the EOSC ecosystem? How this will tackled? How this will positively affect the researcher?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BE" sz="1400" i="1" dirty="0" smtClean="0">
              <a:latin typeface="+mn-lt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44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467544" y="5013176"/>
            <a:ext cx="8136904" cy="1584176"/>
          </a:xfrm>
          <a:prstGeom prst="roundRect">
            <a:avLst/>
          </a:pr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175"/>
            <a:r>
              <a:rPr lang="fr-BE" sz="2800" kern="1200" dirty="0" smtClean="0">
                <a:solidFill>
                  <a:srgbClr val="002060"/>
                </a:solidFill>
              </a:rPr>
              <a:t>2020: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What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can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researchers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expect</a:t>
            </a:r>
            <a:r>
              <a:rPr lang="fr-BE" sz="2800" kern="1200" dirty="0" smtClean="0">
                <a:solidFill>
                  <a:srgbClr val="002060"/>
                </a:solidFill>
              </a:rPr>
              <a:t>?</a:t>
            </a:r>
            <a:endParaRPr lang="en-GB" sz="2800" kern="12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2647652"/>
          </a:xfrm>
        </p:spPr>
        <p:txBody>
          <a:bodyPr/>
          <a:lstStyle/>
          <a:p>
            <a:pPr marL="0" indent="0"/>
            <a:r>
              <a:rPr lang="fr-BE" sz="1800" b="1" u="sng" kern="1200" dirty="0" smtClean="0">
                <a:latin typeface="Verdana" pitchFamily="34" charset="0"/>
              </a:rPr>
              <a:t>EOSC-HUB</a:t>
            </a:r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EOSC-HUB </a:t>
            </a:r>
            <a:r>
              <a:rPr lang="fr-BE" sz="1400" dirty="0" err="1"/>
              <a:t>is</a:t>
            </a:r>
            <a:r>
              <a:rPr lang="fr-BE" sz="1400" dirty="0"/>
              <a:t> </a:t>
            </a:r>
            <a:r>
              <a:rPr lang="fr-BE" sz="1400" dirty="0" err="1"/>
              <a:t>operational</a:t>
            </a:r>
            <a:r>
              <a:rPr lang="fr-BE" sz="1400" dirty="0"/>
              <a:t> and </a:t>
            </a:r>
            <a:r>
              <a:rPr lang="fr-BE" sz="1400" dirty="0" smtClean="0"/>
              <a:t>the default </a:t>
            </a:r>
            <a:r>
              <a:rPr lang="fr-BE" sz="1400" dirty="0" err="1" smtClean="0"/>
              <a:t>way</a:t>
            </a:r>
            <a:r>
              <a:rPr lang="fr-BE" sz="1400" dirty="0" smtClean="0"/>
              <a:t> to </a:t>
            </a:r>
            <a:r>
              <a:rPr lang="fr-BE" sz="1400" dirty="0" err="1" smtClean="0"/>
              <a:t>conduct</a:t>
            </a:r>
            <a:r>
              <a:rPr lang="fr-BE" sz="1400" dirty="0" smtClean="0"/>
              <a:t> </a:t>
            </a:r>
            <a:r>
              <a:rPr lang="fr-BE" sz="1400" dirty="0" err="1" smtClean="0"/>
              <a:t>research</a:t>
            </a:r>
            <a:endParaRPr lang="fr-BE" sz="1400" dirty="0" smtClean="0"/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New alliances, </a:t>
            </a:r>
            <a:r>
              <a:rPr lang="fr-BE" sz="1400" dirty="0" err="1" smtClean="0"/>
              <a:t>discoveries</a:t>
            </a:r>
            <a:r>
              <a:rPr lang="fr-BE" sz="1400" dirty="0" smtClean="0"/>
              <a:t> and </a:t>
            </a:r>
            <a:r>
              <a:rPr lang="fr-BE" sz="1400" dirty="0" err="1" smtClean="0"/>
              <a:t>better</a:t>
            </a:r>
            <a:r>
              <a:rPr lang="fr-BE" sz="1400" dirty="0" smtClean="0"/>
              <a:t> science </a:t>
            </a:r>
            <a:r>
              <a:rPr lang="fr-BE" sz="1400" dirty="0" err="1" smtClean="0"/>
              <a:t>through</a:t>
            </a:r>
            <a:r>
              <a:rPr lang="fr-BE" sz="1400" dirty="0"/>
              <a:t> </a:t>
            </a:r>
            <a:r>
              <a:rPr lang="fr-BE" sz="1400" dirty="0" err="1" smtClean="0"/>
              <a:t>increased</a:t>
            </a:r>
            <a:r>
              <a:rPr lang="fr-BE" sz="1400" dirty="0" smtClean="0"/>
              <a:t> </a:t>
            </a:r>
            <a:r>
              <a:rPr lang="fr-BE" sz="1400" dirty="0" err="1" smtClean="0"/>
              <a:t>cooperation</a:t>
            </a:r>
            <a:r>
              <a:rPr lang="fr-BE" sz="1400" dirty="0" smtClean="0"/>
              <a:t> in Europe and </a:t>
            </a:r>
            <a:r>
              <a:rPr lang="fr-BE" sz="1400" dirty="0" err="1" smtClean="0"/>
              <a:t>internationally</a:t>
            </a:r>
            <a:endParaRPr lang="fr-BE" sz="1400" dirty="0" smtClean="0"/>
          </a:p>
          <a:p>
            <a:pPr>
              <a:spcAft>
                <a:spcPts val="600"/>
              </a:spcAft>
              <a:buClrTx/>
            </a:pPr>
            <a:r>
              <a:rPr lang="fr-BE" sz="1400" dirty="0" err="1" smtClean="0"/>
              <a:t>Further</a:t>
            </a:r>
            <a:r>
              <a:rPr lang="fr-BE" sz="1400" dirty="0" smtClean="0"/>
              <a:t> consolidation of </a:t>
            </a:r>
            <a:r>
              <a:rPr lang="fr-BE" sz="1400" dirty="0"/>
              <a:t>EOSC </a:t>
            </a:r>
            <a:r>
              <a:rPr lang="fr-BE" sz="1400" dirty="0" smtClean="0"/>
              <a:t>and more </a:t>
            </a:r>
            <a:r>
              <a:rPr lang="fr-BE" sz="1400" dirty="0" err="1"/>
              <a:t>innovative</a:t>
            </a:r>
            <a:r>
              <a:rPr lang="fr-BE" sz="1400" dirty="0"/>
              <a:t> services </a:t>
            </a:r>
            <a:r>
              <a:rPr lang="fr-BE" sz="1400" dirty="0" smtClean="0"/>
              <a:t>post-2020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4008" y="2204864"/>
            <a:ext cx="4038600" cy="2304777"/>
          </a:xfrm>
        </p:spPr>
        <p:txBody>
          <a:bodyPr/>
          <a:lstStyle/>
          <a:p>
            <a:pPr marL="0" indent="0"/>
            <a:r>
              <a:rPr lang="fr-BE" sz="1800" b="1" u="sng" kern="1200" dirty="0" err="1">
                <a:latin typeface="Verdana" pitchFamily="34" charset="0"/>
              </a:rPr>
              <a:t>OpenAIRE</a:t>
            </a:r>
            <a:r>
              <a:rPr lang="fr-BE" sz="1800" b="1" u="sng" kern="1200" dirty="0">
                <a:latin typeface="Verdana" pitchFamily="34" charset="0"/>
              </a:rPr>
              <a:t>-Advance</a:t>
            </a:r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fr-BE" sz="1400" dirty="0" err="1" smtClean="0"/>
              <a:t>OpenAIRE</a:t>
            </a:r>
            <a:r>
              <a:rPr lang="fr-BE" sz="1400" dirty="0" smtClean="0"/>
              <a:t> </a:t>
            </a:r>
            <a:r>
              <a:rPr lang="fr-BE" sz="1400" dirty="0" err="1" smtClean="0"/>
              <a:t>ecosystem</a:t>
            </a:r>
            <a:r>
              <a:rPr lang="fr-BE" sz="1400" dirty="0" smtClean="0"/>
              <a:t> </a:t>
            </a:r>
            <a:r>
              <a:rPr lang="fr-BE" sz="1400" dirty="0" err="1" smtClean="0"/>
              <a:t>is</a:t>
            </a:r>
            <a:r>
              <a:rPr lang="fr-BE" sz="1400" dirty="0" smtClean="0"/>
              <a:t> accessible </a:t>
            </a:r>
            <a:r>
              <a:rPr lang="fr-BE" sz="1400" dirty="0" err="1" smtClean="0"/>
              <a:t>through</a:t>
            </a:r>
            <a:r>
              <a:rPr lang="fr-BE" sz="1400" smtClean="0"/>
              <a:t> </a:t>
            </a:r>
            <a:r>
              <a:rPr lang="fr-BE" sz="1400" smtClean="0"/>
              <a:t>the HUB</a:t>
            </a:r>
            <a:r>
              <a:rPr lang="fr-BE" sz="1400" dirty="0" smtClean="0"/>
              <a:t>: new </a:t>
            </a:r>
            <a:r>
              <a:rPr lang="fr-BE" sz="1400" dirty="0" err="1"/>
              <a:t>opportunities</a:t>
            </a:r>
            <a:r>
              <a:rPr lang="fr-BE" sz="1400" dirty="0"/>
              <a:t> to </a:t>
            </a:r>
            <a:r>
              <a:rPr lang="fr-BE" sz="1400" dirty="0" err="1"/>
              <a:t>widen</a:t>
            </a:r>
            <a:r>
              <a:rPr lang="fr-BE" sz="1400" dirty="0"/>
              <a:t> the </a:t>
            </a:r>
            <a:r>
              <a:rPr lang="fr-BE" sz="1400" dirty="0" err="1"/>
              <a:t>users</a:t>
            </a:r>
            <a:r>
              <a:rPr lang="fr-BE" sz="1400" dirty="0"/>
              <a:t> </a:t>
            </a:r>
            <a:r>
              <a:rPr lang="fr-BE" sz="1400" dirty="0" err="1" smtClean="0"/>
              <a:t>spectrum</a:t>
            </a:r>
            <a:endParaRPr lang="en-GB" sz="1400" dirty="0" smtClean="0"/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1400" dirty="0" err="1" smtClean="0"/>
              <a:t>OpenAIRE</a:t>
            </a:r>
            <a:r>
              <a:rPr lang="en-GB" sz="1400" dirty="0" smtClean="0"/>
              <a:t> </a:t>
            </a:r>
            <a:r>
              <a:rPr lang="en-GB" sz="1400" dirty="0"/>
              <a:t>info space has tripled its </a:t>
            </a:r>
            <a:r>
              <a:rPr lang="en-GB" sz="1400" dirty="0" smtClean="0"/>
              <a:t>size + increasing number of users claiming results:  </a:t>
            </a:r>
            <a:r>
              <a:rPr lang="en-GB" sz="1400" dirty="0"/>
              <a:t>researchers/other users access this space for research </a:t>
            </a:r>
            <a:r>
              <a:rPr lang="en-GB" sz="1400" dirty="0" smtClean="0"/>
              <a:t>reproducibility/discovery</a:t>
            </a:r>
            <a:endParaRPr lang="fr-BE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012160" y="116631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b="1" dirty="0" smtClean="0">
                <a:solidFill>
                  <a:schemeClr val="bg1"/>
                </a:solidFill>
              </a:rPr>
              <a:t>2020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013176"/>
            <a:ext cx="7488832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</a:pPr>
            <a:r>
              <a:rPr lang="fr-BE" sz="1800" b="1" i="1" u="sng" dirty="0"/>
              <a:t>Open questions</a:t>
            </a:r>
            <a:r>
              <a:rPr lang="fr-BE" sz="1800" b="1" i="1" u="sng" dirty="0" smtClean="0"/>
              <a:t>:</a:t>
            </a:r>
            <a:endParaRPr lang="fr-BE" sz="1800" b="1" i="1" u="sng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BE" sz="1400" i="1" dirty="0" smtClean="0">
                <a:latin typeface="+mn-lt"/>
              </a:rPr>
              <a:t>Will </a:t>
            </a:r>
            <a:r>
              <a:rPr lang="fr-BE" sz="1400" i="1" dirty="0" err="1" smtClean="0">
                <a:latin typeface="+mn-lt"/>
              </a:rPr>
              <a:t>researchers</a:t>
            </a:r>
            <a:r>
              <a:rPr lang="fr-BE" sz="1400" i="1" dirty="0" smtClean="0">
                <a:latin typeface="+mn-lt"/>
              </a:rPr>
              <a:t> use the Hub as </a:t>
            </a:r>
            <a:r>
              <a:rPr lang="fr-BE" sz="1400" i="1" dirty="0" err="1" smtClean="0">
                <a:latin typeface="+mn-lt"/>
              </a:rPr>
              <a:t>expected</a:t>
            </a:r>
            <a:r>
              <a:rPr lang="fr-BE" sz="1400" i="1" dirty="0" smtClean="0">
                <a:latin typeface="+mn-lt"/>
              </a:rPr>
              <a:t>? </a:t>
            </a:r>
            <a:r>
              <a:rPr lang="en-GB" sz="1400" i="1" dirty="0" smtClean="0">
                <a:latin typeface="+mn-lt"/>
              </a:rPr>
              <a:t>How are the new services offered, how will they know about them? Why would the change their way of working?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BE" sz="1400" i="1" dirty="0" err="1" smtClean="0">
                <a:latin typeface="+mn-lt"/>
              </a:rPr>
              <a:t>What</a:t>
            </a:r>
            <a:r>
              <a:rPr lang="fr-BE" sz="1400" i="1" dirty="0" smtClean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is</a:t>
            </a:r>
            <a:r>
              <a:rPr lang="fr-BE" sz="1400" i="1" dirty="0">
                <a:latin typeface="+mn-lt"/>
              </a:rPr>
              <a:t> possible </a:t>
            </a:r>
            <a:r>
              <a:rPr lang="fr-BE" sz="1400" i="1" dirty="0" err="1">
                <a:latin typeface="+mn-lt"/>
              </a:rPr>
              <a:t>now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that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was</a:t>
            </a:r>
            <a:r>
              <a:rPr lang="fr-BE" sz="1400" i="1" dirty="0">
                <a:latin typeface="+mn-lt"/>
              </a:rPr>
              <a:t> not </a:t>
            </a:r>
            <a:r>
              <a:rPr lang="fr-BE" sz="1400" i="1" dirty="0" err="1">
                <a:latin typeface="+mn-lt"/>
              </a:rPr>
              <a:t>before</a:t>
            </a:r>
            <a:r>
              <a:rPr lang="fr-BE" sz="1400" i="1" dirty="0">
                <a:latin typeface="+mn-lt"/>
              </a:rPr>
              <a:t>?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BE" sz="1400" i="1" dirty="0" err="1">
                <a:latin typeface="+mn-lt"/>
              </a:rPr>
              <a:t>What</a:t>
            </a:r>
            <a:r>
              <a:rPr lang="fr-BE" sz="1400" i="1" dirty="0">
                <a:latin typeface="+mn-lt"/>
              </a:rPr>
              <a:t> has not </a:t>
            </a:r>
            <a:r>
              <a:rPr lang="fr-BE" sz="1400" i="1" dirty="0" err="1">
                <a:latin typeface="+mn-lt"/>
              </a:rPr>
              <a:t>changed</a:t>
            </a:r>
            <a:r>
              <a:rPr lang="fr-BE" sz="1400" i="1" dirty="0">
                <a:latin typeface="+mn-lt"/>
              </a:rPr>
              <a:t>? </a:t>
            </a:r>
            <a:r>
              <a:rPr lang="fr-BE" sz="1400" i="1" dirty="0" err="1">
                <a:latin typeface="+mn-lt"/>
              </a:rPr>
              <a:t>What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can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we</a:t>
            </a:r>
            <a:r>
              <a:rPr lang="fr-BE" sz="1400" i="1" dirty="0">
                <a:latin typeface="+mn-lt"/>
              </a:rPr>
              <a:t> not do </a:t>
            </a:r>
            <a:r>
              <a:rPr lang="fr-BE" sz="1400" i="1" dirty="0" err="1">
                <a:latin typeface="+mn-lt"/>
              </a:rPr>
              <a:t>yet</a:t>
            </a:r>
            <a:r>
              <a:rPr lang="fr-BE" sz="1400" i="1" dirty="0">
                <a:latin typeface="+mn-lt"/>
              </a:rPr>
              <a:t>? </a:t>
            </a:r>
            <a:r>
              <a:rPr lang="fr-BE" sz="1400" i="1" dirty="0" err="1">
                <a:latin typeface="+mn-lt"/>
              </a:rPr>
              <a:t>What</a:t>
            </a:r>
            <a:r>
              <a:rPr lang="fr-BE" sz="1400" i="1" dirty="0">
                <a:latin typeface="+mn-lt"/>
              </a:rPr>
              <a:t> are the </a:t>
            </a:r>
            <a:r>
              <a:rPr lang="fr-BE" sz="1400" i="1" dirty="0" err="1">
                <a:latin typeface="+mn-lt"/>
              </a:rPr>
              <a:t>next</a:t>
            </a:r>
            <a:r>
              <a:rPr lang="fr-BE" sz="1400" i="1" dirty="0">
                <a:latin typeface="+mn-lt"/>
              </a:rPr>
              <a:t> </a:t>
            </a:r>
            <a:r>
              <a:rPr lang="fr-BE" sz="1400" i="1" dirty="0" err="1">
                <a:latin typeface="+mn-lt"/>
              </a:rPr>
              <a:t>steps</a:t>
            </a:r>
            <a:r>
              <a:rPr lang="fr-BE" sz="1400" i="1" dirty="0">
                <a:latin typeface="+mn-lt"/>
              </a:rPr>
              <a:t>? </a:t>
            </a:r>
            <a:endParaRPr lang="en-GB" sz="1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3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623045" y="4941168"/>
            <a:ext cx="7621363" cy="1728192"/>
          </a:xfrm>
          <a:prstGeom prst="roundRect">
            <a:avLst/>
          </a:pr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175"/>
            <a:r>
              <a:rPr lang="fr-BE" sz="2800" kern="1200" dirty="0" err="1" smtClean="0">
                <a:solidFill>
                  <a:srgbClr val="002060"/>
                </a:solidFill>
              </a:rPr>
              <a:t>What</a:t>
            </a:r>
            <a:r>
              <a:rPr lang="fr-BE" sz="2800" kern="1200" dirty="0" smtClean="0">
                <a:solidFill>
                  <a:srgbClr val="002060"/>
                </a:solidFill>
              </a:rPr>
              <a:t> about the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other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stakeholders</a:t>
            </a:r>
            <a:r>
              <a:rPr lang="fr-BE" sz="2800" kern="1200" dirty="0" smtClean="0">
                <a:solidFill>
                  <a:srgbClr val="002060"/>
                </a:solidFill>
              </a:rPr>
              <a:t>?</a:t>
            </a:r>
            <a:endParaRPr lang="en-GB" sz="2800" kern="12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7544" y="2204864"/>
            <a:ext cx="4038600" cy="3024336"/>
          </a:xfrm>
        </p:spPr>
        <p:txBody>
          <a:bodyPr/>
          <a:lstStyle/>
          <a:p>
            <a:pPr marL="0" indent="0"/>
            <a:r>
              <a:rPr lang="fr-BE" sz="1800" b="1" u="sng" kern="1200" dirty="0">
                <a:latin typeface="Verdana" pitchFamily="34" charset="0"/>
              </a:rPr>
              <a:t>EOSC-HUB</a:t>
            </a:r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Businesses are </a:t>
            </a:r>
            <a:r>
              <a:rPr lang="fr-BE" sz="1400" dirty="0" err="1" smtClean="0"/>
              <a:t>engaged</a:t>
            </a:r>
            <a:r>
              <a:rPr lang="fr-BE" sz="1400" dirty="0" smtClean="0"/>
              <a:t> in </a:t>
            </a:r>
            <a:r>
              <a:rPr lang="fr-BE" sz="1400" dirty="0" err="1" smtClean="0"/>
              <a:t>exploiting</a:t>
            </a:r>
            <a:r>
              <a:rPr lang="fr-BE" sz="1400" dirty="0" smtClean="0"/>
              <a:t> </a:t>
            </a:r>
            <a:r>
              <a:rPr lang="fr-BE" sz="1400" dirty="0" err="1" smtClean="0"/>
              <a:t>research</a:t>
            </a:r>
            <a:r>
              <a:rPr lang="fr-BE" sz="1400" dirty="0" smtClean="0"/>
              <a:t> </a:t>
            </a:r>
            <a:r>
              <a:rPr lang="fr-BE" sz="1400" dirty="0" err="1" smtClean="0"/>
              <a:t>through</a:t>
            </a:r>
            <a:r>
              <a:rPr lang="fr-BE" sz="1400" dirty="0" smtClean="0"/>
              <a:t> the Digital Innovation Hub</a:t>
            </a:r>
          </a:p>
          <a:p>
            <a:pPr>
              <a:spcAft>
                <a:spcPts val="600"/>
              </a:spcAft>
              <a:buClrTx/>
            </a:pPr>
            <a:r>
              <a:rPr lang="fr-BE" sz="1400" dirty="0" err="1" smtClean="0"/>
              <a:t>Clear</a:t>
            </a:r>
            <a:r>
              <a:rPr lang="fr-BE" sz="1400" dirty="0" smtClean="0"/>
              <a:t> </a:t>
            </a:r>
            <a:r>
              <a:rPr lang="fr-BE" sz="1400" dirty="0" err="1" smtClean="0"/>
              <a:t>procurement</a:t>
            </a:r>
            <a:r>
              <a:rPr lang="fr-BE" sz="1400" dirty="0" smtClean="0"/>
              <a:t> planning </a:t>
            </a:r>
            <a:r>
              <a:rPr lang="fr-BE" sz="1400" dirty="0" err="1" smtClean="0"/>
              <a:t>helps</a:t>
            </a:r>
            <a:r>
              <a:rPr lang="fr-BE" sz="1400" dirty="0" smtClean="0"/>
              <a:t> </a:t>
            </a:r>
            <a:r>
              <a:rPr lang="fr-BE" sz="1400" dirty="0" err="1" smtClean="0"/>
              <a:t>coordinate</a:t>
            </a:r>
            <a:r>
              <a:rPr lang="fr-BE" sz="1400" dirty="0" smtClean="0"/>
              <a:t> </a:t>
            </a:r>
            <a:r>
              <a:rPr lang="fr-BE" sz="1400" dirty="0" err="1" smtClean="0"/>
              <a:t>funding</a:t>
            </a:r>
            <a:r>
              <a:rPr lang="fr-BE" sz="1400" dirty="0" smtClean="0"/>
              <a:t> </a:t>
            </a:r>
            <a:r>
              <a:rPr lang="fr-BE" sz="1400" dirty="0" err="1" smtClean="0"/>
              <a:t>from</a:t>
            </a:r>
            <a:r>
              <a:rPr lang="fr-BE" sz="1400" dirty="0" smtClean="0"/>
              <a:t> </a:t>
            </a:r>
            <a:r>
              <a:rPr lang="fr-BE" sz="1400" dirty="0" err="1" smtClean="0"/>
              <a:t>different</a:t>
            </a:r>
            <a:r>
              <a:rPr lang="fr-BE" sz="1400" dirty="0" smtClean="0"/>
              <a:t> EC/national sources</a:t>
            </a:r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Strategic planning </a:t>
            </a:r>
            <a:r>
              <a:rPr lang="fr-BE" sz="1400" dirty="0" err="1" smtClean="0"/>
              <a:t>helps</a:t>
            </a:r>
            <a:r>
              <a:rPr lang="fr-BE" sz="1400" dirty="0" smtClean="0"/>
              <a:t> to </a:t>
            </a:r>
            <a:r>
              <a:rPr lang="fr-BE" sz="1400" dirty="0" err="1" smtClean="0"/>
              <a:t>steer</a:t>
            </a:r>
            <a:r>
              <a:rPr lang="fr-BE" sz="1400" dirty="0" smtClean="0"/>
              <a:t> and </a:t>
            </a:r>
            <a:r>
              <a:rPr lang="fr-BE" sz="1400" dirty="0" err="1" smtClean="0"/>
              <a:t>align</a:t>
            </a:r>
            <a:r>
              <a:rPr lang="fr-BE" sz="1400" dirty="0" smtClean="0"/>
              <a:t> </a:t>
            </a:r>
            <a:r>
              <a:rPr lang="fr-BE" sz="1400" dirty="0" err="1" smtClean="0"/>
              <a:t>policy</a:t>
            </a:r>
            <a:r>
              <a:rPr lang="fr-BE" sz="1400" dirty="0" smtClean="0"/>
              <a:t> </a:t>
            </a:r>
            <a:r>
              <a:rPr lang="fr-BE" sz="1400" dirty="0" err="1" smtClean="0"/>
              <a:t>priorities</a:t>
            </a:r>
            <a:r>
              <a:rPr lang="fr-BE" sz="1400" dirty="0" smtClean="0"/>
              <a:t> at EC/national/</a:t>
            </a:r>
            <a:r>
              <a:rPr lang="fr-BE" sz="1400" dirty="0" err="1" smtClean="0"/>
              <a:t>regional</a:t>
            </a:r>
            <a:r>
              <a:rPr lang="fr-BE" sz="1400" dirty="0" smtClean="0"/>
              <a:t> </a:t>
            </a:r>
            <a:r>
              <a:rPr lang="fr-BE" sz="1400" dirty="0" err="1" smtClean="0"/>
              <a:t>level</a:t>
            </a:r>
            <a:endParaRPr lang="en-GB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16016" y="2204864"/>
            <a:ext cx="4248472" cy="3312368"/>
          </a:xfrm>
        </p:spPr>
        <p:txBody>
          <a:bodyPr/>
          <a:lstStyle/>
          <a:p>
            <a:pPr marL="0" indent="0"/>
            <a:r>
              <a:rPr lang="fr-BE" sz="1800" b="1" u="sng" kern="1200" dirty="0" err="1" smtClean="0">
                <a:latin typeface="Verdana" pitchFamily="34" charset="0"/>
              </a:rPr>
              <a:t>OpenAIRE-Advance</a:t>
            </a:r>
            <a:endParaRPr lang="fr-BE" sz="1800" b="1" u="sng" kern="1200" dirty="0">
              <a:latin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r-BE" sz="1400" dirty="0"/>
              <a:t>Service providers (incl. business) have a </a:t>
            </a:r>
            <a:r>
              <a:rPr lang="fr-BE" sz="1400" dirty="0" err="1"/>
              <a:t>better</a:t>
            </a:r>
            <a:r>
              <a:rPr lang="fr-BE" sz="1400" dirty="0"/>
              <a:t> </a:t>
            </a:r>
            <a:r>
              <a:rPr lang="fr-BE" sz="1400" dirty="0" err="1"/>
              <a:t>view</a:t>
            </a:r>
            <a:r>
              <a:rPr lang="fr-BE" sz="1400" dirty="0"/>
              <a:t> on the </a:t>
            </a:r>
            <a:r>
              <a:rPr lang="fr-BE" sz="1400" dirty="0" err="1"/>
              <a:t>requirements</a:t>
            </a:r>
            <a:r>
              <a:rPr lang="fr-BE" sz="1400" dirty="0"/>
              <a:t> for new services to </a:t>
            </a:r>
            <a:r>
              <a:rPr lang="fr-BE" sz="1400" dirty="0" err="1"/>
              <a:t>be</a:t>
            </a:r>
            <a:r>
              <a:rPr lang="fr-BE" sz="1400" dirty="0"/>
              <a:t> </a:t>
            </a:r>
            <a:r>
              <a:rPr lang="fr-BE" sz="1400" dirty="0" err="1"/>
              <a:t>included</a:t>
            </a:r>
            <a:r>
              <a:rPr lang="fr-BE" sz="1400" dirty="0"/>
              <a:t> in the </a:t>
            </a:r>
            <a:r>
              <a:rPr lang="fr-BE" sz="1400" dirty="0" err="1"/>
              <a:t>OpenAIRE</a:t>
            </a:r>
            <a:r>
              <a:rPr lang="fr-BE" sz="1400" dirty="0"/>
              <a:t> infra </a:t>
            </a:r>
            <a:r>
              <a:rPr lang="fr-BE" sz="1400" dirty="0" err="1" smtClean="0"/>
              <a:t>ecosystem</a:t>
            </a:r>
            <a:endParaRPr lang="fr-BE" sz="14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r-BE" sz="1400" dirty="0" err="1" smtClean="0"/>
              <a:t>They</a:t>
            </a:r>
            <a:r>
              <a:rPr lang="fr-BE" sz="1400" dirty="0" smtClean="0"/>
              <a:t> </a:t>
            </a:r>
            <a:r>
              <a:rPr lang="fr-BE" sz="1400" dirty="0" err="1" smtClean="0"/>
              <a:t>can</a:t>
            </a:r>
            <a:r>
              <a:rPr lang="fr-BE" sz="1400" dirty="0" smtClean="0"/>
              <a:t> </a:t>
            </a:r>
            <a:r>
              <a:rPr lang="fr-BE" sz="1400" dirty="0" err="1" smtClean="0"/>
              <a:t>participate</a:t>
            </a:r>
            <a:r>
              <a:rPr lang="fr-BE" sz="1400" dirty="0" smtClean="0"/>
              <a:t> </a:t>
            </a:r>
            <a:r>
              <a:rPr lang="fr-BE" sz="1400" dirty="0"/>
              <a:t>in </a:t>
            </a:r>
            <a:r>
              <a:rPr lang="en-GB" sz="1400" dirty="0" smtClean="0"/>
              <a:t>two </a:t>
            </a:r>
            <a:r>
              <a:rPr lang="en-GB" sz="1400" dirty="0"/>
              <a:t>open calls for new services (360k)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1400" dirty="0"/>
              <a:t>Policymakers are provided with monitoring/measuring </a:t>
            </a:r>
            <a:r>
              <a:rPr lang="en-GB" sz="1400" dirty="0" smtClean="0"/>
              <a:t>tools and input supporting Open </a:t>
            </a:r>
            <a:r>
              <a:rPr lang="en-GB" sz="1400" dirty="0"/>
              <a:t>Science policies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08104" y="116631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b="1" dirty="0" smtClean="0">
                <a:solidFill>
                  <a:schemeClr val="bg1"/>
                </a:solidFill>
              </a:rPr>
              <a:t>2018-2020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045" y="4941168"/>
            <a:ext cx="7704856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</a:pPr>
            <a:r>
              <a:rPr lang="fr-BE" sz="1800" b="1" i="1" u="sng" dirty="0"/>
              <a:t>Open questions: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1400" i="1" dirty="0" smtClean="0"/>
              <a:t>What </a:t>
            </a:r>
            <a:r>
              <a:rPr lang="en-GB" sz="1400" i="1" dirty="0"/>
              <a:t>will DIH concretely look like and provide? How can companies join? </a:t>
            </a:r>
            <a:r>
              <a:rPr lang="en-GB" sz="1400" i="1" dirty="0" smtClean="0"/>
              <a:t>How </a:t>
            </a:r>
            <a:r>
              <a:rPr lang="en-GB" sz="1400" i="1" dirty="0"/>
              <a:t>can interested researchers or policymakers interact with the Innovation Hub?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BE" sz="1400" i="1" dirty="0" smtClean="0"/>
              <a:t>How </a:t>
            </a:r>
            <a:r>
              <a:rPr lang="fr-BE" sz="1400" i="1" dirty="0" err="1"/>
              <a:t>will</a:t>
            </a:r>
            <a:r>
              <a:rPr lang="fr-BE" sz="1400" i="1" dirty="0"/>
              <a:t> the </a:t>
            </a:r>
            <a:r>
              <a:rPr lang="fr-BE" sz="1400" i="1" dirty="0" err="1"/>
              <a:t>Technical</a:t>
            </a:r>
            <a:r>
              <a:rPr lang="fr-BE" sz="1400" i="1" dirty="0"/>
              <a:t>/Service </a:t>
            </a:r>
            <a:r>
              <a:rPr lang="fr-BE" sz="1400" i="1" dirty="0" smtClean="0"/>
              <a:t>Roadmaps/gap </a:t>
            </a:r>
            <a:r>
              <a:rPr lang="fr-BE" sz="1400" i="1" dirty="0" err="1" smtClean="0"/>
              <a:t>analysis</a:t>
            </a:r>
            <a:r>
              <a:rPr lang="fr-BE" sz="1400" i="1" dirty="0" smtClean="0"/>
              <a:t> </a:t>
            </a:r>
            <a:r>
              <a:rPr lang="fr-BE" sz="1400" i="1" dirty="0"/>
              <a:t>or Infrastructure </a:t>
            </a:r>
            <a:r>
              <a:rPr lang="fr-BE" sz="1400" i="1" dirty="0" err="1"/>
              <a:t>policy</a:t>
            </a:r>
            <a:r>
              <a:rPr lang="fr-BE" sz="1400" i="1" dirty="0"/>
              <a:t> serve the </a:t>
            </a:r>
            <a:r>
              <a:rPr lang="fr-BE" sz="1400" i="1" dirty="0" err="1"/>
              <a:t>wider</a:t>
            </a:r>
            <a:r>
              <a:rPr lang="fr-BE" sz="1400" i="1" dirty="0"/>
              <a:t> </a:t>
            </a:r>
            <a:r>
              <a:rPr lang="fr-BE" sz="1400" i="1" dirty="0" err="1"/>
              <a:t>community</a:t>
            </a:r>
            <a:r>
              <a:rPr lang="fr-BE" sz="1400" i="1" dirty="0"/>
              <a:t>? Are </a:t>
            </a:r>
            <a:r>
              <a:rPr lang="fr-BE" sz="1400" i="1" dirty="0" err="1"/>
              <a:t>they</a:t>
            </a:r>
            <a:r>
              <a:rPr lang="fr-BE" sz="1400" i="1" dirty="0"/>
              <a:t> </a:t>
            </a:r>
            <a:r>
              <a:rPr lang="fr-BE" sz="1400" i="1" dirty="0" err="1"/>
              <a:t>only</a:t>
            </a:r>
            <a:r>
              <a:rPr lang="fr-BE" sz="1400" i="1" dirty="0"/>
              <a:t> for </a:t>
            </a:r>
            <a:r>
              <a:rPr lang="fr-BE" sz="1400" i="1" dirty="0" err="1"/>
              <a:t>internal</a:t>
            </a:r>
            <a:r>
              <a:rPr lang="fr-BE" sz="1400" i="1" dirty="0"/>
              <a:t> use or </a:t>
            </a:r>
            <a:r>
              <a:rPr lang="fr-BE" sz="1400" i="1" dirty="0" err="1"/>
              <a:t>meant</a:t>
            </a:r>
            <a:r>
              <a:rPr lang="fr-BE" sz="1400" i="1" dirty="0"/>
              <a:t> to trigger </a:t>
            </a:r>
            <a:r>
              <a:rPr lang="fr-BE" sz="1400" i="1" dirty="0" err="1"/>
              <a:t>interest</a:t>
            </a:r>
            <a:r>
              <a:rPr lang="fr-BE" sz="1400" i="1" dirty="0"/>
              <a:t> </a:t>
            </a:r>
            <a:r>
              <a:rPr lang="fr-BE" sz="1400" i="1" dirty="0" err="1"/>
              <a:t>outside</a:t>
            </a:r>
            <a:r>
              <a:rPr lang="fr-BE" sz="1400" i="1" dirty="0"/>
              <a:t> the </a:t>
            </a:r>
            <a:r>
              <a:rPr lang="fr-BE" sz="1400" i="1" dirty="0" err="1"/>
              <a:t>projects</a:t>
            </a:r>
            <a:r>
              <a:rPr lang="fr-BE" sz="1400" i="1" dirty="0"/>
              <a:t>? </a:t>
            </a:r>
            <a:r>
              <a:rPr lang="fr-BE" sz="1400" i="1" dirty="0" err="1"/>
              <a:t>Alignment</a:t>
            </a:r>
            <a:r>
              <a:rPr lang="fr-BE" sz="1400" i="1" dirty="0"/>
              <a:t>?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892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95536" y="4924523"/>
            <a:ext cx="8424936" cy="1600821"/>
          </a:xfrm>
          <a:prstGeom prst="roundRect">
            <a:avLst/>
          </a:pr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175"/>
            <a:r>
              <a:rPr lang="fr-BE" sz="2800" kern="1200" dirty="0" err="1" smtClean="0">
                <a:solidFill>
                  <a:srgbClr val="002060"/>
                </a:solidFill>
              </a:rPr>
              <a:t>What</a:t>
            </a:r>
            <a:r>
              <a:rPr lang="fr-BE" sz="2800" kern="1200" dirty="0" smtClean="0">
                <a:solidFill>
                  <a:srgbClr val="002060"/>
                </a:solidFill>
              </a:rPr>
              <a:t> about the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other</a:t>
            </a:r>
            <a:r>
              <a:rPr lang="fr-BE" sz="2800" kern="1200" dirty="0" smtClean="0">
                <a:solidFill>
                  <a:srgbClr val="002060"/>
                </a:solidFill>
              </a:rPr>
              <a:t> </a:t>
            </a:r>
            <a:r>
              <a:rPr lang="fr-BE" sz="2800" kern="1200" dirty="0" err="1" smtClean="0">
                <a:solidFill>
                  <a:srgbClr val="002060"/>
                </a:solidFill>
              </a:rPr>
              <a:t>stakeholders</a:t>
            </a:r>
            <a:r>
              <a:rPr lang="fr-BE" sz="2800" kern="1200" dirty="0" smtClean="0">
                <a:solidFill>
                  <a:srgbClr val="002060"/>
                </a:solidFill>
              </a:rPr>
              <a:t>?</a:t>
            </a:r>
            <a:endParaRPr lang="en-GB" sz="2800" kern="12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05669" y="2204864"/>
            <a:ext cx="4038600" cy="2432148"/>
          </a:xfrm>
        </p:spPr>
        <p:txBody>
          <a:bodyPr/>
          <a:lstStyle/>
          <a:p>
            <a:pPr marL="0" indent="0"/>
            <a:r>
              <a:rPr lang="fr-BE" sz="1800" b="1" u="sng" kern="1200" dirty="0">
                <a:latin typeface="Verdana" pitchFamily="34" charset="0"/>
              </a:rPr>
              <a:t>EOSC-HUB</a:t>
            </a:r>
          </a:p>
          <a:p>
            <a:pPr>
              <a:spcAft>
                <a:spcPts val="600"/>
              </a:spcAft>
              <a:buClrTx/>
            </a:pPr>
            <a:r>
              <a:rPr lang="fr-BE" sz="1400" dirty="0" err="1" smtClean="0"/>
              <a:t>Community</a:t>
            </a:r>
            <a:r>
              <a:rPr lang="fr-BE" sz="1400" dirty="0" smtClean="0"/>
              <a:t> </a:t>
            </a:r>
            <a:r>
              <a:rPr lang="fr-BE" sz="1400" dirty="0" err="1"/>
              <a:t>platform</a:t>
            </a:r>
            <a:r>
              <a:rPr lang="fr-BE" sz="1400" dirty="0"/>
              <a:t> </a:t>
            </a:r>
            <a:r>
              <a:rPr lang="fr-BE" sz="1400" dirty="0" err="1" smtClean="0"/>
              <a:t>brings</a:t>
            </a:r>
            <a:r>
              <a:rPr lang="fr-BE" sz="1400" dirty="0" smtClean="0"/>
              <a:t> all </a:t>
            </a:r>
            <a:r>
              <a:rPr lang="fr-BE" sz="1400" dirty="0" err="1" smtClean="0"/>
              <a:t>stakeholders</a:t>
            </a:r>
            <a:r>
              <a:rPr lang="fr-BE" sz="1400" dirty="0" smtClean="0"/>
              <a:t> </a:t>
            </a:r>
            <a:r>
              <a:rPr lang="fr-BE" sz="1400" dirty="0" err="1" smtClean="0"/>
              <a:t>together</a:t>
            </a:r>
            <a:endParaRPr lang="fr-BE" sz="1400" dirty="0" smtClean="0"/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International </a:t>
            </a:r>
            <a:r>
              <a:rPr lang="fr-BE" sz="1400" dirty="0" err="1" smtClean="0"/>
              <a:t>community</a:t>
            </a:r>
            <a:r>
              <a:rPr lang="fr-BE" sz="1400" dirty="0" smtClean="0"/>
              <a:t> </a:t>
            </a:r>
            <a:r>
              <a:rPr lang="fr-BE" sz="1400" dirty="0" err="1" smtClean="0"/>
              <a:t>is</a:t>
            </a:r>
            <a:r>
              <a:rPr lang="fr-BE" sz="1400" dirty="0" smtClean="0"/>
              <a:t> </a:t>
            </a:r>
            <a:r>
              <a:rPr lang="fr-BE" sz="1400" dirty="0" err="1" smtClean="0"/>
              <a:t>also</a:t>
            </a:r>
            <a:r>
              <a:rPr lang="fr-BE" sz="1400" dirty="0" smtClean="0"/>
              <a:t> </a:t>
            </a:r>
            <a:r>
              <a:rPr lang="fr-BE" sz="1400" dirty="0" err="1" smtClean="0"/>
              <a:t>using</a:t>
            </a:r>
            <a:r>
              <a:rPr lang="fr-BE" sz="1400" dirty="0" smtClean="0"/>
              <a:t> European </a:t>
            </a:r>
            <a:r>
              <a:rPr lang="fr-BE" sz="1400" dirty="0" err="1" smtClean="0"/>
              <a:t>resources</a:t>
            </a:r>
            <a:r>
              <a:rPr lang="fr-BE" sz="1400" dirty="0" smtClean="0"/>
              <a:t> and </a:t>
            </a:r>
            <a:r>
              <a:rPr lang="fr-BE" sz="1400" dirty="0" err="1" smtClean="0"/>
              <a:t>benchmarking</a:t>
            </a:r>
            <a:r>
              <a:rPr lang="fr-BE" sz="1400" dirty="0" smtClean="0"/>
              <a:t> European </a:t>
            </a:r>
            <a:r>
              <a:rPr lang="fr-BE" sz="1400" dirty="0" err="1" smtClean="0"/>
              <a:t>research</a:t>
            </a:r>
            <a:endParaRPr lang="fr-BE" sz="1400" dirty="0" smtClean="0"/>
          </a:p>
          <a:p>
            <a:pPr>
              <a:spcAft>
                <a:spcPts val="600"/>
              </a:spcAft>
              <a:buClrTx/>
            </a:pPr>
            <a:r>
              <a:rPr lang="fr-BE" sz="1400" dirty="0" smtClean="0"/>
              <a:t>Standards, issues </a:t>
            </a:r>
            <a:r>
              <a:rPr lang="fr-BE" sz="1400" dirty="0" err="1" smtClean="0"/>
              <a:t>around</a:t>
            </a:r>
            <a:r>
              <a:rPr lang="fr-BE" sz="1400" dirty="0" smtClean="0"/>
              <a:t> sensitive and restrictive data use are </a:t>
            </a:r>
            <a:r>
              <a:rPr lang="fr-BE" sz="1400" dirty="0" err="1" smtClean="0"/>
              <a:t>being</a:t>
            </a:r>
            <a:r>
              <a:rPr lang="fr-BE" sz="1400" dirty="0" smtClean="0"/>
              <a:t> </a:t>
            </a:r>
            <a:r>
              <a:rPr lang="fr-BE" sz="1400" dirty="0" err="1" smtClean="0"/>
              <a:t>discussed</a:t>
            </a:r>
            <a:r>
              <a:rPr lang="fr-BE" sz="1400" dirty="0" smtClean="0"/>
              <a:t> </a:t>
            </a:r>
            <a:r>
              <a:rPr lang="fr-BE" sz="1400" dirty="0" err="1" smtClean="0"/>
              <a:t>widely</a:t>
            </a:r>
            <a:endParaRPr lang="en-GB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08004" y="2204864"/>
            <a:ext cx="4038600" cy="2432148"/>
          </a:xfrm>
        </p:spPr>
        <p:txBody>
          <a:bodyPr/>
          <a:lstStyle/>
          <a:p>
            <a:pPr marL="0" indent="0">
              <a:buNone/>
            </a:pPr>
            <a:r>
              <a:rPr lang="fr-BE" sz="1800" b="1" u="sng" kern="1200" dirty="0" err="1" smtClean="0">
                <a:latin typeface="Verdana" pitchFamily="34" charset="0"/>
              </a:rPr>
              <a:t>OpenAIRE-Advance</a:t>
            </a:r>
            <a:endParaRPr lang="fr-BE" sz="1800" b="1" u="sng" kern="1200" dirty="0">
              <a:latin typeface="Verdana" pitchFamily="34" charset="0"/>
            </a:endParaRPr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fr-BE" sz="1400" dirty="0" err="1" smtClean="0"/>
              <a:t>Citizens</a:t>
            </a:r>
            <a:r>
              <a:rPr lang="fr-BE" sz="1400" dirty="0" smtClean="0"/>
              <a:t>: Pilot for Open Science </a:t>
            </a:r>
            <a:r>
              <a:rPr lang="fr-BE" sz="1400" dirty="0" err="1" smtClean="0"/>
              <a:t>into</a:t>
            </a:r>
            <a:r>
              <a:rPr lang="fr-BE" sz="1400" dirty="0" smtClean="0"/>
              <a:t> </a:t>
            </a:r>
            <a:r>
              <a:rPr lang="fr-BE" sz="1400" dirty="0" err="1" smtClean="0"/>
              <a:t>schools</a:t>
            </a:r>
            <a:endParaRPr lang="fr-BE" sz="1400" dirty="0" smtClean="0"/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fr-BE" sz="1400" dirty="0" smtClean="0"/>
              <a:t>International </a:t>
            </a:r>
            <a:r>
              <a:rPr lang="fr-BE" sz="1400" dirty="0" err="1" smtClean="0"/>
              <a:t>community</a:t>
            </a:r>
            <a:r>
              <a:rPr lang="fr-BE" sz="1400" dirty="0" smtClean="0"/>
              <a:t>: pilots and alignement </a:t>
            </a:r>
            <a:r>
              <a:rPr lang="fr-BE" sz="1400" dirty="0" err="1" smtClean="0"/>
              <a:t>activities</a:t>
            </a:r>
            <a:r>
              <a:rPr lang="fr-BE" sz="1400" dirty="0" smtClean="0"/>
              <a:t> </a:t>
            </a:r>
            <a:r>
              <a:rPr lang="fr-BE" sz="1400" dirty="0" err="1" smtClean="0"/>
              <a:t>with</a:t>
            </a:r>
            <a:r>
              <a:rPr lang="fr-BE" sz="1400" dirty="0" smtClean="0"/>
              <a:t> Latin </a:t>
            </a:r>
            <a:r>
              <a:rPr lang="fr-BE" sz="1400" dirty="0" err="1" smtClean="0"/>
              <a:t>America</a:t>
            </a:r>
            <a:r>
              <a:rPr lang="fr-BE" sz="1400" dirty="0" smtClean="0"/>
              <a:t>, Canada and </a:t>
            </a:r>
            <a:r>
              <a:rPr lang="fr-BE" sz="1400" dirty="0" err="1" smtClean="0"/>
              <a:t>Japan</a:t>
            </a:r>
            <a:r>
              <a:rPr lang="fr-BE" sz="1400" dirty="0" smtClean="0"/>
              <a:t>.</a:t>
            </a:r>
          </a:p>
          <a:p>
            <a:pPr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fr-BE" sz="1400" dirty="0" smtClean="0"/>
              <a:t>RDA </a:t>
            </a:r>
            <a:r>
              <a:rPr lang="fr-BE" sz="1400" dirty="0" err="1" smtClean="0"/>
              <a:t>is</a:t>
            </a:r>
            <a:r>
              <a:rPr lang="fr-BE" sz="1400" dirty="0" smtClean="0"/>
              <a:t> </a:t>
            </a:r>
            <a:r>
              <a:rPr lang="fr-BE" sz="1400" dirty="0" err="1" smtClean="0"/>
              <a:t>used</a:t>
            </a:r>
            <a:r>
              <a:rPr lang="fr-BE" sz="1400" dirty="0" smtClean="0"/>
              <a:t> as a forum to </a:t>
            </a:r>
            <a:r>
              <a:rPr lang="fr-BE" sz="1400" dirty="0" err="1" smtClean="0"/>
              <a:t>bring</a:t>
            </a:r>
            <a:r>
              <a:rPr lang="fr-BE" sz="1400" dirty="0" smtClean="0"/>
              <a:t> a global perspective to the </a:t>
            </a:r>
            <a:r>
              <a:rPr lang="fr-BE" sz="1400" i="0" dirty="0" smtClean="0"/>
              <a:t>EOSC and </a:t>
            </a:r>
            <a:r>
              <a:rPr lang="fr-BE" sz="1400" i="0" dirty="0" err="1" smtClean="0"/>
              <a:t>openly</a:t>
            </a:r>
            <a:r>
              <a:rPr lang="fr-BE" sz="1400" i="0" dirty="0" smtClean="0"/>
              <a:t> </a:t>
            </a:r>
            <a:r>
              <a:rPr lang="fr-BE" sz="1400" i="0" dirty="0" err="1" smtClean="0"/>
              <a:t>work</a:t>
            </a:r>
            <a:r>
              <a:rPr lang="fr-BE" sz="1400" i="0" dirty="0" smtClean="0"/>
              <a:t> on </a:t>
            </a:r>
            <a:r>
              <a:rPr lang="fr-BE" sz="1400" i="0" dirty="0" err="1" smtClean="0"/>
              <a:t>interoperability</a:t>
            </a:r>
            <a:endParaRPr lang="en-GB" sz="1400" i="0" dirty="0"/>
          </a:p>
        </p:txBody>
      </p:sp>
      <p:sp>
        <p:nvSpPr>
          <p:cNvPr id="3" name="TextBox 2"/>
          <p:cNvSpPr txBox="1"/>
          <p:nvPr/>
        </p:nvSpPr>
        <p:spPr>
          <a:xfrm>
            <a:off x="5580112" y="11663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b="1" dirty="0" smtClean="0">
                <a:solidFill>
                  <a:schemeClr val="bg1"/>
                </a:solidFill>
              </a:rPr>
              <a:t>2018-2020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4924523"/>
            <a:ext cx="8136904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</a:pPr>
            <a:r>
              <a:rPr lang="fr-BE" sz="1800" b="1" i="1" u="sng" dirty="0"/>
              <a:t>Open questions: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1400" i="1" dirty="0" smtClean="0"/>
              <a:t>Adherence </a:t>
            </a:r>
            <a:r>
              <a:rPr lang="en-GB" sz="1400" i="1" dirty="0"/>
              <a:t>of new communities as users? </a:t>
            </a:r>
            <a:endParaRPr lang="en-GB" sz="1400" i="1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1400" i="1" dirty="0" smtClean="0"/>
              <a:t>What </a:t>
            </a:r>
            <a:r>
              <a:rPr lang="en-GB" sz="1400" i="1" dirty="0"/>
              <a:t>is the exact function of the Community platform that is supposed to allow each stakeholder to identify what </a:t>
            </a:r>
            <a:r>
              <a:rPr lang="en-GB" sz="1400" i="1" dirty="0" err="1"/>
              <a:t>EOSC-Hub</a:t>
            </a:r>
            <a:r>
              <a:rPr lang="en-GB" sz="1400" i="1" dirty="0"/>
              <a:t> has to offer for them? Who are the stakeholder groups exactly</a:t>
            </a:r>
            <a:r>
              <a:rPr lang="en-GB" sz="1400" i="1" dirty="0" smtClean="0"/>
              <a:t>?</a:t>
            </a:r>
          </a:p>
          <a:p>
            <a:pPr marL="285750" indent="-285750">
              <a:buFontTx/>
              <a:buChar char="-"/>
            </a:pPr>
            <a:endParaRPr lang="en-GB" sz="1400" i="1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659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"/>
          <p:cNvSpPr>
            <a:spLocks noChangeAspect="1" noEditPoints="1" noChangeArrowheads="1"/>
          </p:cNvSpPr>
          <p:nvPr/>
        </p:nvSpPr>
        <p:spPr bwMode="auto">
          <a:xfrm>
            <a:off x="539552" y="2509838"/>
            <a:ext cx="8136904" cy="3007394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If </a:t>
            </a:r>
            <a:r>
              <a:rPr lang="fr-BE" dirty="0" err="1" smtClean="0"/>
              <a:t>there</a:t>
            </a:r>
            <a:r>
              <a:rPr lang="fr-BE" dirty="0" smtClean="0"/>
              <a:t> </a:t>
            </a:r>
            <a:r>
              <a:rPr lang="fr-BE" dirty="0" err="1" smtClean="0"/>
              <a:t>was</a:t>
            </a:r>
            <a:r>
              <a:rPr lang="fr-BE" dirty="0" smtClean="0"/>
              <a:t> </a:t>
            </a:r>
            <a:r>
              <a:rPr lang="fr-BE" dirty="0" err="1" smtClean="0"/>
              <a:t>only</a:t>
            </a:r>
            <a:r>
              <a:rPr lang="fr-BE" dirty="0"/>
              <a:t> </a:t>
            </a:r>
            <a:r>
              <a:rPr lang="fr-BE" dirty="0" smtClean="0"/>
              <a:t>one question...?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BE" dirty="0" smtClean="0"/>
          </a:p>
          <a:p>
            <a:pPr marL="0" indent="0" algn="ctr">
              <a:buNone/>
            </a:pPr>
            <a:endParaRPr lang="fr-BE" dirty="0"/>
          </a:p>
          <a:p>
            <a:pPr marL="0" indent="0" algn="ctr">
              <a:buNone/>
            </a:pPr>
            <a:r>
              <a:rPr lang="fr-BE" sz="2000" b="1" dirty="0" smtClean="0"/>
              <a:t>"</a:t>
            </a:r>
            <a:r>
              <a:rPr lang="en-GB" sz="2000" b="1" dirty="0"/>
              <a:t>What will the joint work of </a:t>
            </a:r>
            <a:r>
              <a:rPr lang="en-GB" sz="2000" b="1" dirty="0" smtClean="0"/>
              <a:t>EOSC-HUB </a:t>
            </a:r>
            <a:r>
              <a:rPr lang="en-GB" sz="2000" b="1" dirty="0" smtClean="0"/>
              <a:t>and </a:t>
            </a:r>
            <a:br>
              <a:rPr lang="en-GB" sz="2000" b="1" dirty="0" smtClean="0"/>
            </a:br>
            <a:r>
              <a:rPr lang="en-GB" sz="2000" b="1" dirty="0" err="1" smtClean="0"/>
              <a:t>OpenAIRE-Advance</a:t>
            </a:r>
            <a:r>
              <a:rPr lang="en-GB" sz="2000" b="1" dirty="0" smtClean="0"/>
              <a:t> in </a:t>
            </a:r>
            <a:r>
              <a:rPr lang="en-GB" sz="2000" b="1" dirty="0"/>
              <a:t>the context </a:t>
            </a:r>
            <a:r>
              <a:rPr lang="en-GB" sz="2000" b="1" dirty="0" smtClean="0"/>
              <a:t>of </a:t>
            </a:r>
            <a:r>
              <a:rPr lang="en-GB" sz="2000" b="1" dirty="0"/>
              <a:t>the EOSC will </a:t>
            </a:r>
            <a:r>
              <a:rPr lang="en-GB" sz="2000" b="1" dirty="0" smtClean="0"/>
              <a:t>enable researchers </a:t>
            </a:r>
            <a:r>
              <a:rPr lang="en-GB" sz="2000" b="1" dirty="0"/>
              <a:t>to do that they can’t do </a:t>
            </a:r>
            <a:r>
              <a:rPr lang="en-GB" sz="2000" b="1" dirty="0" smtClean="0"/>
              <a:t>today</a:t>
            </a:r>
            <a:r>
              <a:rPr lang="fr-BE" sz="2000" b="1" dirty="0" smtClean="0"/>
              <a:t>?"</a:t>
            </a:r>
          </a:p>
        </p:txBody>
      </p:sp>
    </p:spTree>
    <p:extLst>
      <p:ext uri="{BB962C8B-B14F-4D97-AF65-F5344CB8AC3E}">
        <p14:creationId xmlns:p14="http://schemas.microsoft.com/office/powerpoint/2010/main" val="10595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BE7D"/>
        </a:solidFill>
        <a:ln w="9525">
          <a:solidFill>
            <a:srgbClr val="000000"/>
          </a:solidFill>
          <a:miter lim="800000"/>
          <a:headEnd/>
          <a:tailEnd/>
        </a:ln>
        <a:effectLst>
          <a:outerShdw dist="107763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_Collab_Reference xmlns="e9ddb28c-b865-46d5-8424-0358941305f6" xsi:nil="true"/>
    <EC_Collab_DocumentLanguage xmlns="e9ddb28c-b865-46d5-8424-0358941305f6">EN</EC_Collab_DocumentLanguage>
    <_dlc_DocId xmlns="866aabb8-7ec2-447a-a7ff-f911015037e7">UVNUSV5RWJH5-1815333863-221</_dlc_DocId>
    <_dlc_DocIdUrl xmlns="866aabb8-7ec2-447a-a7ff-f911015037e7">
      <Url>https://myintracomm-collab.ec.europa.eu/dg/CONNECT/directorateC/UnitC1/_layouts/15/DocIdRedir.aspx?ID=UVNUSV5RWJH5-1815333863-221</Url>
      <Description>UVNUSV5RWJH5-1815333863-221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56001E2A5E0FC54C87B7024FE81771D0" ma:contentTypeVersion="9" ma:contentTypeDescription="Create a new document." ma:contentTypeScope="" ma:versionID="7cbdb344e60eea72572daa30b8ae07b9">
  <xsd:schema xmlns:xsd="http://www.w3.org/2001/XMLSchema" xmlns:xs="http://www.w3.org/2001/XMLSchema" xmlns:p="http://schemas.microsoft.com/office/2006/metadata/properties" xmlns:ns3="e9ddb28c-b865-46d5-8424-0358941305f6" xmlns:ns4="866aabb8-7ec2-447a-a7ff-f911015037e7" targetNamespace="http://schemas.microsoft.com/office/2006/metadata/properties" ma:root="true" ma:fieldsID="f2e9c185ab637508f04a2f3fa481237e" ns3:_="" ns4:_="">
    <xsd:import namespace="e9ddb28c-b865-46d5-8424-0358941305f6"/>
    <xsd:import namespace="866aabb8-7ec2-447a-a7ff-f911015037e7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3:EC_Collab_DocumentLanguage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ddb28c-b865-46d5-8424-0358941305f6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3" nillable="true" ma:displayName="Language" ma:default="EN" ma:internalName="EC_Collab_DocumentLanguage" ma:readOnly="fals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aabb8-7ec2-447a-a7ff-f911015037e7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EC9E31-4E9D-48BC-9998-9D3FC773BD7E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e9ddb28c-b865-46d5-8424-0358941305f6"/>
    <ds:schemaRef ds:uri="http://schemas.microsoft.com/office/2006/metadata/properties"/>
    <ds:schemaRef ds:uri="866aabb8-7ec2-447a-a7ff-f911015037e7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5E7FA0C-89AB-43E9-9C53-D3DA79BA42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B12B7B-793D-4651-8841-B3396760D73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88BC94F-F837-4A49-99F7-0E748BE8D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ddb28c-b865-46d5-8424-0358941305f6"/>
    <ds:schemaRef ds:uri="866aabb8-7ec2-447a-a7ff-f911015037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2885</TotalTime>
  <Words>1406</Words>
  <Application>Microsoft Office PowerPoint</Application>
  <PresentationFormat>On-screen Show (4:3)</PresentationFormat>
  <Paragraphs>144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EOSC-Hub &amp; OpenAIRE-Advance   Timeline of major milestones 2018-2020  Stakeholders' perspective</vt:lpstr>
      <vt:lpstr>Major groups of stakeholders</vt:lpstr>
      <vt:lpstr>2018: What can researchers expect?</vt:lpstr>
      <vt:lpstr>2019: What can researchers expect?</vt:lpstr>
      <vt:lpstr>2020: What can researchers expect?</vt:lpstr>
      <vt:lpstr>What about the other stakeholders?</vt:lpstr>
      <vt:lpstr>What about the other stakeholders?</vt:lpstr>
      <vt:lpstr>If there was only one question...?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OCON GARCES Pilar (CNECT)</dc:creator>
  <cp:lastModifiedBy>OCON GARCES Pilar (CNECT)</cp:lastModifiedBy>
  <cp:revision>145</cp:revision>
  <dcterms:created xsi:type="dcterms:W3CDTF">2017-06-02T10:01:45Z</dcterms:created>
  <dcterms:modified xsi:type="dcterms:W3CDTF">2017-12-04T09:34:21Z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0x010100258AA79CEB83498886A3A086811232500056001E2A5E0FC54C87B7024FE81771D0</vt:lpwstr>
  </property>
  <property fmtid="{D5CDD505-2E9C-101B-9397-08002B2CF9AE}" pid="3" name="_dlc_DocIdItemGuid">
    <vt:lpwstr>4e6d39f8-cabe-4616-b2ca-84a2586f9b93</vt:lpwstr>
  </property>
</Properties>
</file>