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12"/>
  </p:notesMasterIdLst>
  <p:handoutMasterIdLst>
    <p:handoutMasterId r:id="rId13"/>
  </p:handoutMasterIdLst>
  <p:sldIdLst>
    <p:sldId id="535" r:id="rId2"/>
    <p:sldId id="521" r:id="rId3"/>
    <p:sldId id="519" r:id="rId4"/>
    <p:sldId id="536" r:id="rId5"/>
    <p:sldId id="538" r:id="rId6"/>
    <p:sldId id="537" r:id="rId7"/>
    <p:sldId id="542" r:id="rId8"/>
    <p:sldId id="543" r:id="rId9"/>
    <p:sldId id="544" r:id="rId10"/>
    <p:sldId id="545" r:id="rId11"/>
  </p:sldIdLst>
  <p:sldSz cx="9144000" cy="6858000" type="screen4x3"/>
  <p:notesSz cx="6781800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257150" algn="l" rtl="0" eaLnBrk="0" fontAlgn="base" hangingPunct="0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514300" algn="l" rtl="0" eaLnBrk="0" fontAlgn="base" hangingPunct="0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771450" algn="l" rtl="0" eaLnBrk="0" fontAlgn="base" hangingPunct="0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028600" algn="l" rtl="0" eaLnBrk="0" fontAlgn="base" hangingPunct="0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1285751" algn="l" defTabSz="257150" rtl="0" eaLnBrk="1" latinLnBrk="0" hangingPunct="1"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1542901" algn="l" defTabSz="257150" rtl="0" eaLnBrk="1" latinLnBrk="0" hangingPunct="1"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1800051" algn="l" defTabSz="257150" rtl="0" eaLnBrk="1" latinLnBrk="0" hangingPunct="1"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2057201" algn="l" defTabSz="257150" rtl="0" eaLnBrk="1" latinLnBrk="0" hangingPunct="1"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BF90"/>
    <a:srgbClr val="00EDE5"/>
    <a:srgbClr val="F6DC70"/>
    <a:srgbClr val="56ADE2"/>
    <a:srgbClr val="3E60C3"/>
    <a:srgbClr val="457AA4"/>
    <a:srgbClr val="0000DB"/>
    <a:srgbClr val="2913A6"/>
    <a:srgbClr val="2669DB"/>
    <a:srgbClr val="D87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59"/>
    <p:restoredTop sz="86824" autoAdjust="0"/>
  </p:normalViewPr>
  <p:slideViewPr>
    <p:cSldViewPr snapToGrid="0">
      <p:cViewPr>
        <p:scale>
          <a:sx n="90" d="100"/>
          <a:sy n="90" d="100"/>
        </p:scale>
        <p:origin x="-1256" y="-80"/>
      </p:cViewPr>
      <p:guideLst>
        <p:guide orient="horz" pos="2160"/>
        <p:guide pos="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451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5653419-9FD5-ED41-8A04-5E47FB458ACC}" type="datetimeFigureOut">
              <a:rPr lang="en-US"/>
              <a:pPr>
                <a:defRPr/>
              </a:pPr>
              <a:t>15/12/17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3D8FB2B-484D-ED41-B7D4-203391F286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4684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805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4C1C358-FF60-754C-8FA6-76BA929B0A83}" type="datetimeFigureOut">
              <a:rPr lang="el-GR"/>
              <a:pPr>
                <a:defRPr/>
              </a:pPr>
              <a:t>15/12/17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180" y="4777194"/>
            <a:ext cx="54254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3878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1451" y="9428584"/>
            <a:ext cx="2938780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ECB501B-9145-384C-860E-E18BA7581B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26788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257150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514300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771450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028600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1285751" algn="l" defTabSz="51430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42901" algn="l" defTabSz="51430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800051" algn="l" defTabSz="51430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57201" algn="l" defTabSz="51430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B501B-9145-384C-860E-E18BA7581B70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8503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B501B-9145-384C-860E-E18BA7581B70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8074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B501B-9145-384C-860E-E18BA7581B70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8074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B501B-9145-384C-860E-E18BA7581B70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8074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4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6985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4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6985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4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6985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4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6985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openaire.eu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488" y="5775733"/>
            <a:ext cx="1152000" cy="89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552" y="1808821"/>
            <a:ext cx="7857873" cy="1620180"/>
          </a:xfrm>
          <a:prstGeom prst="rect">
            <a:avLst/>
          </a:prstGeom>
        </p:spPr>
        <p:txBody>
          <a:bodyPr lIns="51430" tIns="25716" rIns="51430" bIns="25716" anchor="b">
            <a:noAutofit/>
          </a:bodyPr>
          <a:lstStyle>
            <a:lvl1pPr algn="ctr">
              <a:lnSpc>
                <a:spcPct val="100000"/>
              </a:lnSpc>
              <a:defRPr sz="5000" b="1" i="0" baseline="0">
                <a:solidFill>
                  <a:srgbClr val="28288C"/>
                </a:solidFill>
                <a:latin typeface="PF Paperback"/>
                <a:cs typeface="PF Paperb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1488" y="3429001"/>
            <a:ext cx="6858000" cy="97210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 baseline="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  <a:lvl2pPr marL="257150" indent="0" algn="ctr">
              <a:buNone/>
              <a:defRPr sz="1100"/>
            </a:lvl2pPr>
            <a:lvl3pPr marL="514300" indent="0" algn="ctr">
              <a:buNone/>
              <a:defRPr sz="1000"/>
            </a:lvl3pPr>
            <a:lvl4pPr marL="771450" indent="0" algn="ctr">
              <a:buNone/>
              <a:defRPr sz="900"/>
            </a:lvl4pPr>
            <a:lvl5pPr marL="1028600" indent="0" algn="ctr">
              <a:buNone/>
              <a:defRPr sz="900"/>
            </a:lvl5pPr>
            <a:lvl6pPr marL="1285751" indent="0" algn="ctr">
              <a:buNone/>
              <a:defRPr sz="900"/>
            </a:lvl6pPr>
            <a:lvl7pPr marL="1542901" indent="0" algn="ctr">
              <a:buNone/>
              <a:defRPr sz="900"/>
            </a:lvl7pPr>
            <a:lvl8pPr marL="1800051" indent="0" algn="ctr">
              <a:buNone/>
              <a:defRPr sz="900"/>
            </a:lvl8pPr>
            <a:lvl9pPr marL="2057201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878738" y="242895"/>
            <a:ext cx="5143500" cy="539353"/>
          </a:xfrm>
        </p:spPr>
        <p:txBody>
          <a:bodyPr anchor="b"/>
          <a:lstStyle>
            <a:lvl1pPr marL="150004" indent="0" algn="ctr">
              <a:lnSpc>
                <a:spcPct val="100000"/>
              </a:lnSpc>
              <a:buNone/>
              <a:defRPr sz="1400" baseline="0">
                <a:solidFill>
                  <a:srgbClr val="636363"/>
                </a:solidFill>
                <a:latin typeface="PF Paperback Medium"/>
                <a:cs typeface="PF Paperback 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44422" y="782708"/>
            <a:ext cx="4212133" cy="648891"/>
          </a:xfrm>
        </p:spPr>
        <p:txBody>
          <a:bodyPr/>
          <a:lstStyle>
            <a:lvl1pPr marL="150004" indent="0" algn="ctr">
              <a:lnSpc>
                <a:spcPct val="100000"/>
              </a:lnSpc>
              <a:buNone/>
              <a:defRPr sz="1000" baseline="0">
                <a:solidFill>
                  <a:srgbClr val="636363"/>
                </a:solidFill>
                <a:latin typeface="PF Paperback Light"/>
                <a:cs typeface="PF Paperback Light"/>
              </a:defRPr>
            </a:lvl1pPr>
            <a:lvl2pPr marL="400011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6237312"/>
            <a:ext cx="792000" cy="55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535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t St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4"/>
          <p:cNvSpPr>
            <a:spLocks noChangeShapeType="1"/>
          </p:cNvSpPr>
          <p:nvPr userDrawn="1"/>
        </p:nvSpPr>
        <p:spPr bwMode="auto">
          <a:xfrm rot="10800000" flipH="1">
            <a:off x="0" y="2900368"/>
            <a:ext cx="1157288" cy="1320404"/>
          </a:xfrm>
          <a:prstGeom prst="line">
            <a:avLst/>
          </a:prstGeom>
          <a:noFill/>
          <a:ln w="12700">
            <a:solidFill>
              <a:srgbClr val="ED91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9" name="Line 5"/>
          <p:cNvSpPr>
            <a:spLocks noChangeShapeType="1"/>
          </p:cNvSpPr>
          <p:nvPr userDrawn="1"/>
        </p:nvSpPr>
        <p:spPr bwMode="auto">
          <a:xfrm rot="10800000" flipH="1">
            <a:off x="3276305" y="5"/>
            <a:ext cx="415230" cy="513160"/>
          </a:xfrm>
          <a:prstGeom prst="line">
            <a:avLst/>
          </a:prstGeom>
          <a:noFill/>
          <a:ln w="12700">
            <a:solidFill>
              <a:srgbClr val="ED91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70" y="188640"/>
            <a:ext cx="7112133" cy="1197007"/>
          </a:xfrm>
          <a:prstGeom prst="rect">
            <a:avLst/>
          </a:prstGeom>
        </p:spPr>
        <p:txBody>
          <a:bodyPr vert="horz" lIns="51430" tIns="25716" rIns="51430" bIns="25716" anchor="b">
            <a:normAutofit/>
          </a:bodyPr>
          <a:lstStyle>
            <a:lvl1pPr algn="l">
              <a:defRPr sz="5100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4644008" y="2492896"/>
            <a:ext cx="4054948" cy="3744415"/>
          </a:xfrm>
        </p:spPr>
        <p:txBody>
          <a:bodyPr/>
          <a:lstStyle>
            <a:lvl1pPr marL="150004" indent="0">
              <a:lnSpc>
                <a:spcPct val="110000"/>
              </a:lnSpc>
              <a:buNone/>
              <a:defRPr sz="1400" baseline="0">
                <a:latin typeface="PF Paperback Light"/>
                <a:cs typeface="PF Paperback Light"/>
              </a:defRPr>
            </a:lvl1pPr>
            <a:lvl2pPr marL="400011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1615172" y="2564911"/>
            <a:ext cx="2668796" cy="3672401"/>
          </a:xfrm>
        </p:spPr>
        <p:txBody>
          <a:bodyPr/>
          <a:lstStyle>
            <a:lvl1pPr marL="150004" indent="0" algn="ctr">
              <a:lnSpc>
                <a:spcPct val="110000"/>
              </a:lnSpc>
              <a:buNone/>
              <a:defRPr cap="small" baseline="0">
                <a:solidFill>
                  <a:srgbClr val="ED9109"/>
                </a:solidFill>
                <a:latin typeface="PF Paperback Black"/>
                <a:cs typeface="PF Paperback Black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1574669" y="1431389"/>
            <a:ext cx="7088386" cy="863481"/>
          </a:xfrm>
        </p:spPr>
        <p:txBody>
          <a:bodyPr>
            <a:noAutofit/>
          </a:bodyPr>
          <a:lstStyle>
            <a:lvl1pPr marL="101240" indent="0">
              <a:buNone/>
              <a:defRPr sz="1800" baseline="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err="1" smtClean="0"/>
              <a:t>OpenAIRE</a:t>
            </a:r>
            <a:r>
              <a:rPr lang="en-GB" dirty="0" smtClean="0"/>
              <a:t>-Advance &amp; EOSC-Hub External Expert Panel meeting, Amsterdam, 15 Dec 2017</a:t>
            </a:r>
            <a:endParaRPr lang="en-GB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EFB46-BA47-D64B-9689-4FE8CCD2BEF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413112"/>
            <a:ext cx="576000" cy="4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30554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e a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 userDrawn="1"/>
        </p:nvGrpSpPr>
        <p:grpSpPr bwMode="auto">
          <a:xfrm>
            <a:off x="2" y="-2043608"/>
            <a:ext cx="10765577" cy="8901608"/>
            <a:chOff x="0" y="-2700338"/>
            <a:chExt cx="19138804" cy="11844338"/>
          </a:xfrm>
        </p:grpSpPr>
        <p:sp>
          <p:nvSpPr>
            <p:cNvPr id="6" name="Rectangle 5"/>
            <p:cNvSpPr/>
            <p:nvPr userDrawn="1"/>
          </p:nvSpPr>
          <p:spPr bwMode="auto">
            <a:xfrm>
              <a:off x="0" y="0"/>
              <a:ext cx="16256000" cy="9144000"/>
            </a:xfrm>
            <a:prstGeom prst="rect">
              <a:avLst/>
            </a:prstGeom>
            <a:solidFill>
              <a:schemeClr val="bg1">
                <a:lumMod val="50000"/>
                <a:alpha val="4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lnSpc>
                  <a:spcPct val="100000"/>
                </a:lnSpc>
                <a:defRPr/>
              </a:pPr>
              <a:endParaRPr lang="el-GR">
                <a:solidFill>
                  <a:srgbClr val="646464"/>
                </a:solidFill>
                <a:latin typeface="PF Paperback Black"/>
                <a:cs typeface="PF Paperback Black"/>
              </a:endParaRPr>
            </a:p>
          </p:txBody>
        </p:sp>
        <p:pic>
          <p:nvPicPr>
            <p:cNvPr id="7" name="Picture 4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243" y="-2700338"/>
              <a:ext cx="17795561" cy="1156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187624" y="2942952"/>
            <a:ext cx="5688632" cy="1134127"/>
          </a:xfrm>
        </p:spPr>
        <p:txBody>
          <a:bodyPr anchor="ctr">
            <a:noAutofit/>
          </a:bodyPr>
          <a:lstStyle>
            <a:lvl1pPr marL="150004" indent="0" algn="ctr">
              <a:lnSpc>
                <a:spcPct val="100000"/>
              </a:lnSpc>
              <a:buNone/>
              <a:defRPr sz="5400" b="0" cap="all">
                <a:solidFill>
                  <a:srgbClr val="28288C"/>
                </a:solidFill>
                <a:latin typeface="PF Paperback Black"/>
                <a:cs typeface="PF Paperback Black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187624" y="1484785"/>
            <a:ext cx="5688632" cy="1458981"/>
          </a:xfrm>
        </p:spPr>
        <p:txBody>
          <a:bodyPr anchor="b">
            <a:noAutofit/>
          </a:bodyPr>
          <a:lstStyle>
            <a:lvl1pPr marL="150004" indent="0" algn="ctr">
              <a:lnSpc>
                <a:spcPct val="100000"/>
              </a:lnSpc>
              <a:buNone/>
              <a:defRPr sz="5000" baseline="0">
                <a:solidFill>
                  <a:srgbClr val="646464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187624" y="4077072"/>
            <a:ext cx="5688632" cy="1728192"/>
          </a:xfrm>
        </p:spPr>
        <p:txBody>
          <a:bodyPr>
            <a:noAutofit/>
          </a:bodyPr>
          <a:lstStyle>
            <a:lvl1pPr marL="150004" indent="0" algn="ctr">
              <a:lnSpc>
                <a:spcPct val="100000"/>
              </a:lnSpc>
              <a:buNone/>
              <a:defRPr sz="5000" baseline="0">
                <a:solidFill>
                  <a:srgbClr val="646464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err="1" smtClean="0"/>
              <a:t>OpenAIRE</a:t>
            </a:r>
            <a:r>
              <a:rPr lang="en-GB" dirty="0" smtClean="0"/>
              <a:t>-Advance &amp; EOSC-Hub External Expert Panel meeting, Amsterdam, 15 Dec 2017</a:t>
            </a:r>
            <a:endParaRPr lang="en-GB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856ED-5341-724D-9F64-9B4EADE30C3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3902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e 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101" y="2996953"/>
            <a:ext cx="7250306" cy="1251012"/>
          </a:xfrm>
          <a:prstGeom prst="rect">
            <a:avLst/>
          </a:prstGeom>
          <a:solidFill>
            <a:srgbClr val="28288C"/>
          </a:solidFill>
        </p:spPr>
        <p:txBody>
          <a:bodyPr vert="horz" lIns="51430" tIns="25716" rIns="51430" bIns="25716" anchor="ctr">
            <a:noAutofit/>
          </a:bodyPr>
          <a:lstStyle>
            <a:lvl1pPr algn="ctr">
              <a:defRPr sz="5100" cap="all" baseline="0">
                <a:solidFill>
                  <a:schemeClr val="bg1"/>
                </a:solidFill>
                <a:latin typeface="PF Paperback Black"/>
                <a:cs typeface="PF Paperback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967101" y="890718"/>
            <a:ext cx="7250306" cy="2106420"/>
          </a:xfrm>
        </p:spPr>
        <p:txBody>
          <a:bodyPr anchor="b"/>
          <a:lstStyle>
            <a:lvl1pPr marL="150004" indent="0" algn="ctr">
              <a:lnSpc>
                <a:spcPct val="100000"/>
              </a:lnSpc>
              <a:spcAft>
                <a:spcPts val="338"/>
              </a:spcAft>
              <a:buNone/>
              <a:defRPr sz="4500" baseline="0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67101" y="4239095"/>
            <a:ext cx="7250306" cy="1619251"/>
          </a:xfrm>
        </p:spPr>
        <p:txBody>
          <a:bodyPr/>
          <a:lstStyle>
            <a:lvl1pPr marL="150004" indent="0" algn="ctr">
              <a:lnSpc>
                <a:spcPct val="100000"/>
              </a:lnSpc>
              <a:spcAft>
                <a:spcPts val="338"/>
              </a:spcAft>
              <a:buNone/>
              <a:defRPr sz="4500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err="1" smtClean="0"/>
              <a:t>OpenAIRE</a:t>
            </a:r>
            <a:r>
              <a:rPr lang="en-GB" dirty="0" smtClean="0"/>
              <a:t>-Advance &amp; EOSC-Hub External Expert Panel meeting, Amsterdam, 15 Dec 2017</a:t>
            </a:r>
            <a:endParaRPr lang="en-GB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EEFAB-C34A-5C41-B153-92EACB97F40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413112"/>
            <a:ext cx="576000" cy="4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0648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dits &amp;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2951931" y="2924944"/>
            <a:ext cx="4860429" cy="168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0" tIns="25716" rIns="51430" bIns="25716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lnSpc>
                <a:spcPct val="120000"/>
              </a:lnSpc>
              <a:spcAft>
                <a:spcPts val="1200"/>
              </a:spcAft>
              <a:defRPr/>
            </a:pPr>
            <a:r>
              <a:rPr lang="en-GB" sz="1600" dirty="0" smtClean="0">
                <a:solidFill>
                  <a:srgbClr val="818181"/>
                </a:solidFill>
                <a:latin typeface="PF Paperback Light"/>
                <a:cs typeface="PF Paperback Light"/>
                <a:hlinkClick r:id="rId2"/>
              </a:rPr>
              <a:t>www.openaire.eu</a:t>
            </a:r>
            <a:endParaRPr lang="en-GB" sz="1600" dirty="0" smtClean="0">
              <a:solidFill>
                <a:srgbClr val="818181"/>
              </a:solidFill>
              <a:latin typeface="PF Paperback Light"/>
              <a:cs typeface="PF Paperback Light"/>
            </a:endParaRPr>
          </a:p>
          <a:p>
            <a:pPr>
              <a:lnSpc>
                <a:spcPct val="120000"/>
              </a:lnSpc>
              <a:spcAft>
                <a:spcPts val="1200"/>
              </a:spcAft>
              <a:defRPr/>
            </a:pPr>
            <a:r>
              <a:rPr lang="de-DE" sz="1600" dirty="0" smtClean="0">
                <a:solidFill>
                  <a:srgbClr val="818181"/>
                </a:solidFill>
                <a:latin typeface="PF Paperback Light"/>
                <a:cs typeface="PF Paperback Light"/>
              </a:rPr>
              <a:t>@</a:t>
            </a:r>
            <a:r>
              <a:rPr lang="de-DE" sz="1600" dirty="0" err="1" smtClean="0">
                <a:solidFill>
                  <a:srgbClr val="818181"/>
                </a:solidFill>
                <a:latin typeface="PF Paperback Light"/>
                <a:cs typeface="PF Paperback Light"/>
              </a:rPr>
              <a:t>openaire_eu</a:t>
            </a:r>
            <a:endParaRPr lang="de-DE" sz="1600" dirty="0" smtClean="0">
              <a:solidFill>
                <a:srgbClr val="818181"/>
              </a:solidFill>
              <a:latin typeface="PF Paperback Light"/>
              <a:cs typeface="PF Paperback Light"/>
            </a:endParaRPr>
          </a:p>
          <a:p>
            <a:pPr>
              <a:lnSpc>
                <a:spcPct val="120000"/>
              </a:lnSpc>
              <a:spcAft>
                <a:spcPts val="1200"/>
              </a:spcAft>
              <a:defRPr/>
            </a:pPr>
            <a:r>
              <a:rPr lang="da-DK" sz="1600" dirty="0" err="1" smtClean="0">
                <a:solidFill>
                  <a:srgbClr val="818181"/>
                </a:solidFill>
                <a:latin typeface="PF Paperback Light"/>
                <a:cs typeface="PF Paperback Light"/>
              </a:rPr>
              <a:t>facebook.com</a:t>
            </a:r>
            <a:r>
              <a:rPr lang="da-DK" sz="1600" dirty="0" smtClean="0">
                <a:solidFill>
                  <a:srgbClr val="818181"/>
                </a:solidFill>
                <a:latin typeface="PF Paperback Light"/>
                <a:cs typeface="PF Paperback Light"/>
              </a:rPr>
              <a:t>/</a:t>
            </a:r>
            <a:r>
              <a:rPr lang="da-DK" sz="1600" dirty="0" err="1" smtClean="0">
                <a:solidFill>
                  <a:srgbClr val="818181"/>
                </a:solidFill>
                <a:latin typeface="PF Paperback Light"/>
                <a:cs typeface="PF Paperback Light"/>
              </a:rPr>
              <a:t>groups</a:t>
            </a:r>
            <a:r>
              <a:rPr lang="da-DK" sz="1600" dirty="0" smtClean="0">
                <a:solidFill>
                  <a:srgbClr val="818181"/>
                </a:solidFill>
                <a:latin typeface="PF Paperback Light"/>
                <a:cs typeface="PF Paperback Light"/>
              </a:rPr>
              <a:t>/</a:t>
            </a:r>
            <a:r>
              <a:rPr lang="da-DK" sz="1600" dirty="0" err="1" smtClean="0">
                <a:solidFill>
                  <a:srgbClr val="818181"/>
                </a:solidFill>
                <a:latin typeface="PF Paperback Light"/>
                <a:cs typeface="PF Paperback Light"/>
              </a:rPr>
              <a:t>openaire</a:t>
            </a:r>
            <a:r>
              <a:rPr lang="da-DK" sz="1600" dirty="0" smtClean="0">
                <a:solidFill>
                  <a:srgbClr val="818181"/>
                </a:solidFill>
                <a:latin typeface="PF Paperback Light"/>
                <a:cs typeface="PF Paperback Light"/>
              </a:rPr>
              <a:t> </a:t>
            </a:r>
          </a:p>
          <a:p>
            <a:pPr>
              <a:lnSpc>
                <a:spcPct val="120000"/>
              </a:lnSpc>
              <a:spcAft>
                <a:spcPts val="1200"/>
              </a:spcAft>
              <a:defRPr/>
            </a:pPr>
            <a:r>
              <a:rPr lang="da-DK" sz="1600" dirty="0" err="1" smtClean="0">
                <a:solidFill>
                  <a:srgbClr val="818181"/>
                </a:solidFill>
                <a:latin typeface="PF Paperback Light"/>
                <a:cs typeface="PF Paperback Light"/>
              </a:rPr>
              <a:t>linkedin.com</a:t>
            </a:r>
            <a:r>
              <a:rPr lang="da-DK" sz="1600" dirty="0" smtClean="0">
                <a:solidFill>
                  <a:srgbClr val="818181"/>
                </a:solidFill>
                <a:latin typeface="PF Paperback Light"/>
                <a:cs typeface="PF Paperback Light"/>
              </a:rPr>
              <a:t>/</a:t>
            </a:r>
            <a:r>
              <a:rPr lang="da-DK" sz="1600" dirty="0" err="1" smtClean="0">
                <a:solidFill>
                  <a:srgbClr val="818181"/>
                </a:solidFill>
                <a:latin typeface="PF Paperback Light"/>
                <a:cs typeface="PF Paperback Light"/>
              </a:rPr>
              <a:t>groups</a:t>
            </a:r>
            <a:r>
              <a:rPr lang="da-DK" sz="1600" dirty="0" smtClean="0">
                <a:solidFill>
                  <a:srgbClr val="818181"/>
                </a:solidFill>
                <a:latin typeface="PF Paperback Light"/>
                <a:cs typeface="PF Paperback Light"/>
              </a:rPr>
              <a:t>/OpenAIRE-3893548</a:t>
            </a:r>
            <a:endParaRPr lang="de-DE" sz="1600" dirty="0" smtClean="0">
              <a:solidFill>
                <a:srgbClr val="818181"/>
              </a:solidFill>
              <a:latin typeface="PF Paperback Light"/>
              <a:cs typeface="PF Paperback Light"/>
            </a:endParaRPr>
          </a:p>
        </p:txBody>
      </p:sp>
      <p:pic>
        <p:nvPicPr>
          <p:cNvPr id="5" name="Picture 6" descr="posterwebico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2111" y="2996806"/>
            <a:ext cx="3048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ostermailico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6749" y="5588794"/>
            <a:ext cx="4095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osterlinkedinicon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3539" y="4238626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posterfbicon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2296" y="3861202"/>
            <a:ext cx="1428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postertwittericon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6933" y="3467105"/>
            <a:ext cx="352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1129454" y="1808823"/>
            <a:ext cx="7088386" cy="810091"/>
          </a:xfrm>
        </p:spPr>
        <p:txBody>
          <a:bodyPr anchor="ctr">
            <a:noAutofit/>
          </a:bodyPr>
          <a:lstStyle>
            <a:lvl1pPr marL="48596" indent="0" algn="ctr">
              <a:buNone/>
              <a:defRPr sz="1600" baseline="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050133" y="5391217"/>
            <a:ext cx="3970139" cy="702079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latin typeface="PF Paperback Medium"/>
                <a:cs typeface="PF Paperback Medium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err="1" smtClean="0"/>
              <a:t>OpenAIRE</a:t>
            </a:r>
            <a:r>
              <a:rPr lang="en-GB" dirty="0" smtClean="0"/>
              <a:t>-Advance &amp; EOSC-Hub External Expert Panel meeting, Amsterdam, 15 Dec 2017</a:t>
            </a:r>
            <a:endParaRPr lang="en-GB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AE49F-290E-0B47-BDD3-01796288994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1534459" y="783190"/>
            <a:ext cx="6358585" cy="102563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3800">
                <a:solidFill>
                  <a:srgbClr val="2913A6"/>
                </a:solidFill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413112"/>
            <a:ext cx="576000" cy="4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14405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1301952" y="3051572"/>
            <a:ext cx="6521351" cy="0"/>
          </a:xfrm>
          <a:prstGeom prst="line">
            <a:avLst/>
          </a:prstGeom>
          <a:noFill/>
          <a:ln w="25400">
            <a:solidFill>
              <a:srgbClr val="BFBFB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222740" y="1484785"/>
            <a:ext cx="4819353" cy="1512093"/>
          </a:xfrm>
        </p:spPr>
        <p:txBody>
          <a:bodyPr anchor="b">
            <a:noAutofit/>
          </a:bodyPr>
          <a:lstStyle>
            <a:lvl1pPr marL="0" indent="0" algn="ctr">
              <a:buNone/>
              <a:defRPr sz="3700" baseline="0">
                <a:solidFill>
                  <a:srgbClr val="636363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95736" y="3158971"/>
            <a:ext cx="4824535" cy="2052228"/>
          </a:xfrm>
        </p:spPr>
        <p:txBody>
          <a:bodyPr/>
          <a:lstStyle>
            <a:lvl1pPr marL="0" indent="0" algn="ctr">
              <a:buNone/>
              <a:defRPr sz="3700" baseline="0">
                <a:solidFill>
                  <a:srgbClr val="636363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453154" y="-1161511"/>
            <a:ext cx="1092952" cy="496855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100">
                <a:solidFill>
                  <a:srgbClr val="CDCDCD"/>
                </a:solidFill>
              </a:defRPr>
            </a:lvl1pPr>
          </a:lstStyle>
          <a:p>
            <a:pPr lvl="0"/>
            <a:r>
              <a:rPr lang="en-US" dirty="0" smtClean="0"/>
              <a:t>“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430442" y="2852936"/>
            <a:ext cx="1093886" cy="469852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100">
                <a:solidFill>
                  <a:srgbClr val="CDCDCD"/>
                </a:solidFill>
              </a:defRPr>
            </a:lvl1pPr>
          </a:lstStyle>
          <a:p>
            <a:pPr lvl="0"/>
            <a:r>
              <a:rPr lang="en-US" dirty="0" smtClean="0"/>
              <a:t>”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668192" y="5697147"/>
            <a:ext cx="4010323" cy="594121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latin typeface="PF Paperback Medium"/>
                <a:cs typeface="PF Paperback 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err="1" smtClean="0"/>
              <a:t>OpenAIRE</a:t>
            </a:r>
            <a:r>
              <a:rPr lang="en-GB" dirty="0" smtClean="0"/>
              <a:t>-Advance &amp; EOSC-Hub External Expert Panel meeting, Amsterdam, 15 Dec 2017</a:t>
            </a:r>
            <a:endParaRPr lang="en-GB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0C8C2-909B-364C-8AF2-4EFA3E7472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8389221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85" y="1709743"/>
            <a:ext cx="7886700" cy="2583359"/>
          </a:xfrm>
          <a:prstGeom prst="rect">
            <a:avLst/>
          </a:prstGeom>
        </p:spPr>
        <p:txBody>
          <a:bodyPr lIns="51430" tIns="25716" rIns="51430" bIns="25716" anchor="b"/>
          <a:lstStyle>
            <a:lvl1pPr>
              <a:defRPr sz="4100" b="1">
                <a:solidFill>
                  <a:srgbClr val="28288C"/>
                </a:solidFill>
                <a:latin typeface="PF Paperback"/>
                <a:cs typeface="PF Paperb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237" y="4319830"/>
            <a:ext cx="7886700" cy="1269411"/>
          </a:xfrm>
        </p:spPr>
        <p:txBody>
          <a:bodyPr/>
          <a:lstStyle>
            <a:lvl1pPr marL="0" indent="0" algn="ctr">
              <a:buNone/>
              <a:defRPr sz="1800" baseline="0">
                <a:solidFill>
                  <a:srgbClr val="595959"/>
                </a:solidFill>
                <a:latin typeface="PF Paperback Light"/>
                <a:cs typeface="PF Paperback Light"/>
              </a:defRPr>
            </a:lvl1pPr>
            <a:lvl2pPr marL="257150" indent="0">
              <a:buNone/>
              <a:defRPr sz="1100"/>
            </a:lvl2pPr>
            <a:lvl3pPr marL="514300" indent="0">
              <a:buNone/>
              <a:defRPr sz="1000"/>
            </a:lvl3pPr>
            <a:lvl4pPr marL="771450" indent="0">
              <a:buNone/>
              <a:defRPr sz="900"/>
            </a:lvl4pPr>
            <a:lvl5pPr marL="1028600" indent="0">
              <a:buNone/>
              <a:defRPr sz="900"/>
            </a:lvl5pPr>
            <a:lvl6pPr marL="1285751" indent="0">
              <a:buNone/>
              <a:defRPr sz="900"/>
            </a:lvl6pPr>
            <a:lvl7pPr marL="1542901" indent="0">
              <a:buNone/>
              <a:defRPr sz="900"/>
            </a:lvl7pPr>
            <a:lvl8pPr marL="1800051" indent="0">
              <a:buNone/>
              <a:defRPr sz="900"/>
            </a:lvl8pPr>
            <a:lvl9pPr marL="2057201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err="1" smtClean="0"/>
              <a:t>OpenAIRE</a:t>
            </a:r>
            <a:r>
              <a:rPr lang="en-GB" dirty="0" smtClean="0"/>
              <a:t>-Advance &amp; EOSC-Hub External Expert Panel meeting, Amsterdam, 15 Dec 2017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CFD90-F0CD-544E-9913-70E8E53DA2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413112"/>
            <a:ext cx="576000" cy="4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63528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 userDrawn="1"/>
        </p:nvSpPr>
        <p:spPr bwMode="auto">
          <a:xfrm rot="10800000" flipH="1">
            <a:off x="0" y="2900368"/>
            <a:ext cx="1157288" cy="1320404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 rot="10800000" flipH="1">
            <a:off x="3276305" y="5"/>
            <a:ext cx="415230" cy="513160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174" y="44624"/>
            <a:ext cx="6900179" cy="1173268"/>
          </a:xfrm>
          <a:prstGeom prst="rect">
            <a:avLst/>
          </a:prstGeom>
        </p:spPr>
        <p:txBody>
          <a:bodyPr lIns="51430" tIns="25716" rIns="51430" bIns="25716" anchor="b">
            <a:normAutofit/>
          </a:bodyPr>
          <a:lstStyle>
            <a:lvl1pPr>
              <a:defRPr>
                <a:solidFill>
                  <a:srgbClr val="2828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370" y="1412777"/>
            <a:ext cx="3636169" cy="45594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4266" y="1412777"/>
            <a:ext cx="3636169" cy="45594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err="1" smtClean="0"/>
              <a:t>OpenAIRE</a:t>
            </a:r>
            <a:r>
              <a:rPr lang="en-GB" dirty="0" smtClean="0"/>
              <a:t>-Advance &amp; EOSC-Hub External Expert Panel meeting, Amsterdam, 15 Dec 2017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A571AF-E72F-E546-A5E6-4F2BC84749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413112"/>
            <a:ext cx="576000" cy="4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85588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173" y="275035"/>
            <a:ext cx="6895714" cy="1143000"/>
          </a:xfrm>
          <a:prstGeom prst="rect">
            <a:avLst/>
          </a:prstGeom>
        </p:spPr>
        <p:txBody>
          <a:bodyPr lIns="51430" tIns="25716" rIns="51430" bIns="25716" anchor="b">
            <a:normAutofit/>
          </a:bodyPr>
          <a:lstStyle>
            <a:lvl1pPr>
              <a:defRPr>
                <a:solidFill>
                  <a:srgbClr val="2828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89" y="1489475"/>
            <a:ext cx="3866555" cy="640556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rgbClr val="2D5BE5"/>
                </a:solidFill>
              </a:defRPr>
            </a:lvl1pPr>
            <a:lvl2pPr marL="257150" indent="0">
              <a:buNone/>
              <a:defRPr sz="1100" b="1"/>
            </a:lvl2pPr>
            <a:lvl3pPr marL="514300" indent="0">
              <a:buNone/>
              <a:defRPr sz="1000" b="1"/>
            </a:lvl3pPr>
            <a:lvl4pPr marL="771450" indent="0">
              <a:buNone/>
              <a:defRPr sz="900" b="1"/>
            </a:lvl4pPr>
            <a:lvl5pPr marL="1028600" indent="0">
              <a:buNone/>
              <a:defRPr sz="900" b="1"/>
            </a:lvl5pPr>
            <a:lvl6pPr marL="1285751" indent="0">
              <a:buNone/>
              <a:defRPr sz="900" b="1"/>
            </a:lvl6pPr>
            <a:lvl7pPr marL="1542901" indent="0">
              <a:buNone/>
              <a:defRPr sz="900" b="1"/>
            </a:lvl7pPr>
            <a:lvl8pPr marL="1800051" indent="0">
              <a:buNone/>
              <a:defRPr sz="900" b="1"/>
            </a:lvl8pPr>
            <a:lvl9pPr marL="2057201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189" y="2194324"/>
            <a:ext cx="3866555" cy="3977877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2546" y="1489475"/>
            <a:ext cx="3868341" cy="640556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rgbClr val="2D5BE5"/>
                </a:solidFill>
              </a:defRPr>
            </a:lvl1pPr>
            <a:lvl2pPr marL="257150" indent="0">
              <a:buNone/>
              <a:defRPr sz="1100" b="1"/>
            </a:lvl2pPr>
            <a:lvl3pPr marL="514300" indent="0">
              <a:buNone/>
              <a:defRPr sz="1000" b="1"/>
            </a:lvl3pPr>
            <a:lvl4pPr marL="771450" indent="0">
              <a:buNone/>
              <a:defRPr sz="900" b="1"/>
            </a:lvl4pPr>
            <a:lvl5pPr marL="1028600" indent="0">
              <a:buNone/>
              <a:defRPr sz="900" b="1"/>
            </a:lvl5pPr>
            <a:lvl6pPr marL="1285751" indent="0">
              <a:buNone/>
              <a:defRPr sz="900" b="1"/>
            </a:lvl6pPr>
            <a:lvl7pPr marL="1542901" indent="0">
              <a:buNone/>
              <a:defRPr sz="900" b="1"/>
            </a:lvl7pPr>
            <a:lvl8pPr marL="1800051" indent="0">
              <a:buNone/>
              <a:defRPr sz="900" b="1"/>
            </a:lvl8pPr>
            <a:lvl9pPr marL="2057201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546" y="2194324"/>
            <a:ext cx="3868341" cy="3977877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err="1" smtClean="0"/>
              <a:t>OpenAIRE</a:t>
            </a:r>
            <a:r>
              <a:rPr lang="en-GB" dirty="0" smtClean="0"/>
              <a:t>-Advance &amp; EOSC-Hub External Expert Panel meeting, Amsterdam, 15 Dec 2017</a:t>
            </a:r>
            <a:endParaRPr lang="en-GB" dirty="0"/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63A25-0782-754A-A4FA-46B208213A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413112"/>
            <a:ext cx="576000" cy="4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80089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45" y="457200"/>
            <a:ext cx="2949476" cy="1600200"/>
          </a:xfrm>
          <a:prstGeom prst="rect">
            <a:avLst/>
          </a:prstGeom>
        </p:spPr>
        <p:txBody>
          <a:bodyPr lIns="51430" tIns="25716" rIns="51430" bIns="25716" anchor="b"/>
          <a:lstStyle>
            <a:lvl1pPr>
              <a:defRPr sz="1800">
                <a:solidFill>
                  <a:srgbClr val="2828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093" y="987035"/>
            <a:ext cx="4629150" cy="48744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545" y="2101457"/>
            <a:ext cx="2949476" cy="3759993"/>
          </a:xfrm>
        </p:spPr>
        <p:txBody>
          <a:bodyPr/>
          <a:lstStyle>
            <a:lvl1pPr marL="0" indent="0">
              <a:buNone/>
              <a:defRPr sz="900">
                <a:solidFill>
                  <a:srgbClr val="595959"/>
                </a:solidFill>
              </a:defRPr>
            </a:lvl1pPr>
            <a:lvl2pPr marL="257150" indent="0">
              <a:buNone/>
              <a:defRPr sz="800"/>
            </a:lvl2pPr>
            <a:lvl3pPr marL="514300" indent="0">
              <a:buNone/>
              <a:defRPr sz="700"/>
            </a:lvl3pPr>
            <a:lvl4pPr marL="771450" indent="0">
              <a:buNone/>
              <a:defRPr sz="600"/>
            </a:lvl4pPr>
            <a:lvl5pPr marL="1028600" indent="0">
              <a:buNone/>
              <a:defRPr sz="600"/>
            </a:lvl5pPr>
            <a:lvl6pPr marL="1285751" indent="0">
              <a:buNone/>
              <a:defRPr sz="600"/>
            </a:lvl6pPr>
            <a:lvl7pPr marL="1542901" indent="0">
              <a:buNone/>
              <a:defRPr sz="600"/>
            </a:lvl7pPr>
            <a:lvl8pPr marL="1800051" indent="0">
              <a:buNone/>
              <a:defRPr sz="600"/>
            </a:lvl8pPr>
            <a:lvl9pPr marL="205720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err="1" smtClean="0"/>
              <a:t>OpenAIRE</a:t>
            </a:r>
            <a:r>
              <a:rPr lang="en-GB" dirty="0" smtClean="0"/>
              <a:t>-Advance &amp; EOSC-Hub External Expert Panel meeting, Amsterdam, 15 Dec 2017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CAD35-D19D-CE49-A0CA-D4DF1D1E03C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413112"/>
            <a:ext cx="576000" cy="4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9397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45" y="457200"/>
            <a:ext cx="2949476" cy="1600200"/>
          </a:xfrm>
          <a:prstGeom prst="rect">
            <a:avLst/>
          </a:prstGeom>
        </p:spPr>
        <p:txBody>
          <a:bodyPr lIns="51430" tIns="25716" rIns="51430" bIns="25716" anchor="b"/>
          <a:lstStyle>
            <a:lvl1pPr>
              <a:defRPr sz="1800">
                <a:solidFill>
                  <a:srgbClr val="2828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093" y="987035"/>
            <a:ext cx="4629150" cy="4874419"/>
          </a:xfrm>
        </p:spPr>
        <p:txBody>
          <a:bodyPr/>
          <a:lstStyle>
            <a:lvl1pPr marL="0" indent="0">
              <a:buNone/>
              <a:defRPr sz="1800"/>
            </a:lvl1pPr>
            <a:lvl2pPr marL="257150" indent="0">
              <a:buNone/>
              <a:defRPr sz="1600"/>
            </a:lvl2pPr>
            <a:lvl3pPr marL="514300" indent="0">
              <a:buNone/>
              <a:defRPr sz="1400"/>
            </a:lvl3pPr>
            <a:lvl4pPr marL="771450" indent="0">
              <a:buNone/>
              <a:defRPr sz="1100"/>
            </a:lvl4pPr>
            <a:lvl5pPr marL="1028600" indent="0">
              <a:buNone/>
              <a:defRPr sz="1100"/>
            </a:lvl5pPr>
            <a:lvl6pPr marL="1285751" indent="0">
              <a:buNone/>
              <a:defRPr sz="1100"/>
            </a:lvl6pPr>
            <a:lvl7pPr marL="1542901" indent="0">
              <a:buNone/>
              <a:defRPr sz="1100"/>
            </a:lvl7pPr>
            <a:lvl8pPr marL="1800051" indent="0">
              <a:buNone/>
              <a:defRPr sz="1100"/>
            </a:lvl8pPr>
            <a:lvl9pPr marL="2057201" indent="0">
              <a:buNone/>
              <a:defRPr sz="1100"/>
            </a:lvl9pPr>
          </a:lstStyle>
          <a:p>
            <a:pPr lvl="0"/>
            <a:endParaRPr lang="el-GR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545" y="2101457"/>
            <a:ext cx="2949476" cy="3759993"/>
          </a:xfrm>
        </p:spPr>
        <p:txBody>
          <a:bodyPr/>
          <a:lstStyle>
            <a:lvl1pPr marL="0" indent="0">
              <a:buNone/>
              <a:defRPr sz="900"/>
            </a:lvl1pPr>
            <a:lvl2pPr marL="257150" indent="0">
              <a:buNone/>
              <a:defRPr sz="800"/>
            </a:lvl2pPr>
            <a:lvl3pPr marL="514300" indent="0">
              <a:buNone/>
              <a:defRPr sz="700"/>
            </a:lvl3pPr>
            <a:lvl4pPr marL="771450" indent="0">
              <a:buNone/>
              <a:defRPr sz="600"/>
            </a:lvl4pPr>
            <a:lvl5pPr marL="1028600" indent="0">
              <a:buNone/>
              <a:defRPr sz="600"/>
            </a:lvl5pPr>
            <a:lvl6pPr marL="1285751" indent="0">
              <a:buNone/>
              <a:defRPr sz="600"/>
            </a:lvl6pPr>
            <a:lvl7pPr marL="1542901" indent="0">
              <a:buNone/>
              <a:defRPr sz="600"/>
            </a:lvl7pPr>
            <a:lvl8pPr marL="1800051" indent="0">
              <a:buNone/>
              <a:defRPr sz="600"/>
            </a:lvl8pPr>
            <a:lvl9pPr marL="205720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err="1" smtClean="0"/>
              <a:t>OpenAIRE</a:t>
            </a:r>
            <a:r>
              <a:rPr lang="en-GB" dirty="0" smtClean="0"/>
              <a:t>-Advance &amp; EOSC-Hub External Expert Panel meeting, Amsterdam, 15 Dec 2017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1BD78-1126-7B4E-829F-DFBC54350C7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413112"/>
            <a:ext cx="576000" cy="4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1394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"/>
          <p:cNvSpPr>
            <a:spLocks noChangeShapeType="1"/>
          </p:cNvSpPr>
          <p:nvPr userDrawn="1"/>
        </p:nvSpPr>
        <p:spPr bwMode="auto">
          <a:xfrm rot="10800000" flipH="1">
            <a:off x="86620" y="4311258"/>
            <a:ext cx="1157288" cy="1320403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 rot="10800000" flipH="1">
            <a:off x="4394299" y="104775"/>
            <a:ext cx="942082" cy="1115616"/>
          </a:xfrm>
          <a:prstGeom prst="line">
            <a:avLst/>
          </a:prstGeom>
          <a:noFill/>
          <a:ln w="12700">
            <a:solidFill>
              <a:srgbClr val="23C5F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493660" y="4941174"/>
            <a:ext cx="5143500" cy="701372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rgbClr val="595959"/>
                </a:solidFill>
                <a:latin typeface="PF Paperback Medium"/>
                <a:cs typeface="PF Paperback 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93659" y="5642428"/>
            <a:ext cx="4212133" cy="64889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 baseline="0">
                <a:solidFill>
                  <a:srgbClr val="595959"/>
                </a:solidFill>
                <a:latin typeface="PF Paperback Light"/>
                <a:cs typeface="PF Paperback Light"/>
              </a:defRPr>
            </a:lvl1pPr>
            <a:lvl2pPr marL="400011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493662" y="1592802"/>
            <a:ext cx="7088287" cy="178219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5100" b="1" i="0" baseline="0">
                <a:solidFill>
                  <a:srgbClr val="28288C"/>
                </a:solidFill>
                <a:latin typeface="PF Paperback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1493242" y="3429430"/>
            <a:ext cx="7088943" cy="809661"/>
          </a:xfrm>
        </p:spPr>
        <p:txBody>
          <a:bodyPr/>
          <a:lstStyle>
            <a:lvl1pPr marL="8605" indent="0">
              <a:spcBef>
                <a:spcPts val="0"/>
              </a:spcBef>
              <a:buNone/>
              <a:defRPr sz="1800" baseline="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1007271" y="6506773"/>
            <a:ext cx="7412534" cy="36433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err="1" smtClean="0"/>
              <a:t>OpenAIRE</a:t>
            </a:r>
            <a:r>
              <a:rPr lang="en-GB" dirty="0" smtClean="0"/>
              <a:t>-Advance &amp; EOSC-Hub External Expert Panel meeting, Amsterdam, 15 Dec 2017</a:t>
            </a:r>
            <a:endParaRPr lang="en-GB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A0E4E-93C7-974F-9CD6-534DEEE0329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413112"/>
            <a:ext cx="576000" cy="4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90840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 rot="10800000" flipH="1">
            <a:off x="0" y="2900368"/>
            <a:ext cx="1157288" cy="1320404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 rot="10800000" flipH="1">
            <a:off x="3276305" y="5"/>
            <a:ext cx="415230" cy="513160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277" y="341784"/>
            <a:ext cx="7571187" cy="1143000"/>
          </a:xfrm>
          <a:prstGeom prst="rect">
            <a:avLst/>
          </a:prstGeom>
        </p:spPr>
        <p:txBody>
          <a:bodyPr vert="horz" lIns="51430" tIns="25716" rIns="51430" bIns="25716" anchor="b" anchorCtr="0">
            <a:normAutofit/>
          </a:bodyPr>
          <a:lstStyle>
            <a:lvl1pPr algn="l">
              <a:defRPr sz="5100" b="1">
                <a:solidFill>
                  <a:srgbClr val="28288C"/>
                </a:solidFill>
                <a:latin typeface="PF Paperback"/>
                <a:cs typeface="PF Paperback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115615" y="1628800"/>
            <a:ext cx="7632849" cy="453628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defRPr sz="2000"/>
            </a:lvl2pPr>
            <a:lvl3pPr>
              <a:lnSpc>
                <a:spcPct val="120000"/>
              </a:lnSpc>
              <a:defRPr sz="1600"/>
            </a:lvl3pPr>
            <a:lvl4pPr>
              <a:lnSpc>
                <a:spcPct val="120000"/>
              </a:lnSpc>
              <a:defRPr sz="2000"/>
            </a:lvl4pPr>
            <a:lvl5pPr>
              <a:lnSpc>
                <a:spcPct val="120000"/>
              </a:lnSpc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err="1" smtClean="0"/>
              <a:t>OpenAIRE</a:t>
            </a:r>
            <a:r>
              <a:rPr lang="en-GB" dirty="0" smtClean="0"/>
              <a:t>-Advance &amp; EOSC-Hub External Expert Panel meeting, Amsterdam, 15 Dec 2017</a:t>
            </a:r>
            <a:endParaRPr lang="en-GB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281C2-7B63-864C-BFF6-678A06153FA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413112"/>
            <a:ext cx="576000" cy="4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3347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 userDrawn="1"/>
        </p:nvSpPr>
        <p:spPr bwMode="auto">
          <a:xfrm rot="10800000" flipH="1">
            <a:off x="0" y="2900368"/>
            <a:ext cx="1157288" cy="1320404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 rot="10800000" flipH="1">
            <a:off x="3276305" y="5"/>
            <a:ext cx="415230" cy="513160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42652"/>
            <a:ext cx="7416824" cy="1241989"/>
          </a:xfrm>
          <a:prstGeom prst="rect">
            <a:avLst/>
          </a:prstGeom>
        </p:spPr>
        <p:txBody>
          <a:bodyPr lIns="51430" tIns="25716" rIns="51430" bIns="25716" anchor="b">
            <a:normAutofit/>
          </a:bodyPr>
          <a:lstStyle>
            <a:lvl1pPr algn="l">
              <a:lnSpc>
                <a:spcPct val="100000"/>
              </a:lnSpc>
              <a:defRPr sz="5100" b="1" baseline="0">
                <a:solidFill>
                  <a:srgbClr val="28288C"/>
                </a:solidFill>
                <a:latin typeface="PF Paperback"/>
                <a:cs typeface="PF Paperb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024843"/>
            <a:ext cx="7416824" cy="4536765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338"/>
              </a:spcBef>
              <a:spcAft>
                <a:spcPts val="0"/>
              </a:spcAft>
              <a:defRPr sz="2400" b="1"/>
            </a:lvl1pPr>
            <a:lvl2pPr>
              <a:lnSpc>
                <a:spcPct val="130000"/>
              </a:lnSpc>
              <a:defRPr sz="2000" b="1">
                <a:latin typeface="PF Paperback"/>
                <a:cs typeface="PF Paperback"/>
              </a:defRPr>
            </a:lvl2pPr>
            <a:lvl3pPr>
              <a:lnSpc>
                <a:spcPct val="130000"/>
              </a:lnSpc>
              <a:defRPr sz="1600" b="1">
                <a:latin typeface="PF Paperback"/>
                <a:cs typeface="PF Paperback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1259632" y="1484213"/>
            <a:ext cx="7416824" cy="486631"/>
          </a:xfrm>
        </p:spPr>
        <p:txBody>
          <a:bodyPr anchor="t">
            <a:noAutofit/>
          </a:bodyPr>
          <a:lstStyle>
            <a:lvl1pPr marL="20248" indent="0">
              <a:buNone/>
              <a:defRPr sz="1800" baseline="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err="1" smtClean="0"/>
              <a:t>OpenAIRE</a:t>
            </a:r>
            <a:r>
              <a:rPr lang="en-GB" dirty="0" smtClean="0"/>
              <a:t>-Advance &amp; EOSC-Hub External Expert Panel meeting, Amsterdam, 15 Dec 2017</a:t>
            </a:r>
            <a:endParaRPr lang="en-GB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E0A15-0809-7A4F-9EDC-DE63055240F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413112"/>
            <a:ext cx="576000" cy="4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36122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492294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42653"/>
            <a:ext cx="7488831" cy="1325165"/>
          </a:xfrm>
          <a:prstGeom prst="rect">
            <a:avLst/>
          </a:prstGeom>
        </p:spPr>
        <p:txBody>
          <a:bodyPr lIns="51430" tIns="25716" rIns="51430" bIns="25716" anchor="b">
            <a:normAutofit/>
          </a:bodyPr>
          <a:lstStyle>
            <a:lvl1pPr algn="l">
              <a:defRPr sz="5100" b="1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err="1" smtClean="0"/>
              <a:t>OpenAIRE</a:t>
            </a:r>
            <a:r>
              <a:rPr lang="en-GB" dirty="0" smtClean="0"/>
              <a:t>-Advance &amp; EOSC-Hub External Expert Panel meeting, Amsterdam, 15 Dec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A24DD-5EB0-604F-AAB4-280A823171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413112"/>
            <a:ext cx="576000" cy="4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1237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 userDrawn="1"/>
        </p:nvSpPr>
        <p:spPr>
          <a:xfrm>
            <a:off x="683948" y="1598116"/>
            <a:ext cx="500875" cy="966788"/>
          </a:xfrm>
          <a:prstGeom prst="rect">
            <a:avLst/>
          </a:prstGeom>
        </p:spPr>
        <p:txBody>
          <a:bodyPr lIns="51430" tIns="25716" rIns="51430" bIns="25716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8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5100" b="1" spc="-169" dirty="0" smtClean="0">
                <a:solidFill>
                  <a:srgbClr val="2913A6"/>
                </a:solidFill>
                <a:latin typeface="PF Paperback" panose="02000503040000020004" pitchFamily="50" charset="0"/>
                <a:sym typeface="PF Paperback" panose="02000503040000020004" pitchFamily="50" charset="0"/>
              </a:rPr>
              <a:t>1</a:t>
            </a:r>
          </a:p>
        </p:txBody>
      </p:sp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3073431" y="1400094"/>
            <a:ext cx="526852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572" tIns="28572" rIns="28572" bIns="28572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8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5100" b="1" spc="-169" dirty="0" smtClean="0">
                <a:solidFill>
                  <a:srgbClr val="2D73D7"/>
                </a:solidFill>
                <a:latin typeface="PF Paperback" panose="02000503040000020004" pitchFamily="50" charset="0"/>
                <a:sym typeface="PF Paperback" panose="02000503040000020004" pitchFamily="50" charset="0"/>
              </a:rPr>
              <a:t>2</a:t>
            </a:r>
          </a:p>
        </p:txBody>
      </p:sp>
      <p:sp>
        <p:nvSpPr>
          <p:cNvPr id="10" name="Rectangle 2"/>
          <p:cNvSpPr txBox="1">
            <a:spLocks noChangeArrowheads="1"/>
          </p:cNvSpPr>
          <p:nvPr userDrawn="1"/>
        </p:nvSpPr>
        <p:spPr bwMode="auto">
          <a:xfrm>
            <a:off x="5624643" y="1405413"/>
            <a:ext cx="526852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572" tIns="28572" rIns="28572" bIns="28572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8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5100" b="1" spc="-169" dirty="0" smtClean="0">
                <a:solidFill>
                  <a:srgbClr val="608BC0"/>
                </a:solidFill>
                <a:latin typeface="PF Paperback" panose="02000503040000020004" pitchFamily="50" charset="0"/>
                <a:sym typeface="PF Paperback" panose="02000503040000020004" pitchFamily="50" charset="0"/>
              </a:rPr>
              <a:t>3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1088575" y="1700808"/>
            <a:ext cx="1944218" cy="4104457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100" baseline="0">
                <a:solidFill>
                  <a:schemeClr val="accent1">
                    <a:lumMod val="75000"/>
                  </a:schemeClr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3"/>
          </p:nvPr>
        </p:nvSpPr>
        <p:spPr>
          <a:xfrm>
            <a:off x="3599612" y="1700808"/>
            <a:ext cx="1944216" cy="4104457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100" baseline="0">
                <a:solidFill>
                  <a:schemeClr val="accent1">
                    <a:lumMod val="75000"/>
                  </a:schemeClr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4"/>
          </p:nvPr>
        </p:nvSpPr>
        <p:spPr>
          <a:xfrm>
            <a:off x="6110891" y="1700808"/>
            <a:ext cx="1944218" cy="4158469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100" baseline="0">
                <a:solidFill>
                  <a:schemeClr val="accent1">
                    <a:lumMod val="75000"/>
                  </a:schemeClr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493660" y="53752"/>
            <a:ext cx="6885765" cy="1143000"/>
          </a:xfrm>
          <a:prstGeom prst="rect">
            <a:avLst/>
          </a:prstGeom>
        </p:spPr>
        <p:txBody>
          <a:bodyPr vert="horz" lIns="51430" tIns="25716" rIns="51430" bIns="25716" anchor="b" anchorCtr="0">
            <a:normAutofit/>
          </a:bodyPr>
          <a:lstStyle>
            <a:lvl1pPr>
              <a:defRPr sz="3400">
                <a:solidFill>
                  <a:srgbClr val="0000A6"/>
                </a:solidFill>
                <a:latin typeface="PF Paperback Medium"/>
                <a:cs typeface="PF Paperback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err="1" smtClean="0"/>
              <a:t>OpenAIRE</a:t>
            </a:r>
            <a:r>
              <a:rPr lang="en-GB" dirty="0" smtClean="0"/>
              <a:t>-Advance &amp; EOSC-Hub External Expert Panel meeting, Amsterdam, 15 Dec 2017</a:t>
            </a:r>
            <a:endParaRPr lang="en-GB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5C9C4-49DA-1640-AFF8-4BCEE8B3E2D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413112"/>
            <a:ext cx="576000" cy="4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4105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"/>
          <p:cNvSpPr>
            <a:spLocks noChangeShapeType="1"/>
          </p:cNvSpPr>
          <p:nvPr userDrawn="1"/>
        </p:nvSpPr>
        <p:spPr bwMode="auto">
          <a:xfrm rot="10800000" flipH="1">
            <a:off x="0" y="2900368"/>
            <a:ext cx="1157288" cy="1320404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 rot="10800000" flipH="1">
            <a:off x="3276305" y="5"/>
            <a:ext cx="415230" cy="513160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172" y="188640"/>
            <a:ext cx="6804756" cy="1026115"/>
          </a:xfrm>
          <a:prstGeom prst="rect">
            <a:avLst/>
          </a:prstGeom>
        </p:spPr>
        <p:txBody>
          <a:bodyPr vert="horz" lIns="51430" tIns="25716" rIns="51430" bIns="25716" anchor="b" anchorCtr="0">
            <a:noAutofit/>
          </a:bodyPr>
          <a:lstStyle>
            <a:lvl1pPr algn="l">
              <a:defRPr sz="5100" baseline="0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328977" y="1970839"/>
            <a:ext cx="4059447" cy="4320480"/>
          </a:xfrm>
        </p:spPr>
        <p:txBody>
          <a:bodyPr/>
          <a:lstStyle>
            <a:lvl1pPr>
              <a:spcBef>
                <a:spcPts val="338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615172" y="1214756"/>
            <a:ext cx="6804756" cy="540059"/>
          </a:xfrm>
        </p:spPr>
        <p:txBody>
          <a:bodyPr>
            <a:noAutofit/>
          </a:bodyPr>
          <a:lstStyle>
            <a:lvl1pPr marL="20248" indent="0">
              <a:buNone/>
              <a:defRPr sz="180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 smtClean="0">
                <a:sym typeface="PF Paperback" charset="0"/>
              </a:rPr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17694" y="2456898"/>
            <a:ext cx="2268252" cy="3078343"/>
          </a:xfrm>
        </p:spPr>
        <p:txBody>
          <a:bodyPr/>
          <a:lstStyle>
            <a:lvl1pPr marL="150004" indent="0">
              <a:buNone/>
              <a:defRPr/>
            </a:lvl1pPr>
          </a:lstStyle>
          <a:p>
            <a:pPr lvl="0"/>
            <a:endParaRPr lang="en-GB" noProof="0" dirty="0">
              <a:sym typeface="Gill Sans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err="1" smtClean="0"/>
              <a:t>OpenAIRE</a:t>
            </a:r>
            <a:r>
              <a:rPr lang="en-GB" dirty="0" smtClean="0"/>
              <a:t>-Advance &amp; EOSC-Hub External Expert Panel meeting, Amsterdam, 15 Dec 2017</a:t>
            </a:r>
            <a:endParaRPr lang="en-GB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97F19-A817-AF4C-83D3-F9435E723F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413112"/>
            <a:ext cx="576000" cy="4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87637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"/>
          <p:cNvSpPr>
            <a:spLocks noChangeShapeType="1"/>
          </p:cNvSpPr>
          <p:nvPr userDrawn="1"/>
        </p:nvSpPr>
        <p:spPr bwMode="auto">
          <a:xfrm rot="10800000" flipH="1">
            <a:off x="0" y="2900368"/>
            <a:ext cx="1157288" cy="1320404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 rot="10800000" flipH="1">
            <a:off x="3276305" y="5"/>
            <a:ext cx="415230" cy="513160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68" y="188640"/>
            <a:ext cx="7173796" cy="1143000"/>
          </a:xfrm>
          <a:prstGeom prst="rect">
            <a:avLst/>
          </a:prstGeom>
        </p:spPr>
        <p:txBody>
          <a:bodyPr vert="horz" lIns="51430" tIns="25716" rIns="51430" bIns="25716" anchor="b">
            <a:normAutofit/>
          </a:bodyPr>
          <a:lstStyle>
            <a:lvl1pPr algn="l">
              <a:defRPr sz="5100" baseline="0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619672" y="2078855"/>
            <a:ext cx="3672408" cy="4050451"/>
          </a:xfrm>
        </p:spPr>
        <p:txBody>
          <a:bodyPr anchor="ctr"/>
          <a:lstStyle>
            <a:lvl1pPr marL="150004" indent="0" algn="r">
              <a:lnSpc>
                <a:spcPct val="110000"/>
              </a:lnSpc>
              <a:buNone/>
              <a:defRPr sz="1400" baseline="0">
                <a:latin typeface="PF Paperback Light"/>
                <a:cs typeface="PF Paperback Light"/>
              </a:defRPr>
            </a:lvl1pPr>
            <a:lvl2pPr marL="400011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665767" y="2924944"/>
            <a:ext cx="1255494" cy="1782019"/>
          </a:xfrm>
        </p:spPr>
        <p:txBody>
          <a:bodyPr/>
          <a:lstStyle>
            <a:lvl1pPr marL="150004" indent="0">
              <a:buNone/>
              <a:defRPr/>
            </a:lvl1pPr>
          </a:lstStyle>
          <a:p>
            <a:pPr lvl="0"/>
            <a:endParaRPr lang="en-GB" noProof="0" dirty="0">
              <a:sym typeface="Gill Sans" charset="0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204938" y="2924944"/>
            <a:ext cx="1255494" cy="1782019"/>
          </a:xfrm>
        </p:spPr>
        <p:txBody>
          <a:bodyPr/>
          <a:lstStyle>
            <a:lvl1pPr marL="150004" indent="0">
              <a:buNone/>
              <a:defRPr/>
            </a:lvl1pPr>
          </a:lstStyle>
          <a:p>
            <a:pPr lvl="0"/>
            <a:endParaRPr lang="en-GB" noProof="0" dirty="0">
              <a:sym typeface="Gill Sans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1574304" y="1331069"/>
            <a:ext cx="7174171" cy="486631"/>
          </a:xfrm>
        </p:spPr>
        <p:txBody>
          <a:bodyPr>
            <a:noAutofit/>
          </a:bodyPr>
          <a:lstStyle>
            <a:lvl1pPr marL="48596" indent="0">
              <a:buNone/>
              <a:defRPr sz="1800" baseline="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err="1" smtClean="0"/>
              <a:t>OpenAIRE</a:t>
            </a:r>
            <a:r>
              <a:rPr lang="en-GB" dirty="0" smtClean="0"/>
              <a:t>-Advance &amp; EOSC-Hub External Expert Panel meeting, Amsterdam, 15 Dec 2017</a:t>
            </a:r>
            <a:endParaRPr lang="en-GB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F7D9E-9C30-424E-B137-321F7582A79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413112"/>
            <a:ext cx="576000" cy="4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0181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2677" y="1484715"/>
            <a:ext cx="6885682" cy="480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8572" tIns="28572" rIns="28572" bIns="2857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>
                <a:sym typeface="Gill Sans" charset="0"/>
              </a:rPr>
              <a:t>Second level</a:t>
            </a:r>
          </a:p>
          <a:p>
            <a:pPr lvl="2"/>
            <a:r>
              <a:rPr lang="en-US" dirty="0">
                <a:sym typeface="Gill Sans" charset="0"/>
              </a:rPr>
              <a:t>Third </a:t>
            </a:r>
            <a:r>
              <a:rPr lang="en-US" dirty="0" smtClean="0">
                <a:sym typeface="Gill Sans" charset="0"/>
              </a:rPr>
              <a:t>level</a:t>
            </a:r>
            <a:endParaRPr lang="en-US" dirty="0">
              <a:sym typeface="Gill Sans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12678" y="6467482"/>
            <a:ext cx="7169646" cy="364331"/>
          </a:xfrm>
          <a:prstGeom prst="rect">
            <a:avLst/>
          </a:prstGeom>
        </p:spPr>
        <p:txBody>
          <a:bodyPr vert="horz" lIns="51430" tIns="25716" rIns="51430" bIns="25716" rtlCol="0" anchor="ctr"/>
          <a:lstStyle>
            <a:lvl1pPr algn="l">
              <a:defRPr sz="900" smtClean="0">
                <a:solidFill>
                  <a:srgbClr val="595959"/>
                </a:solidFill>
                <a:latin typeface="PF Paperback Light"/>
                <a:cs typeface="PF Paperback Light"/>
              </a:defRPr>
            </a:lvl1pPr>
          </a:lstStyle>
          <a:p>
            <a:pPr>
              <a:defRPr/>
            </a:pPr>
            <a:r>
              <a:rPr lang="en-GB" dirty="0" err="1" smtClean="0"/>
              <a:t>OpenAIRE</a:t>
            </a:r>
            <a:r>
              <a:rPr lang="en-GB" dirty="0" smtClean="0"/>
              <a:t>-Advance &amp; EOSC-Hub External Expert Panel meeting, Amsterdam, 15 Dec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43950" y="6467482"/>
            <a:ext cx="405408" cy="364331"/>
          </a:xfrm>
          <a:prstGeom prst="rect">
            <a:avLst/>
          </a:prstGeom>
        </p:spPr>
        <p:txBody>
          <a:bodyPr vert="horz" lIns="51430" tIns="25716" rIns="51430" bIns="25716" rtlCol="0" anchor="ctr"/>
          <a:lstStyle>
            <a:lvl1pPr algn="ctr">
              <a:defRPr sz="900" baseline="0" smtClean="0">
                <a:solidFill>
                  <a:srgbClr val="595959"/>
                </a:solidFill>
                <a:latin typeface="PF Paperback Light"/>
                <a:cs typeface="PF Paperback Light"/>
              </a:defRPr>
            </a:lvl1pPr>
          </a:lstStyle>
          <a:p>
            <a:pPr>
              <a:defRPr/>
            </a:pPr>
            <a:fld id="{80A571AF-E72F-E546-A5E6-4F2BC84749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06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571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143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7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028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41076" indent="-195541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SzPct val="110000"/>
        <a:buFont typeface="Gill Sans" charset="0"/>
        <a:buChar char="•"/>
        <a:defRPr sz="2400" b="1" kern="1200">
          <a:solidFill>
            <a:srgbClr val="595959"/>
          </a:solidFill>
          <a:latin typeface="PF Paperback"/>
          <a:ea typeface="+mn-ea"/>
          <a:cs typeface="PF Paperback"/>
          <a:sym typeface="Gill Sans" charset="0"/>
        </a:defRPr>
      </a:lvl1pPr>
      <a:lvl2pPr marL="505371" indent="-195541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SzPct val="110000"/>
        <a:buFont typeface="Gill Sans" charset="0"/>
        <a:buChar char="•"/>
        <a:defRPr sz="2000" b="1" kern="1200">
          <a:solidFill>
            <a:srgbClr val="7F7F7F"/>
          </a:solidFill>
          <a:latin typeface="PF Paperback"/>
          <a:ea typeface="+mn-ea"/>
          <a:cs typeface="PF Paperback"/>
          <a:sym typeface="Gill Sans" charset="0"/>
        </a:defRPr>
      </a:lvl2pPr>
      <a:lvl3pPr marL="971456" indent="-195541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SzPct val="110000"/>
        <a:buFont typeface="Gill Sans" charset="0"/>
        <a:buChar char="•"/>
        <a:defRPr sz="1600" b="1" kern="1200">
          <a:solidFill>
            <a:srgbClr val="7D7D7D"/>
          </a:solidFill>
          <a:latin typeface="PF Paperback"/>
          <a:ea typeface="+mn-ea"/>
          <a:cs typeface="PF Paperback"/>
          <a:sym typeface="Gill Sans" charset="0"/>
        </a:defRPr>
      </a:lvl3pPr>
      <a:lvl4pPr marL="1221463" indent="-195541" algn="l" rtl="0" eaLnBrk="0" fontAlgn="base" hangingPunct="0">
        <a:spcBef>
          <a:spcPts val="338"/>
        </a:spcBef>
        <a:spcAft>
          <a:spcPct val="0"/>
        </a:spcAft>
        <a:buSzPct val="110000"/>
        <a:buFont typeface="Gill Sans" charset="0"/>
        <a:buChar char="•"/>
        <a:defRPr sz="1600" kern="1200">
          <a:solidFill>
            <a:srgbClr val="818181"/>
          </a:solidFill>
          <a:latin typeface="Arial"/>
          <a:ea typeface="ＭＳ Ｐゴシック" charset="0"/>
          <a:cs typeface="Arial"/>
          <a:sym typeface="Gill Sans" charset="0"/>
        </a:defRPr>
      </a:lvl4pPr>
      <a:lvl5pPr marL="1471470" indent="-195541" algn="l" rtl="0" eaLnBrk="0" fontAlgn="base" hangingPunct="0">
        <a:spcBef>
          <a:spcPts val="338"/>
        </a:spcBef>
        <a:spcAft>
          <a:spcPct val="0"/>
        </a:spcAft>
        <a:buSzPct val="110000"/>
        <a:buFont typeface="Gill Sans" charset="0"/>
        <a:buChar char="•"/>
        <a:defRPr sz="1600" kern="1200">
          <a:solidFill>
            <a:srgbClr val="818181"/>
          </a:solidFill>
          <a:latin typeface="Arial"/>
          <a:ea typeface="Arial" charset="0"/>
          <a:cs typeface="Arial"/>
          <a:sym typeface="Gill Sans" charset="0"/>
        </a:defRPr>
      </a:lvl5pPr>
      <a:lvl6pPr marL="1414326" indent="-128576" algn="l" defTabSz="5143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476" indent="-128576" algn="l" defTabSz="5143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627" indent="-128576" algn="l" defTabSz="5143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776" indent="-128576" algn="l" defTabSz="5143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5143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50" algn="l" defTabSz="5143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00" algn="l" defTabSz="5143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450" algn="l" defTabSz="5143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00" algn="l" defTabSz="5143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751" algn="l" defTabSz="5143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2901" algn="l" defTabSz="5143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051" algn="l" defTabSz="5143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201" algn="l" defTabSz="5143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tiff"/><Relationship Id="rId6" Type="http://schemas.openxmlformats.org/officeDocument/2006/relationships/image" Target="../media/image15.tiff"/><Relationship Id="rId7" Type="http://schemas.openxmlformats.org/officeDocument/2006/relationships/image" Target="../media/image16.tiff"/><Relationship Id="rId8" Type="http://schemas.openxmlformats.org/officeDocument/2006/relationships/image" Target="../media/image17.tif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tiff"/><Relationship Id="rId12" Type="http://schemas.openxmlformats.org/officeDocument/2006/relationships/image" Target="../media/image21.tif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8.tiff"/><Relationship Id="rId6" Type="http://schemas.openxmlformats.org/officeDocument/2006/relationships/image" Target="../media/image19.tiff"/><Relationship Id="rId7" Type="http://schemas.openxmlformats.org/officeDocument/2006/relationships/image" Target="../media/image20.png"/><Relationship Id="rId8" Type="http://schemas.openxmlformats.org/officeDocument/2006/relationships/image" Target="../media/image14.tiff"/><Relationship Id="rId9" Type="http://schemas.openxmlformats.org/officeDocument/2006/relationships/image" Target="../media/image15.tiff"/><Relationship Id="rId10" Type="http://schemas.openxmlformats.org/officeDocument/2006/relationships/image" Target="../media/image1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8.tiff"/><Relationship Id="rId6" Type="http://schemas.openxmlformats.org/officeDocument/2006/relationships/image" Target="../media/image20.png"/><Relationship Id="rId7" Type="http://schemas.openxmlformats.org/officeDocument/2006/relationships/image" Target="../media/image14.tiff"/><Relationship Id="rId8" Type="http://schemas.openxmlformats.org/officeDocument/2006/relationships/image" Target="../media/image15.tiff"/><Relationship Id="rId9" Type="http://schemas.openxmlformats.org/officeDocument/2006/relationships/image" Target="../media/image16.tiff"/><Relationship Id="rId10" Type="http://schemas.openxmlformats.org/officeDocument/2006/relationships/image" Target="../media/image17.tiff"/><Relationship Id="rId11" Type="http://schemas.openxmlformats.org/officeDocument/2006/relationships/image" Target="../media/image21.tif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8.tiff"/><Relationship Id="rId6" Type="http://schemas.openxmlformats.org/officeDocument/2006/relationships/image" Target="../media/image20.png"/><Relationship Id="rId7" Type="http://schemas.openxmlformats.org/officeDocument/2006/relationships/image" Target="../media/image14.tiff"/><Relationship Id="rId8" Type="http://schemas.openxmlformats.org/officeDocument/2006/relationships/image" Target="../media/image15.tiff"/><Relationship Id="rId9" Type="http://schemas.openxmlformats.org/officeDocument/2006/relationships/image" Target="../media/image16.tiff"/><Relationship Id="rId10" Type="http://schemas.openxmlformats.org/officeDocument/2006/relationships/image" Target="../media/image17.tiff"/><Relationship Id="rId11" Type="http://schemas.openxmlformats.org/officeDocument/2006/relationships/image" Target="../media/image21.tif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93659" y="5642428"/>
            <a:ext cx="5664379" cy="648891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64445" y="2707581"/>
            <a:ext cx="8059838" cy="876642"/>
          </a:xfrm>
        </p:spPr>
        <p:txBody>
          <a:bodyPr/>
          <a:lstStyle/>
          <a:p>
            <a:pPr algn="ctr"/>
            <a:r>
              <a:rPr lang="en-US" sz="4800" b="0" dirty="0" smtClean="0"/>
              <a:t>Vision for Open Science</a:t>
            </a:r>
            <a:endParaRPr lang="en-US" sz="4800" b="0" dirty="0">
              <a:latin typeface="PF Paperback Light" charset="0"/>
              <a:ea typeface="PF Paperback Light" charset="0"/>
              <a:cs typeface="PF Paperback Light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OpenAIRE-Advance &amp; EOSC-Hub External Expert Panel meeting, Amsterdam, 15 Dec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140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28927"/>
            <a:ext cx="8520600" cy="76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sz="2800"/>
              <a:t>EOSC-hub/OpenAIRE-Advance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GB" sz="2800"/>
              <a:t>contribution to the EOSC Roadmap/2019-2020 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10</a:t>
            </a:fld>
            <a:endParaRPr lang="en-GB"/>
          </a:p>
        </p:txBody>
      </p:sp>
      <p:graphicFrame>
        <p:nvGraphicFramePr>
          <p:cNvPr id="89" name="Shape 89"/>
          <p:cNvGraphicFramePr/>
          <p:nvPr>
            <p:extLst>
              <p:ext uri="{D42A27DB-BD31-4B8C-83A1-F6EECF244321}">
                <p14:modId xmlns:p14="http://schemas.microsoft.com/office/powerpoint/2010/main" val="4099777102"/>
              </p:ext>
            </p:extLst>
          </p:nvPr>
        </p:nvGraphicFramePr>
        <p:xfrm>
          <a:off x="398350" y="1258717"/>
          <a:ext cx="8008100" cy="51407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05575"/>
                <a:gridCol w="5700675"/>
                <a:gridCol w="1201850"/>
              </a:tblGrid>
              <a:tr h="7314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/>
                        <a:t>Timeline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/>
                        <a:t>Milestones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/>
                        <a:t>Type of activity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Q3 2019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Users can manage Data Management Plans in a FAIR way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Joint Activity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Q4 2019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Repositories can publish information about user communities adopting new guidelines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Joint Activity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4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Q4 2019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Researchers using EOSC-hub services and RI services for three disciplines (EPOS, Elixir, Dariah) will benefit from automated publishing/reporting into OpenAIRE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OpenAIRE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Q1 2020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A service procurement and purchasing framework for EOSC is defined and validated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EOSC-hub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Q4 2020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Users can publish sensitive data in a secure environment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EPSC-hub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4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dirty="0"/>
                        <a:t>Q4 2020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dirty="0"/>
                        <a:t>Usage statistics on scientific products are made available via </a:t>
                      </a:r>
                      <a:r>
                        <a:rPr lang="en-GB" sz="1600" dirty="0" err="1"/>
                        <a:t>OpenAIRE</a:t>
                      </a:r>
                      <a:r>
                        <a:rPr lang="en-GB" sz="1600" dirty="0"/>
                        <a:t> Stats Service to show scientific impact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dirty="0"/>
                        <a:t>Joint Activity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1679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67101" y="1149814"/>
            <a:ext cx="7250306" cy="1251012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PF Paperback Thin" charset="0"/>
                <a:ea typeface="PF Paperback Thin" charset="0"/>
                <a:cs typeface="PF Paperback Thin" charset="0"/>
              </a:rPr>
              <a:t>Researchers’ life CYCLE</a:t>
            </a:r>
            <a:endParaRPr lang="en-US" sz="3600" dirty="0">
              <a:latin typeface="PF Paperback Thin" charset="0"/>
              <a:ea typeface="PF Paperback Thin" charset="0"/>
              <a:cs typeface="PF Paperback Thi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OpenAIRE-Advance &amp; EOSC-Hub External Expert Panel meeting, Amsterdam, 15 Dec 2017</a:t>
            </a:r>
            <a:endParaRPr lang="en-GB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67101" y="3113355"/>
            <a:ext cx="7250306" cy="2893545"/>
          </a:xfrm>
        </p:spPr>
        <p:txBody>
          <a:bodyPr anchor="t">
            <a:normAutofit fontScale="40000" lnSpcReduction="20000"/>
          </a:bodyPr>
          <a:lstStyle/>
          <a:p>
            <a:pPr algn="r">
              <a:lnSpc>
                <a:spcPct val="120000"/>
              </a:lnSpc>
            </a:pPr>
            <a:r>
              <a:rPr lang="en-US" sz="6000" dirty="0">
                <a:solidFill>
                  <a:srgbClr val="3E60C3"/>
                </a:solidFill>
                <a:latin typeface="PF Paperback Medium" charset="0"/>
                <a:ea typeface="PF Paperback Medium" charset="0"/>
                <a:cs typeface="PF Paperback Medium" charset="0"/>
              </a:rPr>
              <a:t>Beth &amp; colleagues receive a </a:t>
            </a:r>
            <a:r>
              <a:rPr lang="en-US" sz="6000" dirty="0" smtClean="0">
                <a:solidFill>
                  <a:srgbClr val="3E60C3"/>
                </a:solidFill>
                <a:latin typeface="PF Paperback Medium" charset="0"/>
                <a:ea typeface="PF Paperback Medium" charset="0"/>
                <a:cs typeface="PF Paperback Medium" charset="0"/>
              </a:rPr>
              <a:t>grant</a:t>
            </a:r>
          </a:p>
          <a:p>
            <a:pPr algn="r">
              <a:lnSpc>
                <a:spcPct val="120000"/>
              </a:lnSpc>
            </a:pPr>
            <a:r>
              <a:rPr lang="en-US" sz="4800" dirty="0">
                <a:solidFill>
                  <a:schemeClr val="accent3"/>
                </a:solidFill>
                <a:latin typeface="PF Paperback" charset="0"/>
                <a:ea typeface="PF Paperback" charset="0"/>
                <a:cs typeface="PF Paperback" charset="0"/>
              </a:rPr>
              <a:t>TOPIC: identify water &amp; air borne diseases and </a:t>
            </a:r>
            <a:r>
              <a:rPr lang="en-US" sz="4800" dirty="0" smtClean="0">
                <a:solidFill>
                  <a:schemeClr val="accent3"/>
                </a:solidFill>
                <a:latin typeface="PF Paperback" charset="0"/>
                <a:ea typeface="PF Paperback" charset="0"/>
                <a:cs typeface="PF Paperback" charset="0"/>
              </a:rPr>
              <a:t>alert</a:t>
            </a:r>
          </a:p>
          <a:p>
            <a:pPr algn="r">
              <a:lnSpc>
                <a:spcPct val="120000"/>
              </a:lnSpc>
            </a:pPr>
            <a:endParaRPr lang="en-US" sz="4800" dirty="0" smtClean="0">
              <a:solidFill>
                <a:schemeClr val="accent3"/>
              </a:solidFill>
              <a:latin typeface="PF Paperback" charset="0"/>
              <a:ea typeface="PF Paperback" charset="0"/>
              <a:cs typeface="PF Paperback" charset="0"/>
            </a:endParaRPr>
          </a:p>
          <a:p>
            <a:pPr algn="r"/>
            <a:r>
              <a:rPr lang="en-US" sz="4800" dirty="0" smtClean="0">
                <a:solidFill>
                  <a:schemeClr val="tx1"/>
                </a:solidFill>
                <a:latin typeface="PF Paperback" charset="0"/>
                <a:ea typeface="PF Paperback" charset="0"/>
                <a:cs typeface="PF Paperback" charset="0"/>
              </a:rPr>
              <a:t>SCENE:</a:t>
            </a:r>
            <a:endParaRPr lang="en-US" sz="4800" dirty="0" smtClean="0">
              <a:solidFill>
                <a:schemeClr val="tx1">
                  <a:lumMod val="50000"/>
                  <a:lumOff val="50000"/>
                </a:schemeClr>
              </a:solidFill>
              <a:latin typeface="PF Paperback" charset="0"/>
              <a:ea typeface="PF Paperback" charset="0"/>
              <a:cs typeface="PF Paperback" charset="0"/>
            </a:endParaRPr>
          </a:p>
          <a:p>
            <a:pPr algn="r"/>
            <a:r>
              <a:rPr lang="en-US" sz="4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F Paperback" charset="0"/>
                <a:ea typeface="PF Paperback" charset="0"/>
                <a:cs typeface="PF Paperback" charset="0"/>
              </a:rPr>
              <a:t>Beth is an agriculture researcher in UK</a:t>
            </a:r>
          </a:p>
          <a:p>
            <a:pPr algn="r"/>
            <a:r>
              <a:rPr lang="en-US" sz="4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F Paperback" charset="0"/>
                <a:ea typeface="PF Paperback" charset="0"/>
                <a:cs typeface="PF Paperback" charset="0"/>
              </a:rPr>
              <a:t>Frank works in industry in France</a:t>
            </a:r>
          </a:p>
          <a:p>
            <a:pPr algn="r"/>
            <a:r>
              <a:rPr lang="en-US" sz="4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F Paperback" charset="0"/>
                <a:ea typeface="PF Paperback" charset="0"/>
                <a:cs typeface="PF Paperback" charset="0"/>
              </a:rPr>
              <a:t>David works in a Dutch government organization</a:t>
            </a:r>
          </a:p>
          <a:p>
            <a:pPr algn="r"/>
            <a:r>
              <a:rPr lang="en-US" sz="48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PF Paperback" charset="0"/>
                <a:ea typeface="PF Paperback" charset="0"/>
                <a:cs typeface="PF Paperback" charset="0"/>
              </a:rPr>
              <a:t>Mema</a:t>
            </a:r>
            <a:r>
              <a:rPr lang="en-US" sz="4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F Paperback" charset="0"/>
                <a:ea typeface="PF Paperback" charset="0"/>
                <a:cs typeface="PF Paperback" charset="0"/>
              </a:rPr>
              <a:t> is a CS professor in Greece</a:t>
            </a:r>
          </a:p>
          <a:p>
            <a:pPr algn="r"/>
            <a:r>
              <a:rPr lang="is-IS" sz="4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F Paperback" charset="0"/>
                <a:ea typeface="PF Paperback" charset="0"/>
                <a:cs typeface="PF Paperback" charset="0"/>
              </a:rPr>
              <a:t>…</a:t>
            </a:r>
            <a:endParaRPr lang="en-US" b="0" dirty="0" smtClean="0">
              <a:solidFill>
                <a:schemeClr val="tx1">
                  <a:lumMod val="50000"/>
                  <a:lumOff val="50000"/>
                </a:schemeClr>
              </a:solidFill>
              <a:latin typeface="PF Paperback Light" charset="0"/>
              <a:ea typeface="PF Paperback Light" charset="0"/>
              <a:cs typeface="PF Paperback Light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426" y="6291777"/>
            <a:ext cx="263456" cy="252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159" y="6234624"/>
            <a:ext cx="497000" cy="45470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40651" y="3096427"/>
            <a:ext cx="1794062" cy="2709211"/>
            <a:chOff x="140651" y="3096427"/>
            <a:chExt cx="1794062" cy="270921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651" y="3096427"/>
              <a:ext cx="1160705" cy="1152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782" y="3641709"/>
              <a:ext cx="945931" cy="1080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/>
            <a:srcRect l="6284" t="6727" r="40984" b="57637"/>
            <a:stretch/>
          </p:blipFill>
          <p:spPr>
            <a:xfrm>
              <a:off x="718182" y="4429366"/>
              <a:ext cx="764216" cy="77609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r="9081" b="16481"/>
            <a:stretch/>
          </p:blipFill>
          <p:spPr>
            <a:xfrm>
              <a:off x="1143821" y="4869638"/>
              <a:ext cx="765492" cy="936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0" name="Snip and Round Single Corner Rectangle 19"/>
          <p:cNvSpPr/>
          <p:nvPr/>
        </p:nvSpPr>
        <p:spPr bwMode="auto">
          <a:xfrm>
            <a:off x="8054894" y="6254249"/>
            <a:ext cx="297367" cy="300297"/>
          </a:xfrm>
          <a:prstGeom prst="snip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989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759" y="4725282"/>
            <a:ext cx="609903" cy="5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7382705" y="1542195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F Paperback Medium" charset="0"/>
                <a:ea typeface="PF Paperback Medium" charset="0"/>
                <a:cs typeface="PF Paperback Medium" charset="0"/>
                <a:sym typeface="Gill Sans" charset="0"/>
              </a:rPr>
              <a:t>8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7155889" y="5718099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PF Paperback Medium" charset="0"/>
                <a:ea typeface="PF Paperback Medium" charset="0"/>
                <a:cs typeface="PF Paperback Medium" charset="0"/>
              </a:rPr>
              <a:t>5</a:t>
            </a:r>
            <a:endParaRPr kumimoji="0" lang="en-US" sz="32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F Paperback Medium" charset="0"/>
              <a:ea typeface="PF Paperback Medium" charset="0"/>
              <a:cs typeface="PF Paperback Medium" charset="0"/>
              <a:sym typeface="Gill Sans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961135" y="2241620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F Paperback Medium" charset="0"/>
                <a:ea typeface="PF Paperback Medium" charset="0"/>
                <a:cs typeface="PF Paperback Medium" charset="0"/>
                <a:sym typeface="Gill Sans" charset="0"/>
              </a:rPr>
              <a:t>7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2980886" y="6014852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bg1"/>
                </a:solidFill>
                <a:latin typeface="PF Paperback Medium" charset="0"/>
                <a:ea typeface="PF Paperback Medium" charset="0"/>
                <a:cs typeface="PF Paperback Medium" charset="0"/>
              </a:rPr>
              <a:t>3</a:t>
            </a:r>
            <a:endParaRPr kumimoji="0" lang="en-US" sz="32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F Paperback Medium" charset="0"/>
              <a:ea typeface="PF Paperback Medium" charset="0"/>
              <a:cs typeface="PF Paperback Medium" charset="0"/>
              <a:sym typeface="Gill Sans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960590" y="1074664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F Paperback Medium" charset="0"/>
                <a:ea typeface="PF Paperback Medium" charset="0"/>
                <a:cs typeface="PF Paperback Medium" charset="0"/>
                <a:sym typeface="Gill Sans" charset="0"/>
              </a:rPr>
              <a:t>0</a:t>
            </a:r>
          </a:p>
        </p:txBody>
      </p:sp>
      <p:cxnSp>
        <p:nvCxnSpPr>
          <p:cNvPr id="13" name="Curved Connector 12"/>
          <p:cNvCxnSpPr>
            <a:stCxn id="8" idx="4"/>
            <a:endCxn id="95" idx="0"/>
          </p:cNvCxnSpPr>
          <p:nvPr/>
        </p:nvCxnSpPr>
        <p:spPr bwMode="auto">
          <a:xfrm rot="16200000" flipH="1">
            <a:off x="555366" y="2343919"/>
            <a:ext cx="1663601" cy="277089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786" y="3055896"/>
            <a:ext cx="1490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Plan (DMP)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cxnSp>
        <p:nvCxnSpPr>
          <p:cNvPr id="25" name="Curved Connector 24"/>
          <p:cNvCxnSpPr>
            <a:stCxn id="5" idx="6"/>
            <a:endCxn id="93" idx="4"/>
          </p:cNvCxnSpPr>
          <p:nvPr/>
        </p:nvCxnSpPr>
        <p:spPr bwMode="auto">
          <a:xfrm flipV="1">
            <a:off x="7731953" y="4826853"/>
            <a:ext cx="263895" cy="1179246"/>
          </a:xfrm>
          <a:prstGeom prst="curved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179" y="5047890"/>
            <a:ext cx="263456" cy="252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20899" y="3296298"/>
            <a:ext cx="1767462" cy="73866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algn="ctr">
              <a:defRPr sz="1400"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algn="l"/>
            <a:r>
              <a:rPr lang="en-US" b="1" dirty="0" err="1" smtClean="0"/>
              <a:t>OpenAIRE</a:t>
            </a:r>
            <a:endParaRPr lang="en-US" b="1" dirty="0"/>
          </a:p>
          <a:p>
            <a:pPr algn="l"/>
            <a:r>
              <a:rPr lang="en-US" b="1" dirty="0" smtClean="0"/>
              <a:t>EUDAT</a:t>
            </a:r>
          </a:p>
          <a:p>
            <a:pPr algn="l"/>
            <a:r>
              <a:rPr lang="en-US" b="1" dirty="0" smtClean="0"/>
              <a:t>DCC</a:t>
            </a:r>
          </a:p>
          <a:p>
            <a:pPr algn="l"/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421899" y="5856111"/>
            <a:ext cx="1103990" cy="1001890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RIs</a:t>
            </a:r>
          </a:p>
          <a:p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EUDAT</a:t>
            </a:r>
          </a:p>
          <a:p>
            <a:r>
              <a:rPr lang="en-US" sz="1400" b="1" dirty="0" err="1" smtClean="0">
                <a:latin typeface="Roboto Condensed Light" charset="0"/>
                <a:ea typeface="Roboto Condensed Light" charset="0"/>
                <a:cs typeface="Roboto Condensed Light" charset="0"/>
              </a:rPr>
              <a:t>OpenAIRE</a:t>
            </a:r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 </a:t>
            </a:r>
          </a:p>
          <a:p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INRA, FAO, EFSA, </a:t>
            </a:r>
            <a:r>
              <a:rPr lang="is-I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…</a:t>
            </a:r>
            <a:endParaRPr lang="en-US" sz="1400" b="1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cxnSp>
        <p:nvCxnSpPr>
          <p:cNvPr id="41" name="Curved Connector 40"/>
          <p:cNvCxnSpPr>
            <a:stCxn id="4" idx="2"/>
            <a:endCxn id="6" idx="0"/>
          </p:cNvCxnSpPr>
          <p:nvPr/>
        </p:nvCxnSpPr>
        <p:spPr bwMode="auto">
          <a:xfrm rot="10800000" flipV="1">
            <a:off x="5249167" y="1830194"/>
            <a:ext cx="2133538" cy="411425"/>
          </a:xfrm>
          <a:prstGeom prst="curved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938226" y="5492792"/>
            <a:ext cx="1258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Process + Analyze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700" y="2876378"/>
            <a:ext cx="609903" cy="5580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547" y="6314111"/>
            <a:ext cx="609903" cy="5580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259" y="3168502"/>
            <a:ext cx="263456" cy="2520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748" y="6224122"/>
            <a:ext cx="263456" cy="2520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35780" y="1450740"/>
            <a:ext cx="1622418" cy="160043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algn="ctr">
              <a:defRPr sz="1400"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algn="l"/>
            <a:r>
              <a:rPr lang="en-US" dirty="0" smtClean="0"/>
              <a:t>Fast </a:t>
            </a:r>
            <a:r>
              <a:rPr lang="en-US" dirty="0"/>
              <a:t>network</a:t>
            </a:r>
          </a:p>
          <a:p>
            <a:pPr algn="l"/>
            <a:r>
              <a:rPr lang="en-US" b="1" dirty="0"/>
              <a:t>GEANT</a:t>
            </a:r>
          </a:p>
          <a:p>
            <a:pPr algn="l"/>
            <a:r>
              <a:rPr lang="en-US" dirty="0" smtClean="0"/>
              <a:t>Single sign on </a:t>
            </a:r>
            <a:r>
              <a:rPr lang="en-US" b="1" dirty="0" err="1" smtClean="0"/>
              <a:t>EduGain</a:t>
            </a:r>
            <a:endParaRPr lang="en-US" b="1" dirty="0"/>
          </a:p>
          <a:p>
            <a:pPr algn="l"/>
            <a:r>
              <a:rPr lang="en-US" dirty="0" smtClean="0"/>
              <a:t>Person identification </a:t>
            </a:r>
            <a:r>
              <a:rPr lang="en-US" b="1" dirty="0" smtClean="0"/>
              <a:t>ORCID, </a:t>
            </a:r>
            <a:r>
              <a:rPr lang="en-US" b="1" dirty="0" err="1" smtClean="0"/>
              <a:t>socIds</a:t>
            </a: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12722" y="2113599"/>
            <a:ext cx="2227943" cy="595734"/>
            <a:chOff x="1646927" y="1416393"/>
            <a:chExt cx="2188268" cy="693172"/>
          </a:xfrm>
        </p:grpSpPr>
        <p:sp>
          <p:nvSpPr>
            <p:cNvPr id="47" name="TextBox 46"/>
            <p:cNvSpPr txBox="1"/>
            <p:nvPr/>
          </p:nvSpPr>
          <p:spPr>
            <a:xfrm>
              <a:off x="1646927" y="1416393"/>
              <a:ext cx="2188268" cy="611076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r"/>
              <a:r>
                <a:rPr lang="en-US" sz="1200" dirty="0" smtClean="0">
                  <a:latin typeface="Roboto Condensed Light" charset="0"/>
                  <a:ea typeface="Roboto Condensed Light" charset="0"/>
                  <a:cs typeface="Roboto Condensed Light" charset="0"/>
                </a:rPr>
                <a:t>Who works on similar topics?</a:t>
              </a:r>
            </a:p>
            <a:p>
              <a:pPr algn="r"/>
              <a:r>
                <a:rPr lang="en-US" sz="1200" dirty="0" smtClean="0">
                  <a:latin typeface="Roboto Condensed Light" charset="0"/>
                  <a:ea typeface="Roboto Condensed Light" charset="0"/>
                  <a:cs typeface="Roboto Condensed Light" charset="0"/>
                </a:rPr>
                <a:t>Who can I collaborate with?</a:t>
              </a: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58439" y="1804765"/>
              <a:ext cx="304800" cy="3048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850351" y="3144832"/>
            <a:ext cx="2500908" cy="665168"/>
            <a:chOff x="1963239" y="2890285"/>
            <a:chExt cx="2500908" cy="738664"/>
          </a:xfrm>
        </p:grpSpPr>
        <p:sp>
          <p:nvSpPr>
            <p:cNvPr id="59" name="TextBox 58"/>
            <p:cNvSpPr txBox="1"/>
            <p:nvPr/>
          </p:nvSpPr>
          <p:spPr>
            <a:xfrm>
              <a:off x="1976884" y="2890285"/>
              <a:ext cx="2487263" cy="738664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pPr algn="r"/>
              <a:r>
                <a:rPr lang="en-US" sz="1200" dirty="0" smtClean="0">
                  <a:latin typeface="Roboto Condensed Light" charset="0"/>
                  <a:ea typeface="Roboto Condensed Light" charset="0"/>
                  <a:cs typeface="Roboto Condensed Light" charset="0"/>
                </a:rPr>
                <a:t>What data created? How shared with colleagues? What policies for use and re-use?</a:t>
              </a:r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63239" y="3313363"/>
              <a:ext cx="304800" cy="30480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2356559" y="4727224"/>
            <a:ext cx="1961442" cy="909461"/>
            <a:chOff x="3279889" y="4367245"/>
            <a:chExt cx="2326919" cy="954107"/>
          </a:xfrm>
        </p:grpSpPr>
        <p:sp>
          <p:nvSpPr>
            <p:cNvPr id="63" name="TextBox 62"/>
            <p:cNvSpPr txBox="1"/>
            <p:nvPr/>
          </p:nvSpPr>
          <p:spPr>
            <a:xfrm>
              <a:off x="3279889" y="4367245"/>
              <a:ext cx="2326919" cy="954107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pPr algn="r"/>
              <a:r>
                <a:rPr lang="en-US" sz="1200" dirty="0" smtClean="0">
                  <a:latin typeface="Roboto Condensed Light" charset="0"/>
                  <a:ea typeface="Roboto Condensed Light" charset="0"/>
                  <a:cs typeface="Roboto Condensed Light" charset="0"/>
                </a:rPr>
                <a:t>How described?</a:t>
              </a:r>
              <a:r>
                <a:rPr lang="en-US" sz="1200" dirty="0">
                  <a:latin typeface="Roboto Condensed Light" charset="0"/>
                  <a:ea typeface="Roboto Condensed Light" charset="0"/>
                  <a:cs typeface="Roboto Condensed Light" charset="0"/>
                </a:rPr>
                <a:t> </a:t>
              </a:r>
              <a:r>
                <a:rPr lang="en-US" sz="1200" dirty="0" smtClean="0">
                  <a:latin typeface="Roboto Condensed Light" charset="0"/>
                  <a:ea typeface="Roboto Condensed Light" charset="0"/>
                  <a:cs typeface="Roboto Condensed Light" charset="0"/>
                </a:rPr>
                <a:t>Where stored?</a:t>
              </a:r>
              <a:r>
                <a:rPr lang="en-US" sz="1200" dirty="0">
                  <a:latin typeface="Roboto Condensed Light" charset="0"/>
                  <a:ea typeface="Roboto Condensed Light" charset="0"/>
                  <a:cs typeface="Roboto Condensed Light" charset="0"/>
                </a:rPr>
                <a:t> </a:t>
              </a:r>
              <a:r>
                <a:rPr lang="en-US" sz="1200" dirty="0" smtClean="0">
                  <a:latin typeface="Roboto Condensed Light" charset="0"/>
                  <a:ea typeface="Roboto Condensed Light" charset="0"/>
                  <a:cs typeface="Roboto Condensed Light" charset="0"/>
                </a:rPr>
                <a:t>Temporary? How made accessible? What policies? How preserved?</a:t>
              </a:r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07470" y="4408042"/>
              <a:ext cx="304800" cy="30480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999110" y="268113"/>
            <a:ext cx="1975501" cy="688664"/>
            <a:chOff x="6564606" y="382045"/>
            <a:chExt cx="2194423" cy="738664"/>
          </a:xfrm>
        </p:grpSpPr>
        <p:sp>
          <p:nvSpPr>
            <p:cNvPr id="65" name="TextBox 64"/>
            <p:cNvSpPr txBox="1"/>
            <p:nvPr/>
          </p:nvSpPr>
          <p:spPr>
            <a:xfrm>
              <a:off x="6564606" y="382045"/>
              <a:ext cx="2194423" cy="738664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pPr algn="r"/>
              <a:r>
                <a:rPr lang="en-US" sz="1200" dirty="0" smtClean="0">
                  <a:latin typeface="Roboto Condensed Light" charset="0"/>
                  <a:ea typeface="Roboto Condensed Light" charset="0"/>
                  <a:cs typeface="Roboto Condensed Light" charset="0"/>
                </a:rPr>
                <a:t>How, what, when, where?</a:t>
              </a:r>
            </a:p>
            <a:p>
              <a:pPr algn="r"/>
              <a:r>
                <a:rPr lang="en-US" sz="1200" dirty="0" smtClean="0">
                  <a:latin typeface="Roboto Condensed Light" charset="0"/>
                  <a:ea typeface="Roboto Condensed Light" charset="0"/>
                  <a:cs typeface="Roboto Condensed Light" charset="0"/>
                </a:rPr>
                <a:t>Open Peer Review?</a:t>
              </a:r>
            </a:p>
            <a:p>
              <a:pPr algn="r"/>
              <a:r>
                <a:rPr lang="en-US" sz="1200" dirty="0" smtClean="0">
                  <a:latin typeface="Roboto Condensed Light" charset="0"/>
                  <a:ea typeface="Roboto Condensed Light" charset="0"/>
                  <a:cs typeface="Roboto Condensed Light" charset="0"/>
                </a:rPr>
                <a:t>How to enhance Impact?</a:t>
              </a: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61676" y="624798"/>
              <a:ext cx="304800" cy="304800"/>
            </a:xfrm>
            <a:prstGeom prst="rect">
              <a:avLst/>
            </a:prstGeom>
          </p:spPr>
        </p:pic>
      </p:grpSp>
      <p:sp>
        <p:nvSpPr>
          <p:cNvPr id="78" name="TextBox 77"/>
          <p:cNvSpPr txBox="1"/>
          <p:nvPr/>
        </p:nvSpPr>
        <p:spPr>
          <a:xfrm>
            <a:off x="7902222" y="5263473"/>
            <a:ext cx="799622" cy="738664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algn="r"/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EGI</a:t>
            </a:r>
          </a:p>
          <a:p>
            <a:pPr algn="r"/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PRACE</a:t>
            </a:r>
          </a:p>
          <a:p>
            <a:pPr algn="r"/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EIRO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662333" y="3188608"/>
            <a:ext cx="1425682" cy="985848"/>
            <a:chOff x="7271153" y="4169359"/>
            <a:chExt cx="1425682" cy="985848"/>
          </a:xfrm>
        </p:grpSpPr>
        <p:sp>
          <p:nvSpPr>
            <p:cNvPr id="80" name="TextBox 79"/>
            <p:cNvSpPr txBox="1"/>
            <p:nvPr/>
          </p:nvSpPr>
          <p:spPr>
            <a:xfrm>
              <a:off x="7271153" y="4169359"/>
              <a:ext cx="1425682" cy="954107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pPr algn="r"/>
              <a:r>
                <a:rPr lang="en-US" sz="1400" dirty="0" smtClean="0">
                  <a:latin typeface="Roboto Condensed Light" charset="0"/>
                  <a:ea typeface="Roboto Condensed Light" charset="0"/>
                  <a:cs typeface="Roboto Condensed Light" charset="0"/>
                </a:rPr>
                <a:t>Where to run? What facilities? How to prepare and transfer? </a:t>
              </a:r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76270" y="4850407"/>
              <a:ext cx="304800" cy="304800"/>
            </a:xfrm>
            <a:prstGeom prst="rect">
              <a:avLst/>
            </a:prstGeom>
          </p:spPr>
        </p:pic>
      </p:grpSp>
      <p:sp>
        <p:nvSpPr>
          <p:cNvPr id="82" name="TextBox 81"/>
          <p:cNvSpPr txBox="1"/>
          <p:nvPr/>
        </p:nvSpPr>
        <p:spPr>
          <a:xfrm>
            <a:off x="4148666" y="1859368"/>
            <a:ext cx="169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Post Analysis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025444" y="5083640"/>
            <a:ext cx="1312330" cy="461665"/>
            <a:chOff x="4776713" y="5208170"/>
            <a:chExt cx="1312330" cy="461665"/>
          </a:xfrm>
        </p:grpSpPr>
        <p:sp>
          <p:nvSpPr>
            <p:cNvPr id="83" name="TextBox 82"/>
            <p:cNvSpPr txBox="1"/>
            <p:nvPr/>
          </p:nvSpPr>
          <p:spPr>
            <a:xfrm>
              <a:off x="4776713" y="5208170"/>
              <a:ext cx="1312330" cy="461665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>
                  <a:latin typeface="Roboto Condensed Light" charset="0"/>
                  <a:ea typeface="Roboto Condensed Light" charset="0"/>
                  <a:cs typeface="Roboto Condensed Light" charset="0"/>
                </a:rPr>
                <a:t>Tools </a:t>
              </a:r>
              <a:r>
                <a:rPr lang="en-US" sz="1200" dirty="0">
                  <a:latin typeface="Roboto Condensed Light" charset="0"/>
                  <a:ea typeface="Roboto Condensed Light" charset="0"/>
                  <a:cs typeface="Roboto Condensed Light" charset="0"/>
                </a:rPr>
                <a:t>used? Big  data? </a:t>
              </a:r>
              <a:r>
                <a:rPr lang="en-US" sz="1200" dirty="0" smtClean="0">
                  <a:latin typeface="Roboto Condensed Light" charset="0"/>
                  <a:ea typeface="Roboto Condensed Light" charset="0"/>
                  <a:cs typeface="Roboto Condensed Light" charset="0"/>
                </a:rPr>
                <a:t>Software?</a:t>
              </a:r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88484" y="5324601"/>
              <a:ext cx="304800" cy="304800"/>
            </a:xfrm>
            <a:prstGeom prst="rect">
              <a:avLst/>
            </a:prstGeom>
          </p:spPr>
        </p:pic>
      </p:grpSp>
      <p:pic>
        <p:nvPicPr>
          <p:cNvPr id="85" name="Picture 8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395" y="6300000"/>
            <a:ext cx="609903" cy="55800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69061" y="6061424"/>
            <a:ext cx="306833" cy="29349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642556" y="1293279"/>
            <a:ext cx="1063468" cy="548272"/>
            <a:chOff x="4071582" y="1327608"/>
            <a:chExt cx="1581180" cy="548272"/>
          </a:xfrm>
        </p:grpSpPr>
        <p:sp>
          <p:nvSpPr>
            <p:cNvPr id="89" name="TextBox 88"/>
            <p:cNvSpPr txBox="1"/>
            <p:nvPr/>
          </p:nvSpPr>
          <p:spPr>
            <a:xfrm>
              <a:off x="4071582" y="1327608"/>
              <a:ext cx="1581180" cy="523220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pPr algn="r"/>
              <a:r>
                <a:rPr lang="en-US" sz="1200" dirty="0" smtClean="0">
                  <a:latin typeface="Roboto Condensed Light" charset="0"/>
                  <a:ea typeface="Roboto Condensed Light" charset="0"/>
                  <a:cs typeface="Roboto Condensed Light" charset="0"/>
                </a:rPr>
                <a:t>Extract more knowledge</a:t>
              </a:r>
            </a:p>
          </p:txBody>
        </p: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23184" y="1571080"/>
              <a:ext cx="304800" cy="304800"/>
            </a:xfrm>
            <a:prstGeom prst="rect">
              <a:avLst/>
            </a:prstGeom>
          </p:spPr>
        </p:pic>
      </p:grpSp>
      <p:sp>
        <p:nvSpPr>
          <p:cNvPr id="91" name="TextBox 90"/>
          <p:cNvSpPr txBox="1"/>
          <p:nvPr/>
        </p:nvSpPr>
        <p:spPr>
          <a:xfrm>
            <a:off x="5403313" y="2356556"/>
            <a:ext cx="1553986" cy="122766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sz="1400" b="1" dirty="0" err="1" smtClean="0">
                <a:latin typeface="Roboto Condensed Light" charset="0"/>
                <a:ea typeface="Roboto Condensed Light" charset="0"/>
                <a:cs typeface="Roboto Condensed Light" charset="0"/>
              </a:rPr>
              <a:t>OpenAIRE</a:t>
            </a:r>
            <a:endParaRPr lang="en-US" sz="1400" b="1" dirty="0" smtClean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algn="r"/>
            <a:r>
              <a:rPr lang="en-US" sz="1400" b="1" dirty="0" err="1" smtClean="0">
                <a:latin typeface="Roboto Condensed Light" charset="0"/>
                <a:ea typeface="Roboto Condensed Light" charset="0"/>
                <a:cs typeface="Roboto Condensed Light" charset="0"/>
              </a:rPr>
              <a:t>OpenMinTeD</a:t>
            </a:r>
            <a:endParaRPr lang="en-US" sz="1400" b="1" dirty="0" smtClean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algn="r"/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ELIXIR</a:t>
            </a:r>
          </a:p>
          <a:p>
            <a:pPr algn="r"/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EGI</a:t>
            </a:r>
          </a:p>
          <a:p>
            <a:pPr algn="r"/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RIs</a:t>
            </a: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977" y="2610898"/>
            <a:ext cx="263456" cy="252000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8017411" y="1247401"/>
            <a:ext cx="1126589" cy="95410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sz="1400" b="1" dirty="0" err="1" smtClean="0">
                <a:latin typeface="Roboto Condensed Light" charset="0"/>
                <a:ea typeface="Roboto Condensed Light" charset="0"/>
                <a:cs typeface="Roboto Condensed Light" charset="0"/>
              </a:rPr>
              <a:t>OpenAIRE</a:t>
            </a:r>
            <a:endParaRPr lang="en-US" sz="1400" b="1" dirty="0" smtClean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algn="r"/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EUDAT</a:t>
            </a:r>
          </a:p>
          <a:p>
            <a:pPr algn="r"/>
            <a:r>
              <a:rPr lang="is-I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DOAJ</a:t>
            </a:r>
          </a:p>
          <a:p>
            <a:pPr algn="r"/>
            <a:r>
              <a:rPr lang="is-I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Re3Data</a:t>
            </a:r>
          </a:p>
        </p:txBody>
      </p:sp>
      <p:sp>
        <p:nvSpPr>
          <p:cNvPr id="95" name="Oval 94"/>
          <p:cNvSpPr/>
          <p:nvPr/>
        </p:nvSpPr>
        <p:spPr bwMode="auto">
          <a:xfrm>
            <a:off x="1237679" y="3314265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F Paperback Medium" charset="0"/>
                <a:ea typeface="PF Paperback Medium" charset="0"/>
                <a:cs typeface="PF Paperback Medium" charset="0"/>
                <a:sym typeface="Gill Sans" charset="0"/>
              </a:rPr>
              <a:t>1</a:t>
            </a:r>
          </a:p>
        </p:txBody>
      </p:sp>
      <p:cxnSp>
        <p:nvCxnSpPr>
          <p:cNvPr id="97" name="Curved Connector 96"/>
          <p:cNvCxnSpPr>
            <a:stCxn id="103" idx="0"/>
            <a:endCxn id="95" idx="4"/>
          </p:cNvCxnSpPr>
          <p:nvPr/>
        </p:nvCxnSpPr>
        <p:spPr bwMode="auto">
          <a:xfrm rot="16200000" flipV="1">
            <a:off x="1099236" y="4316741"/>
            <a:ext cx="863255" cy="10303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6425" y="548516"/>
            <a:ext cx="766703" cy="760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71" y="136137"/>
            <a:ext cx="482680" cy="551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" name="TextBox 59"/>
          <p:cNvSpPr txBox="1"/>
          <p:nvPr/>
        </p:nvSpPr>
        <p:spPr>
          <a:xfrm>
            <a:off x="1412048" y="1665747"/>
            <a:ext cx="1142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algn="l"/>
            <a:r>
              <a:rPr lang="en-US" b="1" dirty="0" err="1" smtClean="0"/>
              <a:t>OpenAIRE</a:t>
            </a:r>
            <a:endParaRPr lang="en-US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6915355" y="945903"/>
            <a:ext cx="1142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Publish</a:t>
            </a:r>
          </a:p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+ Share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06794" y="5570943"/>
            <a:ext cx="1755986" cy="36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Store + Curate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88584" y="785319"/>
            <a:ext cx="207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Set up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cxnSp>
        <p:nvCxnSpPr>
          <p:cNvPr id="21" name="Curved Connector 20"/>
          <p:cNvCxnSpPr>
            <a:stCxn id="6" idx="6"/>
            <a:endCxn id="93" idx="6"/>
          </p:cNvCxnSpPr>
          <p:nvPr/>
        </p:nvCxnSpPr>
        <p:spPr bwMode="auto">
          <a:xfrm>
            <a:off x="5537199" y="2529620"/>
            <a:ext cx="2746681" cy="2009233"/>
          </a:xfrm>
          <a:prstGeom prst="curvedConnector3">
            <a:avLst>
              <a:gd name="adj1" fmla="val 108323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3542" y="4861500"/>
            <a:ext cx="609903" cy="55800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018" y="3681508"/>
            <a:ext cx="263456" cy="252000"/>
          </a:xfrm>
          <a:prstGeom prst="rect">
            <a:avLst/>
          </a:prstGeom>
        </p:spPr>
      </p:pic>
      <p:sp>
        <p:nvSpPr>
          <p:cNvPr id="93" name="Oval 92"/>
          <p:cNvSpPr/>
          <p:nvPr/>
        </p:nvSpPr>
        <p:spPr bwMode="auto">
          <a:xfrm>
            <a:off x="7707816" y="4250853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PF Paperback Medium" charset="0"/>
                <a:ea typeface="PF Paperback Medium" charset="0"/>
                <a:cs typeface="PF Paperback Medium" charset="0"/>
              </a:rPr>
              <a:t>6</a:t>
            </a:r>
            <a:endParaRPr kumimoji="0" lang="en-US" sz="32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F Paperback Medium" charset="0"/>
              <a:ea typeface="PF Paperback Medium" charset="0"/>
              <a:cs typeface="PF Paperback Medium" charset="0"/>
              <a:sym typeface="Gill Sans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392333" y="3881833"/>
            <a:ext cx="127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Produce Results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cxnSp>
        <p:nvCxnSpPr>
          <p:cNvPr id="98" name="Curved Connector 97"/>
          <p:cNvCxnSpPr>
            <a:stCxn id="93" idx="2"/>
            <a:endCxn id="6" idx="4"/>
          </p:cNvCxnSpPr>
          <p:nvPr/>
        </p:nvCxnSpPr>
        <p:spPr bwMode="auto">
          <a:xfrm rot="10800000">
            <a:off x="5249168" y="2817621"/>
            <a:ext cx="2458649" cy="1721233"/>
          </a:xfrm>
          <a:prstGeom prst="curved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9" name="Curved Connector 98"/>
          <p:cNvCxnSpPr>
            <a:stCxn id="93" idx="3"/>
            <a:endCxn id="7" idx="0"/>
          </p:cNvCxnSpPr>
          <p:nvPr/>
        </p:nvCxnSpPr>
        <p:spPr bwMode="auto">
          <a:xfrm rot="5400000">
            <a:off x="4894373" y="3117046"/>
            <a:ext cx="1272352" cy="4523261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7" name="Snip and Round Single Corner Rectangle 56"/>
          <p:cNvSpPr/>
          <p:nvPr/>
        </p:nvSpPr>
        <p:spPr bwMode="auto">
          <a:xfrm>
            <a:off x="237668" y="5052464"/>
            <a:ext cx="297367" cy="300297"/>
          </a:xfrm>
          <a:prstGeom prst="snip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23354" y="5078634"/>
            <a:ext cx="534089" cy="43716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RIs</a:t>
            </a:r>
          </a:p>
        </p:txBody>
      </p:sp>
      <p:sp>
        <p:nvSpPr>
          <p:cNvPr id="103" name="Oval 102"/>
          <p:cNvSpPr/>
          <p:nvPr/>
        </p:nvSpPr>
        <p:spPr bwMode="auto">
          <a:xfrm>
            <a:off x="1247982" y="4753520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PF Paperback Medium" charset="0"/>
                <a:ea typeface="PF Paperback Medium" charset="0"/>
                <a:cs typeface="PF Paperback Medium" charset="0"/>
                <a:sym typeface="Gill Sans" charset="0"/>
              </a:rPr>
              <a:t>2</a:t>
            </a:r>
            <a:endParaRPr kumimoji="0" lang="en-US" sz="32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F Paperback Medium" charset="0"/>
              <a:ea typeface="PF Paperback Medium" charset="0"/>
              <a:cs typeface="PF Paperback Medium" charset="0"/>
              <a:sym typeface="Gill Sans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6447" y="4056566"/>
            <a:ext cx="1354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Find Data,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 Services, Protocols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sp>
        <p:nvSpPr>
          <p:cNvPr id="105" name="Snip and Round Single Corner Rectangle 104"/>
          <p:cNvSpPr/>
          <p:nvPr/>
        </p:nvSpPr>
        <p:spPr bwMode="auto">
          <a:xfrm>
            <a:off x="1183929" y="5946799"/>
            <a:ext cx="297367" cy="286554"/>
          </a:xfrm>
          <a:prstGeom prst="snip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6" name="Snip and Round Single Corner Rectangle 105"/>
          <p:cNvSpPr/>
          <p:nvPr/>
        </p:nvSpPr>
        <p:spPr bwMode="auto">
          <a:xfrm>
            <a:off x="6812372" y="6431400"/>
            <a:ext cx="297367" cy="300297"/>
          </a:xfrm>
          <a:prstGeom prst="snip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107" name="Curved Connector 106"/>
          <p:cNvCxnSpPr>
            <a:stCxn id="7" idx="2"/>
            <a:endCxn id="103" idx="4"/>
          </p:cNvCxnSpPr>
          <p:nvPr/>
        </p:nvCxnSpPr>
        <p:spPr bwMode="auto">
          <a:xfrm rot="10800000">
            <a:off x="1536014" y="5329520"/>
            <a:ext cx="1444872" cy="973332"/>
          </a:xfrm>
          <a:prstGeom prst="curved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>
            <a:off x="-9160" y="5442267"/>
            <a:ext cx="1696429" cy="466293"/>
            <a:chOff x="4706402" y="6022592"/>
            <a:chExt cx="1866095" cy="381764"/>
          </a:xfrm>
        </p:grpSpPr>
        <p:sp>
          <p:nvSpPr>
            <p:cNvPr id="113" name="TextBox 112"/>
            <p:cNvSpPr txBox="1"/>
            <p:nvPr/>
          </p:nvSpPr>
          <p:spPr>
            <a:xfrm>
              <a:off x="4716479" y="6026381"/>
              <a:ext cx="1856018" cy="377975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>
                  <a:latin typeface="Roboto Condensed Light" charset="0"/>
                  <a:ea typeface="Roboto Condensed Light" charset="0"/>
                  <a:cs typeface="Roboto Condensed Light" charset="0"/>
                </a:rPr>
                <a:t>Established data? Services? Protocols?</a:t>
              </a:r>
            </a:p>
          </p:txBody>
        </p:sp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06402" y="6022592"/>
              <a:ext cx="409249" cy="304800"/>
            </a:xfrm>
            <a:prstGeom prst="rect">
              <a:avLst/>
            </a:prstGeom>
          </p:spPr>
        </p:pic>
      </p:grpSp>
      <p:sp>
        <p:nvSpPr>
          <p:cNvPr id="115" name="TextBox 114"/>
          <p:cNvSpPr txBox="1"/>
          <p:nvPr/>
        </p:nvSpPr>
        <p:spPr>
          <a:xfrm>
            <a:off x="6957851" y="6475000"/>
            <a:ext cx="534089" cy="43716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RIs</a:t>
            </a:r>
          </a:p>
        </p:txBody>
      </p:sp>
      <p:sp>
        <p:nvSpPr>
          <p:cNvPr id="116" name="Oval 115"/>
          <p:cNvSpPr/>
          <p:nvPr/>
        </p:nvSpPr>
        <p:spPr bwMode="auto">
          <a:xfrm>
            <a:off x="4869220" y="5887853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PF Paperback Medium" charset="0"/>
                <a:ea typeface="PF Paperback Medium" charset="0"/>
                <a:cs typeface="PF Paperback Medium" charset="0"/>
              </a:rPr>
              <a:t>4</a:t>
            </a:r>
            <a:endParaRPr kumimoji="0" lang="en-US" sz="32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F Paperback Medium" charset="0"/>
              <a:ea typeface="PF Paperback Medium" charset="0"/>
              <a:cs typeface="PF Paperback Medium" charset="0"/>
              <a:sym typeface="Gill Sans" charset="0"/>
            </a:endParaRPr>
          </a:p>
        </p:txBody>
      </p:sp>
      <p:cxnSp>
        <p:nvCxnSpPr>
          <p:cNvPr id="118" name="Curved Connector 117"/>
          <p:cNvCxnSpPr>
            <a:stCxn id="116" idx="6"/>
            <a:endCxn id="5" idx="2"/>
          </p:cNvCxnSpPr>
          <p:nvPr/>
        </p:nvCxnSpPr>
        <p:spPr bwMode="auto">
          <a:xfrm flipV="1">
            <a:off x="5445284" y="6006099"/>
            <a:ext cx="1710605" cy="16975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4487331" y="5293193"/>
            <a:ext cx="1255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Create Workflow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sp>
        <p:nvSpPr>
          <p:cNvPr id="125" name="Snip and Round Single Corner Rectangle 124"/>
          <p:cNvSpPr/>
          <p:nvPr/>
        </p:nvSpPr>
        <p:spPr bwMode="auto">
          <a:xfrm>
            <a:off x="4276793" y="6226657"/>
            <a:ext cx="297367" cy="300297"/>
          </a:xfrm>
          <a:prstGeom prst="snip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185029" y="6290632"/>
            <a:ext cx="796197" cy="59310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RIs</a:t>
            </a:r>
            <a:b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</a:br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EUDAT</a:t>
            </a:r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 rotWithShape="1">
          <a:blip r:embed="rId10"/>
          <a:srcRect l="6284" t="6727" r="40984" b="57637"/>
          <a:stretch/>
        </p:blipFill>
        <p:spPr>
          <a:xfrm>
            <a:off x="566544" y="581764"/>
            <a:ext cx="567184" cy="57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11"/>
          <a:srcRect r="9081" b="16481"/>
          <a:stretch/>
        </p:blipFill>
        <p:spPr>
          <a:xfrm>
            <a:off x="824202" y="138834"/>
            <a:ext cx="500514" cy="61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9" name="Snip and Round Single Corner Rectangle 128"/>
          <p:cNvSpPr/>
          <p:nvPr/>
        </p:nvSpPr>
        <p:spPr bwMode="auto">
          <a:xfrm>
            <a:off x="6166844" y="3200317"/>
            <a:ext cx="297367" cy="300297"/>
          </a:xfrm>
          <a:prstGeom prst="snip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0" name="Snip and Round Single Corner Rectangle 129"/>
          <p:cNvSpPr/>
          <p:nvPr/>
        </p:nvSpPr>
        <p:spPr bwMode="auto">
          <a:xfrm>
            <a:off x="-1215413" y="1009172"/>
            <a:ext cx="297367" cy="300297"/>
          </a:xfrm>
          <a:prstGeom prst="snip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31" name="Picture 1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3051" y="6076765"/>
            <a:ext cx="491262" cy="491262"/>
          </a:xfrm>
          <a:prstGeom prst="rect">
            <a:avLst/>
          </a:prstGeom>
        </p:spPr>
      </p:pic>
      <p:cxnSp>
        <p:nvCxnSpPr>
          <p:cNvPr id="22" name="Curved Connector 21"/>
          <p:cNvCxnSpPr>
            <a:stCxn id="7" idx="6"/>
            <a:endCxn id="116" idx="2"/>
          </p:cNvCxnSpPr>
          <p:nvPr/>
        </p:nvCxnSpPr>
        <p:spPr bwMode="auto">
          <a:xfrm flipV="1">
            <a:off x="3556950" y="6175853"/>
            <a:ext cx="1312270" cy="126999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7665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000"/>
                            </p:stCondLst>
                            <p:childTnLst>
                              <p:par>
                                <p:cTn id="2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5" grpId="0"/>
      <p:bldP spid="35" grpId="0"/>
      <p:bldP spid="36" grpId="0"/>
      <p:bldP spid="45" grpId="0"/>
      <p:bldP spid="54" grpId="0"/>
      <p:bldP spid="78" grpId="0"/>
      <p:bldP spid="82" grpId="0"/>
      <p:bldP spid="91" grpId="0"/>
      <p:bldP spid="94" grpId="0"/>
      <p:bldP spid="95" grpId="0" animBg="1"/>
      <p:bldP spid="60" grpId="0"/>
      <p:bldP spid="67" grpId="0"/>
      <p:bldP spid="46" grpId="0"/>
      <p:bldP spid="68" grpId="0"/>
      <p:bldP spid="93" grpId="0" animBg="1"/>
      <p:bldP spid="96" grpId="0"/>
      <p:bldP spid="57" grpId="0" animBg="1"/>
      <p:bldP spid="102" grpId="0"/>
      <p:bldP spid="103" grpId="0" animBg="1"/>
      <p:bldP spid="104" grpId="0"/>
      <p:bldP spid="105" grpId="0" animBg="1"/>
      <p:bldP spid="106" grpId="0" animBg="1"/>
      <p:bldP spid="115" grpId="0"/>
      <p:bldP spid="116" grpId="0" animBg="1"/>
      <p:bldP spid="121" grpId="0"/>
      <p:bldP spid="125" grpId="0" animBg="1"/>
      <p:bldP spid="126" grpId="0"/>
      <p:bldP spid="129" grpId="0" animBg="1"/>
      <p:bldP spid="1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759" y="4725282"/>
            <a:ext cx="609903" cy="5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7382705" y="1542195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F Paperback Medium" charset="0"/>
                <a:ea typeface="PF Paperback Medium" charset="0"/>
                <a:cs typeface="PF Paperback Medium" charset="0"/>
                <a:sym typeface="Gill Sans" charset="0"/>
              </a:rPr>
              <a:t>8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7155889" y="5718099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PF Paperback Medium" charset="0"/>
                <a:ea typeface="PF Paperback Medium" charset="0"/>
                <a:cs typeface="PF Paperback Medium" charset="0"/>
              </a:rPr>
              <a:t>5</a:t>
            </a:r>
            <a:endParaRPr kumimoji="0" lang="en-US" sz="32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F Paperback Medium" charset="0"/>
              <a:ea typeface="PF Paperback Medium" charset="0"/>
              <a:cs typeface="PF Paperback Medium" charset="0"/>
              <a:sym typeface="Gill Sans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961135" y="2241620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F Paperback Medium" charset="0"/>
                <a:ea typeface="PF Paperback Medium" charset="0"/>
                <a:cs typeface="PF Paperback Medium" charset="0"/>
                <a:sym typeface="Gill Sans" charset="0"/>
              </a:rPr>
              <a:t>7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2980886" y="6014852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bg1"/>
                </a:solidFill>
                <a:latin typeface="PF Paperback Medium" charset="0"/>
                <a:ea typeface="PF Paperback Medium" charset="0"/>
                <a:cs typeface="PF Paperback Medium" charset="0"/>
              </a:rPr>
              <a:t>3</a:t>
            </a:r>
            <a:endParaRPr kumimoji="0" lang="en-US" sz="32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F Paperback Medium" charset="0"/>
              <a:ea typeface="PF Paperback Medium" charset="0"/>
              <a:cs typeface="PF Paperback Medium" charset="0"/>
              <a:sym typeface="Gill Sans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960590" y="1074664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F Paperback Medium" charset="0"/>
                <a:ea typeface="PF Paperback Medium" charset="0"/>
                <a:cs typeface="PF Paperback Medium" charset="0"/>
                <a:sym typeface="Gill Sans" charset="0"/>
              </a:rPr>
              <a:t>0</a:t>
            </a:r>
          </a:p>
        </p:txBody>
      </p:sp>
      <p:cxnSp>
        <p:nvCxnSpPr>
          <p:cNvPr id="13" name="Curved Connector 12"/>
          <p:cNvCxnSpPr>
            <a:stCxn id="8" idx="4"/>
            <a:endCxn id="95" idx="0"/>
          </p:cNvCxnSpPr>
          <p:nvPr/>
        </p:nvCxnSpPr>
        <p:spPr bwMode="auto">
          <a:xfrm rot="16200000" flipH="1">
            <a:off x="555366" y="2343919"/>
            <a:ext cx="1663601" cy="277089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786" y="3055896"/>
            <a:ext cx="1490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Plan (DMP)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cxnSp>
        <p:nvCxnSpPr>
          <p:cNvPr id="25" name="Curved Connector 24"/>
          <p:cNvCxnSpPr>
            <a:stCxn id="5" idx="6"/>
            <a:endCxn id="93" idx="4"/>
          </p:cNvCxnSpPr>
          <p:nvPr/>
        </p:nvCxnSpPr>
        <p:spPr bwMode="auto">
          <a:xfrm flipV="1">
            <a:off x="7731953" y="4826853"/>
            <a:ext cx="263895" cy="1179246"/>
          </a:xfrm>
          <a:prstGeom prst="curved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179" y="5047890"/>
            <a:ext cx="263456" cy="252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20899" y="3296298"/>
            <a:ext cx="1767462" cy="73866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algn="ctr">
              <a:defRPr sz="1400"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algn="l"/>
            <a:r>
              <a:rPr lang="en-US" b="1" dirty="0" err="1" smtClean="0"/>
              <a:t>OpenAIRE</a:t>
            </a:r>
            <a:endParaRPr lang="en-US" b="1" dirty="0"/>
          </a:p>
          <a:p>
            <a:pPr algn="l"/>
            <a:r>
              <a:rPr lang="en-US" b="1" dirty="0" smtClean="0"/>
              <a:t>EUDAT</a:t>
            </a:r>
          </a:p>
          <a:p>
            <a:pPr algn="l"/>
            <a:r>
              <a:rPr lang="en-US" b="1" dirty="0" smtClean="0"/>
              <a:t>DCC</a:t>
            </a:r>
          </a:p>
          <a:p>
            <a:pPr algn="l"/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421899" y="5856111"/>
            <a:ext cx="1103990" cy="1001890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RIs</a:t>
            </a:r>
          </a:p>
          <a:p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EUDAT</a:t>
            </a:r>
          </a:p>
          <a:p>
            <a:r>
              <a:rPr lang="en-US" sz="1400" b="1" dirty="0" err="1" smtClean="0">
                <a:latin typeface="Roboto Condensed Light" charset="0"/>
                <a:ea typeface="Roboto Condensed Light" charset="0"/>
                <a:cs typeface="Roboto Condensed Light" charset="0"/>
              </a:rPr>
              <a:t>OpenAIRE</a:t>
            </a:r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 </a:t>
            </a:r>
          </a:p>
          <a:p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INRA, FAO, EFSA, </a:t>
            </a:r>
            <a:r>
              <a:rPr lang="is-I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…</a:t>
            </a:r>
            <a:endParaRPr lang="en-US" sz="1400" b="1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cxnSp>
        <p:nvCxnSpPr>
          <p:cNvPr id="41" name="Curved Connector 40"/>
          <p:cNvCxnSpPr>
            <a:stCxn id="4" idx="2"/>
            <a:endCxn id="6" idx="0"/>
          </p:cNvCxnSpPr>
          <p:nvPr/>
        </p:nvCxnSpPr>
        <p:spPr bwMode="auto">
          <a:xfrm rot="10800000" flipV="1">
            <a:off x="5249167" y="1830194"/>
            <a:ext cx="2133538" cy="411425"/>
          </a:xfrm>
          <a:prstGeom prst="curved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938226" y="5492792"/>
            <a:ext cx="1258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Process + Analyze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700" y="2876378"/>
            <a:ext cx="609903" cy="5580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547" y="6314111"/>
            <a:ext cx="609903" cy="5580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259" y="3168502"/>
            <a:ext cx="263456" cy="2520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748" y="6224122"/>
            <a:ext cx="263456" cy="2520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35780" y="1450740"/>
            <a:ext cx="1622418" cy="160043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algn="ctr">
              <a:defRPr sz="1400"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algn="l"/>
            <a:r>
              <a:rPr lang="en-US" b="1" dirty="0" smtClean="0"/>
              <a:t>GEANT</a:t>
            </a:r>
            <a:endParaRPr lang="en-US" b="1" dirty="0"/>
          </a:p>
          <a:p>
            <a:pPr algn="l"/>
            <a:r>
              <a:rPr lang="en-US" b="1" dirty="0" err="1" smtClean="0"/>
              <a:t>EduGain</a:t>
            </a:r>
            <a:endParaRPr lang="en-US" b="1" dirty="0" smtClean="0"/>
          </a:p>
          <a:p>
            <a:pPr algn="l"/>
            <a:r>
              <a:rPr lang="en-US" b="1" dirty="0" smtClean="0"/>
              <a:t>ORCID, </a:t>
            </a:r>
            <a:r>
              <a:rPr lang="en-US" b="1" dirty="0" err="1" smtClean="0"/>
              <a:t>socIds</a:t>
            </a:r>
            <a:endParaRPr lang="en-US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7902222" y="5263473"/>
            <a:ext cx="799622" cy="738664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algn="r"/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EGI</a:t>
            </a:r>
          </a:p>
          <a:p>
            <a:pPr algn="r"/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PRACE</a:t>
            </a:r>
          </a:p>
          <a:p>
            <a:pPr algn="r"/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EIRO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190999" y="1845262"/>
            <a:ext cx="169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Post Analysis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395" y="6300000"/>
            <a:ext cx="609903" cy="55800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69061" y="6061424"/>
            <a:ext cx="306833" cy="293491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5403313" y="2356556"/>
            <a:ext cx="1553986" cy="122766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sz="1400" b="1" dirty="0" err="1" smtClean="0">
                <a:latin typeface="Roboto Condensed Light" charset="0"/>
                <a:ea typeface="Roboto Condensed Light" charset="0"/>
                <a:cs typeface="Roboto Condensed Light" charset="0"/>
              </a:rPr>
              <a:t>OpenAIRE</a:t>
            </a:r>
            <a:endParaRPr lang="en-US" sz="1400" b="1" dirty="0" smtClean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algn="r"/>
            <a:r>
              <a:rPr lang="en-US" sz="1400" b="1" dirty="0" err="1" smtClean="0">
                <a:latin typeface="Roboto Condensed Light" charset="0"/>
                <a:ea typeface="Roboto Condensed Light" charset="0"/>
                <a:cs typeface="Roboto Condensed Light" charset="0"/>
              </a:rPr>
              <a:t>OpenMinTeD</a:t>
            </a:r>
            <a:endParaRPr lang="en-US" sz="1400" b="1" dirty="0" smtClean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algn="r"/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ELIXIR</a:t>
            </a:r>
          </a:p>
          <a:p>
            <a:pPr algn="r"/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EGI</a:t>
            </a:r>
          </a:p>
          <a:p>
            <a:pPr algn="r"/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RIs</a:t>
            </a: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977" y="2610898"/>
            <a:ext cx="263456" cy="252000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8017411" y="1247401"/>
            <a:ext cx="1126589" cy="95410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sz="1400" b="1" dirty="0" err="1" smtClean="0">
                <a:latin typeface="Roboto Condensed Light" charset="0"/>
                <a:ea typeface="Roboto Condensed Light" charset="0"/>
                <a:cs typeface="Roboto Condensed Light" charset="0"/>
              </a:rPr>
              <a:t>OpenAIRE</a:t>
            </a:r>
            <a:endParaRPr lang="en-US" sz="1400" b="1" dirty="0" smtClean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algn="r"/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EUDAT</a:t>
            </a:r>
          </a:p>
          <a:p>
            <a:pPr algn="r"/>
            <a:r>
              <a:rPr lang="is-I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DOAJ</a:t>
            </a:r>
          </a:p>
          <a:p>
            <a:pPr algn="r"/>
            <a:r>
              <a:rPr lang="is-I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Re3Data</a:t>
            </a:r>
          </a:p>
        </p:txBody>
      </p:sp>
      <p:sp>
        <p:nvSpPr>
          <p:cNvPr id="95" name="Oval 94"/>
          <p:cNvSpPr/>
          <p:nvPr/>
        </p:nvSpPr>
        <p:spPr bwMode="auto">
          <a:xfrm>
            <a:off x="1237679" y="3314265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F Paperback Medium" charset="0"/>
                <a:ea typeface="PF Paperback Medium" charset="0"/>
                <a:cs typeface="PF Paperback Medium" charset="0"/>
                <a:sym typeface="Gill Sans" charset="0"/>
              </a:rPr>
              <a:t>1</a:t>
            </a:r>
          </a:p>
        </p:txBody>
      </p:sp>
      <p:cxnSp>
        <p:nvCxnSpPr>
          <p:cNvPr id="97" name="Curved Connector 96"/>
          <p:cNvCxnSpPr>
            <a:stCxn id="103" idx="0"/>
            <a:endCxn id="95" idx="4"/>
          </p:cNvCxnSpPr>
          <p:nvPr/>
        </p:nvCxnSpPr>
        <p:spPr bwMode="auto">
          <a:xfrm rot="16200000" flipV="1">
            <a:off x="1099236" y="4316741"/>
            <a:ext cx="863255" cy="10303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6425" y="548516"/>
            <a:ext cx="766703" cy="760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71" y="136137"/>
            <a:ext cx="482680" cy="551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" name="TextBox 59"/>
          <p:cNvSpPr txBox="1"/>
          <p:nvPr/>
        </p:nvSpPr>
        <p:spPr>
          <a:xfrm>
            <a:off x="1369715" y="1665748"/>
            <a:ext cx="1142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algn="l"/>
            <a:r>
              <a:rPr lang="en-US" b="1" dirty="0" err="1" smtClean="0"/>
              <a:t>OpenAIRE</a:t>
            </a:r>
            <a:endParaRPr lang="en-US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6915355" y="945903"/>
            <a:ext cx="1142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Publish</a:t>
            </a:r>
          </a:p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+ Share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06794" y="5570943"/>
            <a:ext cx="1755986" cy="36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Store + Curate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88584" y="785319"/>
            <a:ext cx="207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Set up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cxnSp>
        <p:nvCxnSpPr>
          <p:cNvPr id="21" name="Curved Connector 20"/>
          <p:cNvCxnSpPr>
            <a:stCxn id="6" idx="6"/>
            <a:endCxn id="93" idx="6"/>
          </p:cNvCxnSpPr>
          <p:nvPr/>
        </p:nvCxnSpPr>
        <p:spPr bwMode="auto">
          <a:xfrm>
            <a:off x="5537199" y="2529620"/>
            <a:ext cx="2746681" cy="2009233"/>
          </a:xfrm>
          <a:prstGeom prst="curvedConnector3">
            <a:avLst>
              <a:gd name="adj1" fmla="val 108323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3542" y="4861500"/>
            <a:ext cx="609903" cy="55800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018" y="3681508"/>
            <a:ext cx="263456" cy="252000"/>
          </a:xfrm>
          <a:prstGeom prst="rect">
            <a:avLst/>
          </a:prstGeom>
        </p:spPr>
      </p:pic>
      <p:sp>
        <p:nvSpPr>
          <p:cNvPr id="93" name="Oval 92"/>
          <p:cNvSpPr/>
          <p:nvPr/>
        </p:nvSpPr>
        <p:spPr bwMode="auto">
          <a:xfrm>
            <a:off x="7707816" y="4250853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PF Paperback Medium" charset="0"/>
                <a:ea typeface="PF Paperback Medium" charset="0"/>
                <a:cs typeface="PF Paperback Medium" charset="0"/>
              </a:rPr>
              <a:t>6</a:t>
            </a:r>
            <a:endParaRPr kumimoji="0" lang="en-US" sz="32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F Paperback Medium" charset="0"/>
              <a:ea typeface="PF Paperback Medium" charset="0"/>
              <a:cs typeface="PF Paperback Medium" charset="0"/>
              <a:sym typeface="Gill Sans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392333" y="3881833"/>
            <a:ext cx="127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Produce Results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cxnSp>
        <p:nvCxnSpPr>
          <p:cNvPr id="98" name="Curved Connector 97"/>
          <p:cNvCxnSpPr>
            <a:stCxn id="93" idx="2"/>
            <a:endCxn id="6" idx="4"/>
          </p:cNvCxnSpPr>
          <p:nvPr/>
        </p:nvCxnSpPr>
        <p:spPr bwMode="auto">
          <a:xfrm rot="10800000">
            <a:off x="5249168" y="2817621"/>
            <a:ext cx="2458649" cy="1721233"/>
          </a:xfrm>
          <a:prstGeom prst="curved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9" name="Curved Connector 98"/>
          <p:cNvCxnSpPr>
            <a:stCxn id="93" idx="3"/>
            <a:endCxn id="7" idx="0"/>
          </p:cNvCxnSpPr>
          <p:nvPr/>
        </p:nvCxnSpPr>
        <p:spPr bwMode="auto">
          <a:xfrm rot="5400000">
            <a:off x="4894373" y="3117046"/>
            <a:ext cx="1272352" cy="4523261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7" name="Snip and Round Single Corner Rectangle 56"/>
          <p:cNvSpPr/>
          <p:nvPr/>
        </p:nvSpPr>
        <p:spPr bwMode="auto">
          <a:xfrm>
            <a:off x="237668" y="5052464"/>
            <a:ext cx="297367" cy="300297"/>
          </a:xfrm>
          <a:prstGeom prst="snip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23354" y="5078634"/>
            <a:ext cx="534089" cy="43716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RIs</a:t>
            </a:r>
          </a:p>
        </p:txBody>
      </p:sp>
      <p:sp>
        <p:nvSpPr>
          <p:cNvPr id="103" name="Oval 102"/>
          <p:cNvSpPr/>
          <p:nvPr/>
        </p:nvSpPr>
        <p:spPr bwMode="auto">
          <a:xfrm>
            <a:off x="1247982" y="4753520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PF Paperback Medium" charset="0"/>
                <a:ea typeface="PF Paperback Medium" charset="0"/>
                <a:cs typeface="PF Paperback Medium" charset="0"/>
                <a:sym typeface="Gill Sans" charset="0"/>
              </a:rPr>
              <a:t>2</a:t>
            </a:r>
            <a:endParaRPr kumimoji="0" lang="en-US" sz="32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F Paperback Medium" charset="0"/>
              <a:ea typeface="PF Paperback Medium" charset="0"/>
              <a:cs typeface="PF Paperback Medium" charset="0"/>
              <a:sym typeface="Gill Sans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6447" y="4056566"/>
            <a:ext cx="1354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Find Data,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 Services, Protocols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sp>
        <p:nvSpPr>
          <p:cNvPr id="105" name="Snip and Round Single Corner Rectangle 104"/>
          <p:cNvSpPr/>
          <p:nvPr/>
        </p:nvSpPr>
        <p:spPr bwMode="auto">
          <a:xfrm>
            <a:off x="1183929" y="5946799"/>
            <a:ext cx="297367" cy="286554"/>
          </a:xfrm>
          <a:prstGeom prst="snip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6" name="Snip and Round Single Corner Rectangle 105"/>
          <p:cNvSpPr/>
          <p:nvPr/>
        </p:nvSpPr>
        <p:spPr bwMode="auto">
          <a:xfrm>
            <a:off x="6812372" y="6431400"/>
            <a:ext cx="297367" cy="300297"/>
          </a:xfrm>
          <a:prstGeom prst="snip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107" name="Curved Connector 106"/>
          <p:cNvCxnSpPr>
            <a:stCxn id="7" idx="2"/>
            <a:endCxn id="103" idx="4"/>
          </p:cNvCxnSpPr>
          <p:nvPr/>
        </p:nvCxnSpPr>
        <p:spPr bwMode="auto">
          <a:xfrm rot="10800000">
            <a:off x="1536014" y="5329520"/>
            <a:ext cx="1444872" cy="973332"/>
          </a:xfrm>
          <a:prstGeom prst="curved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6957851" y="6475000"/>
            <a:ext cx="534089" cy="43716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RIs</a:t>
            </a:r>
          </a:p>
        </p:txBody>
      </p:sp>
      <p:sp>
        <p:nvSpPr>
          <p:cNvPr id="116" name="Oval 115"/>
          <p:cNvSpPr/>
          <p:nvPr/>
        </p:nvSpPr>
        <p:spPr bwMode="auto">
          <a:xfrm>
            <a:off x="4869220" y="5887853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PF Paperback Medium" charset="0"/>
                <a:ea typeface="PF Paperback Medium" charset="0"/>
                <a:cs typeface="PF Paperback Medium" charset="0"/>
              </a:rPr>
              <a:t>4</a:t>
            </a:r>
            <a:endParaRPr kumimoji="0" lang="en-US" sz="32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F Paperback Medium" charset="0"/>
              <a:ea typeface="PF Paperback Medium" charset="0"/>
              <a:cs typeface="PF Paperback Medium" charset="0"/>
              <a:sym typeface="Gill Sans" charset="0"/>
            </a:endParaRPr>
          </a:p>
        </p:txBody>
      </p:sp>
      <p:cxnSp>
        <p:nvCxnSpPr>
          <p:cNvPr id="118" name="Curved Connector 117"/>
          <p:cNvCxnSpPr>
            <a:stCxn id="116" idx="6"/>
            <a:endCxn id="5" idx="2"/>
          </p:cNvCxnSpPr>
          <p:nvPr/>
        </p:nvCxnSpPr>
        <p:spPr bwMode="auto">
          <a:xfrm flipV="1">
            <a:off x="5445284" y="6006099"/>
            <a:ext cx="1710605" cy="16975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4487331" y="5293193"/>
            <a:ext cx="1255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Create Workflow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sp>
        <p:nvSpPr>
          <p:cNvPr id="125" name="Snip and Round Single Corner Rectangle 124"/>
          <p:cNvSpPr/>
          <p:nvPr/>
        </p:nvSpPr>
        <p:spPr bwMode="auto">
          <a:xfrm>
            <a:off x="4276793" y="6226657"/>
            <a:ext cx="297367" cy="300297"/>
          </a:xfrm>
          <a:prstGeom prst="snip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185029" y="6290632"/>
            <a:ext cx="796197" cy="59310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RIs</a:t>
            </a:r>
            <a:b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</a:br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EUDAT</a:t>
            </a:r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 rotWithShape="1">
          <a:blip r:embed="rId9"/>
          <a:srcRect l="6284" t="6727" r="40984" b="57637"/>
          <a:stretch/>
        </p:blipFill>
        <p:spPr>
          <a:xfrm>
            <a:off x="566544" y="581764"/>
            <a:ext cx="567184" cy="57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10"/>
          <a:srcRect r="9081" b="16481"/>
          <a:stretch/>
        </p:blipFill>
        <p:spPr>
          <a:xfrm>
            <a:off x="824202" y="138834"/>
            <a:ext cx="500514" cy="61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9" name="Snip and Round Single Corner Rectangle 128"/>
          <p:cNvSpPr/>
          <p:nvPr/>
        </p:nvSpPr>
        <p:spPr bwMode="auto">
          <a:xfrm>
            <a:off x="6166844" y="3200317"/>
            <a:ext cx="297367" cy="300297"/>
          </a:xfrm>
          <a:prstGeom prst="snip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0" name="Snip and Round Single Corner Rectangle 129"/>
          <p:cNvSpPr/>
          <p:nvPr/>
        </p:nvSpPr>
        <p:spPr bwMode="auto">
          <a:xfrm>
            <a:off x="-1215413" y="1009172"/>
            <a:ext cx="297367" cy="300297"/>
          </a:xfrm>
          <a:prstGeom prst="snip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31" name="Picture 1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3051" y="6076765"/>
            <a:ext cx="491262" cy="491262"/>
          </a:xfrm>
          <a:prstGeom prst="rect">
            <a:avLst/>
          </a:prstGeom>
        </p:spPr>
      </p:pic>
      <p:cxnSp>
        <p:nvCxnSpPr>
          <p:cNvPr id="22" name="Curved Connector 21"/>
          <p:cNvCxnSpPr>
            <a:stCxn id="7" idx="6"/>
            <a:endCxn id="116" idx="2"/>
          </p:cNvCxnSpPr>
          <p:nvPr/>
        </p:nvCxnSpPr>
        <p:spPr bwMode="auto">
          <a:xfrm flipV="1">
            <a:off x="3556950" y="6175853"/>
            <a:ext cx="1312270" cy="126999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 bwMode="auto">
          <a:xfrm>
            <a:off x="0" y="1481667"/>
            <a:ext cx="2413000" cy="776111"/>
          </a:xfrm>
          <a:prstGeom prst="roundRect">
            <a:avLst/>
          </a:prstGeom>
          <a:solidFill>
            <a:schemeClr val="accent1">
              <a:alpha val="7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EOSC</a:t>
            </a:r>
          </a:p>
        </p:txBody>
      </p:sp>
      <p:sp>
        <p:nvSpPr>
          <p:cNvPr id="88" name="Rounded Rectangle 87"/>
          <p:cNvSpPr/>
          <p:nvPr/>
        </p:nvSpPr>
        <p:spPr bwMode="auto">
          <a:xfrm>
            <a:off x="25402" y="3327400"/>
            <a:ext cx="1752598" cy="776111"/>
          </a:xfrm>
          <a:prstGeom prst="roundRect">
            <a:avLst/>
          </a:prstGeom>
          <a:solidFill>
            <a:schemeClr val="accent1">
              <a:alpha val="7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EOSC</a:t>
            </a:r>
          </a:p>
        </p:txBody>
      </p:sp>
      <p:sp>
        <p:nvSpPr>
          <p:cNvPr id="100" name="Rounded Rectangle 99"/>
          <p:cNvSpPr/>
          <p:nvPr/>
        </p:nvSpPr>
        <p:spPr bwMode="auto">
          <a:xfrm>
            <a:off x="928511" y="5952067"/>
            <a:ext cx="1696155" cy="776111"/>
          </a:xfrm>
          <a:prstGeom prst="roundRect">
            <a:avLst/>
          </a:prstGeom>
          <a:solidFill>
            <a:schemeClr val="accent1">
              <a:alpha val="7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EOSC</a:t>
            </a:r>
          </a:p>
        </p:txBody>
      </p:sp>
      <p:sp>
        <p:nvSpPr>
          <p:cNvPr id="108" name="Rounded Rectangle 107"/>
          <p:cNvSpPr/>
          <p:nvPr/>
        </p:nvSpPr>
        <p:spPr bwMode="auto">
          <a:xfrm>
            <a:off x="0" y="5088467"/>
            <a:ext cx="1752598" cy="776111"/>
          </a:xfrm>
          <a:prstGeom prst="roundRect">
            <a:avLst/>
          </a:prstGeom>
          <a:solidFill>
            <a:schemeClr val="accent1">
              <a:alpha val="7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EOSC</a:t>
            </a:r>
          </a:p>
        </p:txBody>
      </p:sp>
      <p:sp>
        <p:nvSpPr>
          <p:cNvPr id="109" name="Rounded Rectangle 108"/>
          <p:cNvSpPr/>
          <p:nvPr/>
        </p:nvSpPr>
        <p:spPr bwMode="auto">
          <a:xfrm>
            <a:off x="3381024" y="6081889"/>
            <a:ext cx="1752598" cy="776111"/>
          </a:xfrm>
          <a:prstGeom prst="roundRect">
            <a:avLst/>
          </a:prstGeom>
          <a:solidFill>
            <a:schemeClr val="accent1">
              <a:alpha val="7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EOSC</a:t>
            </a:r>
          </a:p>
        </p:txBody>
      </p:sp>
      <p:sp>
        <p:nvSpPr>
          <p:cNvPr id="110" name="Rounded Rectangle 109"/>
          <p:cNvSpPr/>
          <p:nvPr/>
        </p:nvSpPr>
        <p:spPr bwMode="auto">
          <a:xfrm>
            <a:off x="6344358" y="6081889"/>
            <a:ext cx="1752598" cy="776111"/>
          </a:xfrm>
          <a:prstGeom prst="roundRect">
            <a:avLst/>
          </a:prstGeom>
          <a:solidFill>
            <a:schemeClr val="accent1">
              <a:alpha val="7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EOSC</a:t>
            </a:r>
          </a:p>
        </p:txBody>
      </p:sp>
      <p:sp>
        <p:nvSpPr>
          <p:cNvPr id="111" name="Rounded Rectangle 110"/>
          <p:cNvSpPr/>
          <p:nvPr/>
        </p:nvSpPr>
        <p:spPr bwMode="auto">
          <a:xfrm>
            <a:off x="7391402" y="5088466"/>
            <a:ext cx="1752598" cy="776111"/>
          </a:xfrm>
          <a:prstGeom prst="roundRect">
            <a:avLst/>
          </a:prstGeom>
          <a:solidFill>
            <a:schemeClr val="accent1">
              <a:alpha val="7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EOSC</a:t>
            </a:r>
          </a:p>
        </p:txBody>
      </p:sp>
      <p:sp>
        <p:nvSpPr>
          <p:cNvPr id="117" name="Rounded Rectangle 116"/>
          <p:cNvSpPr/>
          <p:nvPr/>
        </p:nvSpPr>
        <p:spPr bwMode="auto">
          <a:xfrm>
            <a:off x="5596469" y="2435577"/>
            <a:ext cx="1752598" cy="776111"/>
          </a:xfrm>
          <a:prstGeom prst="roundRect">
            <a:avLst/>
          </a:prstGeom>
          <a:solidFill>
            <a:schemeClr val="accent1">
              <a:alpha val="7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EOSC</a:t>
            </a:r>
          </a:p>
        </p:txBody>
      </p:sp>
      <p:sp>
        <p:nvSpPr>
          <p:cNvPr id="119" name="Rounded Rectangle 118"/>
          <p:cNvSpPr/>
          <p:nvPr/>
        </p:nvSpPr>
        <p:spPr bwMode="auto">
          <a:xfrm>
            <a:off x="7391402" y="1419574"/>
            <a:ext cx="1752598" cy="776111"/>
          </a:xfrm>
          <a:prstGeom prst="roundRect">
            <a:avLst/>
          </a:prstGeom>
          <a:solidFill>
            <a:schemeClr val="accent1">
              <a:alpha val="7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EOSC</a:t>
            </a:r>
          </a:p>
        </p:txBody>
      </p:sp>
    </p:spTree>
    <p:extLst>
      <p:ext uri="{BB962C8B-B14F-4D97-AF65-F5344CB8AC3E}">
        <p14:creationId xmlns:p14="http://schemas.microsoft.com/office/powerpoint/2010/main" val="30205176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8" grpId="0" animBg="1"/>
      <p:bldP spid="100" grpId="0" animBg="1"/>
      <p:bldP spid="108" grpId="0" animBg="1"/>
      <p:bldP spid="109" grpId="0" animBg="1"/>
      <p:bldP spid="110" grpId="0" animBg="1"/>
      <p:bldP spid="111" grpId="0" animBg="1"/>
      <p:bldP spid="117" grpId="0" animBg="1"/>
      <p:bldP spid="1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539552" y="2509838"/>
            <a:ext cx="8136904" cy="300739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5223" y="341784"/>
            <a:ext cx="8833556" cy="928216"/>
          </a:xfrm>
        </p:spPr>
        <p:txBody>
          <a:bodyPr>
            <a:normAutofit/>
          </a:bodyPr>
          <a:lstStyle/>
          <a:p>
            <a:r>
              <a:rPr lang="fr-BE" sz="4400" dirty="0" smtClean="0"/>
              <a:t>If there was only</a:t>
            </a:r>
            <a:r>
              <a:rPr lang="fr-BE" sz="4400" dirty="0"/>
              <a:t> </a:t>
            </a:r>
            <a:r>
              <a:rPr lang="fr-BE" sz="4400" dirty="0" smtClean="0"/>
              <a:t>one question</a:t>
            </a:r>
            <a:r>
              <a:rPr lang="is-IS" sz="4400" dirty="0" smtClean="0"/>
              <a:t>…</a:t>
            </a:r>
            <a:endParaRPr lang="en-GB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57200" y="2492375"/>
            <a:ext cx="8229600" cy="3529013"/>
          </a:xfrm>
          <a:prstGeom prst="rect">
            <a:avLst/>
          </a:prstGeom>
        </p:spPr>
        <p:txBody>
          <a:bodyPr/>
          <a:lstStyle/>
          <a:p>
            <a:pPr algn="ctr"/>
            <a:endParaRPr lang="fr-BE" dirty="0" smtClean="0"/>
          </a:p>
          <a:p>
            <a:pPr marL="0" indent="0" algn="ctr">
              <a:buNone/>
            </a:pPr>
            <a:endParaRPr lang="fr-BE" dirty="0"/>
          </a:p>
          <a:p>
            <a:pPr marL="0" indent="0" algn="ctr">
              <a:buNone/>
            </a:pPr>
            <a:r>
              <a:rPr lang="fr-BE" sz="2000" b="1" dirty="0" smtClean="0"/>
              <a:t>"</a:t>
            </a:r>
            <a:r>
              <a:rPr lang="en-GB" sz="2000" b="1" dirty="0"/>
              <a:t>What will the joint work of </a:t>
            </a:r>
            <a:r>
              <a:rPr lang="en-GB" sz="2000" b="1" dirty="0" smtClean="0"/>
              <a:t>EOSC-HUB and </a:t>
            </a:r>
            <a:br>
              <a:rPr lang="en-GB" sz="2000" b="1" dirty="0" smtClean="0"/>
            </a:br>
            <a:r>
              <a:rPr lang="en-GB" sz="2000" b="1" dirty="0" err="1" smtClean="0"/>
              <a:t>OpenAIRE-Advance</a:t>
            </a:r>
            <a:r>
              <a:rPr lang="en-GB" sz="2000" b="1" dirty="0" smtClean="0"/>
              <a:t> in </a:t>
            </a:r>
            <a:r>
              <a:rPr lang="en-GB" sz="2000" b="1" dirty="0"/>
              <a:t>the context </a:t>
            </a:r>
            <a:r>
              <a:rPr lang="en-GB" sz="2000" b="1" dirty="0" smtClean="0"/>
              <a:t>of </a:t>
            </a:r>
            <a:r>
              <a:rPr lang="en-GB" sz="2000" b="1" dirty="0"/>
              <a:t>the EOSC will </a:t>
            </a:r>
            <a:r>
              <a:rPr lang="en-GB" sz="2000" b="1" dirty="0" smtClean="0"/>
              <a:t>enable researchers </a:t>
            </a:r>
            <a:r>
              <a:rPr lang="en-GB" sz="2000" b="1" dirty="0"/>
              <a:t>to do that they can’t do </a:t>
            </a:r>
            <a:r>
              <a:rPr lang="en-GB" sz="2000" b="1" dirty="0" smtClean="0"/>
              <a:t>today</a:t>
            </a:r>
            <a:r>
              <a:rPr lang="fr-BE" sz="2000" b="1" dirty="0" smtClean="0"/>
              <a:t>?"</a:t>
            </a:r>
          </a:p>
        </p:txBody>
      </p:sp>
    </p:spTree>
    <p:extLst>
      <p:ext uri="{BB962C8B-B14F-4D97-AF65-F5344CB8AC3E}">
        <p14:creationId xmlns:p14="http://schemas.microsoft.com/office/powerpoint/2010/main" val="1094455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759" y="4725282"/>
            <a:ext cx="609903" cy="5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7382705" y="1542195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F Paperback Medium" charset="0"/>
                <a:ea typeface="PF Paperback Medium" charset="0"/>
                <a:cs typeface="PF Paperback Medium" charset="0"/>
                <a:sym typeface="Gill Sans" charset="0"/>
              </a:rPr>
              <a:t>8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7155889" y="5718099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PF Paperback Medium" charset="0"/>
                <a:ea typeface="PF Paperback Medium" charset="0"/>
                <a:cs typeface="PF Paperback Medium" charset="0"/>
              </a:rPr>
              <a:t>5</a:t>
            </a:r>
            <a:endParaRPr kumimoji="0" lang="en-US" sz="32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F Paperback Medium" charset="0"/>
              <a:ea typeface="PF Paperback Medium" charset="0"/>
              <a:cs typeface="PF Paperback Medium" charset="0"/>
              <a:sym typeface="Gill Sans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961135" y="2241620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F Paperback Medium" charset="0"/>
                <a:ea typeface="PF Paperback Medium" charset="0"/>
                <a:cs typeface="PF Paperback Medium" charset="0"/>
                <a:sym typeface="Gill Sans" charset="0"/>
              </a:rPr>
              <a:t>7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2980886" y="6014852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bg1"/>
                </a:solidFill>
                <a:latin typeface="PF Paperback Medium" charset="0"/>
                <a:ea typeface="PF Paperback Medium" charset="0"/>
                <a:cs typeface="PF Paperback Medium" charset="0"/>
              </a:rPr>
              <a:t>3</a:t>
            </a:r>
            <a:endParaRPr kumimoji="0" lang="en-US" sz="32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F Paperback Medium" charset="0"/>
              <a:ea typeface="PF Paperback Medium" charset="0"/>
              <a:cs typeface="PF Paperback Medium" charset="0"/>
              <a:sym typeface="Gill Sans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960590" y="1074664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F Paperback Medium" charset="0"/>
                <a:ea typeface="PF Paperback Medium" charset="0"/>
                <a:cs typeface="PF Paperback Medium" charset="0"/>
                <a:sym typeface="Gill Sans" charset="0"/>
              </a:rPr>
              <a:t>0</a:t>
            </a:r>
          </a:p>
        </p:txBody>
      </p:sp>
      <p:cxnSp>
        <p:nvCxnSpPr>
          <p:cNvPr id="13" name="Curved Connector 12"/>
          <p:cNvCxnSpPr>
            <a:stCxn id="8" idx="4"/>
            <a:endCxn id="95" idx="0"/>
          </p:cNvCxnSpPr>
          <p:nvPr/>
        </p:nvCxnSpPr>
        <p:spPr bwMode="auto">
          <a:xfrm rot="16200000" flipH="1">
            <a:off x="555366" y="2343919"/>
            <a:ext cx="1663601" cy="277089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786" y="3055896"/>
            <a:ext cx="1490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Plan (DMP)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cxnSp>
        <p:nvCxnSpPr>
          <p:cNvPr id="25" name="Curved Connector 24"/>
          <p:cNvCxnSpPr>
            <a:stCxn id="5" idx="6"/>
            <a:endCxn id="93" idx="4"/>
          </p:cNvCxnSpPr>
          <p:nvPr/>
        </p:nvCxnSpPr>
        <p:spPr bwMode="auto">
          <a:xfrm flipV="1">
            <a:off x="7731953" y="4826853"/>
            <a:ext cx="263895" cy="1179246"/>
          </a:xfrm>
          <a:prstGeom prst="curved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179" y="5047890"/>
            <a:ext cx="263456" cy="252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20899" y="3296298"/>
            <a:ext cx="1767462" cy="73866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algn="ctr">
              <a:defRPr sz="1400"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algn="l"/>
            <a:r>
              <a:rPr lang="en-US" b="1" dirty="0" err="1" smtClean="0"/>
              <a:t>OpenAIRE</a:t>
            </a:r>
            <a:endParaRPr lang="en-US" b="1" dirty="0"/>
          </a:p>
          <a:p>
            <a:pPr algn="l"/>
            <a:r>
              <a:rPr lang="en-US" b="1" dirty="0" smtClean="0"/>
              <a:t>EUDAT</a:t>
            </a:r>
          </a:p>
          <a:p>
            <a:pPr algn="l"/>
            <a:r>
              <a:rPr lang="en-US" b="1" dirty="0" smtClean="0"/>
              <a:t>DCC</a:t>
            </a:r>
          </a:p>
          <a:p>
            <a:pPr algn="l"/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421899" y="5856111"/>
            <a:ext cx="1103990" cy="1001890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RIs</a:t>
            </a:r>
          </a:p>
          <a:p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EUDAT</a:t>
            </a:r>
          </a:p>
          <a:p>
            <a:r>
              <a:rPr lang="en-US" sz="1400" b="1" dirty="0" err="1" smtClean="0">
                <a:latin typeface="Roboto Condensed Light" charset="0"/>
                <a:ea typeface="Roboto Condensed Light" charset="0"/>
                <a:cs typeface="Roboto Condensed Light" charset="0"/>
              </a:rPr>
              <a:t>OpenAIRE</a:t>
            </a:r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 </a:t>
            </a:r>
          </a:p>
          <a:p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INRA, FAO, EFSA, </a:t>
            </a:r>
            <a:r>
              <a:rPr lang="is-I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…</a:t>
            </a:r>
            <a:endParaRPr lang="en-US" sz="1400" b="1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cxnSp>
        <p:nvCxnSpPr>
          <p:cNvPr id="41" name="Curved Connector 40"/>
          <p:cNvCxnSpPr>
            <a:stCxn id="4" idx="2"/>
            <a:endCxn id="6" idx="0"/>
          </p:cNvCxnSpPr>
          <p:nvPr/>
        </p:nvCxnSpPr>
        <p:spPr bwMode="auto">
          <a:xfrm rot="10800000" flipV="1">
            <a:off x="5249167" y="1830194"/>
            <a:ext cx="2133538" cy="411425"/>
          </a:xfrm>
          <a:prstGeom prst="curved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938226" y="5492792"/>
            <a:ext cx="1258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Process + Analyze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700" y="2876378"/>
            <a:ext cx="609903" cy="5580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547" y="6314111"/>
            <a:ext cx="609903" cy="5580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259" y="3168502"/>
            <a:ext cx="263456" cy="2520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748" y="6224122"/>
            <a:ext cx="263456" cy="2520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35780" y="1450740"/>
            <a:ext cx="1622418" cy="160043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algn="ctr">
              <a:defRPr sz="1400"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algn="l"/>
            <a:r>
              <a:rPr lang="en-US" b="1" dirty="0" smtClean="0"/>
              <a:t>GEANT</a:t>
            </a:r>
            <a:endParaRPr lang="en-US" b="1" dirty="0"/>
          </a:p>
          <a:p>
            <a:pPr algn="l"/>
            <a:r>
              <a:rPr lang="en-US" b="1" dirty="0" err="1" smtClean="0"/>
              <a:t>EduGain</a:t>
            </a:r>
            <a:endParaRPr lang="en-US" b="1" dirty="0" smtClean="0"/>
          </a:p>
          <a:p>
            <a:pPr algn="l"/>
            <a:r>
              <a:rPr lang="en-US" b="1" dirty="0" smtClean="0"/>
              <a:t>ORCID, </a:t>
            </a:r>
            <a:r>
              <a:rPr lang="en-US" b="1" dirty="0" err="1" smtClean="0"/>
              <a:t>socIds</a:t>
            </a:r>
            <a:endParaRPr lang="en-US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7902222" y="5263473"/>
            <a:ext cx="799622" cy="738664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algn="r"/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EGI</a:t>
            </a:r>
          </a:p>
          <a:p>
            <a:pPr algn="r"/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PRACE</a:t>
            </a:r>
          </a:p>
          <a:p>
            <a:pPr algn="r"/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EIRO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190999" y="1845262"/>
            <a:ext cx="169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Post Analysis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395" y="6300000"/>
            <a:ext cx="609903" cy="55800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69061" y="6061424"/>
            <a:ext cx="306833" cy="293491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5403313" y="2356556"/>
            <a:ext cx="1553986" cy="122766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sz="1400" b="1" dirty="0" err="1" smtClean="0">
                <a:latin typeface="Roboto Condensed Light" charset="0"/>
                <a:ea typeface="Roboto Condensed Light" charset="0"/>
                <a:cs typeface="Roboto Condensed Light" charset="0"/>
              </a:rPr>
              <a:t>OpenAIRE</a:t>
            </a:r>
            <a:endParaRPr lang="en-US" sz="1400" b="1" dirty="0" smtClean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algn="r"/>
            <a:r>
              <a:rPr lang="en-US" sz="1400" b="1" dirty="0" err="1" smtClean="0">
                <a:latin typeface="Roboto Condensed Light" charset="0"/>
                <a:ea typeface="Roboto Condensed Light" charset="0"/>
                <a:cs typeface="Roboto Condensed Light" charset="0"/>
              </a:rPr>
              <a:t>OpenMinTeD</a:t>
            </a:r>
            <a:endParaRPr lang="en-US" sz="1400" b="1" dirty="0" smtClean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algn="r"/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ELIXIR</a:t>
            </a:r>
          </a:p>
          <a:p>
            <a:pPr algn="r"/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EGI</a:t>
            </a:r>
          </a:p>
          <a:p>
            <a:pPr algn="r"/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RIs</a:t>
            </a: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977" y="2610898"/>
            <a:ext cx="263456" cy="252000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8017411" y="1247401"/>
            <a:ext cx="1126589" cy="95410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sz="1400" b="1" dirty="0" err="1" smtClean="0">
                <a:latin typeface="Roboto Condensed Light" charset="0"/>
                <a:ea typeface="Roboto Condensed Light" charset="0"/>
                <a:cs typeface="Roboto Condensed Light" charset="0"/>
              </a:rPr>
              <a:t>OpenAIRE</a:t>
            </a:r>
            <a:endParaRPr lang="en-US" sz="1400" b="1" dirty="0" smtClean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algn="r"/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EUDAT</a:t>
            </a:r>
          </a:p>
          <a:p>
            <a:pPr algn="r"/>
            <a:r>
              <a:rPr lang="is-I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DOAJ</a:t>
            </a:r>
          </a:p>
          <a:p>
            <a:pPr algn="r"/>
            <a:r>
              <a:rPr lang="is-I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Re3Data</a:t>
            </a:r>
          </a:p>
        </p:txBody>
      </p:sp>
      <p:sp>
        <p:nvSpPr>
          <p:cNvPr id="95" name="Oval 94"/>
          <p:cNvSpPr/>
          <p:nvPr/>
        </p:nvSpPr>
        <p:spPr bwMode="auto">
          <a:xfrm>
            <a:off x="1237679" y="3314265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F Paperback Medium" charset="0"/>
                <a:ea typeface="PF Paperback Medium" charset="0"/>
                <a:cs typeface="PF Paperback Medium" charset="0"/>
                <a:sym typeface="Gill Sans" charset="0"/>
              </a:rPr>
              <a:t>1</a:t>
            </a:r>
          </a:p>
        </p:txBody>
      </p:sp>
      <p:cxnSp>
        <p:nvCxnSpPr>
          <p:cNvPr id="97" name="Curved Connector 96"/>
          <p:cNvCxnSpPr>
            <a:stCxn id="103" idx="0"/>
            <a:endCxn id="95" idx="4"/>
          </p:cNvCxnSpPr>
          <p:nvPr/>
        </p:nvCxnSpPr>
        <p:spPr bwMode="auto">
          <a:xfrm rot="16200000" flipV="1">
            <a:off x="1099236" y="4316741"/>
            <a:ext cx="863255" cy="10303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6425" y="548516"/>
            <a:ext cx="766703" cy="760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71" y="136137"/>
            <a:ext cx="482680" cy="551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" name="TextBox 59"/>
          <p:cNvSpPr txBox="1"/>
          <p:nvPr/>
        </p:nvSpPr>
        <p:spPr>
          <a:xfrm>
            <a:off x="1369715" y="1665748"/>
            <a:ext cx="1142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algn="l"/>
            <a:r>
              <a:rPr lang="en-US" b="1" dirty="0" err="1" smtClean="0"/>
              <a:t>OpenAIRE</a:t>
            </a:r>
            <a:endParaRPr lang="en-US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6915355" y="945903"/>
            <a:ext cx="1142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Publish</a:t>
            </a:r>
          </a:p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+ Share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06794" y="5570943"/>
            <a:ext cx="1755986" cy="36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Store + Curate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88584" y="785319"/>
            <a:ext cx="207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Set up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cxnSp>
        <p:nvCxnSpPr>
          <p:cNvPr id="21" name="Curved Connector 20"/>
          <p:cNvCxnSpPr>
            <a:stCxn id="6" idx="6"/>
            <a:endCxn id="93" idx="6"/>
          </p:cNvCxnSpPr>
          <p:nvPr/>
        </p:nvCxnSpPr>
        <p:spPr bwMode="auto">
          <a:xfrm>
            <a:off x="5537199" y="2529620"/>
            <a:ext cx="2746681" cy="2009233"/>
          </a:xfrm>
          <a:prstGeom prst="curvedConnector3">
            <a:avLst>
              <a:gd name="adj1" fmla="val 108323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3542" y="4861500"/>
            <a:ext cx="609903" cy="55800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018" y="3681508"/>
            <a:ext cx="263456" cy="252000"/>
          </a:xfrm>
          <a:prstGeom prst="rect">
            <a:avLst/>
          </a:prstGeom>
        </p:spPr>
      </p:pic>
      <p:sp>
        <p:nvSpPr>
          <p:cNvPr id="93" name="Oval 92"/>
          <p:cNvSpPr/>
          <p:nvPr/>
        </p:nvSpPr>
        <p:spPr bwMode="auto">
          <a:xfrm>
            <a:off x="7707816" y="4250853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PF Paperback Medium" charset="0"/>
                <a:ea typeface="PF Paperback Medium" charset="0"/>
                <a:cs typeface="PF Paperback Medium" charset="0"/>
              </a:rPr>
              <a:t>6</a:t>
            </a:r>
            <a:endParaRPr kumimoji="0" lang="en-US" sz="32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F Paperback Medium" charset="0"/>
              <a:ea typeface="PF Paperback Medium" charset="0"/>
              <a:cs typeface="PF Paperback Medium" charset="0"/>
              <a:sym typeface="Gill Sans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392333" y="3881833"/>
            <a:ext cx="127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Produce Results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cxnSp>
        <p:nvCxnSpPr>
          <p:cNvPr id="98" name="Curved Connector 97"/>
          <p:cNvCxnSpPr>
            <a:stCxn id="93" idx="2"/>
            <a:endCxn id="6" idx="4"/>
          </p:cNvCxnSpPr>
          <p:nvPr/>
        </p:nvCxnSpPr>
        <p:spPr bwMode="auto">
          <a:xfrm rot="10800000">
            <a:off x="5249168" y="2817621"/>
            <a:ext cx="2458649" cy="1721233"/>
          </a:xfrm>
          <a:prstGeom prst="curved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9" name="Curved Connector 98"/>
          <p:cNvCxnSpPr>
            <a:stCxn id="93" idx="3"/>
            <a:endCxn id="7" idx="0"/>
          </p:cNvCxnSpPr>
          <p:nvPr/>
        </p:nvCxnSpPr>
        <p:spPr bwMode="auto">
          <a:xfrm rot="5400000">
            <a:off x="4894373" y="3117046"/>
            <a:ext cx="1272352" cy="4523261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7" name="Snip and Round Single Corner Rectangle 56"/>
          <p:cNvSpPr/>
          <p:nvPr/>
        </p:nvSpPr>
        <p:spPr bwMode="auto">
          <a:xfrm>
            <a:off x="237668" y="5052464"/>
            <a:ext cx="297367" cy="300297"/>
          </a:xfrm>
          <a:prstGeom prst="snip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23354" y="5078634"/>
            <a:ext cx="534089" cy="43716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RIs</a:t>
            </a:r>
          </a:p>
        </p:txBody>
      </p:sp>
      <p:sp>
        <p:nvSpPr>
          <p:cNvPr id="103" name="Oval 102"/>
          <p:cNvSpPr/>
          <p:nvPr/>
        </p:nvSpPr>
        <p:spPr bwMode="auto">
          <a:xfrm>
            <a:off x="1247982" y="4753520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PF Paperback Medium" charset="0"/>
                <a:ea typeface="PF Paperback Medium" charset="0"/>
                <a:cs typeface="PF Paperback Medium" charset="0"/>
                <a:sym typeface="Gill Sans" charset="0"/>
              </a:rPr>
              <a:t>2</a:t>
            </a:r>
            <a:endParaRPr kumimoji="0" lang="en-US" sz="32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F Paperback Medium" charset="0"/>
              <a:ea typeface="PF Paperback Medium" charset="0"/>
              <a:cs typeface="PF Paperback Medium" charset="0"/>
              <a:sym typeface="Gill Sans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6447" y="4056566"/>
            <a:ext cx="1354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Find Data,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 Services, Protocols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sp>
        <p:nvSpPr>
          <p:cNvPr id="105" name="Snip and Round Single Corner Rectangle 104"/>
          <p:cNvSpPr/>
          <p:nvPr/>
        </p:nvSpPr>
        <p:spPr bwMode="auto">
          <a:xfrm>
            <a:off x="1183929" y="5946799"/>
            <a:ext cx="297367" cy="286554"/>
          </a:xfrm>
          <a:prstGeom prst="snip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6" name="Snip and Round Single Corner Rectangle 105"/>
          <p:cNvSpPr/>
          <p:nvPr/>
        </p:nvSpPr>
        <p:spPr bwMode="auto">
          <a:xfrm>
            <a:off x="6812372" y="6431400"/>
            <a:ext cx="297367" cy="300297"/>
          </a:xfrm>
          <a:prstGeom prst="snip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107" name="Curved Connector 106"/>
          <p:cNvCxnSpPr>
            <a:stCxn id="7" idx="2"/>
            <a:endCxn id="103" idx="4"/>
          </p:cNvCxnSpPr>
          <p:nvPr/>
        </p:nvCxnSpPr>
        <p:spPr bwMode="auto">
          <a:xfrm rot="10800000">
            <a:off x="1536014" y="5329520"/>
            <a:ext cx="1444872" cy="973332"/>
          </a:xfrm>
          <a:prstGeom prst="curved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6957851" y="6475000"/>
            <a:ext cx="534089" cy="43716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RIs</a:t>
            </a:r>
          </a:p>
        </p:txBody>
      </p:sp>
      <p:sp>
        <p:nvSpPr>
          <p:cNvPr id="116" name="Oval 115"/>
          <p:cNvSpPr/>
          <p:nvPr/>
        </p:nvSpPr>
        <p:spPr bwMode="auto">
          <a:xfrm>
            <a:off x="4869220" y="5887853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PF Paperback Medium" charset="0"/>
                <a:ea typeface="PF Paperback Medium" charset="0"/>
                <a:cs typeface="PF Paperback Medium" charset="0"/>
              </a:rPr>
              <a:t>4</a:t>
            </a:r>
            <a:endParaRPr kumimoji="0" lang="en-US" sz="32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F Paperback Medium" charset="0"/>
              <a:ea typeface="PF Paperback Medium" charset="0"/>
              <a:cs typeface="PF Paperback Medium" charset="0"/>
              <a:sym typeface="Gill Sans" charset="0"/>
            </a:endParaRPr>
          </a:p>
        </p:txBody>
      </p:sp>
      <p:cxnSp>
        <p:nvCxnSpPr>
          <p:cNvPr id="118" name="Curved Connector 117"/>
          <p:cNvCxnSpPr>
            <a:stCxn id="116" idx="6"/>
            <a:endCxn id="5" idx="2"/>
          </p:cNvCxnSpPr>
          <p:nvPr/>
        </p:nvCxnSpPr>
        <p:spPr bwMode="auto">
          <a:xfrm flipV="1">
            <a:off x="5445284" y="6006099"/>
            <a:ext cx="1710605" cy="16975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4487331" y="5293193"/>
            <a:ext cx="1255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Create Workflow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sp>
        <p:nvSpPr>
          <p:cNvPr id="125" name="Snip and Round Single Corner Rectangle 124"/>
          <p:cNvSpPr/>
          <p:nvPr/>
        </p:nvSpPr>
        <p:spPr bwMode="auto">
          <a:xfrm>
            <a:off x="4276793" y="6226657"/>
            <a:ext cx="297367" cy="300297"/>
          </a:xfrm>
          <a:prstGeom prst="snip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185029" y="6290632"/>
            <a:ext cx="796197" cy="59310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RIs</a:t>
            </a:r>
            <a:b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</a:br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EUDAT</a:t>
            </a:r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 rotWithShape="1">
          <a:blip r:embed="rId9"/>
          <a:srcRect l="6284" t="6727" r="40984" b="57637"/>
          <a:stretch/>
        </p:blipFill>
        <p:spPr>
          <a:xfrm>
            <a:off x="566544" y="581764"/>
            <a:ext cx="567184" cy="57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10"/>
          <a:srcRect r="9081" b="16481"/>
          <a:stretch/>
        </p:blipFill>
        <p:spPr>
          <a:xfrm>
            <a:off x="824202" y="138834"/>
            <a:ext cx="500514" cy="61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9" name="Snip and Round Single Corner Rectangle 128"/>
          <p:cNvSpPr/>
          <p:nvPr/>
        </p:nvSpPr>
        <p:spPr bwMode="auto">
          <a:xfrm>
            <a:off x="6166844" y="3200317"/>
            <a:ext cx="297367" cy="300297"/>
          </a:xfrm>
          <a:prstGeom prst="snip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0" name="Snip and Round Single Corner Rectangle 129"/>
          <p:cNvSpPr/>
          <p:nvPr/>
        </p:nvSpPr>
        <p:spPr bwMode="auto">
          <a:xfrm>
            <a:off x="-1215413" y="1009172"/>
            <a:ext cx="297367" cy="300297"/>
          </a:xfrm>
          <a:prstGeom prst="snip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31" name="Picture 1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3051" y="6076765"/>
            <a:ext cx="491262" cy="491262"/>
          </a:xfrm>
          <a:prstGeom prst="rect">
            <a:avLst/>
          </a:prstGeom>
        </p:spPr>
      </p:pic>
      <p:cxnSp>
        <p:nvCxnSpPr>
          <p:cNvPr id="22" name="Curved Connector 21"/>
          <p:cNvCxnSpPr>
            <a:stCxn id="7" idx="6"/>
            <a:endCxn id="116" idx="2"/>
          </p:cNvCxnSpPr>
          <p:nvPr/>
        </p:nvCxnSpPr>
        <p:spPr bwMode="auto">
          <a:xfrm flipV="1">
            <a:off x="3556950" y="6175853"/>
            <a:ext cx="1312270" cy="126999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 bwMode="auto">
          <a:xfrm>
            <a:off x="366886" y="1636888"/>
            <a:ext cx="1368781" cy="592667"/>
          </a:xfrm>
          <a:prstGeom prst="roundRect">
            <a:avLst/>
          </a:prstGeom>
          <a:solidFill>
            <a:schemeClr val="accent1">
              <a:alpha val="7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OA-EH</a:t>
            </a:r>
          </a:p>
        </p:txBody>
      </p:sp>
      <p:sp>
        <p:nvSpPr>
          <p:cNvPr id="73" name="Rounded Rectangle 72"/>
          <p:cNvSpPr/>
          <p:nvPr/>
        </p:nvSpPr>
        <p:spPr bwMode="auto">
          <a:xfrm>
            <a:off x="0" y="3369732"/>
            <a:ext cx="1368781" cy="592667"/>
          </a:xfrm>
          <a:prstGeom prst="roundRect">
            <a:avLst/>
          </a:prstGeom>
          <a:solidFill>
            <a:schemeClr val="accent1">
              <a:alpha val="7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OA-EH</a:t>
            </a:r>
          </a:p>
        </p:txBody>
      </p:sp>
      <p:sp>
        <p:nvSpPr>
          <p:cNvPr id="74" name="Rounded Rectangle 73"/>
          <p:cNvSpPr/>
          <p:nvPr/>
        </p:nvSpPr>
        <p:spPr bwMode="auto">
          <a:xfrm>
            <a:off x="381001" y="5796840"/>
            <a:ext cx="874889" cy="592667"/>
          </a:xfrm>
          <a:prstGeom prst="roundRect">
            <a:avLst/>
          </a:prstGeom>
          <a:solidFill>
            <a:schemeClr val="bg1">
              <a:lumMod val="65000"/>
              <a:alpha val="7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EIC</a:t>
            </a:r>
          </a:p>
        </p:txBody>
      </p:sp>
      <p:sp>
        <p:nvSpPr>
          <p:cNvPr id="75" name="Rounded Rectangle 74"/>
          <p:cNvSpPr/>
          <p:nvPr/>
        </p:nvSpPr>
        <p:spPr bwMode="auto">
          <a:xfrm>
            <a:off x="152400" y="5314243"/>
            <a:ext cx="1368781" cy="592667"/>
          </a:xfrm>
          <a:prstGeom prst="roundRect">
            <a:avLst/>
          </a:prstGeom>
          <a:solidFill>
            <a:schemeClr val="accent1">
              <a:alpha val="4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OA-EH</a:t>
            </a:r>
          </a:p>
        </p:txBody>
      </p:sp>
      <p:sp>
        <p:nvSpPr>
          <p:cNvPr id="76" name="Rounded Rectangle 75"/>
          <p:cNvSpPr/>
          <p:nvPr/>
        </p:nvSpPr>
        <p:spPr bwMode="auto">
          <a:xfrm>
            <a:off x="7701844" y="5257799"/>
            <a:ext cx="1368781" cy="592667"/>
          </a:xfrm>
          <a:prstGeom prst="roundRect">
            <a:avLst/>
          </a:prstGeom>
          <a:solidFill>
            <a:schemeClr val="accent1">
              <a:alpha val="7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OA-EH</a:t>
            </a:r>
          </a:p>
        </p:txBody>
      </p:sp>
      <p:sp>
        <p:nvSpPr>
          <p:cNvPr id="77" name="Rounded Rectangle 76"/>
          <p:cNvSpPr/>
          <p:nvPr/>
        </p:nvSpPr>
        <p:spPr bwMode="auto">
          <a:xfrm>
            <a:off x="1619956" y="6118576"/>
            <a:ext cx="1368781" cy="592667"/>
          </a:xfrm>
          <a:prstGeom prst="roundRect">
            <a:avLst/>
          </a:prstGeom>
          <a:solidFill>
            <a:schemeClr val="accent1">
              <a:alpha val="7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OA-EH</a:t>
            </a:r>
          </a:p>
        </p:txBody>
      </p:sp>
      <p:sp>
        <p:nvSpPr>
          <p:cNvPr id="79" name="Rounded Rectangle 78"/>
          <p:cNvSpPr/>
          <p:nvPr/>
        </p:nvSpPr>
        <p:spPr bwMode="auto">
          <a:xfrm>
            <a:off x="5923845" y="2534355"/>
            <a:ext cx="1368781" cy="592667"/>
          </a:xfrm>
          <a:prstGeom prst="roundRect">
            <a:avLst/>
          </a:prstGeom>
          <a:solidFill>
            <a:schemeClr val="accent1">
              <a:alpha val="4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OA-EH</a:t>
            </a:r>
          </a:p>
        </p:txBody>
      </p:sp>
      <p:sp>
        <p:nvSpPr>
          <p:cNvPr id="80" name="Rounded Rectangle 79"/>
          <p:cNvSpPr/>
          <p:nvPr/>
        </p:nvSpPr>
        <p:spPr bwMode="auto">
          <a:xfrm>
            <a:off x="7775219" y="1137354"/>
            <a:ext cx="1368781" cy="592667"/>
          </a:xfrm>
          <a:prstGeom prst="roundRect">
            <a:avLst/>
          </a:prstGeom>
          <a:solidFill>
            <a:schemeClr val="accent1">
              <a:alpha val="7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OA-EH</a:t>
            </a:r>
          </a:p>
        </p:txBody>
      </p:sp>
      <p:sp>
        <p:nvSpPr>
          <p:cNvPr id="81" name="Rounded Rectangle 80"/>
          <p:cNvSpPr/>
          <p:nvPr/>
        </p:nvSpPr>
        <p:spPr bwMode="auto">
          <a:xfrm>
            <a:off x="4284133" y="6265333"/>
            <a:ext cx="1368781" cy="592667"/>
          </a:xfrm>
          <a:prstGeom prst="roundRect">
            <a:avLst/>
          </a:prstGeom>
          <a:solidFill>
            <a:schemeClr val="accent1">
              <a:alpha val="4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OA-EH</a:t>
            </a:r>
          </a:p>
        </p:txBody>
      </p:sp>
    </p:spTree>
    <p:extLst>
      <p:ext uri="{BB962C8B-B14F-4D97-AF65-F5344CB8AC3E}">
        <p14:creationId xmlns:p14="http://schemas.microsoft.com/office/powerpoint/2010/main" val="1505713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9" grpId="0" animBg="1"/>
      <p:bldP spid="80" grpId="0" animBg="1"/>
      <p:bldP spid="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14816"/>
            <a:ext cx="8520600" cy="76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sz="3200" dirty="0"/>
              <a:t>EOSC-hub/</a:t>
            </a:r>
            <a:r>
              <a:rPr lang="en-GB" sz="3200" dirty="0" err="1"/>
              <a:t>OpenAIRE</a:t>
            </a:r>
            <a:r>
              <a:rPr lang="en-GB" sz="3200" dirty="0"/>
              <a:t>-Advance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GB" sz="3200" dirty="0"/>
              <a:t>contribution to the EOSC Roadmap/2018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 lang="en-GB"/>
          </a:p>
        </p:txBody>
      </p:sp>
      <p:graphicFrame>
        <p:nvGraphicFramePr>
          <p:cNvPr id="68" name="Shape 68"/>
          <p:cNvGraphicFramePr/>
          <p:nvPr>
            <p:extLst>
              <p:ext uri="{D42A27DB-BD31-4B8C-83A1-F6EECF244321}">
                <p14:modId xmlns:p14="http://schemas.microsoft.com/office/powerpoint/2010/main" val="2641301806"/>
              </p:ext>
            </p:extLst>
          </p:nvPr>
        </p:nvGraphicFramePr>
        <p:xfrm>
          <a:off x="386151" y="1631249"/>
          <a:ext cx="8280725" cy="48359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23738"/>
                <a:gridCol w="5858337"/>
                <a:gridCol w="1298650"/>
              </a:tblGrid>
              <a:tr h="508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/>
                        <a:t>Timeline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/>
                        <a:t>Milestones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 dirty="0"/>
                        <a:t>Project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-GB" sz="1600" dirty="0" smtClean="0"/>
                        <a:t>Q2 2018</a:t>
                      </a:r>
                      <a:endParaRPr lang="en-GB" sz="1600" dirty="0"/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-GB" sz="1600" dirty="0" smtClean="0"/>
                        <a:t>Researchers</a:t>
                      </a:r>
                      <a:r>
                        <a:rPr lang="en-GB" sz="1600" baseline="0" dirty="0" smtClean="0"/>
                        <a:t> and organizations will benefit from National Open Science Contact points and helpdesk</a:t>
                      </a:r>
                      <a:endParaRPr lang="en-GB" sz="1600" dirty="0"/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-GB" sz="1600" dirty="0" err="1" smtClean="0"/>
                        <a:t>OpenAIRE</a:t>
                      </a:r>
                      <a:endParaRPr lang="en-GB" sz="1600" dirty="0"/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Q2 2018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Users can access generic and thematic services and data from the EOSC Hub service catalogue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-GB" sz="1600" dirty="0"/>
                        <a:t>EOSC-hub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632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Q2 2018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6985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</a:rPr>
                        <a:t>Users can access multiple sources of scientific outputs thanks to their increased findability, accessibility and interoperability following OpenAIRE guidelines for repository owners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Joint Activity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216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Q2 2018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</a:rPr>
                        <a:t>Industry/SMEs can cooperate with EOSC through a Joint Digital Innovation Hub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EOSC-hub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48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Q3 2018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Users can use home credentials to be authenticated and authorized when accessing compute, data and open scholarship services in EOSC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-GB" sz="1600" dirty="0"/>
                        <a:t>Joint Activity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2236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43038"/>
            <a:ext cx="8520600" cy="76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 sz="3200" dirty="0"/>
              <a:t>EOSC-hub/</a:t>
            </a:r>
            <a:r>
              <a:rPr lang="en-GB" sz="3200" dirty="0" err="1"/>
              <a:t>OpenAIRE</a:t>
            </a:r>
            <a:r>
              <a:rPr lang="en-GB" sz="3200" dirty="0"/>
              <a:t>-Advance </a:t>
            </a: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 sz="3200" dirty="0"/>
              <a:t>contribution to the EOSC Roadmap/</a:t>
            </a:r>
            <a:r>
              <a:rPr lang="en-GB" sz="3200" dirty="0" smtClean="0"/>
              <a:t>2018</a:t>
            </a:r>
            <a:endParaRPr lang="en-GB" sz="3200" dirty="0"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 lang="en-GB"/>
          </a:p>
        </p:txBody>
      </p:sp>
      <p:graphicFrame>
        <p:nvGraphicFramePr>
          <p:cNvPr id="75" name="Shape 75"/>
          <p:cNvGraphicFramePr/>
          <p:nvPr>
            <p:extLst>
              <p:ext uri="{D42A27DB-BD31-4B8C-83A1-F6EECF244321}">
                <p14:modId xmlns:p14="http://schemas.microsoft.com/office/powerpoint/2010/main" val="2220546171"/>
              </p:ext>
            </p:extLst>
          </p:nvPr>
        </p:nvGraphicFramePr>
        <p:xfrm>
          <a:off x="386151" y="1456271"/>
          <a:ext cx="8280725" cy="41654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37849"/>
                <a:gridCol w="5844226"/>
                <a:gridCol w="1298650"/>
              </a:tblGrid>
              <a:tr h="508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/>
                        <a:t>Timeline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 dirty="0"/>
                        <a:t>Milestones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/>
                        <a:t>Project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4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Q3 2018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</a:rPr>
                        <a:t>Content provider managers (e.g. data archives, institutional repositories, CRIS systems, sw repositories) will be able to access a Data Provider Manager Dashboard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OpenAIRE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4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dirty="0"/>
                        <a:t>Q4 2018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Users can publish and re-use scientific software and applications from EOSC to  reproduce and validate scientific outputs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dirty="0"/>
                        <a:t>Joint Activity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480">
                <a:tc>
                  <a:txBody>
                    <a:bodyPr/>
                    <a:lstStyle/>
                    <a:p>
                      <a:pPr marL="0" lvl="0" indent="-6985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</a:rPr>
                        <a:t>Q4 2018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Researchers will be able to publish any kind of scientific product (via Zenodo), interlink their products, have access to statistics, and report their results to the commission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OpenAIRE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32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</a:rPr>
                        <a:t>Q4 2018 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6985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/>
                        <a:t>Funders, project managers, and organizations access to statistics with Open Science trends, such as OA rates for the different scientific products, the impact on given disciplines, and research trends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dirty="0" err="1"/>
                        <a:t>OpenAIRE</a:t>
                      </a:r>
                      <a:endParaRPr lang="en-GB" sz="1600" dirty="0"/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9649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28927"/>
            <a:ext cx="8520600" cy="76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 sz="3200" dirty="0"/>
              <a:t>EOSC-hub/</a:t>
            </a:r>
            <a:r>
              <a:rPr lang="en-GB" sz="3200" dirty="0" err="1"/>
              <a:t>OpenAIRE</a:t>
            </a:r>
            <a:r>
              <a:rPr lang="en-GB" sz="3200" dirty="0"/>
              <a:t>-Advance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GB" sz="3200" dirty="0"/>
              <a:t>contribution to the EOSC Roadmap/</a:t>
            </a:r>
            <a:r>
              <a:rPr lang="en-GB" sz="3200" dirty="0" smtClean="0"/>
              <a:t>2019</a:t>
            </a:r>
            <a:endParaRPr lang="en-GB" sz="3200" dirty="0"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9</a:t>
            </a:fld>
            <a:endParaRPr lang="en-GB"/>
          </a:p>
        </p:txBody>
      </p:sp>
      <p:graphicFrame>
        <p:nvGraphicFramePr>
          <p:cNvPr id="82" name="Shape 82"/>
          <p:cNvGraphicFramePr/>
          <p:nvPr>
            <p:extLst>
              <p:ext uri="{D42A27DB-BD31-4B8C-83A1-F6EECF244321}">
                <p14:modId xmlns:p14="http://schemas.microsoft.com/office/powerpoint/2010/main" val="1056132672"/>
              </p:ext>
            </p:extLst>
          </p:nvPr>
        </p:nvGraphicFramePr>
        <p:xfrm>
          <a:off x="394301" y="1340560"/>
          <a:ext cx="8191225" cy="51204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43810"/>
                <a:gridCol w="5762790"/>
                <a:gridCol w="1284625"/>
              </a:tblGrid>
              <a:tr h="7314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/>
                        <a:t>Timeline</a:t>
                      </a:r>
                    </a:p>
                  </a:txBody>
                  <a:tcPr marL="91425" marR="91425" marT="121900" marB="12190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/>
                        <a:t>Milestones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/>
                        <a:t>Type of activity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314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Q1 2019</a:t>
                      </a:r>
                    </a:p>
                  </a:txBody>
                  <a:tcPr marL="91425" marR="91425" marT="121900" marB="12190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First technical and service roadmap is available to service developers and providers to ensure a coherent evolution of service offerings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EOSC-hub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1916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Q2 2019</a:t>
                      </a:r>
                    </a:p>
                  </a:txBody>
                  <a:tcPr marL="91425" marR="91425" marT="121900" marB="12190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Users can find, access through virtual access, use and reuse data from multiple distributed data repositories operated by e-Infras (EUDAT CDI, Zenodo, EGI DataHub) and tens of other scientific repositories (Art and Humanities, Environment, Medical and Health Sciences, Natural Sciences). 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Joint Activity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314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Q2 2019</a:t>
                      </a:r>
                    </a:p>
                  </a:txBody>
                  <a:tcPr marL="91425" marR="91425" marT="121900" marB="12190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</a:rPr>
                        <a:t>Harmonized service management processes are available to EOSC service providers for the operation of EOSC federated services are available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EOSC-hub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314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Q2 2019</a:t>
                      </a:r>
                    </a:p>
                  </a:txBody>
                  <a:tcPr marL="91425" marR="91425" marT="121900" marB="12190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</a:rPr>
                        <a:t>New research impact evaluation metrics are possible thanks to shared guidelines on how repositories can collect/publish usage statistics of shared scientific results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dirty="0"/>
                        <a:t>Joint Activity</a:t>
                      </a:r>
                    </a:p>
                  </a:txBody>
                  <a:tcPr marL="91425" marR="91425" marT="121900" marB="1219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9279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llets">
  <a:themeElements>
    <a:clrScheme name="Custom 2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163081"/>
      </a:accent2>
      <a:accent3>
        <a:srgbClr val="E2751D"/>
      </a:accent3>
      <a:accent4>
        <a:srgbClr val="4D4E50"/>
      </a:accent4>
      <a:accent5>
        <a:srgbClr val="7EB606"/>
      </a:accent5>
      <a:accent6>
        <a:srgbClr val="6B0101"/>
      </a:accent6>
      <a:hlink>
        <a:srgbClr val="7030A0"/>
      </a:hlink>
      <a:folHlink>
        <a:srgbClr val="00B0F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7672</TotalTime>
  <Pages>0</Pages>
  <Words>1015</Words>
  <Characters>0</Characters>
  <Application>Microsoft Macintosh PowerPoint</Application>
  <PresentationFormat>On-screen Show (4:3)</PresentationFormat>
  <Lines>0</Lines>
  <Paragraphs>270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Bullets</vt:lpstr>
      <vt:lpstr>PowerPoint Presentation</vt:lpstr>
      <vt:lpstr>Researchers’ life CYCLE</vt:lpstr>
      <vt:lpstr>PowerPoint Presentation</vt:lpstr>
      <vt:lpstr>PowerPoint Presentation</vt:lpstr>
      <vt:lpstr>If there was only one question…</vt:lpstr>
      <vt:lpstr>PowerPoint Presentation</vt:lpstr>
      <vt:lpstr>EOSC-hub/OpenAIRE-Advance  contribution to the EOSC Roadmap/2018</vt:lpstr>
      <vt:lpstr>EOSC-hub/OpenAIRE-Advance  contribution to the EOSC Roadmap/2018</vt:lpstr>
      <vt:lpstr>EOSC-hub/OpenAIRE-Advance  contribution to the EOSC Roadmap/2019</vt:lpstr>
      <vt:lpstr>EOSC-hub/OpenAIRE-Advance  contribution to the EOSC Roadmap/2019-2020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Title</dc:title>
  <dc:creator>GIANNIS</dc:creator>
  <cp:lastModifiedBy>Tiziana Ferrari</cp:lastModifiedBy>
  <cp:revision>930</cp:revision>
  <dcterms:modified xsi:type="dcterms:W3CDTF">2017-12-15T09:40:09Z</dcterms:modified>
</cp:coreProperties>
</file>