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Author clrIdx="0" id="0" initials="" lastIdx="1" name="Gergely Sipos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1" dt="2017-12-15T08:31:44.657">
    <p:pos x="196" y="725"/>
    <p:text>I don't think RIs are interested in commenting on a plan. They'd rather be interested in commenting on the collaborative service portfolio, or on the collaborative approach.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69850" lvl="0" marL="0" marR="0" rtl="0" algn="l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69850" lvl="1" marL="457200" marR="0" rtl="0" algn="l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69850" lvl="2" marL="914400" marR="0" rtl="0" algn="l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69850" lvl="3" marL="1371600" marR="0" rtl="0" algn="l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69850" lvl="4" marL="1828800" marR="0" rtl="0" algn="l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69850" lvl="5" marL="2286000" marR="0" rtl="0" algn="l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69850" lvl="6" marL="2743200" marR="0" rtl="0" algn="l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69850" lvl="7" marL="3200400" marR="0" rtl="0" algn="l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69850" lvl="8" marL="3657600" marR="0" rtl="0" algn="l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69850" lvl="0" marL="0" marR="0" rtl="0" algn="l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" name="Shape 125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69850" lvl="0" marL="0" marR="0" rtl="0" algn="l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69850" lvl="0" marL="0" marR="0" rtl="0" algn="l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69850" lvl="0" marL="0" marR="0" rtl="0" algn="l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Shape 1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Shape 2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6" name="Shape 2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69850" lvl="0" marL="0" marR="0" rtl="0" algn="l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Shape 2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Shape 2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Shape 2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Shape 2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Shape 2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98" name="Shape 2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69850" lvl="0" marL="0" marR="0" rtl="0" algn="l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Shape 3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20" name="Shape 3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69850" lvl="0" marL="0" marR="0" rtl="0" algn="l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Shape 3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hape 34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8" name="Shape 3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0" name="Shape 3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2" name="Shape 37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8" name="Shape 378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Shape 3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Shape 3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" name="Shape 3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hape 3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0" name="Shape 4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hape 4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7" name="Shape 407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Shape 4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6985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SzPts val="5200"/>
              <a:buFont typeface="Arial"/>
              <a:buNone/>
              <a:defRPr sz="5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88900" lvl="1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88900" lvl="2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88900" lvl="3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88900" lvl="4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88900" lvl="5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88900" lvl="6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88900" lvl="7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88900" lvl="8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SzPts val="12000"/>
              <a:buFont typeface="Arial"/>
              <a:buNone/>
              <a:defRPr sz="120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SzPts val="12000"/>
              <a:buFont typeface="Arial"/>
              <a:buNone/>
              <a:defRPr sz="120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SzPts val="12000"/>
              <a:buFont typeface="Arial"/>
              <a:buNone/>
              <a:defRPr sz="120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SzPts val="12000"/>
              <a:buFont typeface="Arial"/>
              <a:buNone/>
              <a:defRPr sz="120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SzPts val="12000"/>
              <a:buFont typeface="Arial"/>
              <a:buNone/>
              <a:defRPr sz="120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SzPts val="12000"/>
              <a:buFont typeface="Arial"/>
              <a:buNone/>
              <a:defRPr sz="120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SzPts val="12000"/>
              <a:buFont typeface="Arial"/>
              <a:buNone/>
              <a:defRPr sz="120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SzPts val="12000"/>
              <a:buFont typeface="Arial"/>
              <a:buNone/>
              <a:defRPr sz="1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1430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88900" lvl="1" marL="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88900" lvl="2" marL="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88900" lvl="3" marL="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88900" lvl="4" marL="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88900" lvl="5" marL="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88900" lvl="6" marL="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88900" lvl="7" marL="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88900" lvl="8" marL="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1430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88900" lvl="1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88900" lvl="2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88900" lvl="3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88900" lvl="4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88900" lvl="5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88900" lvl="6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88900" lvl="7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88900" lvl="8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  <a:defRPr sz="36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  <a:defRPr sz="36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  <a:defRPr sz="36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  <a:defRPr sz="36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  <a:defRPr sz="36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  <a:defRPr sz="36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  <a:defRPr sz="36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1430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88900" lvl="1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88900" lvl="2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88900" lvl="3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88900" lvl="4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88900" lvl="5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88900" lvl="6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88900" lvl="7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88900" lvl="8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8890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76200" lvl="1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76200" lvl="3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76200" lvl="4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76200" lvl="5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76200" lvl="6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76200" lvl="7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76200" lvl="8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8890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76200" lvl="1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76200" lvl="3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76200" lvl="4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76200" lvl="5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76200" lvl="6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76200" lvl="7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76200" lvl="8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SzPts val="2400"/>
              <a:buFont typeface="Arial"/>
              <a:buNone/>
              <a:defRPr sz="24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SzPts val="2400"/>
              <a:buFont typeface="Arial"/>
              <a:buNone/>
              <a:defRPr sz="24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SzPts val="2400"/>
              <a:buFont typeface="Arial"/>
              <a:buNone/>
              <a:defRPr sz="24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SzPts val="2400"/>
              <a:buFont typeface="Arial"/>
              <a:buNone/>
              <a:defRPr sz="24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SzPts val="2400"/>
              <a:buFont typeface="Arial"/>
              <a:buNone/>
              <a:defRPr sz="24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SzPts val="2400"/>
              <a:buFont typeface="Arial"/>
              <a:buNone/>
              <a:defRPr sz="24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SzPts val="2400"/>
              <a:buFont typeface="Arial"/>
              <a:buNone/>
              <a:defRPr sz="24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SzPts val="2400"/>
              <a:buFont typeface="Arial"/>
              <a:buNone/>
              <a:defRPr sz="2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7620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76200" lvl="1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76200" lvl="3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76200" lvl="4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76200" lvl="5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76200" lvl="6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76200" lvl="7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76200" lvl="8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SzPts val="4800"/>
              <a:buFont typeface="Arial"/>
              <a:buNone/>
              <a:defRPr sz="4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Shape 43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SzPts val="4200"/>
              <a:buFont typeface="Arial"/>
              <a:buNone/>
              <a:defRPr sz="42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SzPts val="4200"/>
              <a:buFont typeface="Arial"/>
              <a:buNone/>
              <a:defRPr sz="42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SzPts val="4200"/>
              <a:buFont typeface="Arial"/>
              <a:buNone/>
              <a:defRPr sz="42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SzPts val="4200"/>
              <a:buFont typeface="Arial"/>
              <a:buNone/>
              <a:defRPr sz="42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SzPts val="4200"/>
              <a:buFont typeface="Arial"/>
              <a:buNone/>
              <a:defRPr sz="42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SzPts val="4200"/>
              <a:buFont typeface="Arial"/>
              <a:buNone/>
              <a:defRPr sz="42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SzPts val="4200"/>
              <a:buFont typeface="Arial"/>
              <a:buNone/>
              <a:defRPr sz="42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SzPts val="4200"/>
              <a:buFont typeface="Arial"/>
              <a:buNone/>
              <a:defRPr sz="4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11430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88900" lvl="1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88900" lvl="2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88900" lvl="3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88900" lvl="4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88900" lvl="5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88900" lvl="6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88900" lvl="7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88900" lvl="8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1430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88900" lvl="1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88900" lvl="2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88900" lvl="3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88900" lvl="4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88900" lvl="5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88900" lvl="6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88900" lvl="7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88900" lvl="8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6350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</a:pPr>
            <a:fld id="{00000000-1234-1234-1234-123412341234}" type="slidenum">
              <a:rPr b="0" i="0" lang="en-GB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5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comments" Target="../comments/comment1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>
            <a:noAutofit/>
          </a:bodyPr>
          <a:lstStyle/>
          <a:p>
            <a:pPr indent="-3302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en-GB" sz="3600"/>
              <a:t>Joint Work Plan</a:t>
            </a:r>
          </a:p>
          <a:p>
            <a:pPr indent="-3302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t/>
            </a:r>
            <a:endParaRPr sz="3600"/>
          </a:p>
          <a:p>
            <a:pPr indent="-3302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b="0" i="0" lang="en-GB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EOSC-hub / OpenAIRE-Advance</a:t>
            </a:r>
          </a:p>
        </p:txBody>
      </p:sp>
      <p:sp>
        <p:nvSpPr>
          <p:cNvPr id="61" name="Shape 61"/>
          <p:cNvSpPr txBox="1"/>
          <p:nvPr>
            <p:ph idx="1" type="subTitle"/>
          </p:nvPr>
        </p:nvSpPr>
        <p:spPr>
          <a:xfrm>
            <a:off x="311700" y="33675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1778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en-GB" sz="1800"/>
              <a:t>Amsterdam, 15 December 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813850" y="2150850"/>
            <a:ext cx="7544400" cy="1411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-GB"/>
              <a:t>Joint Work Plan 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buNone/>
            </a:pPr>
            <a:r>
              <a:rPr lang="en-GB" sz="1800"/>
              <a:t>Disclaimer: T</a:t>
            </a:r>
            <a:r>
              <a:rPr i="1" lang="en-GB" sz="1800"/>
              <a:t>he present Joint Work Plan is a working draft that is not currently endorsed by the Parties of of the complementary grants</a:t>
            </a:r>
            <a:r>
              <a:rPr lang="en-GB" sz="1800"/>
              <a:t>.   </a:t>
            </a:r>
            <a:r>
              <a:rPr lang="en-GB"/>
              <a:t>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2" name="Shape 1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311700" y="1267097"/>
            <a:ext cx="8520600" cy="172555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2286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br>
              <a:rPr b="0" i="0" lang="en-GB" sz="32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3240"/>
              <a:t>Joint Activity 1. </a:t>
            </a:r>
            <a:r>
              <a:rPr b="0" i="0" lang="en-GB" sz="32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Service Integration</a:t>
            </a:r>
          </a:p>
          <a:p>
            <a:pPr indent="-2286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240"/>
              <a:t>(</a:t>
            </a:r>
            <a:r>
              <a:rPr b="0" i="0" lang="en-GB" sz="32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C) </a:t>
            </a:r>
          </a:p>
          <a:p>
            <a:pPr indent="-2286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br>
              <a:rPr b="0" i="0" lang="en-GB" sz="32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  <p:sp>
        <p:nvSpPr>
          <p:cNvPr id="128" name="Shape 1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GB"/>
              <a:t>C</a:t>
            </a: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ollaboration a</a:t>
            </a:r>
            <a:r>
              <a:rPr lang="en-GB"/>
              <a:t>ctivities</a:t>
            </a:r>
          </a:p>
        </p:txBody>
      </p:sp>
      <p:sp>
        <p:nvSpPr>
          <p:cNvPr id="134" name="Shape 134"/>
          <p:cNvSpPr txBox="1"/>
          <p:nvPr>
            <p:ph idx="12" type="sldNum"/>
          </p:nvPr>
        </p:nvSpPr>
        <p:spPr>
          <a:xfrm>
            <a:off x="8472458" y="47394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  <p:sp>
        <p:nvSpPr>
          <p:cNvPr id="135" name="Shape 135"/>
          <p:cNvSpPr/>
          <p:nvPr/>
        </p:nvSpPr>
        <p:spPr>
          <a:xfrm>
            <a:off x="1111750" y="1380925"/>
            <a:ext cx="2921100" cy="8928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600">
                <a:solidFill>
                  <a:srgbClr val="FFFFFF"/>
                </a:solidFill>
              </a:rPr>
              <a:t>Towards an Open Science-oriented Scientific Impact in EOSC</a:t>
            </a:r>
          </a:p>
        </p:txBody>
      </p:sp>
      <p:sp>
        <p:nvSpPr>
          <p:cNvPr id="136" name="Shape 136"/>
          <p:cNvSpPr/>
          <p:nvPr/>
        </p:nvSpPr>
        <p:spPr>
          <a:xfrm>
            <a:off x="1111650" y="3527850"/>
            <a:ext cx="2921100" cy="8928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600">
                <a:solidFill>
                  <a:srgbClr val="FFFFFF"/>
                </a:solidFill>
              </a:rPr>
              <a:t>Facilitating interoperability across EOSC services in favour of Open Science</a:t>
            </a:r>
          </a:p>
        </p:txBody>
      </p:sp>
      <p:sp>
        <p:nvSpPr>
          <p:cNvPr id="137" name="Shape 137"/>
          <p:cNvSpPr/>
          <p:nvPr/>
        </p:nvSpPr>
        <p:spPr>
          <a:xfrm>
            <a:off x="4932525" y="1380925"/>
            <a:ext cx="2921100" cy="8928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600">
                <a:solidFill>
                  <a:srgbClr val="FFFFFF"/>
                </a:solidFill>
              </a:rPr>
              <a:t>Facilitating publishing and exchanging scientific products in EOSC</a:t>
            </a:r>
          </a:p>
        </p:txBody>
      </p:sp>
      <p:sp>
        <p:nvSpPr>
          <p:cNvPr id="138" name="Shape 138"/>
          <p:cNvSpPr/>
          <p:nvPr/>
        </p:nvSpPr>
        <p:spPr>
          <a:xfrm>
            <a:off x="4932525" y="3527850"/>
            <a:ext cx="2921100" cy="8928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600">
                <a:solidFill>
                  <a:srgbClr val="FFFFFF"/>
                </a:solidFill>
              </a:rPr>
              <a:t>Enabling services to support EOSC</a:t>
            </a:r>
          </a:p>
        </p:txBody>
      </p:sp>
      <p:sp>
        <p:nvSpPr>
          <p:cNvPr id="139" name="Shape 139"/>
          <p:cNvSpPr/>
          <p:nvPr/>
        </p:nvSpPr>
        <p:spPr>
          <a:xfrm>
            <a:off x="500325" y="2636800"/>
            <a:ext cx="8055000" cy="4560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buNone/>
            </a:pPr>
            <a:r>
              <a:rPr b="1" lang="en-GB"/>
              <a:t>Scholarly communication services and Research Infrastructures</a:t>
            </a:r>
          </a:p>
        </p:txBody>
      </p:sp>
      <p:sp>
        <p:nvSpPr>
          <p:cNvPr id="140" name="Shape 140"/>
          <p:cNvSpPr/>
          <p:nvPr/>
        </p:nvSpPr>
        <p:spPr>
          <a:xfrm>
            <a:off x="6116738" y="3014875"/>
            <a:ext cx="469200" cy="5727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/>
          <p:nvPr/>
        </p:nvSpPr>
        <p:spPr>
          <a:xfrm>
            <a:off x="2337688" y="3014875"/>
            <a:ext cx="469200" cy="5727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2337588" y="2196800"/>
            <a:ext cx="469200" cy="5727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3" name="Shape 143"/>
          <p:cNvSpPr/>
          <p:nvPr/>
        </p:nvSpPr>
        <p:spPr>
          <a:xfrm>
            <a:off x="6116738" y="2196800"/>
            <a:ext cx="469200" cy="5727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4" name="Shape 144"/>
          <p:cNvSpPr txBox="1"/>
          <p:nvPr/>
        </p:nvSpPr>
        <p:spPr>
          <a:xfrm>
            <a:off x="500325" y="3739975"/>
            <a:ext cx="7347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JA1.</a:t>
            </a:r>
            <a:r>
              <a:rPr b="1" lang="en-GB">
                <a:solidFill>
                  <a:schemeClr val="lt1"/>
                </a:solidFill>
              </a:rPr>
              <a:t>1</a:t>
            </a:r>
          </a:p>
        </p:txBody>
      </p:sp>
      <p:sp>
        <p:nvSpPr>
          <p:cNvPr id="145" name="Shape 145"/>
          <p:cNvSpPr txBox="1"/>
          <p:nvPr/>
        </p:nvSpPr>
        <p:spPr>
          <a:xfrm>
            <a:off x="4370350" y="1592375"/>
            <a:ext cx="6858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JA1.</a:t>
            </a:r>
            <a:r>
              <a:rPr b="1" lang="en-GB">
                <a:solidFill>
                  <a:schemeClr val="lt1"/>
                </a:solidFill>
              </a:rPr>
              <a:t>2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480000" y="1592350"/>
            <a:ext cx="7347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JA1.</a:t>
            </a:r>
            <a:r>
              <a:rPr b="1" lang="en-GB">
                <a:solidFill>
                  <a:schemeClr val="lt1"/>
                </a:solidFill>
              </a:rPr>
              <a:t>3</a:t>
            </a:r>
          </a:p>
        </p:txBody>
      </p:sp>
      <p:sp>
        <p:nvSpPr>
          <p:cNvPr id="147" name="Shape 147"/>
          <p:cNvSpPr txBox="1"/>
          <p:nvPr/>
        </p:nvSpPr>
        <p:spPr>
          <a:xfrm>
            <a:off x="4344425" y="3743625"/>
            <a:ext cx="6858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JA1.</a:t>
            </a:r>
            <a:r>
              <a:rPr b="1" lang="en-GB">
                <a:solidFill>
                  <a:schemeClr val="lt1"/>
                </a:solidFill>
              </a:rPr>
              <a:t>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GB"/>
              <a:t>Beneficiary Stakeholders</a:t>
            </a:r>
          </a:p>
        </p:txBody>
      </p:sp>
      <p:sp>
        <p:nvSpPr>
          <p:cNvPr id="153" name="Shape 153"/>
          <p:cNvSpPr txBox="1"/>
          <p:nvPr>
            <p:ph idx="12" type="sldNum"/>
          </p:nvPr>
        </p:nvSpPr>
        <p:spPr>
          <a:xfrm>
            <a:off x="8472458" y="47394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  <p:sp>
        <p:nvSpPr>
          <p:cNvPr id="154" name="Shape 154"/>
          <p:cNvSpPr/>
          <p:nvPr/>
        </p:nvSpPr>
        <p:spPr>
          <a:xfrm>
            <a:off x="2161784" y="2057374"/>
            <a:ext cx="1817400" cy="5343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FFFFFF"/>
                </a:solidFill>
              </a:rPr>
              <a:t>Towards an Open Science-oriented Scientific Impact in  EOSC</a:t>
            </a:r>
          </a:p>
        </p:txBody>
      </p:sp>
      <p:sp>
        <p:nvSpPr>
          <p:cNvPr id="155" name="Shape 155"/>
          <p:cNvSpPr/>
          <p:nvPr/>
        </p:nvSpPr>
        <p:spPr>
          <a:xfrm>
            <a:off x="2161721" y="3342676"/>
            <a:ext cx="1817400" cy="5343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FFFFFF"/>
                </a:solidFill>
              </a:rPr>
              <a:t>Facilitating interoperability across EOSC services in favour of Open Science</a:t>
            </a:r>
          </a:p>
        </p:txBody>
      </p:sp>
      <p:sp>
        <p:nvSpPr>
          <p:cNvPr id="156" name="Shape 156"/>
          <p:cNvSpPr/>
          <p:nvPr/>
        </p:nvSpPr>
        <p:spPr>
          <a:xfrm>
            <a:off x="4539101" y="2057374"/>
            <a:ext cx="1817400" cy="5343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6985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900">
                <a:solidFill>
                  <a:srgbClr val="FFFFFF"/>
                </a:solidFill>
              </a:rPr>
              <a:t>Facilitating publishing and exchanging scientific products in EOSC</a:t>
            </a:r>
          </a:p>
        </p:txBody>
      </p:sp>
      <p:sp>
        <p:nvSpPr>
          <p:cNvPr id="157" name="Shape 157"/>
          <p:cNvSpPr/>
          <p:nvPr/>
        </p:nvSpPr>
        <p:spPr>
          <a:xfrm>
            <a:off x="4539101" y="3342676"/>
            <a:ext cx="1817400" cy="5343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FFFFFF"/>
                </a:solidFill>
              </a:rPr>
              <a:t>Enabling services to </a:t>
            </a:r>
            <a:r>
              <a:rPr lang="en-GB" sz="900">
                <a:solidFill>
                  <a:srgbClr val="FFFFFF"/>
                </a:solidFill>
              </a:rPr>
              <a:t>support</a:t>
            </a:r>
            <a:r>
              <a:rPr lang="en-GB" sz="900">
                <a:solidFill>
                  <a:srgbClr val="FFFFFF"/>
                </a:solidFill>
              </a:rPr>
              <a:t> EOSC services</a:t>
            </a:r>
          </a:p>
        </p:txBody>
      </p:sp>
      <p:sp>
        <p:nvSpPr>
          <p:cNvPr id="158" name="Shape 158"/>
          <p:cNvSpPr/>
          <p:nvPr/>
        </p:nvSpPr>
        <p:spPr>
          <a:xfrm>
            <a:off x="1781350" y="2809230"/>
            <a:ext cx="5011800" cy="2730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 sz="600"/>
              <a:t>Scholarly communication services and Research Infrastructures</a:t>
            </a:r>
          </a:p>
        </p:txBody>
      </p:sp>
      <p:sp>
        <p:nvSpPr>
          <p:cNvPr id="159" name="Shape 159"/>
          <p:cNvSpPr/>
          <p:nvPr/>
        </p:nvSpPr>
        <p:spPr>
          <a:xfrm>
            <a:off x="5275928" y="3035573"/>
            <a:ext cx="291900" cy="3429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 sz="600"/>
          </a:p>
        </p:txBody>
      </p:sp>
      <p:sp>
        <p:nvSpPr>
          <p:cNvPr id="160" name="Shape 160"/>
          <p:cNvSpPr/>
          <p:nvPr/>
        </p:nvSpPr>
        <p:spPr>
          <a:xfrm>
            <a:off x="2924572" y="3035573"/>
            <a:ext cx="291900" cy="3429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 sz="600"/>
          </a:p>
        </p:txBody>
      </p:sp>
      <p:sp>
        <p:nvSpPr>
          <p:cNvPr id="161" name="Shape 161"/>
          <p:cNvSpPr/>
          <p:nvPr/>
        </p:nvSpPr>
        <p:spPr>
          <a:xfrm>
            <a:off x="2924510" y="2545815"/>
            <a:ext cx="291900" cy="3429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 sz="600"/>
          </a:p>
        </p:txBody>
      </p:sp>
      <p:sp>
        <p:nvSpPr>
          <p:cNvPr id="162" name="Shape 162"/>
          <p:cNvSpPr/>
          <p:nvPr/>
        </p:nvSpPr>
        <p:spPr>
          <a:xfrm>
            <a:off x="5275928" y="2545815"/>
            <a:ext cx="291900" cy="3429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 sz="600"/>
          </a:p>
        </p:txBody>
      </p:sp>
      <p:sp>
        <p:nvSpPr>
          <p:cNvPr id="163" name="Shape 163"/>
          <p:cNvSpPr txBox="1"/>
          <p:nvPr/>
        </p:nvSpPr>
        <p:spPr>
          <a:xfrm>
            <a:off x="1858053" y="3469669"/>
            <a:ext cx="380400" cy="2355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 sz="600">
                <a:solidFill>
                  <a:schemeClr val="lt1"/>
                </a:solidFill>
              </a:rPr>
              <a:t>CA1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x="4219395" y="2183956"/>
            <a:ext cx="380400" cy="2355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 sz="600">
                <a:solidFill>
                  <a:schemeClr val="lt1"/>
                </a:solidFill>
              </a:rPr>
              <a:t>CA2</a:t>
            </a:r>
          </a:p>
        </p:txBody>
      </p:sp>
      <p:sp>
        <p:nvSpPr>
          <p:cNvPr id="165" name="Shape 165"/>
          <p:cNvSpPr txBox="1"/>
          <p:nvPr/>
        </p:nvSpPr>
        <p:spPr>
          <a:xfrm>
            <a:off x="1845422" y="2183948"/>
            <a:ext cx="380400" cy="2355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 sz="600">
                <a:solidFill>
                  <a:schemeClr val="lt1"/>
                </a:solidFill>
              </a:rPr>
              <a:t>CA3</a:t>
            </a:r>
          </a:p>
        </p:txBody>
      </p:sp>
      <p:sp>
        <p:nvSpPr>
          <p:cNvPr id="166" name="Shape 166"/>
          <p:cNvSpPr txBox="1"/>
          <p:nvPr/>
        </p:nvSpPr>
        <p:spPr>
          <a:xfrm>
            <a:off x="4219395" y="3471854"/>
            <a:ext cx="380400" cy="2355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 sz="600">
                <a:solidFill>
                  <a:schemeClr val="lt1"/>
                </a:solidFill>
              </a:rPr>
              <a:t>CA4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1856975" y="1037475"/>
            <a:ext cx="1970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buNone/>
            </a:pPr>
            <a:r>
              <a:rPr b="1" lang="en-GB" sz="1600"/>
              <a:t>Researchers</a:t>
            </a:r>
          </a:p>
        </p:txBody>
      </p:sp>
      <p:sp>
        <p:nvSpPr>
          <p:cNvPr id="168" name="Shape 168"/>
          <p:cNvSpPr txBox="1"/>
          <p:nvPr/>
        </p:nvSpPr>
        <p:spPr>
          <a:xfrm>
            <a:off x="6173250" y="1481375"/>
            <a:ext cx="1970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 sz="1600"/>
              <a:t>Organizations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x="572550" y="1481375"/>
            <a:ext cx="1970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 sz="1600"/>
              <a:t>Funders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x="1006400" y="4330925"/>
            <a:ext cx="1970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 sz="1600"/>
              <a:t>Service providers</a:t>
            </a:r>
          </a:p>
        </p:txBody>
      </p:sp>
      <p:sp>
        <p:nvSpPr>
          <p:cNvPr id="171" name="Shape 171"/>
          <p:cNvSpPr txBox="1"/>
          <p:nvPr/>
        </p:nvSpPr>
        <p:spPr>
          <a:xfrm>
            <a:off x="3307800" y="4489075"/>
            <a:ext cx="1970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 sz="1600"/>
              <a:t>Content</a:t>
            </a:r>
            <a:r>
              <a:rPr b="1" lang="en-GB" sz="1600"/>
              <a:t> providers</a:t>
            </a:r>
          </a:p>
        </p:txBody>
      </p:sp>
      <p:sp>
        <p:nvSpPr>
          <p:cNvPr id="172" name="Shape 172"/>
          <p:cNvSpPr txBox="1"/>
          <p:nvPr/>
        </p:nvSpPr>
        <p:spPr>
          <a:xfrm>
            <a:off x="5724225" y="4291250"/>
            <a:ext cx="1970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 sz="1600"/>
              <a:t>SMEs</a:t>
            </a:r>
          </a:p>
        </p:txBody>
      </p:sp>
      <p:sp>
        <p:nvSpPr>
          <p:cNvPr id="173" name="Shape 173"/>
          <p:cNvSpPr txBox="1"/>
          <p:nvPr/>
        </p:nvSpPr>
        <p:spPr>
          <a:xfrm>
            <a:off x="4905200" y="1054975"/>
            <a:ext cx="1970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 sz="1600"/>
              <a:t>Data Stewards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x="3348350" y="865325"/>
            <a:ext cx="1970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 sz="1600"/>
              <a:t>Citizens</a:t>
            </a:r>
          </a:p>
        </p:txBody>
      </p:sp>
      <p:sp>
        <p:nvSpPr>
          <p:cNvPr id="175" name="Shape 175"/>
          <p:cNvSpPr/>
          <p:nvPr/>
        </p:nvSpPr>
        <p:spPr>
          <a:xfrm>
            <a:off x="1154850" y="1478575"/>
            <a:ext cx="6123600" cy="2934300"/>
          </a:xfrm>
          <a:prstGeom prst="ellipse">
            <a:avLst/>
          </a:prstGeom>
          <a:noFill/>
          <a:ln cap="flat" cmpd="sng" w="38100">
            <a:solidFill>
              <a:srgbClr val="3C78D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idx="1" type="body"/>
          </p:nvPr>
        </p:nvSpPr>
        <p:spPr>
          <a:xfrm>
            <a:off x="387900" y="771474"/>
            <a:ext cx="8520600" cy="406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 </a:t>
            </a:r>
          </a:p>
        </p:txBody>
      </p:sp>
      <p:sp>
        <p:nvSpPr>
          <p:cNvPr id="181" name="Shape 18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‹#›</a:t>
            </a:fld>
          </a:p>
        </p:txBody>
      </p:sp>
      <p:sp>
        <p:nvSpPr>
          <p:cNvPr id="182" name="Shape 182"/>
          <p:cNvSpPr/>
          <p:nvPr/>
        </p:nvSpPr>
        <p:spPr>
          <a:xfrm>
            <a:off x="875950" y="2065300"/>
            <a:ext cx="2921100" cy="8928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FFFFFF"/>
                </a:solidFill>
              </a:rPr>
              <a:t>Facilitating interoperability across EOSC services in favour of Open Science</a:t>
            </a:r>
          </a:p>
        </p:txBody>
      </p:sp>
      <p:sp>
        <p:nvSpPr>
          <p:cNvPr id="183" name="Shape 183"/>
          <p:cNvSpPr txBox="1"/>
          <p:nvPr/>
        </p:nvSpPr>
        <p:spPr>
          <a:xfrm>
            <a:off x="309250" y="2277425"/>
            <a:ext cx="6900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</a:t>
            </a:r>
            <a:r>
              <a:rPr b="1" lang="en-GB">
                <a:solidFill>
                  <a:schemeClr val="lt1"/>
                </a:solidFill>
              </a:rPr>
              <a:t>A1.1</a:t>
            </a:r>
          </a:p>
        </p:txBody>
      </p:sp>
      <p:sp>
        <p:nvSpPr>
          <p:cNvPr id="184" name="Shape 184"/>
          <p:cNvSpPr/>
          <p:nvPr/>
        </p:nvSpPr>
        <p:spPr>
          <a:xfrm>
            <a:off x="4336575" y="1191875"/>
            <a:ext cx="3261900" cy="892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600">
                <a:solidFill>
                  <a:schemeClr val="dk2"/>
                </a:solidFill>
              </a:rPr>
              <a:t>Define support guidelines for scientific product content providers and for communities</a:t>
            </a:r>
          </a:p>
        </p:txBody>
      </p:sp>
      <p:sp>
        <p:nvSpPr>
          <p:cNvPr id="185" name="Shape 185"/>
          <p:cNvSpPr/>
          <p:nvPr/>
        </p:nvSpPr>
        <p:spPr>
          <a:xfrm>
            <a:off x="4336500" y="2935850"/>
            <a:ext cx="3261900" cy="892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600">
                <a:solidFill>
                  <a:schemeClr val="dk2"/>
                </a:solidFill>
              </a:rPr>
              <a:t>Fostering the adoption of machine-consumable Data Management Plans 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7537400" y="1384600"/>
            <a:ext cx="9351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</a:t>
            </a:r>
            <a:r>
              <a:rPr b="1" lang="en-GB">
                <a:solidFill>
                  <a:schemeClr val="lt1"/>
                </a:solidFill>
              </a:rPr>
              <a:t>A1.1.1</a:t>
            </a:r>
          </a:p>
        </p:txBody>
      </p:sp>
      <p:sp>
        <p:nvSpPr>
          <p:cNvPr id="187" name="Shape 187"/>
          <p:cNvSpPr txBox="1"/>
          <p:nvPr/>
        </p:nvSpPr>
        <p:spPr>
          <a:xfrm>
            <a:off x="7537400" y="3185450"/>
            <a:ext cx="9351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</a:t>
            </a:r>
            <a:r>
              <a:rPr b="1" lang="en-GB">
                <a:solidFill>
                  <a:schemeClr val="lt1"/>
                </a:solidFill>
              </a:rPr>
              <a:t>A1.1.2</a:t>
            </a:r>
          </a:p>
        </p:txBody>
      </p:sp>
      <p:cxnSp>
        <p:nvCxnSpPr>
          <p:cNvPr id="188" name="Shape 188"/>
          <p:cNvCxnSpPr>
            <a:stCxn id="182" idx="3"/>
            <a:endCxn id="184" idx="1"/>
          </p:cNvCxnSpPr>
          <p:nvPr/>
        </p:nvCxnSpPr>
        <p:spPr>
          <a:xfrm flipH="1" rot="10800000">
            <a:off x="3797050" y="1638400"/>
            <a:ext cx="539400" cy="873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89" name="Shape 189"/>
          <p:cNvCxnSpPr>
            <a:stCxn id="182" idx="3"/>
            <a:endCxn id="185" idx="1"/>
          </p:cNvCxnSpPr>
          <p:nvPr/>
        </p:nvCxnSpPr>
        <p:spPr>
          <a:xfrm>
            <a:off x="3797050" y="2511700"/>
            <a:ext cx="539400" cy="870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‹#›</a:t>
            </a:fld>
          </a:p>
        </p:txBody>
      </p:sp>
      <p:sp>
        <p:nvSpPr>
          <p:cNvPr id="195" name="Shape 195"/>
          <p:cNvSpPr txBox="1"/>
          <p:nvPr>
            <p:ph idx="2" type="body"/>
          </p:nvPr>
        </p:nvSpPr>
        <p:spPr>
          <a:xfrm>
            <a:off x="371075" y="140872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Specifications for metadata exchange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1200">
                <a:solidFill>
                  <a:schemeClr val="dk1"/>
                </a:solidFill>
              </a:rPr>
              <a:t>Stakeholders</a:t>
            </a:r>
            <a:r>
              <a:rPr lang="en-GB" sz="1200">
                <a:solidFill>
                  <a:schemeClr val="dk1"/>
                </a:solidFill>
              </a:rPr>
              <a:t>: </a:t>
            </a:r>
            <a:r>
              <a:rPr lang="en-GB" sz="1200" u="sng">
                <a:solidFill>
                  <a:schemeClr val="dk1"/>
                </a:solidFill>
              </a:rPr>
              <a:t>content providers</a:t>
            </a:r>
            <a:r>
              <a:rPr lang="en-GB" sz="1200">
                <a:solidFill>
                  <a:schemeClr val="dk1"/>
                </a:solidFill>
              </a:rPr>
              <a:t> (data providers, software providers, publishers) to maximize accessibility,  interoperability, findability; </a:t>
            </a:r>
            <a:r>
              <a:rPr lang="en-GB" sz="1200" u="sng">
                <a:solidFill>
                  <a:schemeClr val="dk1"/>
                </a:solidFill>
              </a:rPr>
              <a:t>SMEs</a:t>
            </a:r>
            <a:r>
              <a:rPr lang="en-GB" sz="1200">
                <a:solidFill>
                  <a:schemeClr val="dk1"/>
                </a:solidFill>
              </a:rPr>
              <a:t> which can count on standards for metadata exchange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Specifications for usage stats sharing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1200">
                <a:solidFill>
                  <a:schemeClr val="dk1"/>
                </a:solidFill>
              </a:rPr>
              <a:t>Stakeholders</a:t>
            </a:r>
            <a:r>
              <a:rPr lang="en-GB" sz="1200">
                <a:solidFill>
                  <a:schemeClr val="dk1"/>
                </a:solidFill>
              </a:rPr>
              <a:t>: </a:t>
            </a:r>
            <a:r>
              <a:rPr lang="en-GB" sz="1200" u="sng">
                <a:solidFill>
                  <a:schemeClr val="dk1"/>
                </a:solidFill>
              </a:rPr>
              <a:t>content providers</a:t>
            </a:r>
            <a:r>
              <a:rPr lang="en-GB" sz="1200">
                <a:solidFill>
                  <a:schemeClr val="dk1"/>
                </a:solidFill>
              </a:rPr>
              <a:t>, </a:t>
            </a:r>
            <a:r>
              <a:rPr lang="en-GB" sz="1200" u="sng">
                <a:solidFill>
                  <a:schemeClr val="dk1"/>
                </a:solidFill>
              </a:rPr>
              <a:t>researchers</a:t>
            </a:r>
            <a:r>
              <a:rPr lang="en-GB" sz="1200">
                <a:solidFill>
                  <a:schemeClr val="dk1"/>
                </a:solidFill>
              </a:rPr>
              <a:t>, </a:t>
            </a:r>
            <a:r>
              <a:rPr lang="en-GB" sz="1200" u="sng">
                <a:solidFill>
                  <a:schemeClr val="dk1"/>
                </a:solidFill>
              </a:rPr>
              <a:t>organizations</a:t>
            </a:r>
            <a:r>
              <a:rPr lang="en-GB" sz="1200">
                <a:solidFill>
                  <a:schemeClr val="dk1"/>
                </a:solidFill>
              </a:rPr>
              <a:t>, </a:t>
            </a:r>
            <a:r>
              <a:rPr lang="en-GB" sz="1200" u="sng">
                <a:solidFill>
                  <a:schemeClr val="dk1"/>
                </a:solidFill>
              </a:rPr>
              <a:t>funders</a:t>
            </a:r>
            <a:r>
              <a:rPr lang="en-GB" sz="1200">
                <a:solidFill>
                  <a:schemeClr val="dk1"/>
                </a:solidFill>
              </a:rPr>
              <a:t> for research impact evaluation of their products (definition of new citation/quality indexes for science)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Specifications for community identification and relationships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1200">
                <a:solidFill>
                  <a:schemeClr val="dk1"/>
                </a:solidFill>
              </a:rPr>
              <a:t>Stakeholders</a:t>
            </a:r>
            <a:r>
              <a:rPr lang="en-GB" sz="1200">
                <a:solidFill>
                  <a:schemeClr val="dk1"/>
                </a:solidFill>
              </a:rPr>
              <a:t>: </a:t>
            </a:r>
            <a:r>
              <a:rPr lang="en-GB" sz="1200" u="sng">
                <a:solidFill>
                  <a:schemeClr val="dk1"/>
                </a:solidFill>
              </a:rPr>
              <a:t>researchers</a:t>
            </a:r>
            <a:r>
              <a:rPr lang="en-GB" sz="1200">
                <a:solidFill>
                  <a:schemeClr val="dk1"/>
                </a:solidFill>
              </a:rPr>
              <a:t>, </a:t>
            </a:r>
            <a:r>
              <a:rPr lang="en-GB" sz="1200" u="sng">
                <a:solidFill>
                  <a:schemeClr val="dk1"/>
                </a:solidFill>
              </a:rPr>
              <a:t>service providers</a:t>
            </a:r>
            <a:r>
              <a:rPr lang="en-GB" sz="1200">
                <a:solidFill>
                  <a:schemeClr val="dk1"/>
                </a:solidFill>
              </a:rPr>
              <a:t> to provide and consume community-flavoured services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 </a:t>
            </a:r>
          </a:p>
          <a:p>
            <a:pPr indent="88900" lvl="0" marL="0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4854925" y="1415550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00"/>
                </a:solidFill>
              </a:rPr>
              <a:t>M6</a:t>
            </a:r>
            <a:r>
              <a:rPr lang="en-GB" sz="1200">
                <a:solidFill>
                  <a:srgbClr val="000000"/>
                </a:solidFill>
              </a:rPr>
              <a:t>: Promote and provide technical support to OpenAIRE guidelines for Data Archives within EOSC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00"/>
                </a:solidFill>
              </a:rPr>
              <a:t>M6</a:t>
            </a:r>
            <a:r>
              <a:rPr lang="en-GB" sz="1200">
                <a:solidFill>
                  <a:srgbClr val="000000"/>
                </a:solidFill>
              </a:rPr>
              <a:t>: Identify and recommend exchange protocols for accessing metadata (OAI-PMH, FTP, REsourceSync). 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00"/>
                </a:solidFill>
              </a:rPr>
              <a:t>M12</a:t>
            </a:r>
            <a:r>
              <a:rPr lang="en-GB" sz="1200">
                <a:solidFill>
                  <a:srgbClr val="000000"/>
                </a:solidFill>
              </a:rPr>
              <a:t>: EOSC guidelines for communities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000000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00"/>
                </a:solidFill>
              </a:rPr>
              <a:t>M12</a:t>
            </a:r>
            <a:r>
              <a:rPr lang="en-GB" sz="1200">
                <a:solidFill>
                  <a:srgbClr val="000000"/>
                </a:solidFill>
              </a:rPr>
              <a:t>: EOSC guidelines for Virtual Appliances providers: investigate the demand/conditions and needs of defining such guidelines and, if this is the case, define them 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00"/>
                </a:solidFill>
              </a:rPr>
              <a:t>M18</a:t>
            </a:r>
            <a:r>
              <a:rPr lang="en-GB" sz="1200">
                <a:solidFill>
                  <a:srgbClr val="000000"/>
                </a:solidFill>
              </a:rPr>
              <a:t>: Define common guidelines for measuring usage statistics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00000"/>
                </a:solidFill>
              </a:rPr>
              <a:t>M24</a:t>
            </a:r>
            <a:r>
              <a:rPr lang="en-GB" sz="1200">
                <a:solidFill>
                  <a:srgbClr val="000000"/>
                </a:solidFill>
              </a:rPr>
              <a:t>: Define EOSC guidelines to describe communities</a:t>
            </a:r>
          </a:p>
          <a:p>
            <a:pPr indent="88900" lvl="0" marL="0" rtl="0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197" name="Shape 197"/>
          <p:cNvSpPr/>
          <p:nvPr/>
        </p:nvSpPr>
        <p:spPr>
          <a:xfrm>
            <a:off x="2269475" y="134075"/>
            <a:ext cx="3261900" cy="892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600">
                <a:solidFill>
                  <a:schemeClr val="dk2"/>
                </a:solidFill>
              </a:rPr>
              <a:t>Define and promote guidelines for scientific product content providers in EOSC</a:t>
            </a:r>
          </a:p>
        </p:txBody>
      </p:sp>
      <p:sp>
        <p:nvSpPr>
          <p:cNvPr id="198" name="Shape 198"/>
          <p:cNvSpPr txBox="1"/>
          <p:nvPr/>
        </p:nvSpPr>
        <p:spPr>
          <a:xfrm>
            <a:off x="5470300" y="326800"/>
            <a:ext cx="9102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</a:t>
            </a:r>
            <a:r>
              <a:rPr b="1" lang="en-GB">
                <a:solidFill>
                  <a:schemeClr val="lt1"/>
                </a:solidFill>
              </a:rPr>
              <a:t>A1.1.1</a:t>
            </a:r>
          </a:p>
        </p:txBody>
      </p:sp>
      <p:sp>
        <p:nvSpPr>
          <p:cNvPr id="199" name="Shape 199"/>
          <p:cNvSpPr/>
          <p:nvPr/>
        </p:nvSpPr>
        <p:spPr>
          <a:xfrm>
            <a:off x="4580625" y="1366925"/>
            <a:ext cx="232800" cy="35229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0" name="Shape 200"/>
          <p:cNvSpPr txBox="1"/>
          <p:nvPr/>
        </p:nvSpPr>
        <p:spPr>
          <a:xfrm>
            <a:off x="350800" y="1034100"/>
            <a:ext cx="2591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b="1" lang="en-GB" sz="2000"/>
              <a:t>Type of output</a:t>
            </a:r>
          </a:p>
        </p:txBody>
      </p:sp>
      <p:sp>
        <p:nvSpPr>
          <p:cNvPr id="201" name="Shape 201"/>
          <p:cNvSpPr txBox="1"/>
          <p:nvPr/>
        </p:nvSpPr>
        <p:spPr>
          <a:xfrm>
            <a:off x="4806325" y="1034100"/>
            <a:ext cx="2591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-GB" sz="2000"/>
              <a:t>Timeline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  <p:sp>
        <p:nvSpPr>
          <p:cNvPr id="207" name="Shape 207"/>
          <p:cNvSpPr txBox="1"/>
          <p:nvPr>
            <p:ph idx="2" type="body"/>
          </p:nvPr>
        </p:nvSpPr>
        <p:spPr>
          <a:xfrm>
            <a:off x="371075" y="148492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6985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600">
                <a:solidFill>
                  <a:schemeClr val="dk1"/>
                </a:solidFill>
              </a:rPr>
              <a:t>Service</a:t>
            </a:r>
          </a:p>
          <a:p>
            <a:pPr indent="-6985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i="1" lang="en-GB" sz="1600">
                <a:solidFill>
                  <a:schemeClr val="dk1"/>
                </a:solidFill>
              </a:rPr>
              <a:t>Stakeholders</a:t>
            </a:r>
            <a:r>
              <a:rPr lang="en-GB" sz="1600">
                <a:solidFill>
                  <a:schemeClr val="dk1"/>
                </a:solidFill>
              </a:rPr>
              <a:t>: </a:t>
            </a:r>
            <a:r>
              <a:rPr lang="en-GB" sz="1600" u="sng">
                <a:solidFill>
                  <a:schemeClr val="dk1"/>
                </a:solidFill>
              </a:rPr>
              <a:t>researchers</a:t>
            </a:r>
            <a:r>
              <a:rPr lang="en-GB" sz="1600">
                <a:solidFill>
                  <a:schemeClr val="dk1"/>
                </a:solidFill>
              </a:rPr>
              <a:t>, </a:t>
            </a:r>
            <a:r>
              <a:rPr lang="en-GB" sz="1600" u="sng">
                <a:solidFill>
                  <a:schemeClr val="dk1"/>
                </a:solidFill>
              </a:rPr>
              <a:t>data stewards</a:t>
            </a:r>
            <a:r>
              <a:rPr lang="en-GB" sz="1600">
                <a:solidFill>
                  <a:schemeClr val="dk1"/>
                </a:solidFill>
              </a:rPr>
              <a:t>, </a:t>
            </a:r>
            <a:r>
              <a:rPr lang="en-GB" sz="1600" u="sng">
                <a:solidFill>
                  <a:schemeClr val="dk1"/>
                </a:solidFill>
              </a:rPr>
              <a:t>content providers</a:t>
            </a:r>
            <a:r>
              <a:rPr lang="en-GB" sz="1600">
                <a:solidFill>
                  <a:schemeClr val="dk1"/>
                </a:solidFill>
              </a:rPr>
              <a:t>, </a:t>
            </a:r>
            <a:r>
              <a:rPr lang="en-GB" sz="1600" u="sng">
                <a:solidFill>
                  <a:schemeClr val="dk1"/>
                </a:solidFill>
              </a:rPr>
              <a:t>funders</a:t>
            </a:r>
            <a:r>
              <a:rPr lang="en-GB" sz="1600">
                <a:solidFill>
                  <a:schemeClr val="dk1"/>
                </a:solidFill>
              </a:rPr>
              <a:t> to get advanced DMP management and relative statistics</a:t>
            </a:r>
          </a:p>
          <a:p>
            <a:pPr indent="88900" lvl="0" marL="0" rtl="0">
              <a:spcBef>
                <a:spcPts val="0"/>
              </a:spcBef>
              <a:buNone/>
            </a:pPr>
            <a:r>
              <a:t/>
            </a:r>
            <a:endParaRPr sz="1600"/>
          </a:p>
        </p:txBody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4854925" y="1491750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6985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200">
                <a:solidFill>
                  <a:schemeClr val="dk1"/>
                </a:solidFill>
              </a:rPr>
              <a:t>M9</a:t>
            </a:r>
            <a:r>
              <a:rPr lang="en-GB" sz="1200">
                <a:solidFill>
                  <a:schemeClr val="dk1"/>
                </a:solidFill>
              </a:rPr>
              <a:t>: Pilot the FAIR DMP Tool</a:t>
            </a:r>
          </a:p>
          <a:p>
            <a:pPr indent="-6985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-6985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200">
                <a:solidFill>
                  <a:schemeClr val="dk1"/>
                </a:solidFill>
              </a:rPr>
              <a:t>M19</a:t>
            </a:r>
            <a:r>
              <a:rPr lang="en-GB" sz="1200">
                <a:solidFill>
                  <a:schemeClr val="dk1"/>
                </a:solidFill>
              </a:rPr>
              <a:t>: Operate in production the FAIR DMP Tool</a:t>
            </a:r>
          </a:p>
          <a:p>
            <a:pPr indent="-6985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-6985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200">
                <a:solidFill>
                  <a:schemeClr val="dk1"/>
                </a:solidFill>
              </a:rPr>
              <a:t>M24</a:t>
            </a:r>
            <a:r>
              <a:rPr lang="en-GB" sz="1200">
                <a:solidFill>
                  <a:schemeClr val="dk1"/>
                </a:solidFill>
              </a:rPr>
              <a:t>: Explore integration of FAIR DMP Tool with EUDAT DPMT Tool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-6985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200">
                <a:solidFill>
                  <a:schemeClr val="dk1"/>
                </a:solidFill>
              </a:rPr>
              <a:t>M30</a:t>
            </a:r>
            <a:r>
              <a:rPr lang="en-GB" sz="1200">
                <a:solidFill>
                  <a:schemeClr val="dk1"/>
                </a:solidFill>
              </a:rPr>
              <a:t>: Publish a textual version of DMPs in the FAIR DMP Tool in OpenAIRE Zenodo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-6985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200">
                <a:solidFill>
                  <a:schemeClr val="dk1"/>
                </a:solidFill>
              </a:rPr>
              <a:t>M30</a:t>
            </a:r>
            <a:r>
              <a:rPr lang="en-GB" sz="1200">
                <a:solidFill>
                  <a:schemeClr val="dk1"/>
                </a:solidFill>
              </a:rPr>
              <a:t>: Exploring integration with EGI services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solidFill>
                <a:srgbClr val="000000"/>
              </a:solidFill>
            </a:endParaRPr>
          </a:p>
          <a:p>
            <a:pPr indent="88900" lvl="0" marL="0" rtl="0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209" name="Shape 209"/>
          <p:cNvSpPr/>
          <p:nvPr/>
        </p:nvSpPr>
        <p:spPr>
          <a:xfrm>
            <a:off x="2345600" y="65550"/>
            <a:ext cx="3261900" cy="892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69850" lvl="0" marL="0" rtl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>
                <a:solidFill>
                  <a:schemeClr val="dk2"/>
                </a:solidFill>
              </a:rPr>
              <a:t>Fostering the adoption of machine-consumable Data Management Plans</a:t>
            </a:r>
          </a:p>
        </p:txBody>
      </p:sp>
      <p:sp>
        <p:nvSpPr>
          <p:cNvPr id="210" name="Shape 210"/>
          <p:cNvSpPr txBox="1"/>
          <p:nvPr/>
        </p:nvSpPr>
        <p:spPr>
          <a:xfrm>
            <a:off x="5546500" y="315150"/>
            <a:ext cx="8586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</a:t>
            </a:r>
            <a:r>
              <a:rPr b="1" lang="en-GB">
                <a:solidFill>
                  <a:schemeClr val="lt1"/>
                </a:solidFill>
              </a:rPr>
              <a:t>A1.1.2</a:t>
            </a:r>
          </a:p>
        </p:txBody>
      </p:sp>
      <p:sp>
        <p:nvSpPr>
          <p:cNvPr id="211" name="Shape 211"/>
          <p:cNvSpPr/>
          <p:nvPr/>
        </p:nvSpPr>
        <p:spPr>
          <a:xfrm>
            <a:off x="4580625" y="1366925"/>
            <a:ext cx="232800" cy="35229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2" name="Shape 212"/>
          <p:cNvSpPr txBox="1"/>
          <p:nvPr/>
        </p:nvSpPr>
        <p:spPr>
          <a:xfrm>
            <a:off x="350800" y="1034100"/>
            <a:ext cx="2591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-GB" sz="2000"/>
              <a:t>Type of output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4806325" y="1034100"/>
            <a:ext cx="2591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-GB" sz="2000"/>
              <a:t>Timeline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 rt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‹#›</a:t>
            </a:fld>
          </a:p>
        </p:txBody>
      </p:sp>
      <p:sp>
        <p:nvSpPr>
          <p:cNvPr id="219" name="Shape 219"/>
          <p:cNvSpPr/>
          <p:nvPr/>
        </p:nvSpPr>
        <p:spPr>
          <a:xfrm>
            <a:off x="4717575" y="1092325"/>
            <a:ext cx="3261900" cy="892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69850" lvl="0" marL="0" rtl="0" algn="ctr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>
                <a:solidFill>
                  <a:srgbClr val="434343"/>
                </a:solidFill>
              </a:rPr>
              <a:t>Equipping EOSC-hub services with annotation functionalities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x="7918400" y="1308400"/>
            <a:ext cx="9336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JA1.</a:t>
            </a:r>
            <a:r>
              <a:rPr b="1" lang="en-GB">
                <a:solidFill>
                  <a:schemeClr val="lt1"/>
                </a:solidFill>
              </a:rPr>
              <a:t>2.2</a:t>
            </a:r>
          </a:p>
        </p:txBody>
      </p:sp>
      <p:sp>
        <p:nvSpPr>
          <p:cNvPr id="221" name="Shape 221"/>
          <p:cNvSpPr/>
          <p:nvPr/>
        </p:nvSpPr>
        <p:spPr>
          <a:xfrm>
            <a:off x="677900" y="2119250"/>
            <a:ext cx="2921100" cy="8928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6985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600">
                <a:solidFill>
                  <a:srgbClr val="FFFFFF"/>
                </a:solidFill>
              </a:rPr>
              <a:t>Facilitating publishing and exchanging of scientific products in EOSC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89525" y="1873500"/>
            <a:ext cx="8238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JA1.1.</a:t>
            </a:r>
            <a:r>
              <a:rPr b="1" lang="en-GB">
                <a:solidFill>
                  <a:schemeClr val="lt1"/>
                </a:solidFill>
              </a:rPr>
              <a:t>2</a:t>
            </a:r>
          </a:p>
        </p:txBody>
      </p:sp>
      <p:sp>
        <p:nvSpPr>
          <p:cNvPr id="223" name="Shape 223"/>
          <p:cNvSpPr/>
          <p:nvPr/>
        </p:nvSpPr>
        <p:spPr>
          <a:xfrm>
            <a:off x="4717575" y="2131800"/>
            <a:ext cx="3261900" cy="892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600">
                <a:solidFill>
                  <a:schemeClr val="dk1"/>
                </a:solidFill>
              </a:rPr>
              <a:t>Aligning EOSC-hub services to EOSC community guidelines</a:t>
            </a:r>
          </a:p>
        </p:txBody>
      </p:sp>
      <p:sp>
        <p:nvSpPr>
          <p:cNvPr id="224" name="Shape 224"/>
          <p:cNvSpPr txBox="1"/>
          <p:nvPr/>
        </p:nvSpPr>
        <p:spPr>
          <a:xfrm>
            <a:off x="7918400" y="2324525"/>
            <a:ext cx="9336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JA1.</a:t>
            </a:r>
            <a:r>
              <a:rPr b="1" lang="en-GB">
                <a:solidFill>
                  <a:schemeClr val="lt1"/>
                </a:solidFill>
              </a:rPr>
              <a:t>2.3</a:t>
            </a:r>
          </a:p>
        </p:txBody>
      </p:sp>
      <p:sp>
        <p:nvSpPr>
          <p:cNvPr id="225" name="Shape 225"/>
          <p:cNvSpPr/>
          <p:nvPr/>
        </p:nvSpPr>
        <p:spPr>
          <a:xfrm>
            <a:off x="4717575" y="3147925"/>
            <a:ext cx="3261900" cy="892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600">
                <a:solidFill>
                  <a:schemeClr val="dk1"/>
                </a:solidFill>
              </a:rPr>
              <a:t>Usage of scientific product repositories for communities</a:t>
            </a:r>
          </a:p>
        </p:txBody>
      </p:sp>
      <p:sp>
        <p:nvSpPr>
          <p:cNvPr id="226" name="Shape 226"/>
          <p:cNvSpPr txBox="1"/>
          <p:nvPr/>
        </p:nvSpPr>
        <p:spPr>
          <a:xfrm>
            <a:off x="7918400" y="3340650"/>
            <a:ext cx="9336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JA1.</a:t>
            </a:r>
            <a:r>
              <a:rPr b="1" lang="en-GB">
                <a:solidFill>
                  <a:schemeClr val="lt1"/>
                </a:solidFill>
              </a:rPr>
              <a:t>2.4</a:t>
            </a:r>
          </a:p>
        </p:txBody>
      </p:sp>
      <p:sp>
        <p:nvSpPr>
          <p:cNvPr id="227" name="Shape 227"/>
          <p:cNvSpPr/>
          <p:nvPr/>
        </p:nvSpPr>
        <p:spPr>
          <a:xfrm>
            <a:off x="4720100" y="76200"/>
            <a:ext cx="3261900" cy="892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69850" lvl="0" marL="0" rtl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>
                <a:solidFill>
                  <a:schemeClr val="dk1"/>
                </a:solidFill>
              </a:rPr>
              <a:t>Aligning EOSC-hub services to OpenAIRE guidelines and EOSC-hub/OpenAIRE guidelines 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7920925" y="268925"/>
            <a:ext cx="9336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JA1.</a:t>
            </a:r>
            <a:r>
              <a:rPr b="1" lang="en-GB">
                <a:solidFill>
                  <a:schemeClr val="lt1"/>
                </a:solidFill>
              </a:rPr>
              <a:t>2.1</a:t>
            </a:r>
          </a:p>
        </p:txBody>
      </p:sp>
      <p:cxnSp>
        <p:nvCxnSpPr>
          <p:cNvPr id="229" name="Shape 229"/>
          <p:cNvCxnSpPr>
            <a:stCxn id="221" idx="3"/>
            <a:endCxn id="227" idx="1"/>
          </p:cNvCxnSpPr>
          <p:nvPr/>
        </p:nvCxnSpPr>
        <p:spPr>
          <a:xfrm flipH="1" rot="10800000">
            <a:off x="3599000" y="522650"/>
            <a:ext cx="1121100" cy="2043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30" name="Shape 230"/>
          <p:cNvCxnSpPr>
            <a:stCxn id="221" idx="3"/>
            <a:endCxn id="219" idx="1"/>
          </p:cNvCxnSpPr>
          <p:nvPr/>
        </p:nvCxnSpPr>
        <p:spPr>
          <a:xfrm flipH="1" rot="10800000">
            <a:off x="3599000" y="1538750"/>
            <a:ext cx="1118700" cy="1026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31" name="Shape 231"/>
          <p:cNvCxnSpPr>
            <a:stCxn id="221" idx="3"/>
            <a:endCxn id="223" idx="1"/>
          </p:cNvCxnSpPr>
          <p:nvPr/>
        </p:nvCxnSpPr>
        <p:spPr>
          <a:xfrm>
            <a:off x="3599000" y="2565650"/>
            <a:ext cx="1118700" cy="12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32" name="Shape 232"/>
          <p:cNvCxnSpPr>
            <a:stCxn id="221" idx="3"/>
            <a:endCxn id="225" idx="1"/>
          </p:cNvCxnSpPr>
          <p:nvPr/>
        </p:nvCxnSpPr>
        <p:spPr>
          <a:xfrm>
            <a:off x="3599000" y="2565650"/>
            <a:ext cx="1118700" cy="1028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33" name="Shape 233"/>
          <p:cNvSpPr/>
          <p:nvPr/>
        </p:nvSpPr>
        <p:spPr>
          <a:xfrm>
            <a:off x="4720100" y="4164050"/>
            <a:ext cx="3261900" cy="892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6985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600">
                <a:solidFill>
                  <a:schemeClr val="dk1"/>
                </a:solidFill>
              </a:rPr>
              <a:t>Usage Brokering services for scholarly communication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7920925" y="4356775"/>
            <a:ext cx="9336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JA1.</a:t>
            </a:r>
            <a:r>
              <a:rPr b="1" lang="en-GB">
                <a:solidFill>
                  <a:schemeClr val="lt1"/>
                </a:solidFill>
              </a:rPr>
              <a:t>2.5</a:t>
            </a:r>
          </a:p>
        </p:txBody>
      </p:sp>
      <p:cxnSp>
        <p:nvCxnSpPr>
          <p:cNvPr id="235" name="Shape 235"/>
          <p:cNvCxnSpPr>
            <a:stCxn id="221" idx="3"/>
            <a:endCxn id="233" idx="1"/>
          </p:cNvCxnSpPr>
          <p:nvPr/>
        </p:nvCxnSpPr>
        <p:spPr>
          <a:xfrm>
            <a:off x="3599000" y="2565650"/>
            <a:ext cx="1121100" cy="204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  <p:sp>
        <p:nvSpPr>
          <p:cNvPr id="241" name="Shape 241"/>
          <p:cNvSpPr txBox="1"/>
          <p:nvPr>
            <p:ph idx="2" type="body"/>
          </p:nvPr>
        </p:nvSpPr>
        <p:spPr>
          <a:xfrm>
            <a:off x="371075" y="148492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6985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600">
                <a:solidFill>
                  <a:schemeClr val="dk1"/>
                </a:solidFill>
              </a:rPr>
              <a:t>Service</a:t>
            </a:r>
          </a:p>
          <a:p>
            <a:pPr indent="-6985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-GB" sz="1600">
                <a:solidFill>
                  <a:schemeClr val="dk1"/>
                </a:solidFill>
              </a:rPr>
              <a:t>Stakeholders</a:t>
            </a:r>
            <a:r>
              <a:rPr lang="en-GB" sz="1600">
                <a:solidFill>
                  <a:schemeClr val="dk1"/>
                </a:solidFill>
              </a:rPr>
              <a:t>:  </a:t>
            </a:r>
            <a:r>
              <a:rPr lang="en-GB" sz="1600" u="sng">
                <a:solidFill>
                  <a:schemeClr val="dk1"/>
                </a:solidFill>
                <a:highlight>
                  <a:srgbClr val="FFFFFF"/>
                </a:highlight>
              </a:rPr>
              <a:t>researchers</a:t>
            </a:r>
            <a:r>
              <a:rPr lang="en-GB" sz="1600">
                <a:solidFill>
                  <a:schemeClr val="dk1"/>
                </a:solidFill>
                <a:highlight>
                  <a:srgbClr val="FFFFFF"/>
                </a:highlight>
              </a:rPr>
              <a:t> while performing their scientific process using EOSC-Hub services can (i) implicitly/automatically publish and report their scientific products to the funders while (ii) sharing their products within their community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 </a:t>
            </a:r>
          </a:p>
          <a:p>
            <a:pPr indent="88900" lvl="0" marL="0" rtl="0">
              <a:spcBef>
                <a:spcPts val="0"/>
              </a:spcBef>
              <a:buNone/>
            </a:pPr>
            <a:r>
              <a:t/>
            </a:r>
            <a:endParaRPr sz="1600"/>
          </a:p>
        </p:txBody>
      </p:sp>
      <p:sp>
        <p:nvSpPr>
          <p:cNvPr id="242" name="Shape 242"/>
          <p:cNvSpPr txBox="1"/>
          <p:nvPr>
            <p:ph idx="1" type="body"/>
          </p:nvPr>
        </p:nvSpPr>
        <p:spPr>
          <a:xfrm>
            <a:off x="4854925" y="1491750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6985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200">
                <a:solidFill>
                  <a:schemeClr val="dk1"/>
                </a:solidFill>
              </a:rPr>
              <a:t>M12-M18</a:t>
            </a:r>
            <a:r>
              <a:rPr lang="en-GB" sz="1200">
                <a:solidFill>
                  <a:schemeClr val="dk1"/>
                </a:solidFill>
              </a:rPr>
              <a:t>: EOSC-hub services adopting OpenAIRE guidelines for data archives, software repositories, “other repositories” and EOSC-Hub/OpenAIRE guidelines (if required) for Virtual Appliances</a:t>
            </a:r>
          </a:p>
          <a:p>
            <a:pPr indent="-6985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  <a:highlight>
                  <a:srgbClr val="FFFFFF"/>
                </a:highlight>
              </a:rPr>
              <a:t>M24</a:t>
            </a:r>
            <a:r>
              <a:rPr lang="en-GB" sz="1200">
                <a:solidFill>
                  <a:schemeClr val="dk1"/>
                </a:solidFill>
                <a:highlight>
                  <a:srgbClr val="FFFFFF"/>
                </a:highlight>
              </a:rPr>
              <a:t>: Aggregating EOSC-Hub services complying to guidelines with OpenAIRE Research Community Dashboard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88900" lvl="0" marL="0" rtl="0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243" name="Shape 243"/>
          <p:cNvSpPr/>
          <p:nvPr/>
        </p:nvSpPr>
        <p:spPr>
          <a:xfrm>
            <a:off x="4580625" y="1290725"/>
            <a:ext cx="232800" cy="35229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4" name="Shape 244"/>
          <p:cNvSpPr/>
          <p:nvPr/>
        </p:nvSpPr>
        <p:spPr>
          <a:xfrm>
            <a:off x="2673238" y="184025"/>
            <a:ext cx="3261900" cy="892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600">
                <a:solidFill>
                  <a:schemeClr val="dk1"/>
                </a:solidFill>
              </a:rPr>
              <a:t>Aligning EOSC services to OpenAIRE guidelines and EOSC-hub/OpenAIRE guidelines </a:t>
            </a:r>
          </a:p>
        </p:txBody>
      </p:sp>
      <p:sp>
        <p:nvSpPr>
          <p:cNvPr id="245" name="Shape 245"/>
          <p:cNvSpPr txBox="1"/>
          <p:nvPr/>
        </p:nvSpPr>
        <p:spPr>
          <a:xfrm>
            <a:off x="5874079" y="376750"/>
            <a:ext cx="9705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JA1.</a:t>
            </a:r>
            <a:r>
              <a:rPr b="1" lang="en-GB">
                <a:solidFill>
                  <a:schemeClr val="lt1"/>
                </a:solidFill>
              </a:rPr>
              <a:t>2.1</a:t>
            </a:r>
          </a:p>
        </p:txBody>
      </p:sp>
      <p:sp>
        <p:nvSpPr>
          <p:cNvPr id="246" name="Shape 246"/>
          <p:cNvSpPr txBox="1"/>
          <p:nvPr/>
        </p:nvSpPr>
        <p:spPr>
          <a:xfrm>
            <a:off x="350800" y="1034100"/>
            <a:ext cx="2591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-GB" sz="2000"/>
              <a:t>Type of output</a:t>
            </a:r>
          </a:p>
        </p:txBody>
      </p:sp>
      <p:sp>
        <p:nvSpPr>
          <p:cNvPr id="247" name="Shape 247"/>
          <p:cNvSpPr txBox="1"/>
          <p:nvPr/>
        </p:nvSpPr>
        <p:spPr>
          <a:xfrm>
            <a:off x="4806325" y="1034100"/>
            <a:ext cx="2591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-GB" sz="2000"/>
              <a:t>Timeline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  <p:sp>
        <p:nvSpPr>
          <p:cNvPr id="253" name="Shape 253"/>
          <p:cNvSpPr txBox="1"/>
          <p:nvPr>
            <p:ph idx="2" type="body"/>
          </p:nvPr>
        </p:nvSpPr>
        <p:spPr>
          <a:xfrm>
            <a:off x="371075" y="148492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dk1"/>
                </a:solidFill>
              </a:rPr>
              <a:t>Service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1600">
                <a:solidFill>
                  <a:schemeClr val="dk1"/>
                </a:solidFill>
              </a:rPr>
              <a:t>Stakeholders</a:t>
            </a:r>
            <a:r>
              <a:rPr lang="en-GB" sz="1600">
                <a:solidFill>
                  <a:schemeClr val="dk1"/>
                </a:solidFill>
              </a:rPr>
              <a:t>: </a:t>
            </a:r>
            <a:r>
              <a:rPr lang="en-GB" sz="1600" u="sng">
                <a:solidFill>
                  <a:schemeClr val="dk1"/>
                </a:solidFill>
              </a:rPr>
              <a:t>researchers</a:t>
            </a:r>
            <a:r>
              <a:rPr lang="en-GB" sz="1600">
                <a:solidFill>
                  <a:schemeClr val="dk1"/>
                </a:solidFill>
              </a:rPr>
              <a:t> share annotations with each other; </a:t>
            </a:r>
            <a:r>
              <a:rPr lang="en-GB" sz="1600" u="sng">
                <a:solidFill>
                  <a:schemeClr val="dk1"/>
                </a:solidFill>
              </a:rPr>
              <a:t>service providers</a:t>
            </a:r>
            <a:r>
              <a:rPr lang="en-GB" sz="1600">
                <a:solidFill>
                  <a:schemeClr val="dk1"/>
                </a:solidFill>
              </a:rPr>
              <a:t> and </a:t>
            </a:r>
            <a:r>
              <a:rPr lang="en-GB" sz="1600" u="sng">
                <a:solidFill>
                  <a:schemeClr val="dk1"/>
                </a:solidFill>
              </a:rPr>
              <a:t>SMEs</a:t>
            </a:r>
            <a:r>
              <a:rPr lang="en-GB" sz="1600">
                <a:solidFill>
                  <a:schemeClr val="dk1"/>
                </a:solidFill>
              </a:rPr>
              <a:t> can benefit from such content to provide useful services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 </a:t>
            </a:r>
          </a:p>
          <a:p>
            <a:pPr indent="88900" lvl="0" marL="0" rtl="0">
              <a:spcBef>
                <a:spcPts val="0"/>
              </a:spcBef>
              <a:buNone/>
            </a:pPr>
            <a:r>
              <a:t/>
            </a:r>
            <a:endParaRPr sz="1600"/>
          </a:p>
        </p:txBody>
      </p:sp>
      <p:sp>
        <p:nvSpPr>
          <p:cNvPr id="254" name="Shape 254"/>
          <p:cNvSpPr txBox="1"/>
          <p:nvPr>
            <p:ph idx="1" type="body"/>
          </p:nvPr>
        </p:nvSpPr>
        <p:spPr>
          <a:xfrm>
            <a:off x="4854925" y="1567950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M12</a:t>
            </a:r>
            <a:r>
              <a:rPr lang="en-GB" sz="1200">
                <a:solidFill>
                  <a:schemeClr val="dk1"/>
                </a:solidFill>
              </a:rPr>
              <a:t>: Integrate EUDAT B2NOTE with EUDAT B2FIND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M24</a:t>
            </a:r>
            <a:r>
              <a:rPr lang="en-GB" sz="1200">
                <a:solidFill>
                  <a:schemeClr val="dk1"/>
                </a:solidFill>
              </a:rPr>
              <a:t>: Integrate EUDAT B2NOTE with OpenAIRE Research Community Dashboard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To be evaluated</a:t>
            </a:r>
            <a:r>
              <a:rPr lang="en-GB" sz="1200">
                <a:solidFill>
                  <a:schemeClr val="dk1"/>
                </a:solidFill>
              </a:rPr>
              <a:t>: Integrate EUDAT B2NOTE with OpenAIRE Zenodo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To be evaluated</a:t>
            </a:r>
            <a:r>
              <a:rPr lang="en-GB" sz="1200">
                <a:solidFill>
                  <a:schemeClr val="dk1"/>
                </a:solidFill>
              </a:rPr>
              <a:t>: Integrate EUDAT B2NOTE with EGI DataHub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88900" lvl="0" marL="0" rtl="0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255" name="Shape 255"/>
          <p:cNvSpPr/>
          <p:nvPr/>
        </p:nvSpPr>
        <p:spPr>
          <a:xfrm>
            <a:off x="2513175" y="185100"/>
            <a:ext cx="3261900" cy="892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n-GB" sz="1600">
                <a:solidFill>
                  <a:srgbClr val="434343"/>
                </a:solidFill>
              </a:rPr>
              <a:t>Equipping services with annotation functionalities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5714000" y="377825"/>
            <a:ext cx="9513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JA1.</a:t>
            </a:r>
            <a:r>
              <a:rPr b="1" lang="en-GB">
                <a:solidFill>
                  <a:schemeClr val="lt1"/>
                </a:solidFill>
              </a:rPr>
              <a:t>2.2</a:t>
            </a:r>
          </a:p>
        </p:txBody>
      </p:sp>
      <p:sp>
        <p:nvSpPr>
          <p:cNvPr id="257" name="Shape 257"/>
          <p:cNvSpPr/>
          <p:nvPr/>
        </p:nvSpPr>
        <p:spPr>
          <a:xfrm>
            <a:off x="4580625" y="1366925"/>
            <a:ext cx="232800" cy="35229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8" name="Shape 258"/>
          <p:cNvSpPr txBox="1"/>
          <p:nvPr/>
        </p:nvSpPr>
        <p:spPr>
          <a:xfrm>
            <a:off x="350800" y="1034100"/>
            <a:ext cx="2591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-GB" sz="2000"/>
              <a:t>Type of output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4806325" y="1034100"/>
            <a:ext cx="2591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-GB" sz="2000"/>
              <a:t>Timeline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-GB"/>
              <a:t>Outline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Report on status of Collaboration Agreement and next steps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Cross-project governance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Joint work plan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Joint Activity 1. “Service Integration”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Joint Activity 2. “Communication, Engagement, Support and Training” </a:t>
            </a:r>
          </a:p>
          <a:p>
            <a:pPr indent="-317500" lvl="1" marL="914400">
              <a:spcBef>
                <a:spcPts val="0"/>
              </a:spcBef>
              <a:buSzPts val="1400"/>
              <a:buChar char="○"/>
            </a:pPr>
            <a:r>
              <a:rPr lang="en-GB"/>
              <a:t>Joint Activity 3. “Governance”</a:t>
            </a:r>
          </a:p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  <p:sp>
        <p:nvSpPr>
          <p:cNvPr id="265" name="Shape 265"/>
          <p:cNvSpPr txBox="1"/>
          <p:nvPr>
            <p:ph idx="2" type="body"/>
          </p:nvPr>
        </p:nvSpPr>
        <p:spPr>
          <a:xfrm>
            <a:off x="371075" y="148492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dk1"/>
                </a:solidFill>
              </a:rPr>
              <a:t>Service</a:t>
            </a:r>
            <a:r>
              <a:rPr lang="en-GB" sz="1600">
                <a:solidFill>
                  <a:schemeClr val="dk1"/>
                </a:solidFill>
              </a:rPr>
              <a:t> 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1600">
                <a:solidFill>
                  <a:schemeClr val="dk1"/>
                </a:solidFill>
              </a:rPr>
              <a:t>Stakeholders</a:t>
            </a:r>
            <a:r>
              <a:rPr lang="en-GB" sz="1600">
                <a:solidFill>
                  <a:schemeClr val="dk1"/>
                </a:solidFill>
              </a:rPr>
              <a:t>: </a:t>
            </a:r>
            <a:r>
              <a:rPr lang="en-GB" sz="1600" u="sng">
                <a:solidFill>
                  <a:schemeClr val="dk1"/>
                </a:solidFill>
              </a:rPr>
              <a:t>researchers</a:t>
            </a:r>
            <a:r>
              <a:rPr lang="en-GB" sz="1600">
                <a:solidFill>
                  <a:schemeClr val="dk1"/>
                </a:solidFill>
              </a:rPr>
              <a:t> will benefit from accessing EOSC services whose outcome (scientific products) are aligned with a common understanding of “research community”; services as well as products will be associated to one or more community enabling community-driven discovery and provenance information.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 </a:t>
            </a:r>
          </a:p>
          <a:p>
            <a:pPr indent="88900" lvl="0" marL="0" rtl="0">
              <a:spcBef>
                <a:spcPts val="0"/>
              </a:spcBef>
              <a:buNone/>
            </a:pPr>
            <a:r>
              <a:t/>
            </a:r>
            <a:endParaRPr sz="1600"/>
          </a:p>
        </p:txBody>
      </p:sp>
      <p:sp>
        <p:nvSpPr>
          <p:cNvPr id="266" name="Shape 266"/>
          <p:cNvSpPr txBox="1"/>
          <p:nvPr>
            <p:ph idx="1" type="body"/>
          </p:nvPr>
        </p:nvSpPr>
        <p:spPr>
          <a:xfrm>
            <a:off x="4854925" y="1491750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To be evaluated</a:t>
            </a:r>
            <a:r>
              <a:rPr lang="en-GB" sz="1200">
                <a:solidFill>
                  <a:schemeClr val="dk1"/>
                </a:solidFill>
              </a:rPr>
              <a:t>: EUDAT B2SHARE to support EOSC guidelines for communities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To be evaluated</a:t>
            </a:r>
            <a:r>
              <a:rPr lang="en-GB" sz="1200">
                <a:solidFill>
                  <a:schemeClr val="dk1"/>
                </a:solidFill>
              </a:rPr>
              <a:t>: EUDAT B2FIND to support EOSC guidelines for communities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To be evaluated</a:t>
            </a:r>
            <a:r>
              <a:rPr lang="en-GB" sz="1200">
                <a:solidFill>
                  <a:schemeClr val="dk1"/>
                </a:solidFill>
              </a:rPr>
              <a:t>: EUDAT DPMT to support EOSC guidelines for communities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To be evaluated</a:t>
            </a:r>
            <a:r>
              <a:rPr lang="en-GB" sz="1200">
                <a:solidFill>
                  <a:schemeClr val="dk1"/>
                </a:solidFill>
              </a:rPr>
              <a:t>: OpenAIRE Research Dashboard to support EOSC guidelines for communities</a:t>
            </a:r>
          </a:p>
          <a:p>
            <a:pPr indent="88900" lvl="0" marL="0" rtl="0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267" name="Shape 267"/>
          <p:cNvSpPr/>
          <p:nvPr/>
        </p:nvSpPr>
        <p:spPr>
          <a:xfrm>
            <a:off x="2513175" y="185100"/>
            <a:ext cx="3261900" cy="892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n-GB" sz="1600">
                <a:solidFill>
                  <a:schemeClr val="dk1"/>
                </a:solidFill>
              </a:rPr>
              <a:t>Aligning EOSC-hub services to EOSC community guidelines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5714000" y="377825"/>
            <a:ext cx="9027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</a:t>
            </a:r>
            <a:r>
              <a:rPr b="1" lang="en-GB">
                <a:solidFill>
                  <a:schemeClr val="lt1"/>
                </a:solidFill>
              </a:rPr>
              <a:t>A1.2.3</a:t>
            </a:r>
          </a:p>
        </p:txBody>
      </p:sp>
      <p:sp>
        <p:nvSpPr>
          <p:cNvPr id="269" name="Shape 269"/>
          <p:cNvSpPr/>
          <p:nvPr/>
        </p:nvSpPr>
        <p:spPr>
          <a:xfrm>
            <a:off x="4580625" y="1366925"/>
            <a:ext cx="232800" cy="35229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0" name="Shape 270"/>
          <p:cNvSpPr txBox="1"/>
          <p:nvPr/>
        </p:nvSpPr>
        <p:spPr>
          <a:xfrm>
            <a:off x="350800" y="1034100"/>
            <a:ext cx="2591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-GB" sz="2000"/>
              <a:t>Type of output</a:t>
            </a:r>
          </a:p>
        </p:txBody>
      </p:sp>
      <p:sp>
        <p:nvSpPr>
          <p:cNvPr id="271" name="Shape 271"/>
          <p:cNvSpPr txBox="1"/>
          <p:nvPr/>
        </p:nvSpPr>
        <p:spPr>
          <a:xfrm>
            <a:off x="4806325" y="1034100"/>
            <a:ext cx="2591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-GB" sz="2000"/>
              <a:t>Timeline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  <p:sp>
        <p:nvSpPr>
          <p:cNvPr id="277" name="Shape 277"/>
          <p:cNvSpPr txBox="1"/>
          <p:nvPr>
            <p:ph idx="2" type="body"/>
          </p:nvPr>
        </p:nvSpPr>
        <p:spPr>
          <a:xfrm>
            <a:off x="371075" y="133252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dk1"/>
                </a:solidFill>
              </a:rPr>
              <a:t>Service</a:t>
            </a:r>
            <a:r>
              <a:rPr lang="en-GB" sz="1600">
                <a:solidFill>
                  <a:schemeClr val="dk1"/>
                </a:solidFill>
              </a:rPr>
              <a:t> 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1600">
                <a:solidFill>
                  <a:schemeClr val="dk1"/>
                </a:solidFill>
              </a:rPr>
              <a:t>Stakeholders</a:t>
            </a:r>
            <a:r>
              <a:rPr lang="en-GB" sz="1600">
                <a:solidFill>
                  <a:schemeClr val="dk1"/>
                </a:solidFill>
              </a:rPr>
              <a:t>: </a:t>
            </a:r>
            <a:r>
              <a:rPr lang="en-GB" sz="1600" u="sng">
                <a:solidFill>
                  <a:schemeClr val="dk1"/>
                </a:solidFill>
              </a:rPr>
              <a:t>researchers</a:t>
            </a:r>
            <a:r>
              <a:rPr lang="en-GB" sz="1600">
                <a:solidFill>
                  <a:schemeClr val="dk1"/>
                </a:solidFill>
              </a:rPr>
              <a:t> will be presented with a variety of solutions where to publish their scientific products. In addition they will  be able to access data repositories from the EGI Cloud Computing services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 </a:t>
            </a:r>
          </a:p>
          <a:p>
            <a:pPr indent="88900" lvl="0" marL="0" rtl="0">
              <a:spcBef>
                <a:spcPts val="0"/>
              </a:spcBef>
              <a:buNone/>
            </a:pPr>
            <a:r>
              <a:t/>
            </a:r>
            <a:endParaRPr sz="1600"/>
          </a:p>
        </p:txBody>
      </p:sp>
      <p:sp>
        <p:nvSpPr>
          <p:cNvPr id="278" name="Shape 278"/>
          <p:cNvSpPr txBox="1"/>
          <p:nvPr>
            <p:ph idx="1" type="body"/>
          </p:nvPr>
        </p:nvSpPr>
        <p:spPr>
          <a:xfrm>
            <a:off x="4854925" y="1263150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>
                <a:solidFill>
                  <a:schemeClr val="dk1"/>
                </a:solidFill>
              </a:rPr>
              <a:t>M6</a:t>
            </a:r>
            <a:r>
              <a:rPr lang="en-GB" sz="1000">
                <a:solidFill>
                  <a:schemeClr val="dk1"/>
                </a:solidFill>
              </a:rPr>
              <a:t>: Demonstrate access from EGI FedCloud to EGI DataHub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>
                <a:solidFill>
                  <a:schemeClr val="dk1"/>
                </a:solidFill>
              </a:rPr>
              <a:t>M9</a:t>
            </a:r>
            <a:r>
              <a:rPr lang="en-GB" sz="1000">
                <a:solidFill>
                  <a:schemeClr val="dk1"/>
                </a:solidFill>
              </a:rPr>
              <a:t>: Demonstrate access from EGI FedCloud to EUDAT B2STAGE/B2SAFE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>
                <a:solidFill>
                  <a:schemeClr val="dk1"/>
                </a:solidFill>
              </a:rPr>
              <a:t>M12</a:t>
            </a:r>
            <a:r>
              <a:rPr lang="en-GB" sz="1000">
                <a:solidFill>
                  <a:schemeClr val="dk1"/>
                </a:solidFill>
              </a:rPr>
              <a:t>: Demonstrate access from EGI FedCloud to EUDAT B2SHARE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>
                <a:solidFill>
                  <a:schemeClr val="dk1"/>
                </a:solidFill>
              </a:rPr>
              <a:t>M12</a:t>
            </a:r>
            <a:r>
              <a:rPr lang="en-GB" sz="1000">
                <a:solidFill>
                  <a:schemeClr val="dk1"/>
                </a:solidFill>
              </a:rPr>
              <a:t>: Include OpenAIRE Zenodo as EOSC catch-all Repository for individual researcher into EOSC Service Catalogue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>
                <a:solidFill>
                  <a:schemeClr val="dk1"/>
                </a:solidFill>
              </a:rPr>
              <a:t>M12</a:t>
            </a:r>
            <a:r>
              <a:rPr lang="en-GB" sz="1000">
                <a:solidFill>
                  <a:schemeClr val="dk1"/>
                </a:solidFill>
              </a:rPr>
              <a:t>: Include EUDAT B2SHARE as data repository into EOSC Service Catalogue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>
                <a:solidFill>
                  <a:schemeClr val="dk1"/>
                </a:solidFill>
              </a:rPr>
              <a:t>M12</a:t>
            </a:r>
            <a:r>
              <a:rPr lang="en-GB" sz="1000">
                <a:solidFill>
                  <a:schemeClr val="dk1"/>
                </a:solidFill>
              </a:rPr>
              <a:t>: Include EGI DataHub as data platform into EOSC Service Catalogue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>
                <a:solidFill>
                  <a:schemeClr val="dk1"/>
                </a:solidFill>
              </a:rPr>
              <a:t>M12</a:t>
            </a:r>
            <a:r>
              <a:rPr lang="en-GB" sz="1000">
                <a:solidFill>
                  <a:schemeClr val="dk1"/>
                </a:solidFill>
              </a:rPr>
              <a:t>: Include EGI AppDB as software and virtual appliances platform into EOSC Service Catalogue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>
                <a:solidFill>
                  <a:schemeClr val="dk1"/>
                </a:solidFill>
              </a:rPr>
              <a:t>M18</a:t>
            </a:r>
            <a:r>
              <a:rPr lang="en-GB" sz="1000">
                <a:solidFill>
                  <a:schemeClr val="dk1"/>
                </a:solidFill>
              </a:rPr>
              <a:t>: Demonstrate access from EGI FedCloud to OpenAIRE Zenodo</a:t>
            </a:r>
          </a:p>
        </p:txBody>
      </p:sp>
      <p:sp>
        <p:nvSpPr>
          <p:cNvPr id="279" name="Shape 279"/>
          <p:cNvSpPr/>
          <p:nvPr/>
        </p:nvSpPr>
        <p:spPr>
          <a:xfrm>
            <a:off x="2428700" y="44925"/>
            <a:ext cx="3261900" cy="892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1600">
                <a:solidFill>
                  <a:schemeClr val="dk1"/>
                </a:solidFill>
              </a:rPr>
              <a:t>Usage of scientific product repositories for communities</a:t>
            </a:r>
          </a:p>
        </p:txBody>
      </p:sp>
      <p:sp>
        <p:nvSpPr>
          <p:cNvPr id="280" name="Shape 280"/>
          <p:cNvSpPr txBox="1"/>
          <p:nvPr/>
        </p:nvSpPr>
        <p:spPr>
          <a:xfrm>
            <a:off x="5629525" y="237650"/>
            <a:ext cx="9951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</a:t>
            </a:r>
            <a:r>
              <a:rPr b="1" lang="en-GB">
                <a:solidFill>
                  <a:schemeClr val="lt1"/>
                </a:solidFill>
              </a:rPr>
              <a:t>A1.2.4</a:t>
            </a:r>
          </a:p>
        </p:txBody>
      </p:sp>
      <p:sp>
        <p:nvSpPr>
          <p:cNvPr id="281" name="Shape 281"/>
          <p:cNvSpPr/>
          <p:nvPr/>
        </p:nvSpPr>
        <p:spPr>
          <a:xfrm>
            <a:off x="4580625" y="1214525"/>
            <a:ext cx="232800" cy="35229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2" name="Shape 282"/>
          <p:cNvSpPr txBox="1"/>
          <p:nvPr/>
        </p:nvSpPr>
        <p:spPr>
          <a:xfrm>
            <a:off x="350800" y="881700"/>
            <a:ext cx="2591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-GB" sz="2000"/>
              <a:t>Type of output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4806325" y="881700"/>
            <a:ext cx="2591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-GB" sz="2000"/>
              <a:t>Timeline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  <p:sp>
        <p:nvSpPr>
          <p:cNvPr id="289" name="Shape 289"/>
          <p:cNvSpPr txBox="1"/>
          <p:nvPr>
            <p:ph idx="2" type="body"/>
          </p:nvPr>
        </p:nvSpPr>
        <p:spPr>
          <a:xfrm>
            <a:off x="371075" y="148492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dk1"/>
                </a:solidFill>
              </a:rPr>
              <a:t>Service</a:t>
            </a:r>
            <a:r>
              <a:rPr lang="en-GB" sz="1600">
                <a:solidFill>
                  <a:schemeClr val="dk1"/>
                </a:solidFill>
              </a:rPr>
              <a:t> 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1600">
                <a:solidFill>
                  <a:schemeClr val="dk1"/>
                </a:solidFill>
              </a:rPr>
              <a:t>Stakeholders</a:t>
            </a:r>
            <a:r>
              <a:rPr lang="en-GB" sz="1600">
                <a:solidFill>
                  <a:schemeClr val="dk1"/>
                </a:solidFill>
              </a:rPr>
              <a:t>: </a:t>
            </a:r>
            <a:r>
              <a:rPr lang="en-GB" sz="1600" u="sng">
                <a:solidFill>
                  <a:schemeClr val="dk1"/>
                </a:solidFill>
              </a:rPr>
              <a:t>content providers </a:t>
            </a:r>
            <a:r>
              <a:rPr lang="en-GB" sz="1600">
                <a:solidFill>
                  <a:schemeClr val="dk1"/>
                </a:solidFill>
              </a:rPr>
              <a:t>which will complete, keep up-to-date, enrich their collections in (almost) real-time and the researchers accessing such content providers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 </a:t>
            </a:r>
          </a:p>
          <a:p>
            <a:pPr indent="88900" lvl="0" marL="0" rtl="0">
              <a:spcBef>
                <a:spcPts val="0"/>
              </a:spcBef>
              <a:buNone/>
            </a:pPr>
            <a:r>
              <a:t/>
            </a:r>
            <a:endParaRPr sz="1600"/>
          </a:p>
        </p:txBody>
      </p:sp>
      <p:sp>
        <p:nvSpPr>
          <p:cNvPr id="290" name="Shape 290"/>
          <p:cNvSpPr txBox="1"/>
          <p:nvPr>
            <p:ph idx="1" type="body"/>
          </p:nvPr>
        </p:nvSpPr>
        <p:spPr>
          <a:xfrm>
            <a:off x="4854925" y="1415550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To be evaluated</a:t>
            </a:r>
            <a:r>
              <a:rPr lang="en-GB" sz="1200">
                <a:solidFill>
                  <a:schemeClr val="dk1"/>
                </a:solidFill>
              </a:rPr>
              <a:t>: Integrate OpenAIRE brokering service with EGI DataHub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To be evaluated</a:t>
            </a:r>
            <a:r>
              <a:rPr lang="en-GB" sz="1200">
                <a:solidFill>
                  <a:schemeClr val="dk1"/>
                </a:solidFill>
              </a:rPr>
              <a:t>: Integrate OpenAIRE brokering service with EGI AppDB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To be evaluated</a:t>
            </a:r>
            <a:r>
              <a:rPr lang="en-GB" sz="1200">
                <a:solidFill>
                  <a:schemeClr val="dk1"/>
                </a:solidFill>
              </a:rPr>
              <a:t>: Integrate OpenAIRE brokering service with EUDAT B2FIND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To be evaluated</a:t>
            </a:r>
            <a:r>
              <a:rPr lang="en-GB" sz="1200">
                <a:solidFill>
                  <a:schemeClr val="dk1"/>
                </a:solidFill>
              </a:rPr>
              <a:t>: Integrate OpenAIRE brokering service with EUDAT B2SHARE</a:t>
            </a:r>
          </a:p>
        </p:txBody>
      </p:sp>
      <p:sp>
        <p:nvSpPr>
          <p:cNvPr id="291" name="Shape 291"/>
          <p:cNvSpPr/>
          <p:nvPr/>
        </p:nvSpPr>
        <p:spPr>
          <a:xfrm>
            <a:off x="2420075" y="107475"/>
            <a:ext cx="3261900" cy="892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</a:rPr>
              <a:t>Usage Brokering services for scholarly communication</a:t>
            </a:r>
          </a:p>
        </p:txBody>
      </p:sp>
      <p:sp>
        <p:nvSpPr>
          <p:cNvPr id="292" name="Shape 292"/>
          <p:cNvSpPr txBox="1"/>
          <p:nvPr/>
        </p:nvSpPr>
        <p:spPr>
          <a:xfrm>
            <a:off x="5620900" y="300200"/>
            <a:ext cx="9957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</a:t>
            </a:r>
            <a:r>
              <a:rPr b="1" lang="en-GB">
                <a:solidFill>
                  <a:schemeClr val="lt1"/>
                </a:solidFill>
              </a:rPr>
              <a:t>A1.2.5</a:t>
            </a:r>
          </a:p>
        </p:txBody>
      </p:sp>
      <p:sp>
        <p:nvSpPr>
          <p:cNvPr id="293" name="Shape 293"/>
          <p:cNvSpPr/>
          <p:nvPr/>
        </p:nvSpPr>
        <p:spPr>
          <a:xfrm>
            <a:off x="4580625" y="1366925"/>
            <a:ext cx="232800" cy="35229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4" name="Shape 294"/>
          <p:cNvSpPr txBox="1"/>
          <p:nvPr/>
        </p:nvSpPr>
        <p:spPr>
          <a:xfrm>
            <a:off x="350800" y="1034100"/>
            <a:ext cx="2591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-GB" sz="2000"/>
              <a:t>Type of output</a:t>
            </a:r>
          </a:p>
        </p:txBody>
      </p:sp>
      <p:sp>
        <p:nvSpPr>
          <p:cNvPr id="295" name="Shape 295"/>
          <p:cNvSpPr txBox="1"/>
          <p:nvPr/>
        </p:nvSpPr>
        <p:spPr>
          <a:xfrm>
            <a:off x="4806325" y="1034100"/>
            <a:ext cx="2591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-GB" sz="2000"/>
              <a:t>Timeline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 rt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‹#›</a:t>
            </a:fld>
          </a:p>
        </p:txBody>
      </p:sp>
      <p:sp>
        <p:nvSpPr>
          <p:cNvPr id="301" name="Shape 301"/>
          <p:cNvSpPr/>
          <p:nvPr/>
        </p:nvSpPr>
        <p:spPr>
          <a:xfrm>
            <a:off x="4506625" y="2074925"/>
            <a:ext cx="3261900" cy="892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69850" lvl="0" marL="0" rtl="0" algn="ctr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>
                <a:solidFill>
                  <a:srgbClr val="434343"/>
                </a:solidFill>
              </a:rPr>
              <a:t>Adoption of standard/best practices for usage statistics in EOSC-hub services</a:t>
            </a:r>
          </a:p>
        </p:txBody>
      </p:sp>
      <p:sp>
        <p:nvSpPr>
          <p:cNvPr id="302" name="Shape 302"/>
          <p:cNvSpPr txBox="1"/>
          <p:nvPr/>
        </p:nvSpPr>
        <p:spPr>
          <a:xfrm>
            <a:off x="7616125" y="2326325"/>
            <a:ext cx="8508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JA1.</a:t>
            </a:r>
            <a:r>
              <a:rPr b="1" lang="en-GB">
                <a:solidFill>
                  <a:schemeClr val="lt1"/>
                </a:solidFill>
              </a:rPr>
              <a:t>3.1</a:t>
            </a:r>
          </a:p>
        </p:txBody>
      </p:sp>
      <p:sp>
        <p:nvSpPr>
          <p:cNvPr id="303" name="Shape 303"/>
          <p:cNvSpPr/>
          <p:nvPr/>
        </p:nvSpPr>
        <p:spPr>
          <a:xfrm>
            <a:off x="734700" y="2074925"/>
            <a:ext cx="2921100" cy="8928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FFFFFF"/>
                </a:solidFill>
              </a:rPr>
              <a:t>Towards an Open Science-oriented Scientific Impact in EOSC</a:t>
            </a:r>
          </a:p>
        </p:txBody>
      </p:sp>
      <p:sp>
        <p:nvSpPr>
          <p:cNvPr id="304" name="Shape 304"/>
          <p:cNvSpPr txBox="1"/>
          <p:nvPr/>
        </p:nvSpPr>
        <p:spPr>
          <a:xfrm>
            <a:off x="102575" y="2330700"/>
            <a:ext cx="7491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</a:t>
            </a:r>
            <a:r>
              <a:rPr b="1" lang="en-GB">
                <a:solidFill>
                  <a:schemeClr val="lt1"/>
                </a:solidFill>
              </a:rPr>
              <a:t>A1.3</a:t>
            </a:r>
          </a:p>
        </p:txBody>
      </p:sp>
      <p:cxnSp>
        <p:nvCxnSpPr>
          <p:cNvPr id="305" name="Shape 305"/>
          <p:cNvCxnSpPr>
            <a:stCxn id="303" idx="3"/>
            <a:endCxn id="301" idx="1"/>
          </p:cNvCxnSpPr>
          <p:nvPr/>
        </p:nvCxnSpPr>
        <p:spPr>
          <a:xfrm>
            <a:off x="3655800" y="2521325"/>
            <a:ext cx="850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  <p:sp>
        <p:nvSpPr>
          <p:cNvPr id="311" name="Shape 311"/>
          <p:cNvSpPr txBox="1"/>
          <p:nvPr>
            <p:ph idx="2" type="body"/>
          </p:nvPr>
        </p:nvSpPr>
        <p:spPr>
          <a:xfrm>
            <a:off x="371075" y="148492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dk1"/>
                </a:solidFill>
              </a:rPr>
              <a:t>Service</a:t>
            </a:r>
            <a:r>
              <a:rPr lang="en-GB" sz="1600">
                <a:solidFill>
                  <a:schemeClr val="dk1"/>
                </a:solidFill>
              </a:rPr>
              <a:t> 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1600">
                <a:solidFill>
                  <a:schemeClr val="dk1"/>
                </a:solidFill>
              </a:rPr>
              <a:t>Stakeholders</a:t>
            </a:r>
            <a:r>
              <a:rPr lang="en-GB" sz="1600">
                <a:solidFill>
                  <a:schemeClr val="dk1"/>
                </a:solidFill>
              </a:rPr>
              <a:t>: </a:t>
            </a:r>
            <a:r>
              <a:rPr lang="en-GB" sz="1600" u="sng">
                <a:solidFill>
                  <a:schemeClr val="dk1"/>
                </a:solidFill>
              </a:rPr>
              <a:t>researchers</a:t>
            </a:r>
            <a:r>
              <a:rPr lang="en-GB" sz="1600">
                <a:solidFill>
                  <a:schemeClr val="dk1"/>
                </a:solidFill>
              </a:rPr>
              <a:t> can access scientific products together with their usage stats, scientists authoring scientific products different from literature can benefit from new measures of quality; </a:t>
            </a:r>
            <a:r>
              <a:rPr lang="en-GB" sz="1600" u="sng">
                <a:solidFill>
                  <a:schemeClr val="dk1"/>
                </a:solidFill>
              </a:rPr>
              <a:t>service providers</a:t>
            </a:r>
            <a:r>
              <a:rPr lang="en-GB" sz="1600">
                <a:solidFill>
                  <a:schemeClr val="dk1"/>
                </a:solidFill>
              </a:rPr>
              <a:t> and </a:t>
            </a:r>
            <a:r>
              <a:rPr lang="en-GB" sz="1600" u="sng">
                <a:solidFill>
                  <a:schemeClr val="dk1"/>
                </a:solidFill>
              </a:rPr>
              <a:t>SMEs</a:t>
            </a:r>
            <a:r>
              <a:rPr lang="en-GB" sz="1600">
                <a:solidFill>
                  <a:schemeClr val="dk1"/>
                </a:solidFill>
              </a:rPr>
              <a:t> can define quality metrics and relative tools for open science (taking into account all products and their usage stats)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 </a:t>
            </a:r>
          </a:p>
          <a:p>
            <a:pPr indent="88900" lvl="0" marL="0" rtl="0">
              <a:spcBef>
                <a:spcPts val="0"/>
              </a:spcBef>
              <a:buNone/>
            </a:pPr>
            <a:r>
              <a:t/>
            </a:r>
            <a:endParaRPr sz="1600"/>
          </a:p>
        </p:txBody>
      </p:sp>
      <p:sp>
        <p:nvSpPr>
          <p:cNvPr id="312" name="Shape 312"/>
          <p:cNvSpPr txBox="1"/>
          <p:nvPr>
            <p:ph idx="1" type="body"/>
          </p:nvPr>
        </p:nvSpPr>
        <p:spPr>
          <a:xfrm>
            <a:off x="4854925" y="1491750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M30</a:t>
            </a:r>
            <a:r>
              <a:rPr lang="en-GB" sz="1200">
                <a:solidFill>
                  <a:schemeClr val="dk1"/>
                </a:solidFill>
              </a:rPr>
              <a:t>: Align EGI Accounting system to new usage statistic metrics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M30</a:t>
            </a:r>
            <a:r>
              <a:rPr lang="en-GB" sz="1200">
                <a:solidFill>
                  <a:schemeClr val="dk1"/>
                </a:solidFill>
              </a:rPr>
              <a:t>: Align EGI AppDB to new usage statistic metrics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M30</a:t>
            </a:r>
            <a:r>
              <a:rPr lang="en-GB" sz="1200">
                <a:solidFill>
                  <a:schemeClr val="dk1"/>
                </a:solidFill>
              </a:rPr>
              <a:t>: Align EGI DataHub to new usage statistic metrics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M30</a:t>
            </a:r>
            <a:r>
              <a:rPr lang="en-GB" sz="1200">
                <a:solidFill>
                  <a:schemeClr val="dk1"/>
                </a:solidFill>
              </a:rPr>
              <a:t>: Align EUDAT Accounting system to new usage statistic metrics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M30</a:t>
            </a:r>
            <a:r>
              <a:rPr lang="en-GB" sz="1200">
                <a:solidFill>
                  <a:schemeClr val="dk1"/>
                </a:solidFill>
              </a:rPr>
              <a:t>: Align EUDAT B2SHARE to new usage statistics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M30</a:t>
            </a:r>
            <a:r>
              <a:rPr lang="en-GB" sz="1200">
                <a:solidFill>
                  <a:schemeClr val="dk1"/>
                </a:solidFill>
              </a:rPr>
              <a:t>: Align EUDAT B2SAFE to new usage statistics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M36</a:t>
            </a:r>
            <a:r>
              <a:rPr lang="en-GB" sz="1200">
                <a:solidFill>
                  <a:schemeClr val="dk1"/>
                </a:solidFill>
              </a:rPr>
              <a:t>: Adapt OpenAIRE Usage Stats service to collect usage statistics on different products of science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M36</a:t>
            </a:r>
            <a:r>
              <a:rPr lang="en-GB" sz="1200">
                <a:solidFill>
                  <a:schemeClr val="dk1"/>
                </a:solidFill>
              </a:rPr>
              <a:t>: Adapt OpenAIRE Usage Stats service to collect usage statistics from EOSC-hub services</a:t>
            </a:r>
          </a:p>
        </p:txBody>
      </p:sp>
      <p:sp>
        <p:nvSpPr>
          <p:cNvPr id="313" name="Shape 313"/>
          <p:cNvSpPr/>
          <p:nvPr/>
        </p:nvSpPr>
        <p:spPr>
          <a:xfrm>
            <a:off x="2642700" y="163100"/>
            <a:ext cx="3261900" cy="892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n-GB" sz="1600">
                <a:solidFill>
                  <a:srgbClr val="434343"/>
                </a:solidFill>
              </a:rPr>
              <a:t>Adoption of standard/best practices for usage statistics in EOSC-hub services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x="5752200" y="414500"/>
            <a:ext cx="10923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JA1.</a:t>
            </a:r>
            <a:r>
              <a:rPr b="1" lang="en-GB">
                <a:solidFill>
                  <a:schemeClr val="lt1"/>
                </a:solidFill>
              </a:rPr>
              <a:t>3.1</a:t>
            </a:r>
          </a:p>
        </p:txBody>
      </p:sp>
      <p:sp>
        <p:nvSpPr>
          <p:cNvPr id="315" name="Shape 315"/>
          <p:cNvSpPr/>
          <p:nvPr/>
        </p:nvSpPr>
        <p:spPr>
          <a:xfrm>
            <a:off x="4580625" y="1366925"/>
            <a:ext cx="232800" cy="35229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6" name="Shape 316"/>
          <p:cNvSpPr txBox="1"/>
          <p:nvPr/>
        </p:nvSpPr>
        <p:spPr>
          <a:xfrm>
            <a:off x="350800" y="1034100"/>
            <a:ext cx="2591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-GB" sz="2000"/>
              <a:t>Type of output</a:t>
            </a:r>
          </a:p>
        </p:txBody>
      </p:sp>
      <p:sp>
        <p:nvSpPr>
          <p:cNvPr id="317" name="Shape 317"/>
          <p:cNvSpPr txBox="1"/>
          <p:nvPr/>
        </p:nvSpPr>
        <p:spPr>
          <a:xfrm>
            <a:off x="4806325" y="1034100"/>
            <a:ext cx="2591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-GB" sz="2000"/>
              <a:t>Timeline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 rt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‹#›</a:t>
            </a:fld>
          </a:p>
        </p:txBody>
      </p:sp>
      <p:sp>
        <p:nvSpPr>
          <p:cNvPr id="323" name="Shape 323"/>
          <p:cNvSpPr/>
          <p:nvPr/>
        </p:nvSpPr>
        <p:spPr>
          <a:xfrm>
            <a:off x="4582825" y="2072150"/>
            <a:ext cx="3261900" cy="892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n-GB" sz="1600">
                <a:solidFill>
                  <a:srgbClr val="434343"/>
                </a:solidFill>
              </a:rPr>
              <a:t>Integrate B2HANDLE with OpenAIRE aggregation service for automatics PID generation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7766000" y="2299000"/>
            <a:ext cx="8283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</a:t>
            </a:r>
            <a:r>
              <a:rPr b="1" lang="en-GB">
                <a:solidFill>
                  <a:schemeClr val="lt1"/>
                </a:solidFill>
              </a:rPr>
              <a:t>A1.4.2</a:t>
            </a:r>
          </a:p>
        </p:txBody>
      </p:sp>
      <p:sp>
        <p:nvSpPr>
          <p:cNvPr id="325" name="Shape 325"/>
          <p:cNvSpPr/>
          <p:nvPr/>
        </p:nvSpPr>
        <p:spPr>
          <a:xfrm>
            <a:off x="4565175" y="3252350"/>
            <a:ext cx="3261900" cy="892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n-GB" sz="1600">
                <a:solidFill>
                  <a:srgbClr val="434343"/>
                </a:solidFill>
              </a:rPr>
              <a:t>Pilot and demonstrate OpenAIRE Amnesia service within the EOSC-hub Sensitive Data Services</a:t>
            </a:r>
          </a:p>
        </p:txBody>
      </p:sp>
      <p:sp>
        <p:nvSpPr>
          <p:cNvPr id="326" name="Shape 326"/>
          <p:cNvSpPr txBox="1"/>
          <p:nvPr/>
        </p:nvSpPr>
        <p:spPr>
          <a:xfrm>
            <a:off x="7766000" y="3467525"/>
            <a:ext cx="9081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</a:t>
            </a:r>
            <a:r>
              <a:rPr b="1" lang="en-GB">
                <a:solidFill>
                  <a:schemeClr val="lt1"/>
                </a:solidFill>
              </a:rPr>
              <a:t>A1.4.3</a:t>
            </a:r>
          </a:p>
        </p:txBody>
      </p:sp>
      <p:sp>
        <p:nvSpPr>
          <p:cNvPr id="327" name="Shape 327"/>
          <p:cNvSpPr/>
          <p:nvPr/>
        </p:nvSpPr>
        <p:spPr>
          <a:xfrm>
            <a:off x="4567700" y="891950"/>
            <a:ext cx="3261900" cy="892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n-GB" sz="1600">
                <a:solidFill>
                  <a:srgbClr val="434343"/>
                </a:solidFill>
              </a:rPr>
              <a:t>Integration of the OpenAIRE AAI with EOSC-hub AAI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7768525" y="1030925"/>
            <a:ext cx="9120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</a:t>
            </a:r>
            <a:r>
              <a:rPr b="1" lang="en-GB">
                <a:solidFill>
                  <a:schemeClr val="lt1"/>
                </a:solidFill>
              </a:rPr>
              <a:t>A1.4.1</a:t>
            </a:r>
          </a:p>
        </p:txBody>
      </p:sp>
      <p:cxnSp>
        <p:nvCxnSpPr>
          <p:cNvPr id="329" name="Shape 329"/>
          <p:cNvCxnSpPr>
            <a:stCxn id="330" idx="3"/>
            <a:endCxn id="327" idx="1"/>
          </p:cNvCxnSpPr>
          <p:nvPr/>
        </p:nvCxnSpPr>
        <p:spPr>
          <a:xfrm flipH="1" rot="10800000">
            <a:off x="3655800" y="1338350"/>
            <a:ext cx="912000" cy="1180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31" name="Shape 331"/>
          <p:cNvCxnSpPr>
            <a:stCxn id="330" idx="3"/>
            <a:endCxn id="323" idx="1"/>
          </p:cNvCxnSpPr>
          <p:nvPr/>
        </p:nvCxnSpPr>
        <p:spPr>
          <a:xfrm>
            <a:off x="3655800" y="2518550"/>
            <a:ext cx="927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32" name="Shape 332"/>
          <p:cNvCxnSpPr>
            <a:endCxn id="325" idx="1"/>
          </p:cNvCxnSpPr>
          <p:nvPr/>
        </p:nvCxnSpPr>
        <p:spPr>
          <a:xfrm>
            <a:off x="3657075" y="2518550"/>
            <a:ext cx="908100" cy="1180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330" name="Shape 330"/>
          <p:cNvSpPr/>
          <p:nvPr/>
        </p:nvSpPr>
        <p:spPr>
          <a:xfrm>
            <a:off x="734700" y="2072150"/>
            <a:ext cx="2921100" cy="892800"/>
          </a:xfrm>
          <a:prstGeom prst="roundRect">
            <a:avLst>
              <a:gd fmla="val 16667" name="adj"/>
            </a:avLst>
          </a:prstGeom>
          <a:solidFill>
            <a:srgbClr val="3C78D8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FFFFFF"/>
                </a:solidFill>
              </a:rPr>
              <a:t>Enabling services to support EOSC</a:t>
            </a:r>
          </a:p>
        </p:txBody>
      </p:sp>
      <p:sp>
        <p:nvSpPr>
          <p:cNvPr id="333" name="Shape 333"/>
          <p:cNvSpPr txBox="1"/>
          <p:nvPr/>
        </p:nvSpPr>
        <p:spPr>
          <a:xfrm>
            <a:off x="83175" y="2287925"/>
            <a:ext cx="8283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</a:t>
            </a:r>
            <a:r>
              <a:rPr b="1" lang="en-GB">
                <a:solidFill>
                  <a:schemeClr val="lt1"/>
                </a:solidFill>
              </a:rPr>
              <a:t>A1.4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  <p:sp>
        <p:nvSpPr>
          <p:cNvPr id="339" name="Shape 339"/>
          <p:cNvSpPr txBox="1"/>
          <p:nvPr>
            <p:ph idx="2" type="body"/>
          </p:nvPr>
        </p:nvSpPr>
        <p:spPr>
          <a:xfrm>
            <a:off x="371075" y="156112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dk1"/>
                </a:solidFill>
              </a:rPr>
              <a:t>Service</a:t>
            </a:r>
            <a:r>
              <a:rPr lang="en-GB" sz="1600">
                <a:solidFill>
                  <a:schemeClr val="dk1"/>
                </a:solidFill>
              </a:rPr>
              <a:t> 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1600">
                <a:solidFill>
                  <a:schemeClr val="dk1"/>
                </a:solidFill>
              </a:rPr>
              <a:t>Stakeholders</a:t>
            </a:r>
            <a:r>
              <a:rPr lang="en-GB" sz="1600">
                <a:solidFill>
                  <a:schemeClr val="dk1"/>
                </a:solidFill>
              </a:rPr>
              <a:t>: </a:t>
            </a:r>
            <a:r>
              <a:rPr lang="en-GB" sz="1600" u="sng">
                <a:solidFill>
                  <a:schemeClr val="dk1"/>
                </a:solidFill>
              </a:rPr>
              <a:t>researchers</a:t>
            </a:r>
            <a:r>
              <a:rPr lang="en-GB" sz="1600">
                <a:solidFill>
                  <a:schemeClr val="dk1"/>
                </a:solidFill>
              </a:rPr>
              <a:t> can benefit from single-sign on across EOSC services; </a:t>
            </a:r>
            <a:r>
              <a:rPr lang="en-GB" sz="1600" u="sng">
                <a:solidFill>
                  <a:schemeClr val="dk1"/>
                </a:solidFill>
              </a:rPr>
              <a:t>service providers</a:t>
            </a:r>
            <a:r>
              <a:rPr lang="en-GB" sz="1600">
                <a:solidFill>
                  <a:schemeClr val="dk1"/>
                </a:solidFill>
              </a:rPr>
              <a:t> can offer services easily accessible from researchers 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 </a:t>
            </a:r>
          </a:p>
          <a:p>
            <a:pPr indent="88900" lvl="0" marL="0" rtl="0">
              <a:spcBef>
                <a:spcPts val="0"/>
              </a:spcBef>
              <a:buNone/>
            </a:pPr>
            <a:r>
              <a:t/>
            </a:r>
            <a:endParaRPr sz="1600"/>
          </a:p>
        </p:txBody>
      </p:sp>
      <p:sp>
        <p:nvSpPr>
          <p:cNvPr id="340" name="Shape 340"/>
          <p:cNvSpPr txBox="1"/>
          <p:nvPr>
            <p:ph idx="1" type="body"/>
          </p:nvPr>
        </p:nvSpPr>
        <p:spPr>
          <a:xfrm>
            <a:off x="4854925" y="1567950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M9</a:t>
            </a:r>
            <a:r>
              <a:rPr lang="en-GB" sz="1200">
                <a:solidFill>
                  <a:schemeClr val="dk1"/>
                </a:solidFill>
              </a:rPr>
              <a:t>: integrating AAI from EOSC-Hub and OpenAIRE-Advance</a:t>
            </a:r>
          </a:p>
        </p:txBody>
      </p:sp>
      <p:sp>
        <p:nvSpPr>
          <p:cNvPr id="341" name="Shape 341"/>
          <p:cNvSpPr/>
          <p:nvPr/>
        </p:nvSpPr>
        <p:spPr>
          <a:xfrm>
            <a:off x="2422975" y="134975"/>
            <a:ext cx="3261900" cy="892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n-GB" sz="1600">
                <a:solidFill>
                  <a:srgbClr val="434343"/>
                </a:solidFill>
              </a:rPr>
              <a:t>Integration of the OpenAIRE AAI with EOSC-hub AAI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5623800" y="350150"/>
            <a:ext cx="9033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JA1.</a:t>
            </a:r>
            <a:r>
              <a:rPr b="1" lang="en-GB">
                <a:solidFill>
                  <a:schemeClr val="lt1"/>
                </a:solidFill>
              </a:rPr>
              <a:t>4.1</a:t>
            </a:r>
          </a:p>
        </p:txBody>
      </p:sp>
      <p:sp>
        <p:nvSpPr>
          <p:cNvPr id="343" name="Shape 343"/>
          <p:cNvSpPr/>
          <p:nvPr/>
        </p:nvSpPr>
        <p:spPr>
          <a:xfrm>
            <a:off x="4580625" y="1366925"/>
            <a:ext cx="232800" cy="35229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4" name="Shape 344"/>
          <p:cNvSpPr txBox="1"/>
          <p:nvPr/>
        </p:nvSpPr>
        <p:spPr>
          <a:xfrm>
            <a:off x="350800" y="1034100"/>
            <a:ext cx="2591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-GB" sz="2000"/>
              <a:t>Type of output</a:t>
            </a:r>
          </a:p>
        </p:txBody>
      </p:sp>
      <p:sp>
        <p:nvSpPr>
          <p:cNvPr id="345" name="Shape 345"/>
          <p:cNvSpPr txBox="1"/>
          <p:nvPr/>
        </p:nvSpPr>
        <p:spPr>
          <a:xfrm>
            <a:off x="4806325" y="1034100"/>
            <a:ext cx="2591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-GB" sz="2000"/>
              <a:t>Timeline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  <p:sp>
        <p:nvSpPr>
          <p:cNvPr id="351" name="Shape 351"/>
          <p:cNvSpPr txBox="1"/>
          <p:nvPr>
            <p:ph idx="2" type="body"/>
          </p:nvPr>
        </p:nvSpPr>
        <p:spPr>
          <a:xfrm>
            <a:off x="371075" y="156112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dk1"/>
                </a:solidFill>
              </a:rPr>
              <a:t>Service</a:t>
            </a:r>
            <a:r>
              <a:rPr lang="en-GB" sz="1600">
                <a:solidFill>
                  <a:schemeClr val="dk1"/>
                </a:solidFill>
              </a:rPr>
              <a:t> 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1600">
                <a:solidFill>
                  <a:schemeClr val="dk1"/>
                </a:solidFill>
              </a:rPr>
              <a:t>Stakeholders</a:t>
            </a:r>
            <a:r>
              <a:rPr lang="en-GB" sz="1600">
                <a:solidFill>
                  <a:schemeClr val="dk1"/>
                </a:solidFill>
              </a:rPr>
              <a:t>: </a:t>
            </a:r>
            <a:r>
              <a:rPr lang="en-GB" sz="1600" u="sng">
                <a:solidFill>
                  <a:schemeClr val="dk1"/>
                </a:solidFill>
              </a:rPr>
              <a:t>content providers</a:t>
            </a:r>
            <a:r>
              <a:rPr lang="en-GB" sz="1600">
                <a:solidFill>
                  <a:schemeClr val="dk1"/>
                </a:solidFill>
              </a:rPr>
              <a:t> which can outsource PID/handle management functionalities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 </a:t>
            </a:r>
          </a:p>
          <a:p>
            <a:pPr indent="88900" lvl="0" marL="0" rtl="0">
              <a:spcBef>
                <a:spcPts val="0"/>
              </a:spcBef>
              <a:buNone/>
            </a:pPr>
            <a:r>
              <a:t/>
            </a:r>
            <a:endParaRPr sz="1600"/>
          </a:p>
        </p:txBody>
      </p:sp>
      <p:sp>
        <p:nvSpPr>
          <p:cNvPr id="352" name="Shape 352"/>
          <p:cNvSpPr txBox="1"/>
          <p:nvPr>
            <p:ph idx="1" type="body"/>
          </p:nvPr>
        </p:nvSpPr>
        <p:spPr>
          <a:xfrm>
            <a:off x="4854925" y="1491750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To be evaluated</a:t>
            </a:r>
            <a:r>
              <a:rPr lang="en-GB" sz="1200">
                <a:solidFill>
                  <a:schemeClr val="dk1"/>
                </a:solidFill>
              </a:rPr>
              <a:t>: provision of PID minting as-a-service</a:t>
            </a:r>
          </a:p>
        </p:txBody>
      </p:sp>
      <p:sp>
        <p:nvSpPr>
          <p:cNvPr id="353" name="Shape 353"/>
          <p:cNvSpPr/>
          <p:nvPr/>
        </p:nvSpPr>
        <p:spPr>
          <a:xfrm>
            <a:off x="2467200" y="170025"/>
            <a:ext cx="3261900" cy="892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n-GB" sz="1600">
                <a:solidFill>
                  <a:srgbClr val="434343"/>
                </a:solidFill>
              </a:rPr>
              <a:t>Integrate B2HANDLE with OpenAIRE aggregation service for automatics PID generation</a:t>
            </a:r>
          </a:p>
        </p:txBody>
      </p:sp>
      <p:sp>
        <p:nvSpPr>
          <p:cNvPr id="354" name="Shape 354"/>
          <p:cNvSpPr txBox="1"/>
          <p:nvPr/>
        </p:nvSpPr>
        <p:spPr>
          <a:xfrm>
            <a:off x="5650375" y="396875"/>
            <a:ext cx="10965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</a:t>
            </a:r>
            <a:r>
              <a:rPr b="1" lang="en-GB">
                <a:solidFill>
                  <a:schemeClr val="lt1"/>
                </a:solidFill>
              </a:rPr>
              <a:t>A1.4.2</a:t>
            </a:r>
          </a:p>
        </p:txBody>
      </p:sp>
      <p:sp>
        <p:nvSpPr>
          <p:cNvPr id="355" name="Shape 355"/>
          <p:cNvSpPr/>
          <p:nvPr/>
        </p:nvSpPr>
        <p:spPr>
          <a:xfrm>
            <a:off x="4580625" y="1366925"/>
            <a:ext cx="232800" cy="35229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6" name="Shape 356"/>
          <p:cNvSpPr txBox="1"/>
          <p:nvPr/>
        </p:nvSpPr>
        <p:spPr>
          <a:xfrm>
            <a:off x="350800" y="1034100"/>
            <a:ext cx="2591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-GB" sz="2000"/>
              <a:t>Type of output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4806325" y="1034100"/>
            <a:ext cx="2591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-GB" sz="2000"/>
              <a:t>Timeline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  <p:sp>
        <p:nvSpPr>
          <p:cNvPr id="363" name="Shape 363"/>
          <p:cNvSpPr txBox="1"/>
          <p:nvPr>
            <p:ph idx="2" type="body"/>
          </p:nvPr>
        </p:nvSpPr>
        <p:spPr>
          <a:xfrm>
            <a:off x="371075" y="156112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dk1"/>
                </a:solidFill>
              </a:rPr>
              <a:t>Service</a:t>
            </a:r>
            <a:r>
              <a:rPr lang="en-GB" sz="1600">
                <a:solidFill>
                  <a:schemeClr val="dk1"/>
                </a:solidFill>
              </a:rPr>
              <a:t> </a:t>
            </a: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1600">
                <a:solidFill>
                  <a:schemeClr val="dk1"/>
                </a:solidFill>
              </a:rPr>
              <a:t>Stakeholders</a:t>
            </a:r>
            <a:r>
              <a:rPr lang="en-GB" sz="1600">
                <a:solidFill>
                  <a:schemeClr val="dk1"/>
                </a:solidFill>
              </a:rPr>
              <a:t>: </a:t>
            </a:r>
            <a:r>
              <a:rPr lang="en-GB" sz="1600" u="sng">
                <a:solidFill>
                  <a:schemeClr val="dk1"/>
                </a:solidFill>
              </a:rPr>
              <a:t>researchers</a:t>
            </a:r>
            <a:r>
              <a:rPr lang="en-GB" sz="1600">
                <a:solidFill>
                  <a:schemeClr val="dk1"/>
                </a:solidFill>
              </a:rPr>
              <a:t> in the need of anonymizing data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 </a:t>
            </a:r>
          </a:p>
          <a:p>
            <a:pPr indent="88900" lvl="0" marL="0" rtl="0">
              <a:spcBef>
                <a:spcPts val="0"/>
              </a:spcBef>
              <a:buNone/>
            </a:pPr>
            <a:r>
              <a:t/>
            </a:r>
            <a:endParaRPr sz="1600"/>
          </a:p>
        </p:txBody>
      </p:sp>
      <p:sp>
        <p:nvSpPr>
          <p:cNvPr id="364" name="Shape 364"/>
          <p:cNvSpPr txBox="1"/>
          <p:nvPr>
            <p:ph idx="1" type="body"/>
          </p:nvPr>
        </p:nvSpPr>
        <p:spPr>
          <a:xfrm>
            <a:off x="4854925" y="1567950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dk1"/>
                </a:solidFill>
              </a:rPr>
              <a:t>To be evaluated</a:t>
            </a:r>
            <a:r>
              <a:rPr lang="en-GB" sz="1200">
                <a:solidFill>
                  <a:schemeClr val="dk1"/>
                </a:solidFill>
              </a:rPr>
              <a:t>: adoption of OpenAIRE Amnesia in the portfolio of EOSC-hub services for sensitive data</a:t>
            </a:r>
          </a:p>
        </p:txBody>
      </p:sp>
      <p:sp>
        <p:nvSpPr>
          <p:cNvPr id="365" name="Shape 365"/>
          <p:cNvSpPr/>
          <p:nvPr/>
        </p:nvSpPr>
        <p:spPr>
          <a:xfrm>
            <a:off x="2401025" y="137125"/>
            <a:ext cx="3261900" cy="892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n-GB" sz="1600">
                <a:solidFill>
                  <a:srgbClr val="434343"/>
                </a:solidFill>
              </a:rPr>
              <a:t>Pilot and demonstrate OpenAIRE Amnesia service within the EOSC-hub Sensitive Data Services</a:t>
            </a:r>
          </a:p>
        </p:txBody>
      </p:sp>
      <p:sp>
        <p:nvSpPr>
          <p:cNvPr id="366" name="Shape 366"/>
          <p:cNvSpPr txBox="1"/>
          <p:nvPr/>
        </p:nvSpPr>
        <p:spPr>
          <a:xfrm>
            <a:off x="5601850" y="352300"/>
            <a:ext cx="1039200" cy="393600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b="1" lang="en-GB">
                <a:solidFill>
                  <a:schemeClr val="lt1"/>
                </a:solidFill>
              </a:rPr>
              <a:t>JA1.</a:t>
            </a:r>
            <a:r>
              <a:rPr b="1" lang="en-GB">
                <a:solidFill>
                  <a:schemeClr val="lt1"/>
                </a:solidFill>
              </a:rPr>
              <a:t>4.3</a:t>
            </a:r>
          </a:p>
        </p:txBody>
      </p:sp>
      <p:sp>
        <p:nvSpPr>
          <p:cNvPr id="367" name="Shape 367"/>
          <p:cNvSpPr/>
          <p:nvPr/>
        </p:nvSpPr>
        <p:spPr>
          <a:xfrm>
            <a:off x="4580625" y="1366925"/>
            <a:ext cx="232800" cy="35229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8" name="Shape 368"/>
          <p:cNvSpPr txBox="1"/>
          <p:nvPr/>
        </p:nvSpPr>
        <p:spPr>
          <a:xfrm>
            <a:off x="350800" y="1034100"/>
            <a:ext cx="2591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-GB" sz="2000"/>
              <a:t>Type of output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x="4806325" y="1034100"/>
            <a:ext cx="2591100" cy="6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b="1" lang="en-GB" sz="2000"/>
              <a:t>Timeline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/>
          <p:nvPr>
            <p:ph type="title"/>
          </p:nvPr>
        </p:nvSpPr>
        <p:spPr>
          <a:xfrm>
            <a:off x="311700" y="1267097"/>
            <a:ext cx="8520600" cy="172555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2286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br>
              <a:rPr b="0" i="0" lang="en-GB" sz="32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3240"/>
              <a:t>Joint Activity 2. Communication, Engagement, Support and Training </a:t>
            </a:r>
            <a:r>
              <a:rPr b="0" i="0" lang="en-GB" sz="32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-2286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GB" sz="32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(Team B)</a:t>
            </a:r>
            <a:br>
              <a:rPr lang="en-GB" sz="3240"/>
            </a:br>
            <a:br>
              <a:rPr b="0" i="0" lang="en-GB" sz="32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  <p:sp>
        <p:nvSpPr>
          <p:cNvPr id="375" name="Shape 37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GB"/>
              <a:t>Progress report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311700" y="1017725"/>
            <a:ext cx="8520600" cy="364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114300" lvl="0" marL="0" marR="0" rtl="0" algn="l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/>
              <a:t>Aug-Nov</a:t>
            </a:r>
          </a:p>
          <a:p>
            <a:pPr indent="-342900" lvl="0" marL="457200" marR="0" rtl="0" algn="l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3 task forces formed</a:t>
            </a:r>
          </a:p>
          <a:p>
            <a:pPr indent="-3429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GB" sz="1800"/>
              <a:t>Governance and sustainability</a:t>
            </a:r>
          </a:p>
          <a:p>
            <a:pPr indent="-3429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GB" sz="1800"/>
              <a:t>Outreach, Support, Training and Communications</a:t>
            </a:r>
          </a:p>
          <a:p>
            <a:pPr indent="-3429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GB" sz="1800"/>
              <a:t>Integrated service provision</a:t>
            </a:r>
          </a:p>
          <a:p>
            <a:pPr indent="-342900" lvl="0" marL="4572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Analysis for each area of: common stakeholders, opportunities for collaboration, gaps and overlaps</a:t>
            </a:r>
          </a:p>
          <a:p>
            <a:pPr indent="-114300" lvl="0" marL="0" marR="0" rtl="0" algn="l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/>
              <a:t>Dec</a:t>
            </a:r>
          </a:p>
          <a:p>
            <a:pPr indent="-342900" lvl="0" marL="457200" marR="0" rtl="0" algn="l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First draft of joint work plan (joint activities of complementary grants, outputs and timeline)</a:t>
            </a:r>
          </a:p>
          <a:p>
            <a:pPr indent="-114300" lvl="0" marL="0" marR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t/>
            </a:r>
            <a:endParaRPr b="0" i="0" sz="153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Shape 38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Scope collaboration</a:t>
            </a:r>
          </a:p>
        </p:txBody>
      </p:sp>
      <p:sp>
        <p:nvSpPr>
          <p:cNvPr id="381" name="Shape 38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0" lvl="0" marL="285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</a:pPr>
            <a:r>
              <a:rPr lang="en-GB"/>
              <a:t>Communicate about, and p</a:t>
            </a:r>
            <a:r>
              <a:rPr b="0" i="0" lang="en-GB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romote </a:t>
            </a:r>
            <a:r>
              <a:rPr lang="en-GB"/>
              <a:t>services in a ‘joint manner’ </a:t>
            </a:r>
          </a:p>
          <a:p>
            <a:pPr indent="-25400" lvl="1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○"/>
            </a:pPr>
            <a:r>
              <a:rPr lang="en-GB"/>
              <a:t>Communication, Engagement, Events</a:t>
            </a:r>
          </a:p>
          <a:p>
            <a:pPr indent="-285750" lvl="0" marL="28575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</a:pPr>
            <a:r>
              <a:rPr lang="en-GB"/>
              <a:t>Support communities together - both common and new</a:t>
            </a:r>
          </a:p>
          <a:p>
            <a:pPr indent="0" lvl="1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Training, Technical support</a:t>
            </a:r>
          </a:p>
        </p:txBody>
      </p:sp>
      <p:sp>
        <p:nvSpPr>
          <p:cNvPr id="382" name="Shape 38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‹#›</a:t>
            </a:fld>
          </a:p>
        </p:txBody>
      </p:sp>
      <p:sp>
        <p:nvSpPr>
          <p:cNvPr id="383" name="Shape 383"/>
          <p:cNvSpPr txBox="1"/>
          <p:nvPr/>
        </p:nvSpPr>
        <p:spPr>
          <a:xfrm>
            <a:off x="1180025" y="3135025"/>
            <a:ext cx="5882100" cy="207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400"/>
              </a:spcBef>
              <a:buNone/>
            </a:pPr>
            <a:r>
              <a:rPr lang="en-GB" sz="1800">
                <a:solidFill>
                  <a:srgbClr val="FF9900"/>
                </a:solidFill>
              </a:rPr>
              <a:t>JA2.</a:t>
            </a:r>
            <a:r>
              <a:rPr lang="en-GB" sz="1800">
                <a:solidFill>
                  <a:srgbClr val="FF9900"/>
                </a:solidFill>
              </a:rPr>
              <a:t>1 Communication</a:t>
            </a:r>
          </a:p>
          <a:p>
            <a:pPr indent="0" lvl="0" marL="0" rtl="0">
              <a:lnSpc>
                <a:spcPct val="115000"/>
              </a:lnSpc>
              <a:spcBef>
                <a:spcPts val="400"/>
              </a:spcBef>
              <a:buNone/>
            </a:pPr>
            <a:r>
              <a:rPr lang="en-GB" sz="1800">
                <a:solidFill>
                  <a:srgbClr val="FF9900"/>
                </a:solidFill>
              </a:rPr>
              <a:t>JA2.2 Training &amp; support</a:t>
            </a:r>
          </a:p>
          <a:p>
            <a:pPr indent="0" lvl="0" marL="0" rtl="0">
              <a:lnSpc>
                <a:spcPct val="115000"/>
              </a:lnSpc>
              <a:spcBef>
                <a:spcPts val="400"/>
              </a:spcBef>
              <a:buNone/>
            </a:pPr>
            <a:r>
              <a:rPr lang="en-GB" sz="1800">
                <a:solidFill>
                  <a:srgbClr val="FF9900"/>
                </a:solidFill>
              </a:rPr>
              <a:t>JA2.3 Events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Shape 38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-GB"/>
              <a:t>JA2.1 Communications</a:t>
            </a:r>
          </a:p>
        </p:txBody>
      </p:sp>
      <p:sp>
        <p:nvSpPr>
          <p:cNvPr id="389" name="Shape 38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Char char="●"/>
            </a:pPr>
            <a:r>
              <a:rPr lang="en-GB">
                <a:solidFill>
                  <a:srgbClr val="0000FF"/>
                </a:solidFill>
              </a:rPr>
              <a:t>Communication plan → Shaping the external face of the collaboration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Fed by CWPs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Actions will define ‘what’, ‘by who’, ‘for who’, and ‘how’ will be communicated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Collaboration Agreement → Living document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Harmonised, and where possible joint online presence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Website sections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‘Collaboration corner’ in newsletters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Shared channels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+ We are open for your suggetions!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800"/>
              <a:buChar char="●"/>
            </a:pPr>
            <a:r>
              <a:rPr b="1" lang="en-GB" sz="1900">
                <a:solidFill>
                  <a:srgbClr val="FF9900"/>
                </a:solidFill>
              </a:rPr>
              <a:t>Impact on researchers and providers:</a:t>
            </a:r>
          </a:p>
          <a:p>
            <a:pPr indent="-317500" lvl="1" marL="914400" rtl="0">
              <a:spcBef>
                <a:spcPts val="0"/>
              </a:spcBef>
              <a:buSzPts val="1400"/>
              <a:buChar char="○"/>
            </a:pPr>
            <a:r>
              <a:rPr b="1" lang="en-GB" sz="1900">
                <a:solidFill>
                  <a:srgbClr val="FF9900"/>
                </a:solidFill>
              </a:rPr>
              <a:t>Coherent representation of EOSC and its projects in diverse online and physical formats</a:t>
            </a:r>
          </a:p>
          <a:p>
            <a:pPr indent="44450" lvl="0" marL="0"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11430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0" name="Shape 39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-GB"/>
              <a:t>JA2.2 Training &amp; support</a:t>
            </a:r>
          </a:p>
        </p:txBody>
      </p:sp>
      <p:sp>
        <p:nvSpPr>
          <p:cNvPr id="396" name="Shape 396"/>
          <p:cNvSpPr txBox="1"/>
          <p:nvPr>
            <p:ph idx="1" type="body"/>
          </p:nvPr>
        </p:nvSpPr>
        <p:spPr>
          <a:xfrm>
            <a:off x="6900" y="695275"/>
            <a:ext cx="87504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Support </a:t>
            </a:r>
            <a:r>
              <a:rPr b="1" lang="en-GB"/>
              <a:t>ambassadors</a:t>
            </a:r>
            <a:r>
              <a:rPr lang="en-GB"/>
              <a:t>: </a:t>
            </a:r>
            <a:r>
              <a:rPr lang="en-GB"/>
              <a:t>NOADs, NGIs, community leaders, RI representatives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2 webinars per year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Support </a:t>
            </a:r>
            <a:r>
              <a:rPr b="1" lang="en-GB"/>
              <a:t>common communities</a:t>
            </a:r>
            <a:r>
              <a:rPr lang="en-GB"/>
              <a:t>: ELIXIR, EPOS, DARIAH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Initial requirements → Integrated exploitation plans → Collaborative setups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Requirements; Simplified support; Multipliers into domain RIs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Support </a:t>
            </a:r>
            <a:r>
              <a:rPr b="1" lang="en-GB"/>
              <a:t>new communities</a:t>
            </a:r>
            <a:r>
              <a:rPr lang="en-GB"/>
              <a:t>: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Helpdesk ticket dispatch agreement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Display relevant training resources from each other (materials and events)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Joint training on RDM and FAIR (2 webinars per year)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Additional joint training content and events → User/community requirement driven</a:t>
            </a:r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-GB"/>
              <a:t>For example: disciplinary workshops based on Common Community support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‘Provider integration workshops’ - Year 2 &amp; 3</a:t>
            </a:r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-GB"/>
              <a:t>To expand the consortia service portfolio with external offerings</a:t>
            </a:r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-GB"/>
              <a:t>Re-scoping of the successful ‘Design Your E-infrastructure’ workshop</a:t>
            </a:r>
          </a:p>
          <a:p>
            <a:pPr indent="-3429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800"/>
              <a:buChar char="●"/>
            </a:pPr>
            <a:r>
              <a:rPr b="1" lang="en-GB" sz="1900">
                <a:solidFill>
                  <a:srgbClr val="FF9900"/>
                </a:solidFill>
              </a:rPr>
              <a:t>Impact on research:</a:t>
            </a:r>
          </a:p>
          <a:p>
            <a: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400"/>
              <a:buChar char="○"/>
            </a:pPr>
            <a:r>
              <a:rPr b="1" lang="en-GB" sz="1900">
                <a:solidFill>
                  <a:srgbClr val="FF9900"/>
                </a:solidFill>
              </a:rPr>
              <a:t>Accelerated uptake of e-infrastructure services through examples</a:t>
            </a:r>
          </a:p>
        </p:txBody>
      </p:sp>
      <p:sp>
        <p:nvSpPr>
          <p:cNvPr id="397" name="Shape 39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-GB"/>
              <a:t>JA2.3 Events</a:t>
            </a:r>
          </a:p>
        </p:txBody>
      </p:sp>
      <p:sp>
        <p:nvSpPr>
          <p:cNvPr id="403" name="Shape 40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Everything which is f2f, but not training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Forums/conferences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Contribution to 3rd party events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Topical w</a:t>
            </a:r>
            <a:r>
              <a:rPr lang="en-GB"/>
              <a:t>orkshops (e.g. requirement analysis, Open Science practices, etc.)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Workflow to share, priorities and organise events and presence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-GB"/>
              <a:t>Both</a:t>
            </a:r>
            <a:r>
              <a:rPr lang="en-GB"/>
              <a:t> our events and external events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Already known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DI4R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Open Access Weeks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National NOAD events → ~NOAD-NGI events (from PY2) </a:t>
            </a:r>
          </a:p>
          <a:p>
            <a:pPr indent="-3429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800"/>
              <a:buChar char="●"/>
            </a:pPr>
            <a:r>
              <a:rPr b="1" lang="en-GB" sz="1900">
                <a:solidFill>
                  <a:srgbClr val="FF9900"/>
                </a:solidFill>
              </a:rPr>
              <a:t>Impact on research:</a:t>
            </a:r>
          </a:p>
          <a:p>
            <a: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400"/>
              <a:buChar char="○"/>
            </a:pPr>
            <a:r>
              <a:rPr b="1" lang="en-GB" sz="1900">
                <a:solidFill>
                  <a:srgbClr val="FF9900"/>
                </a:solidFill>
              </a:rPr>
              <a:t>International and local ‘Meetups’ to engage with EOSC</a:t>
            </a:r>
          </a:p>
        </p:txBody>
      </p:sp>
      <p:sp>
        <p:nvSpPr>
          <p:cNvPr id="404" name="Shape 40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Shape 409"/>
          <p:cNvSpPr txBox="1"/>
          <p:nvPr>
            <p:ph type="title"/>
          </p:nvPr>
        </p:nvSpPr>
        <p:spPr>
          <a:xfrm>
            <a:off x="311700" y="1267097"/>
            <a:ext cx="8520600" cy="172555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2286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br>
              <a:rPr b="0" i="0" lang="en-GB" sz="32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GB" sz="32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Joint Activity 3. Governance</a:t>
            </a:r>
            <a:br>
              <a:rPr b="0" i="0" lang="en-GB" sz="32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GB" sz="32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(Team A)</a:t>
            </a:r>
          </a:p>
        </p:txBody>
      </p:sp>
      <p:sp>
        <p:nvSpPr>
          <p:cNvPr id="410" name="Shape 4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Shape 4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-GB"/>
              <a:t>Governance Activity Plan</a:t>
            </a:r>
          </a:p>
        </p:txBody>
      </p:sp>
      <p:sp>
        <p:nvSpPr>
          <p:cNvPr id="416" name="Shape 4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Cross-Project Strategic Board membership finalised (five from each project), common work plan, detailed functions and timeline (M3)</a:t>
            </a:r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Review of Advisory Board Requirements and setup of advisory board(s) based on this analysis (M6)</a:t>
            </a:r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White paper outlining  common vision for EOSC, service placement, and role in upcoming EOSC governance (M9)</a:t>
            </a:r>
          </a:p>
          <a:p>
            <a:pPr indent="-342900" lvl="0" marL="457200" rtl="0">
              <a:spcBef>
                <a:spcPts val="0"/>
              </a:spcBef>
              <a:buSzPts val="1800"/>
              <a:buChar char="●"/>
            </a:pPr>
            <a:r>
              <a:rPr lang="en-GB"/>
              <a:t>Aligned roadmap(s) for service positioning and sustainability within EOSC (M18)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en-GB">
                <a:solidFill>
                  <a:srgbClr val="FF9900"/>
                </a:solidFill>
              </a:rPr>
              <a:t>Impact on Research: cohesive alignment and strategy of key components of the EOSC Services and European Research Support Landscape </a:t>
            </a:r>
          </a:p>
        </p:txBody>
      </p:sp>
      <p:sp>
        <p:nvSpPr>
          <p:cNvPr id="417" name="Shape 4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-GB"/>
              <a:t>Next steps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Jan</a:t>
            </a:r>
          </a:p>
          <a:p>
            <a:pPr indent="-342900" lvl="0" marL="457200" rtl="0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Revision and update of draft joint work plan with project consortia</a:t>
            </a:r>
          </a:p>
          <a:p>
            <a:pPr indent="-342900" lvl="0" marL="457200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Preparation of Collaboration Agreement articles</a:t>
            </a:r>
          </a:p>
          <a:p>
            <a:pPr indent="0" lvl="0" marL="0" rtl="0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Feb </a:t>
            </a:r>
          </a:p>
          <a:p>
            <a:pPr indent="-342900" lvl="0" marL="457200" rtl="0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Collaboration Agreement first draft for internal/external revision</a:t>
            </a:r>
          </a:p>
        </p:txBody>
      </p:sp>
      <p:sp>
        <p:nvSpPr>
          <p:cNvPr id="82" name="Shape 8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-GB"/>
              <a:t>EOSC-hub / OpenAIRE-Advance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buNone/>
            </a:pPr>
            <a:r>
              <a:rPr lang="en-GB"/>
              <a:t>Cross-project Governance</a:t>
            </a:r>
          </a:p>
          <a:p>
            <a:pPr indent="-228600" lvl="0" marL="0" rtl="0" algn="l"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br>
              <a:rPr lang="en-GB" sz="3240"/>
            </a:br>
          </a:p>
        </p:txBody>
      </p:sp>
      <p:sp>
        <p:nvSpPr>
          <p:cNvPr id="88" name="Shape 8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-88900" lvl="0" marL="0"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Scope collaboration</a:t>
            </a: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0" lvl="0" marL="285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</a:pPr>
            <a:r>
              <a:rPr b="0" i="0" lang="en-GB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Identify common strategic goals</a:t>
            </a:r>
          </a:p>
          <a:p>
            <a:pPr indent="-285750" lvl="0" marL="28575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</a:pPr>
            <a:r>
              <a:rPr lang="en-GB"/>
              <a:t>Consider common project management structures</a:t>
            </a:r>
          </a:p>
          <a:p>
            <a:pPr indent="-285750" lvl="0" marL="28575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</a:pPr>
            <a:r>
              <a:rPr lang="en-GB"/>
              <a:t>Ensure strategic alignment between the two projects including but not limited to community engagement, service development, and service positioning and sustainability within the EOSC</a:t>
            </a:r>
          </a:p>
        </p:txBody>
      </p:sp>
      <p:sp>
        <p:nvSpPr>
          <p:cNvPr id="95" name="Shape 9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Cross-Project Common Strategic Board</a:t>
            </a: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</a:rPr>
              <a:t>Ten members: five selected by OpenAIRE-Advance project; five selected from the EOSC-hub project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</a:rPr>
              <a:t>Remit to:</a:t>
            </a:r>
          </a:p>
          <a:p>
            <a:pPr indent="-260350" lvl="0" marL="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>
                <a:solidFill>
                  <a:schemeClr val="dk1"/>
                </a:solidFill>
              </a:rPr>
              <a:t>Harmonise strategies for the positioning of the projects as building blocks of EOSC </a:t>
            </a:r>
          </a:p>
          <a:p>
            <a:pPr indent="-260350" lvl="0" marL="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>
                <a:solidFill>
                  <a:schemeClr val="dk1"/>
                </a:solidFill>
              </a:rPr>
              <a:t>Coordinate the liaison with RIs to get feedback on the proposed collaborative plan</a:t>
            </a:r>
          </a:p>
          <a:p>
            <a:pPr indent="-260350" lvl="0" marL="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>
                <a:solidFill>
                  <a:schemeClr val="dk1"/>
                </a:solidFill>
              </a:rPr>
              <a:t>Work with relevant projects (such as EOSCpilot, eInfraCentral and prospective projects as they develop from WP18-20) to contribute to the respective developing governance frameworks.</a:t>
            </a:r>
          </a:p>
          <a:p>
            <a:pPr indent="-260350" lvl="0" marL="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>
                <a:solidFill>
                  <a:schemeClr val="dk1"/>
                </a:solidFill>
              </a:rPr>
              <a:t>Find ways on how this strategy can align with national level (liaise with e-IRG and other initiatives, e.g., GO-FAIR). </a:t>
            </a:r>
          </a:p>
          <a:p>
            <a:pPr indent="-260350" lvl="0" marL="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>
                <a:solidFill>
                  <a:schemeClr val="dk1"/>
                </a:solidFill>
              </a:rPr>
              <a:t>Steer and approve joint activities as proposed from Task Forces B (Communication, engagement, training) and C (Services) and other topics that are of common interest to both projects.</a:t>
            </a: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</a:rPr>
              <a:t>Will meet every 6 months starting at Q2 throughout the duration of the Collaboration Agreement</a:t>
            </a:r>
          </a:p>
        </p:txBody>
      </p:sp>
      <p:sp>
        <p:nvSpPr>
          <p:cNvPr id="102" name="Shape 10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Collaboration of existing management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11430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b="1" lang="en-GB"/>
              <a:t>General Assemblies</a:t>
            </a:r>
          </a:p>
          <a:p>
            <a:pPr indent="-11430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/>
              <a:t>Due to legal implication and contractual constraints of the individual projects, the General Assembly of each project will stay independent within each other project.</a:t>
            </a:r>
          </a:p>
          <a:p>
            <a:pPr indent="-11430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t/>
            </a:r>
            <a:endParaRPr b="1"/>
          </a:p>
          <a:p>
            <a:pPr indent="-11430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Executive Office/ Activity Management Board </a:t>
            </a:r>
          </a:p>
          <a:p>
            <a:pPr indent="-11430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/>
              <a:t>Activities of the two respective offices will be synchronized through a close collaboration of task forces B (Communication, engagement, training) and C (Services). Key operations will be aligned and transferred to respective project bodies and activities. Chairs of OpenAire-Advance and EOSC-hub projects will liaise and monitor the implementation of the approved collaboration activities and report/escalate appropriately to the OpenAire-Advance PSC/ EOSC-hub PMB.</a:t>
            </a:r>
          </a:p>
        </p:txBody>
      </p:sp>
      <p:sp>
        <p:nvSpPr>
          <p:cNvPr id="109" name="Shape 10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1778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en-GB" sz="2000"/>
              <a:t>External Advisory Boards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6985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EOSC-Hub and OpenAire-Advance will review the requirements of their advisory board, and whether there is sufficient overlap to merit a single advisory board across both projects; if there is not sufficient overlap, then the projects will consider common members between the advisory board.</a:t>
            </a:r>
          </a:p>
          <a:p>
            <a:pPr indent="-11430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/>
              <a:t>This review of overlapping requirements may take into account the needs of EOSCPilot and eInfraCentral.</a:t>
            </a:r>
            <a:br>
              <a:rPr b="0" i="0" lang="en-GB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  <p:sp>
        <p:nvSpPr>
          <p:cNvPr id="116" name="Shape 1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