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2" r:id="rId3"/>
    <p:sldId id="267" r:id="rId4"/>
    <p:sldId id="257" r:id="rId5"/>
    <p:sldId id="264" r:id="rId6"/>
    <p:sldId id="265" r:id="rId7"/>
    <p:sldId id="273" r:id="rId8"/>
    <p:sldId id="266" r:id="rId9"/>
    <p:sldId id="268" r:id="rId10"/>
    <p:sldId id="269" r:id="rId11"/>
    <p:sldId id="270" r:id="rId12"/>
    <p:sldId id="263" r:id="rId13"/>
    <p:sldId id="272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0" d="100"/>
          <a:sy n="90" d="100"/>
        </p:scale>
        <p:origin x="-1424" y="-1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printerSettings" Target="printerSettings/printerSettings1.bin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A2A4E-F6C3-4331-8585-4DC7A42AFC56}" type="datetimeFigureOut">
              <a:rPr lang="en-GB" smtClean="0"/>
              <a:t>14/12/17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9C9754-2A8D-4AD2-9DC7-F2A723A60D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36610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A2A4E-F6C3-4331-8585-4DC7A42AFC56}" type="datetimeFigureOut">
              <a:rPr lang="en-GB" smtClean="0"/>
              <a:t>14/12/17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9C9754-2A8D-4AD2-9DC7-F2A723A60D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94219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A2A4E-F6C3-4331-8585-4DC7A42AFC56}" type="datetimeFigureOut">
              <a:rPr lang="en-GB" smtClean="0"/>
              <a:t>14/12/17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9C9754-2A8D-4AD2-9DC7-F2A723A60D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37882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A2A4E-F6C3-4331-8585-4DC7A42AFC56}" type="datetimeFigureOut">
              <a:rPr lang="en-GB" smtClean="0"/>
              <a:t>14/12/17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9C9754-2A8D-4AD2-9DC7-F2A723A60D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23353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A2A4E-F6C3-4331-8585-4DC7A42AFC56}" type="datetimeFigureOut">
              <a:rPr lang="en-GB" smtClean="0"/>
              <a:t>14/12/17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9C9754-2A8D-4AD2-9DC7-F2A723A60D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06465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A2A4E-F6C3-4331-8585-4DC7A42AFC56}" type="datetimeFigureOut">
              <a:rPr lang="en-GB" smtClean="0"/>
              <a:t>14/12/17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9C9754-2A8D-4AD2-9DC7-F2A723A60D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63575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A2A4E-F6C3-4331-8585-4DC7A42AFC56}" type="datetimeFigureOut">
              <a:rPr lang="en-GB" smtClean="0"/>
              <a:t>14/12/17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9C9754-2A8D-4AD2-9DC7-F2A723A60D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46810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A2A4E-F6C3-4331-8585-4DC7A42AFC56}" type="datetimeFigureOut">
              <a:rPr lang="en-GB" smtClean="0"/>
              <a:t>14/12/17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9C9754-2A8D-4AD2-9DC7-F2A723A60D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06364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A2A4E-F6C3-4331-8585-4DC7A42AFC56}" type="datetimeFigureOut">
              <a:rPr lang="en-GB" smtClean="0"/>
              <a:t>14/12/17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9C9754-2A8D-4AD2-9DC7-F2A723A60D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44435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A2A4E-F6C3-4331-8585-4DC7A42AFC56}" type="datetimeFigureOut">
              <a:rPr lang="en-GB" smtClean="0"/>
              <a:t>14/12/17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9C9754-2A8D-4AD2-9DC7-F2A723A60D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36033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A2A4E-F6C3-4331-8585-4DC7A42AFC56}" type="datetimeFigureOut">
              <a:rPr lang="en-GB" smtClean="0"/>
              <a:t>14/12/17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9C9754-2A8D-4AD2-9DC7-F2A723A60D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25264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EA2A4E-F6C3-4331-8585-4DC7A42AFC56}" type="datetimeFigureOut">
              <a:rPr lang="en-GB" smtClean="0"/>
              <a:t>14/12/17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9C9754-2A8D-4AD2-9DC7-F2A723A60D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08886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Communications Plan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EOSC-hub / </a:t>
            </a:r>
            <a:r>
              <a:rPr lang="en-GB" dirty="0" err="1" smtClean="0"/>
              <a:t>OpenAIRE</a:t>
            </a:r>
            <a:r>
              <a:rPr lang="en-GB" dirty="0" smtClean="0"/>
              <a:t> advance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853805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Dissemination messages</a:t>
            </a:r>
            <a:endParaRPr lang="en-GB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467544" y="163934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b="1" dirty="0" smtClean="0">
                <a:solidFill>
                  <a:srgbClr val="92D050"/>
                </a:solidFill>
              </a:rPr>
              <a:t>Service providers</a:t>
            </a:r>
          </a:p>
          <a:p>
            <a:pPr lvl="1"/>
            <a:r>
              <a:rPr lang="en-GB" dirty="0" smtClean="0"/>
              <a:t>Services: data, compute &amp; storage services; thematic services</a:t>
            </a:r>
          </a:p>
          <a:p>
            <a:pPr lvl="1"/>
            <a:r>
              <a:rPr lang="en-GB" dirty="0" smtClean="0"/>
              <a:t>Dissemination objectives</a:t>
            </a:r>
            <a:r>
              <a:rPr lang="en-GB" dirty="0"/>
              <a:t>: </a:t>
            </a:r>
            <a:r>
              <a:rPr lang="en-GB" dirty="0" smtClean="0"/>
              <a:t>increase </a:t>
            </a:r>
            <a:r>
              <a:rPr lang="en-GB" dirty="0"/>
              <a:t>awareness of </a:t>
            </a:r>
            <a:r>
              <a:rPr lang="en-GB" dirty="0" err="1" smtClean="0"/>
              <a:t>FitSM</a:t>
            </a:r>
            <a:r>
              <a:rPr lang="en-GB" dirty="0" smtClean="0"/>
              <a:t>; increase </a:t>
            </a:r>
            <a:r>
              <a:rPr lang="en-GB" dirty="0"/>
              <a:t>number of services in EOSC-hub </a:t>
            </a:r>
            <a:r>
              <a:rPr lang="en-GB" dirty="0" smtClean="0"/>
              <a:t>catalogue; increase </a:t>
            </a:r>
            <a:r>
              <a:rPr lang="en-GB" dirty="0"/>
              <a:t>visibility of </a:t>
            </a:r>
            <a:r>
              <a:rPr lang="en-GB" dirty="0" smtClean="0"/>
              <a:t>services</a:t>
            </a:r>
          </a:p>
          <a:p>
            <a:pPr lvl="1"/>
            <a:endParaRPr lang="en-GB" dirty="0" smtClean="0"/>
          </a:p>
          <a:p>
            <a:pPr lvl="1"/>
            <a:r>
              <a:rPr lang="en-GB" dirty="0" smtClean="0"/>
              <a:t>Opportunities of expansion with </a:t>
            </a:r>
            <a:r>
              <a:rPr lang="en-GB" dirty="0" err="1" smtClean="0"/>
              <a:t>OpenAIRE</a:t>
            </a:r>
            <a:r>
              <a:rPr lang="en-GB" dirty="0" smtClean="0"/>
              <a:t>?:</a:t>
            </a:r>
          </a:p>
        </p:txBody>
      </p:sp>
    </p:spTree>
    <p:extLst>
      <p:ext uri="{BB962C8B-B14F-4D97-AF65-F5344CB8AC3E}">
        <p14:creationId xmlns:p14="http://schemas.microsoft.com/office/powerpoint/2010/main" val="10349489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Dissemination messages</a:t>
            </a:r>
            <a:endParaRPr lang="en-GB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467544" y="163934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b="1" dirty="0" smtClean="0"/>
              <a:t>More EOSC-hub / </a:t>
            </a:r>
            <a:r>
              <a:rPr lang="en-GB" b="1" dirty="0" err="1" smtClean="0"/>
              <a:t>OpenAIRE</a:t>
            </a:r>
            <a:r>
              <a:rPr lang="en-GB" b="1" dirty="0" smtClean="0"/>
              <a:t> audiences</a:t>
            </a:r>
          </a:p>
          <a:p>
            <a:pPr lvl="1"/>
            <a:r>
              <a:rPr lang="en-GB" dirty="0" smtClean="0"/>
              <a:t>Dissemination messages</a:t>
            </a:r>
          </a:p>
          <a:p>
            <a:pPr lvl="1"/>
            <a:r>
              <a:rPr lang="en-GB" dirty="0" smtClean="0">
                <a:solidFill>
                  <a:srgbClr val="FF0000"/>
                </a:solidFill>
              </a:rPr>
              <a:t>On campus, repository managers, </a:t>
            </a:r>
          </a:p>
          <a:p>
            <a:pPr lvl="1"/>
            <a:endParaRPr lang="en-GB" dirty="0" smtClean="0"/>
          </a:p>
          <a:p>
            <a:pPr lvl="1"/>
            <a:r>
              <a:rPr lang="en-GB" dirty="0" smtClean="0"/>
              <a:t>Opportunities of expansion within collaboration:</a:t>
            </a:r>
          </a:p>
          <a:p>
            <a:pPr lvl="1"/>
            <a:r>
              <a:rPr lang="en-GB" dirty="0" smtClean="0">
                <a:solidFill>
                  <a:srgbClr val="FF0000"/>
                </a:solidFill>
              </a:rPr>
              <a:t>What about leaflets for libraries to promote services e.g. </a:t>
            </a:r>
            <a:r>
              <a:rPr lang="en-GB" dirty="0" err="1" smtClean="0">
                <a:solidFill>
                  <a:srgbClr val="FF0000"/>
                </a:solidFill>
              </a:rPr>
              <a:t>eduroam</a:t>
            </a:r>
            <a:r>
              <a:rPr lang="en-GB" dirty="0" smtClean="0">
                <a:solidFill>
                  <a:srgbClr val="FF0000"/>
                </a:solidFill>
              </a:rPr>
              <a:t> </a:t>
            </a:r>
            <a:r>
              <a:rPr lang="en-GB" dirty="0" err="1" smtClean="0">
                <a:solidFill>
                  <a:srgbClr val="FF0000"/>
                </a:solidFill>
              </a:rPr>
              <a:t>etc</a:t>
            </a:r>
            <a:r>
              <a:rPr lang="en-GB" dirty="0" smtClean="0">
                <a:solidFill>
                  <a:srgbClr val="FF0000"/>
                </a:solidFill>
              </a:rPr>
              <a:t>?</a:t>
            </a:r>
            <a:endParaRPr lang="en-GB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25789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Scope of communication plan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/>
          <a:lstStyle/>
          <a:p>
            <a:r>
              <a:rPr lang="en-GB" dirty="0" smtClean="0"/>
              <a:t>Objective:</a:t>
            </a:r>
          </a:p>
          <a:p>
            <a:pPr lvl="1"/>
            <a:r>
              <a:rPr lang="en-GB" dirty="0" smtClean="0"/>
              <a:t>Promote the collaboration outputs to its stakeholders</a:t>
            </a:r>
          </a:p>
          <a:p>
            <a:r>
              <a:rPr lang="en-GB" dirty="0" smtClean="0"/>
              <a:t>Output:</a:t>
            </a:r>
          </a:p>
          <a:p>
            <a:pPr lvl="1"/>
            <a:r>
              <a:rPr lang="en-GB" dirty="0" smtClean="0"/>
              <a:t>A list of communication activities (products) that will be implemented throughout the collaboration</a:t>
            </a:r>
          </a:p>
          <a:p>
            <a:r>
              <a:rPr lang="en-GB" dirty="0" smtClean="0"/>
              <a:t>Timeline</a:t>
            </a:r>
          </a:p>
          <a:p>
            <a:pPr lvl="1"/>
            <a:r>
              <a:rPr lang="en-GB" dirty="0" smtClean="0"/>
              <a:t>Starts with the collaboration in March 2018</a:t>
            </a:r>
          </a:p>
          <a:p>
            <a:pPr lvl="1"/>
            <a:r>
              <a:rPr lang="en-GB" dirty="0" smtClean="0"/>
              <a:t>For 12 months, every year of the collaboration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281051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Next 12 Months: Priorities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288831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Objectives (tbc)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1" indent="0">
              <a:buNone/>
            </a:pPr>
            <a:r>
              <a:rPr lang="en-GB" dirty="0" smtClean="0"/>
              <a:t>The </a:t>
            </a:r>
            <a:r>
              <a:rPr lang="en-GB" dirty="0"/>
              <a:t>communication plan </a:t>
            </a:r>
            <a:r>
              <a:rPr lang="en-GB" dirty="0" smtClean="0"/>
              <a:t>will:</a:t>
            </a:r>
          </a:p>
          <a:p>
            <a:pPr lvl="1"/>
            <a:r>
              <a:rPr lang="en-GB" dirty="0"/>
              <a:t>P</a:t>
            </a:r>
            <a:r>
              <a:rPr lang="en-GB" dirty="0" smtClean="0"/>
              <a:t>resent </a:t>
            </a:r>
            <a:r>
              <a:rPr lang="en-GB" dirty="0"/>
              <a:t>the projects’ </a:t>
            </a:r>
            <a:r>
              <a:rPr lang="en-GB" dirty="0" smtClean="0"/>
              <a:t>output</a:t>
            </a:r>
          </a:p>
          <a:p>
            <a:pPr lvl="1"/>
            <a:r>
              <a:rPr lang="en-GB" dirty="0" smtClean="0"/>
              <a:t>Ensure we reach all stakeholders and identify how/why OpenAIRE Advance / EOSC-hub networks/services can support them. </a:t>
            </a:r>
          </a:p>
          <a:p>
            <a:pPr lvl="1"/>
            <a:r>
              <a:rPr lang="en-GB" dirty="0" smtClean="0"/>
              <a:t>What are the instruments to convey the messages </a:t>
            </a:r>
          </a:p>
        </p:txBody>
      </p:sp>
    </p:spTree>
    <p:extLst>
      <p:ext uri="{BB962C8B-B14F-4D97-AF65-F5344CB8AC3E}">
        <p14:creationId xmlns:p14="http://schemas.microsoft.com/office/powerpoint/2010/main" val="268215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Communications plan workflow</a:t>
            </a:r>
            <a:endParaRPr lang="en-GB" dirty="0"/>
          </a:p>
        </p:txBody>
      </p:sp>
      <p:sp>
        <p:nvSpPr>
          <p:cNvPr id="26" name="Content Placeholder 2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Collaboration objectives </a:t>
            </a:r>
            <a:r>
              <a:rPr lang="en-GB" dirty="0" smtClean="0">
                <a:sym typeface="Wingdings" panose="05000000000000000000" pitchFamily="2" charset="2"/>
              </a:rPr>
              <a:t> results: what, audience, when</a:t>
            </a:r>
          </a:p>
          <a:p>
            <a:r>
              <a:rPr lang="en-GB" dirty="0" smtClean="0">
                <a:sym typeface="Wingdings" panose="05000000000000000000" pitchFamily="2" charset="2"/>
              </a:rPr>
              <a:t>Results need to be disseminated to maximise impact  dissemination messages for each audience </a:t>
            </a:r>
          </a:p>
          <a:p>
            <a:r>
              <a:rPr lang="en-GB" dirty="0" smtClean="0">
                <a:sym typeface="Wingdings" panose="05000000000000000000" pitchFamily="2" charset="2"/>
              </a:rPr>
              <a:t>Dissemination plan is implemented through a communications plan  defines communication activities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883491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471969" y="3714087"/>
            <a:ext cx="214135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Decision makers</a:t>
            </a:r>
          </a:p>
          <a:p>
            <a:r>
              <a:rPr lang="en-GB" dirty="0" smtClean="0"/>
              <a:t>(Ministries, Funders,</a:t>
            </a:r>
          </a:p>
          <a:p>
            <a:r>
              <a:rPr lang="en-GB" dirty="0" smtClean="0"/>
              <a:t>The EC)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3751070" y="2935238"/>
            <a:ext cx="172566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Research groups</a:t>
            </a:r>
          </a:p>
          <a:p>
            <a:r>
              <a:rPr lang="en-GB" dirty="0" smtClean="0"/>
              <a:t>(RIs, ESFRIs)</a:t>
            </a:r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3934677" y="5202015"/>
            <a:ext cx="131459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Researchers</a:t>
            </a:r>
          </a:p>
          <a:p>
            <a:r>
              <a:rPr lang="en-GB" dirty="0" err="1" smtClean="0"/>
              <a:t>LToS</a:t>
            </a:r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2151392" y="4661086"/>
            <a:ext cx="6619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NCPs</a:t>
            </a:r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1321680" y="3282564"/>
            <a:ext cx="161492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HE Research</a:t>
            </a:r>
          </a:p>
          <a:p>
            <a:r>
              <a:rPr lang="en-GB" dirty="0" smtClean="0"/>
              <a:t>Administrators </a:t>
            </a:r>
          </a:p>
          <a:p>
            <a:r>
              <a:rPr lang="en-GB" dirty="0" smtClean="0"/>
              <a:t>&amp; Managers</a:t>
            </a:r>
            <a:endParaRPr lang="en-GB" dirty="0"/>
          </a:p>
        </p:txBody>
      </p:sp>
      <p:sp>
        <p:nvSpPr>
          <p:cNvPr id="9" name="Oval 8"/>
          <p:cNvSpPr/>
          <p:nvPr/>
        </p:nvSpPr>
        <p:spPr>
          <a:xfrm>
            <a:off x="1093976" y="1712832"/>
            <a:ext cx="4514210" cy="4495854"/>
          </a:xfrm>
          <a:prstGeom prst="ellipse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Oval 9"/>
          <p:cNvSpPr/>
          <p:nvPr/>
        </p:nvSpPr>
        <p:spPr>
          <a:xfrm>
            <a:off x="3351081" y="1885474"/>
            <a:ext cx="4514210" cy="4495854"/>
          </a:xfrm>
          <a:prstGeom prst="ellipse">
            <a:avLst/>
          </a:prstGeom>
          <a:noFill/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TextBox 10"/>
          <p:cNvSpPr txBox="1"/>
          <p:nvPr/>
        </p:nvSpPr>
        <p:spPr>
          <a:xfrm>
            <a:off x="265033" y="1100944"/>
            <a:ext cx="216918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dirty="0" err="1" smtClean="0">
                <a:solidFill>
                  <a:srgbClr val="0070C0"/>
                </a:solidFill>
              </a:rPr>
              <a:t>OpenAIRE</a:t>
            </a:r>
            <a:r>
              <a:rPr lang="en-GB" sz="3600" dirty="0" smtClean="0">
                <a:solidFill>
                  <a:srgbClr val="0070C0"/>
                </a:solidFill>
              </a:rPr>
              <a:t> </a:t>
            </a:r>
          </a:p>
          <a:p>
            <a:r>
              <a:rPr lang="en-GB" sz="3600" dirty="0">
                <a:solidFill>
                  <a:srgbClr val="0070C0"/>
                </a:solidFill>
              </a:rPr>
              <a:t>A</a:t>
            </a:r>
            <a:r>
              <a:rPr lang="en-GB" sz="3600" dirty="0" smtClean="0">
                <a:solidFill>
                  <a:srgbClr val="0070C0"/>
                </a:solidFill>
              </a:rPr>
              <a:t>dvance</a:t>
            </a:r>
            <a:endParaRPr lang="en-GB" sz="3600" dirty="0">
              <a:solidFill>
                <a:srgbClr val="0070C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641155" y="1630541"/>
            <a:ext cx="203530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dirty="0" smtClean="0">
                <a:solidFill>
                  <a:srgbClr val="92D050"/>
                </a:solidFill>
              </a:rPr>
              <a:t>EOSC-hub</a:t>
            </a:r>
            <a:endParaRPr lang="en-GB" sz="3600" dirty="0">
              <a:solidFill>
                <a:srgbClr val="92D05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911523" y="3355570"/>
            <a:ext cx="1790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Service providers</a:t>
            </a:r>
            <a:endParaRPr lang="en-GB" dirty="0"/>
          </a:p>
        </p:txBody>
      </p:sp>
      <p:sp>
        <p:nvSpPr>
          <p:cNvPr id="15" name="TextBox 14"/>
          <p:cNvSpPr txBox="1"/>
          <p:nvPr/>
        </p:nvSpPr>
        <p:spPr>
          <a:xfrm>
            <a:off x="4426507" y="4476420"/>
            <a:ext cx="904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Citizens</a:t>
            </a:r>
            <a:endParaRPr lang="en-GB" dirty="0"/>
          </a:p>
        </p:txBody>
      </p:sp>
      <p:sp>
        <p:nvSpPr>
          <p:cNvPr id="16" name="Title 1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Audiences (tbc)</a:t>
            </a:r>
            <a:endParaRPr lang="en-GB" dirty="0"/>
          </a:p>
        </p:txBody>
      </p:sp>
      <p:sp>
        <p:nvSpPr>
          <p:cNvPr id="17" name="TextBox 16"/>
          <p:cNvSpPr txBox="1"/>
          <p:nvPr/>
        </p:nvSpPr>
        <p:spPr>
          <a:xfrm>
            <a:off x="6044739" y="4143486"/>
            <a:ext cx="16580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SMEs / Industry</a:t>
            </a:r>
            <a:endParaRPr lang="en-GB" dirty="0"/>
          </a:p>
        </p:txBody>
      </p:sp>
      <p:sp>
        <p:nvSpPr>
          <p:cNvPr id="18" name="TextBox 17"/>
          <p:cNvSpPr txBox="1"/>
          <p:nvPr/>
        </p:nvSpPr>
        <p:spPr>
          <a:xfrm>
            <a:off x="1903052" y="2331988"/>
            <a:ext cx="18683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Content providers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440383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Dissemination messages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b="1" dirty="0" smtClean="0"/>
              <a:t>Research groups / RIs / ERICs / ESFRIs</a:t>
            </a:r>
          </a:p>
          <a:p>
            <a:r>
              <a:rPr lang="en-GB" b="1" dirty="0"/>
              <a:t>Researchers (aka, long tail of science</a:t>
            </a:r>
            <a:r>
              <a:rPr lang="en-GB" b="1" dirty="0" smtClean="0"/>
              <a:t>)</a:t>
            </a:r>
          </a:p>
          <a:p>
            <a:pPr lvl="1"/>
            <a:r>
              <a:rPr lang="en-GB" dirty="0" smtClean="0"/>
              <a:t>EOSC-hub offers compute, storage, data services</a:t>
            </a:r>
          </a:p>
          <a:p>
            <a:pPr lvl="1"/>
            <a:r>
              <a:rPr lang="en-GB" dirty="0" smtClean="0"/>
              <a:t>OpenAIRE offers tools to manage Open scholarly communication practices, enabling publishing, sharing, deposit, preservation, research in context and monitoring</a:t>
            </a:r>
          </a:p>
          <a:p>
            <a:pPr lvl="1"/>
            <a:r>
              <a:rPr lang="en-GB" i="1" dirty="0" smtClean="0">
                <a:solidFill>
                  <a:srgbClr val="FF0000"/>
                </a:solidFill>
              </a:rPr>
              <a:t>Making science more efficient, faster, better. The collaboration offers an integrated toolkit across the scholarly lifecycle to support research, from idea to publication, including skills and training. </a:t>
            </a:r>
            <a:endParaRPr lang="en-GB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92821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Dissemination messages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b="1" dirty="0" smtClean="0"/>
              <a:t>Decision makers, funders</a:t>
            </a:r>
          </a:p>
          <a:p>
            <a:pPr lvl="1"/>
            <a:r>
              <a:rPr lang="en-GB" dirty="0" smtClean="0"/>
              <a:t>EOSC-hub supports innovation, promotes growth</a:t>
            </a:r>
          </a:p>
          <a:p>
            <a:pPr lvl="1"/>
            <a:r>
              <a:rPr lang="en-GB" dirty="0" err="1" smtClean="0"/>
              <a:t>OpenAIRE’s</a:t>
            </a:r>
            <a:r>
              <a:rPr lang="en-GB" dirty="0" smtClean="0"/>
              <a:t> tools monitor trends in policy, Open access output, research in context, impact overview.</a:t>
            </a:r>
          </a:p>
          <a:p>
            <a:pPr marL="457200" lvl="1" indent="0">
              <a:buNone/>
            </a:pPr>
            <a:endParaRPr lang="en-GB" dirty="0" smtClean="0"/>
          </a:p>
          <a:p>
            <a:pPr lvl="1"/>
            <a:r>
              <a:rPr lang="en-GB" i="1" dirty="0" smtClean="0"/>
              <a:t>Integrating the services to generate and monitor impact will increase accountability and improve return on investment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32487521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Dissemination messages (tbc)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b="1" dirty="0" smtClean="0"/>
              <a:t>Citizens </a:t>
            </a:r>
          </a:p>
          <a:p>
            <a:pPr lvl="1"/>
            <a:r>
              <a:rPr lang="en-GB" i="1" dirty="0" smtClean="0"/>
              <a:t>Our joint mission will impact society. However it isn’t necessarily in our means to fully reach this group with our services ??? Is this high on our priority list?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27906405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Dissemination messages</a:t>
            </a:r>
            <a:endParaRPr lang="en-GB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467544" y="163934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b="1" dirty="0" smtClean="0">
                <a:solidFill>
                  <a:srgbClr val="92D050"/>
                </a:solidFill>
              </a:rPr>
              <a:t>SMEs / Industry </a:t>
            </a:r>
          </a:p>
          <a:p>
            <a:pPr lvl="1"/>
            <a:r>
              <a:rPr lang="en-GB" dirty="0" smtClean="0"/>
              <a:t>Joint Innovation Hub (JIH), EOSC-hub WP9</a:t>
            </a:r>
          </a:p>
          <a:p>
            <a:pPr lvl="1"/>
            <a:r>
              <a:rPr lang="en-GB" dirty="0" smtClean="0"/>
              <a:t>Dissemination objectives: increase awareness of JIH; promote pilots </a:t>
            </a:r>
          </a:p>
          <a:p>
            <a:pPr marL="457200" lvl="1" indent="0">
              <a:buNone/>
            </a:pPr>
            <a:endParaRPr lang="en-GB" dirty="0" smtClean="0"/>
          </a:p>
          <a:p>
            <a:pPr lvl="1"/>
            <a:r>
              <a:rPr lang="en-GB" dirty="0" smtClean="0"/>
              <a:t>Opportunities of expansion with </a:t>
            </a:r>
            <a:r>
              <a:rPr lang="en-GB" dirty="0" err="1" smtClean="0"/>
              <a:t>OpenAIRE</a:t>
            </a:r>
            <a:r>
              <a:rPr lang="en-GB" dirty="0" smtClean="0"/>
              <a:t> :</a:t>
            </a:r>
          </a:p>
          <a:p>
            <a:pPr lvl="2"/>
            <a:r>
              <a:rPr lang="en-GB" dirty="0" smtClean="0"/>
              <a:t>Promote </a:t>
            </a:r>
            <a:r>
              <a:rPr lang="en-GB" dirty="0" err="1" smtClean="0"/>
              <a:t>Zenodo</a:t>
            </a:r>
            <a:r>
              <a:rPr lang="en-GB" dirty="0" smtClean="0"/>
              <a:t>, encourage FAIR data</a:t>
            </a:r>
          </a:p>
          <a:p>
            <a:pPr lvl="2"/>
            <a:r>
              <a:rPr lang="en-GB" dirty="0" smtClean="0"/>
              <a:t>Mobilise National level contact with NCPs (contact with SME) to promote joint services to SME projects</a:t>
            </a:r>
          </a:p>
        </p:txBody>
      </p:sp>
    </p:spTree>
    <p:extLst>
      <p:ext uri="{BB962C8B-B14F-4D97-AF65-F5344CB8AC3E}">
        <p14:creationId xmlns:p14="http://schemas.microsoft.com/office/powerpoint/2010/main" val="21703730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Dissemination messages</a:t>
            </a:r>
            <a:endParaRPr lang="en-GB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467544" y="163934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b="1" dirty="0" smtClean="0">
                <a:solidFill>
                  <a:srgbClr val="0070C0"/>
                </a:solidFill>
              </a:rPr>
              <a:t>Research Administrators &amp; Managers</a:t>
            </a:r>
          </a:p>
          <a:p>
            <a:pPr lvl="1"/>
            <a:r>
              <a:rPr lang="en-GB" dirty="0" smtClean="0">
                <a:solidFill>
                  <a:srgbClr val="FF0000"/>
                </a:solidFill>
              </a:rPr>
              <a:t>Dissemination objectives: Simplifying reporting workflows, programme output overview, monitoring results. Show results of funder integration</a:t>
            </a:r>
          </a:p>
          <a:p>
            <a:pPr lvl="1"/>
            <a:endParaRPr lang="en-GB" dirty="0" smtClean="0"/>
          </a:p>
          <a:p>
            <a:pPr lvl="1"/>
            <a:r>
              <a:rPr lang="en-GB" dirty="0" smtClean="0"/>
              <a:t>Opportunities of expansion with EOSC-hub:</a:t>
            </a:r>
          </a:p>
          <a:p>
            <a:pPr lvl="2"/>
            <a:r>
              <a:rPr lang="en-GB" dirty="0" smtClean="0"/>
              <a:t>Encourage </a:t>
            </a:r>
            <a:r>
              <a:rPr lang="en-GB" dirty="0"/>
              <a:t>EC projects to use </a:t>
            </a:r>
            <a:r>
              <a:rPr lang="en-GB" dirty="0" smtClean="0"/>
              <a:t>compute / storage resources </a:t>
            </a:r>
            <a:r>
              <a:rPr lang="en-GB" dirty="0"/>
              <a:t>and services from EOSC-hub (instead of buying clusters / compute time in Amazon, for e.g.)</a:t>
            </a:r>
          </a:p>
          <a:p>
            <a:pPr lvl="2"/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22153332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558</Words>
  <Application>Microsoft Macintosh PowerPoint</Application>
  <PresentationFormat>On-screen Show (4:3)</PresentationFormat>
  <Paragraphs>81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Communications Plan</vt:lpstr>
      <vt:lpstr>Objectives (tbc)</vt:lpstr>
      <vt:lpstr>Communications plan workflow</vt:lpstr>
      <vt:lpstr>Audiences (tbc)</vt:lpstr>
      <vt:lpstr>Dissemination messages</vt:lpstr>
      <vt:lpstr>Dissemination messages</vt:lpstr>
      <vt:lpstr>Dissemination messages (tbc)</vt:lpstr>
      <vt:lpstr>Dissemination messages</vt:lpstr>
      <vt:lpstr>Dissemination messages</vt:lpstr>
      <vt:lpstr>Dissemination messages</vt:lpstr>
      <vt:lpstr>Dissemination messages</vt:lpstr>
      <vt:lpstr>Scope of communication plan</vt:lpstr>
      <vt:lpstr>Next 12 Months: Priorities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 C</dc:creator>
  <cp:lastModifiedBy>Tiziana Ferrari</cp:lastModifiedBy>
  <cp:revision>34</cp:revision>
  <dcterms:created xsi:type="dcterms:W3CDTF">2017-12-10T13:41:19Z</dcterms:created>
  <dcterms:modified xsi:type="dcterms:W3CDTF">2017-12-14T13:37:36Z</dcterms:modified>
</cp:coreProperties>
</file>