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5"/>
  </p:notesMasterIdLst>
  <p:handoutMasterIdLst>
    <p:handoutMasterId r:id="rId16"/>
  </p:handoutMasterIdLst>
  <p:sldIdLst>
    <p:sldId id="354" r:id="rId4"/>
    <p:sldId id="346" r:id="rId5"/>
    <p:sldId id="355" r:id="rId6"/>
    <p:sldId id="356" r:id="rId7"/>
    <p:sldId id="357" r:id="rId8"/>
    <p:sldId id="358" r:id="rId9"/>
    <p:sldId id="359" r:id="rId10"/>
    <p:sldId id="360" r:id="rId11"/>
    <p:sldId id="363" r:id="rId12"/>
    <p:sldId id="362" r:id="rId13"/>
    <p:sldId id="361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FCA"/>
    <a:srgbClr val="EF8200"/>
    <a:srgbClr val="0066B0"/>
    <a:srgbClr val="FA7045"/>
    <a:srgbClr val="4F85C3"/>
    <a:srgbClr val="80D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2883" autoAdjust="0"/>
  </p:normalViewPr>
  <p:slideViewPr>
    <p:cSldViewPr showGuides="1"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EU-Canada Priority Setting Workshop on Big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EU-Canada Priority Setting Workshop on Big Data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10/25/2017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Senior User Community Support and Outreach officer</a:t>
            </a:r>
            <a:endParaRPr lang="en-GB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Copernicus Data in the EGI infrastructure</a:t>
            </a:r>
            <a:endParaRPr lang="en-GB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Diego Scardaci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4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To be discussed today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4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22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pilot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8856984" cy="5112568"/>
          </a:xfrm>
        </p:spPr>
        <p:txBody>
          <a:bodyPr/>
          <a:lstStyle/>
          <a:p>
            <a:r>
              <a:rPr lang="en-GB" dirty="0" smtClean="0"/>
              <a:t>Provide access to the Copernicus Data within the EGI infrastructure</a:t>
            </a:r>
          </a:p>
          <a:p>
            <a:pPr lvl="1"/>
            <a:r>
              <a:rPr lang="en-GB" dirty="0" smtClean="0"/>
              <a:t>Mechanisms to automatically download data for a given area in a certain time window</a:t>
            </a:r>
          </a:p>
          <a:p>
            <a:r>
              <a:rPr lang="en-GB" dirty="0" smtClean="0"/>
              <a:t>Validate the access through standard EO interfaces (e.g. DHUS)</a:t>
            </a:r>
          </a:p>
          <a:p>
            <a:pPr lvl="1"/>
            <a:r>
              <a:rPr lang="en-GB" dirty="0" smtClean="0"/>
              <a:t>Local and remote access</a:t>
            </a:r>
            <a:endParaRPr lang="en-GB" dirty="0" smtClean="0"/>
          </a:p>
          <a:p>
            <a:r>
              <a:rPr lang="en-GB" dirty="0" smtClean="0"/>
              <a:t>Validate the access through the EGI Data Hub (</a:t>
            </a:r>
            <a:r>
              <a:rPr lang="en-GB" dirty="0" err="1" smtClean="0"/>
              <a:t>OneData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Local and remote access</a:t>
            </a:r>
          </a:p>
          <a:p>
            <a:r>
              <a:rPr lang="en-GB" dirty="0" smtClean="0"/>
              <a:t>Compare the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86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 involved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35496" y="1087568"/>
            <a:ext cx="8856984" cy="4968552"/>
          </a:xfrm>
        </p:spPr>
        <p:txBody>
          <a:bodyPr/>
          <a:lstStyle/>
          <a:p>
            <a:r>
              <a:rPr lang="en-GB" sz="2600" dirty="0" err="1" smtClean="0">
                <a:solidFill>
                  <a:srgbClr val="6C9FCA"/>
                </a:solidFill>
              </a:rPr>
              <a:t>Terradue</a:t>
            </a:r>
            <a:endParaRPr lang="en-GB" sz="2600" dirty="0">
              <a:solidFill>
                <a:srgbClr val="6C9FCA"/>
              </a:solidFill>
            </a:endParaRPr>
          </a:p>
          <a:p>
            <a:pPr lvl="1"/>
            <a:r>
              <a:rPr lang="en-GB" dirty="0" err="1" smtClean="0"/>
              <a:t>Geohazard</a:t>
            </a:r>
            <a:r>
              <a:rPr lang="en-GB" dirty="0" smtClean="0"/>
              <a:t> and Hydrology TEPs service provider</a:t>
            </a:r>
          </a:p>
          <a:p>
            <a:pPr lvl="1"/>
            <a:r>
              <a:rPr lang="en-GB" dirty="0" smtClean="0"/>
              <a:t>Service provider for other EO exploitation platforms</a:t>
            </a:r>
          </a:p>
          <a:p>
            <a:r>
              <a:rPr lang="en-GB" sz="2600" dirty="0">
                <a:solidFill>
                  <a:srgbClr val="6C9FCA"/>
                </a:solidFill>
              </a:rPr>
              <a:t>CESNET</a:t>
            </a:r>
          </a:p>
          <a:p>
            <a:pPr lvl="1"/>
            <a:r>
              <a:rPr lang="en-GB" dirty="0" smtClean="0"/>
              <a:t>EGI </a:t>
            </a:r>
            <a:r>
              <a:rPr lang="en-GB" dirty="0" err="1" smtClean="0"/>
              <a:t>FedCloud</a:t>
            </a:r>
            <a:r>
              <a:rPr lang="en-GB" dirty="0" smtClean="0"/>
              <a:t> Service Provider</a:t>
            </a:r>
          </a:p>
          <a:p>
            <a:pPr lvl="1"/>
            <a:r>
              <a:rPr lang="en-GB" dirty="0" smtClean="0"/>
              <a:t>Collaborative Ground segment node for the Czech </a:t>
            </a:r>
            <a:r>
              <a:rPr lang="en-GB" dirty="0" err="1" smtClean="0"/>
              <a:t>Repubblic</a:t>
            </a:r>
            <a:endParaRPr lang="en-GB" dirty="0" smtClean="0"/>
          </a:p>
          <a:p>
            <a:r>
              <a:rPr lang="en-GB" sz="2600" dirty="0" err="1">
                <a:solidFill>
                  <a:srgbClr val="6C9FCA"/>
                </a:solidFill>
              </a:rPr>
              <a:t>Cyfronet</a:t>
            </a:r>
            <a:endParaRPr lang="en-GB" sz="2600" dirty="0">
              <a:solidFill>
                <a:srgbClr val="6C9FCA"/>
              </a:solidFill>
            </a:endParaRPr>
          </a:p>
          <a:p>
            <a:pPr lvl="1"/>
            <a:r>
              <a:rPr lang="en-GB" dirty="0" smtClean="0"/>
              <a:t>EGI </a:t>
            </a:r>
            <a:r>
              <a:rPr lang="en-GB" dirty="0" err="1" smtClean="0"/>
              <a:t>DataHub</a:t>
            </a:r>
            <a:r>
              <a:rPr lang="en-GB" dirty="0" smtClean="0"/>
              <a:t> service provider</a:t>
            </a:r>
          </a:p>
          <a:p>
            <a:pPr lvl="1"/>
            <a:r>
              <a:rPr lang="en-GB" dirty="0" err="1" smtClean="0"/>
              <a:t>OneData</a:t>
            </a:r>
            <a:r>
              <a:rPr lang="en-GB" dirty="0" smtClean="0"/>
              <a:t> technology provider</a:t>
            </a:r>
          </a:p>
          <a:p>
            <a:r>
              <a:rPr lang="en-GB" sz="2600" dirty="0">
                <a:solidFill>
                  <a:srgbClr val="6C9FCA"/>
                </a:solidFill>
              </a:rPr>
              <a:t>EGI.eu</a:t>
            </a:r>
          </a:p>
          <a:p>
            <a:pPr lvl="1"/>
            <a:r>
              <a:rPr lang="en-GB" dirty="0" smtClean="0"/>
              <a:t>Coordination and technical 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93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cases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251520" y="1268760"/>
            <a:ext cx="8712968" cy="47844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6C9FCA"/>
                </a:solidFill>
              </a:rPr>
              <a:t>Access Copernicus Data from VMs running in EGI </a:t>
            </a:r>
            <a:r>
              <a:rPr lang="en-GB" dirty="0" err="1" smtClean="0">
                <a:solidFill>
                  <a:srgbClr val="6C9FCA"/>
                </a:solidFill>
              </a:rPr>
              <a:t>FedCloud</a:t>
            </a:r>
            <a:r>
              <a:rPr lang="en-GB" dirty="0" smtClean="0">
                <a:solidFill>
                  <a:srgbClr val="6C9FCA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VMs and data in the same provider and data access via DHUS interface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VMs and data in the same provider </a:t>
            </a:r>
            <a:r>
              <a:rPr lang="en-GB" dirty="0" smtClean="0"/>
              <a:t>and data </a:t>
            </a:r>
            <a:r>
              <a:rPr lang="en-GB" dirty="0"/>
              <a:t>access via </a:t>
            </a:r>
            <a:r>
              <a:rPr lang="en-GB" dirty="0" smtClean="0"/>
              <a:t>the EGI </a:t>
            </a:r>
            <a:r>
              <a:rPr lang="en-GB" dirty="0" err="1" smtClean="0"/>
              <a:t>DataHub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VMs and data in the </a:t>
            </a:r>
            <a:r>
              <a:rPr lang="en-GB" dirty="0" smtClean="0"/>
              <a:t>different providers </a:t>
            </a:r>
            <a:r>
              <a:rPr lang="en-GB" dirty="0"/>
              <a:t>and data access via DHUS </a:t>
            </a:r>
            <a:r>
              <a:rPr lang="en-GB" dirty="0" smtClean="0"/>
              <a:t>interface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VMs and data in the different providers and data access via </a:t>
            </a:r>
            <a:r>
              <a:rPr lang="en-GB" dirty="0" smtClean="0"/>
              <a:t>the EGI </a:t>
            </a:r>
            <a:r>
              <a:rPr lang="en-GB" dirty="0" err="1" smtClean="0"/>
              <a:t>DataHub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2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6C9FCA"/>
                </a:solidFill>
              </a:rPr>
              <a:t>VITO Sentinel’s </a:t>
            </a:r>
            <a:r>
              <a:rPr lang="en-GB" dirty="0" err="1" smtClean="0">
                <a:solidFill>
                  <a:srgbClr val="6C9FCA"/>
                </a:solidFill>
              </a:rPr>
              <a:t>Biopar</a:t>
            </a:r>
            <a:r>
              <a:rPr lang="en-GB" dirty="0" smtClean="0">
                <a:solidFill>
                  <a:srgbClr val="6C9FCA"/>
                </a:solidFill>
              </a:rPr>
              <a:t> application </a:t>
            </a:r>
            <a:r>
              <a:rPr lang="en-GB" dirty="0" smtClean="0"/>
              <a:t>embedded in the ESA </a:t>
            </a:r>
            <a:r>
              <a:rPr lang="en-GB" dirty="0" err="1" smtClean="0"/>
              <a:t>Geohazard</a:t>
            </a:r>
            <a:r>
              <a:rPr lang="en-GB" dirty="0" smtClean="0"/>
              <a:t> Exploitation platform (GEP)</a:t>
            </a:r>
          </a:p>
          <a:p>
            <a:pPr lvl="1"/>
            <a:r>
              <a:rPr lang="en-GB" dirty="0" smtClean="0"/>
              <a:t>Copernicus data from Belgium and Mali</a:t>
            </a:r>
          </a:p>
          <a:p>
            <a:pPr lvl="1"/>
            <a:r>
              <a:rPr lang="en-GB" dirty="0" smtClean="0"/>
              <a:t>Time window of 1 month (most recent data)</a:t>
            </a:r>
          </a:p>
          <a:p>
            <a:pPr lvl="1"/>
            <a:r>
              <a:rPr lang="en-GB" dirty="0" smtClean="0"/>
              <a:t>Cloud resources</a:t>
            </a:r>
          </a:p>
          <a:p>
            <a:pPr lvl="2"/>
            <a:r>
              <a:rPr lang="en-GB" dirty="0"/>
              <a:t>Master node: 2 CPUs, 8 GB RAM, 100 GB </a:t>
            </a:r>
            <a:r>
              <a:rPr lang="en-GB" dirty="0" smtClean="0"/>
              <a:t>disk</a:t>
            </a:r>
          </a:p>
          <a:p>
            <a:pPr lvl="2"/>
            <a:r>
              <a:rPr lang="en-GB" dirty="0"/>
              <a:t>N Slave </a:t>
            </a:r>
            <a:r>
              <a:rPr lang="en-GB" dirty="0" smtClean="0"/>
              <a:t>nodes: </a:t>
            </a:r>
            <a:r>
              <a:rPr lang="en-GB" dirty="0"/>
              <a:t>2 CPUs, 8 GB RAM, </a:t>
            </a:r>
            <a:r>
              <a:rPr lang="en-GB" dirty="0" smtClean="0"/>
              <a:t>200 </a:t>
            </a:r>
            <a:r>
              <a:rPr lang="en-GB" dirty="0"/>
              <a:t>GB </a:t>
            </a:r>
            <a:r>
              <a:rPr lang="en-GB" dirty="0" smtClean="0"/>
              <a:t>disk</a:t>
            </a:r>
          </a:p>
          <a:p>
            <a:endParaRPr lang="en-GB" dirty="0" smtClean="0"/>
          </a:p>
          <a:p>
            <a:r>
              <a:rPr lang="en-GB" dirty="0" smtClean="0"/>
              <a:t>GEP is already using EGI </a:t>
            </a:r>
            <a:r>
              <a:rPr lang="en-GB" dirty="0" err="1" smtClean="0"/>
              <a:t>FedCloud</a:t>
            </a:r>
            <a:r>
              <a:rPr lang="en-GB" dirty="0" smtClean="0"/>
              <a:t> resources for its production operation</a:t>
            </a:r>
          </a:p>
        </p:txBody>
      </p:sp>
    </p:spTree>
    <p:extLst>
      <p:ext uri="{BB962C8B-B14F-4D97-AF65-F5344CB8AC3E}">
        <p14:creationId xmlns:p14="http://schemas.microsoft.com/office/powerpoint/2010/main" val="303635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and Roles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251520" y="1196752"/>
            <a:ext cx="8640960" cy="4929086"/>
          </a:xfrm>
        </p:spPr>
        <p:txBody>
          <a:bodyPr/>
          <a:lstStyle/>
          <a:p>
            <a:r>
              <a:rPr lang="en-GB" dirty="0" smtClean="0"/>
              <a:t>CESNET</a:t>
            </a:r>
          </a:p>
          <a:p>
            <a:pPr lvl="1"/>
            <a:r>
              <a:rPr lang="en-GB" dirty="0" smtClean="0"/>
              <a:t>Make Copernicus data of Belgium and Mali available (1 month time window)</a:t>
            </a:r>
          </a:p>
          <a:p>
            <a:pPr lvl="2"/>
            <a:r>
              <a:rPr lang="en-GB" dirty="0" smtClean="0"/>
              <a:t>DHUS</a:t>
            </a:r>
          </a:p>
          <a:p>
            <a:pPr lvl="2"/>
            <a:r>
              <a:rPr lang="en-GB" dirty="0" smtClean="0"/>
              <a:t>EGI </a:t>
            </a:r>
            <a:r>
              <a:rPr lang="en-GB" dirty="0" err="1" smtClean="0"/>
              <a:t>DataHub</a:t>
            </a:r>
            <a:r>
              <a:rPr lang="en-GB" dirty="0" smtClean="0"/>
              <a:t> (</a:t>
            </a:r>
            <a:r>
              <a:rPr lang="en-GB" dirty="0" err="1" smtClean="0"/>
              <a:t>OneData</a:t>
            </a:r>
            <a:r>
              <a:rPr lang="en-GB" dirty="0" smtClean="0"/>
              <a:t> provider registered in the </a:t>
            </a:r>
            <a:r>
              <a:rPr lang="en-GB" dirty="0" err="1" smtClean="0"/>
              <a:t>DataHub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Provide Cloud resources to </a:t>
            </a:r>
            <a:r>
              <a:rPr lang="en-GB" dirty="0" err="1" smtClean="0"/>
              <a:t>Terradue</a:t>
            </a:r>
            <a:r>
              <a:rPr lang="en-GB" dirty="0" smtClean="0"/>
              <a:t>  to run the VMs (</a:t>
            </a:r>
            <a:r>
              <a:rPr lang="en-GB" dirty="0" err="1" smtClean="0"/>
              <a:t>FedCloud</a:t>
            </a:r>
            <a:r>
              <a:rPr lang="en-GB" dirty="0" smtClean="0"/>
              <a:t> or </a:t>
            </a:r>
            <a:r>
              <a:rPr lang="en-GB" dirty="0" err="1" smtClean="0"/>
              <a:t>Geohazard</a:t>
            </a:r>
            <a:r>
              <a:rPr lang="en-GB" dirty="0" smtClean="0"/>
              <a:t> VO ?)</a:t>
            </a:r>
          </a:p>
          <a:p>
            <a:pPr marL="914400" lvl="1" indent="-51435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03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and Roles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err="1"/>
              <a:t>Terradue</a:t>
            </a:r>
            <a:r>
              <a:rPr lang="en-GB" dirty="0"/>
              <a:t>:</a:t>
            </a:r>
          </a:p>
          <a:p>
            <a:pPr marL="914400" lvl="1" indent="-514350"/>
            <a:r>
              <a:rPr lang="en-GB" dirty="0"/>
              <a:t>Configure/Modify the SW to access data from EGI</a:t>
            </a:r>
          </a:p>
          <a:p>
            <a:pPr marL="1314450" lvl="2" indent="-514350"/>
            <a:r>
              <a:rPr lang="en-GB" dirty="0"/>
              <a:t>HTTP and POSIX ?</a:t>
            </a:r>
          </a:p>
          <a:p>
            <a:pPr marL="914400" lvl="1" indent="-514350"/>
            <a:r>
              <a:rPr lang="en-GB" dirty="0"/>
              <a:t>Deploy VMs @ CESNET</a:t>
            </a:r>
          </a:p>
          <a:p>
            <a:pPr marL="914400" lvl="1" indent="-514350"/>
            <a:r>
              <a:rPr lang="en-GB" dirty="0"/>
              <a:t>Deploy VMs @ 2</a:t>
            </a:r>
            <a:r>
              <a:rPr lang="en-GB" baseline="30000" dirty="0"/>
              <a:t>nd</a:t>
            </a:r>
            <a:r>
              <a:rPr lang="en-GB" dirty="0"/>
              <a:t> </a:t>
            </a:r>
            <a:r>
              <a:rPr lang="en-GB" dirty="0" err="1"/>
              <a:t>FedCloud</a:t>
            </a:r>
            <a:r>
              <a:rPr lang="en-GB" dirty="0"/>
              <a:t> </a:t>
            </a:r>
            <a:r>
              <a:rPr lang="en-GB" dirty="0" smtClean="0"/>
              <a:t>provider</a:t>
            </a:r>
          </a:p>
          <a:p>
            <a:pPr marL="914400" lvl="1" indent="-514350"/>
            <a:r>
              <a:rPr lang="en-GB" dirty="0" smtClean="0"/>
              <a:t>Run the pilot</a:t>
            </a:r>
          </a:p>
          <a:p>
            <a:pPr marL="1314450" lvl="2" indent="-514350"/>
            <a:r>
              <a:rPr lang="en-GB" dirty="0" smtClean="0"/>
              <a:t>Collect performance measurements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90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and Roles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CYFRONET</a:t>
            </a:r>
          </a:p>
          <a:p>
            <a:pPr lvl="1"/>
            <a:r>
              <a:rPr lang="en-GB" dirty="0" smtClean="0"/>
              <a:t>Support CESNET on the deployment and configuration of the </a:t>
            </a:r>
            <a:r>
              <a:rPr lang="en-GB" dirty="0" err="1" smtClean="0"/>
              <a:t>OneProvider</a:t>
            </a:r>
            <a:r>
              <a:rPr lang="en-GB" dirty="0" smtClean="0"/>
              <a:t> instance</a:t>
            </a:r>
          </a:p>
          <a:p>
            <a:endParaRPr lang="en-GB" dirty="0"/>
          </a:p>
          <a:p>
            <a:r>
              <a:rPr lang="en-GB" dirty="0" smtClean="0"/>
              <a:t>EGI.eu</a:t>
            </a:r>
          </a:p>
          <a:p>
            <a:pPr lvl="1"/>
            <a:r>
              <a:rPr lang="en-GB" dirty="0"/>
              <a:t>Coordinate the pilot </a:t>
            </a:r>
            <a:r>
              <a:rPr lang="en-GB" dirty="0" smtClean="0"/>
              <a:t>activity</a:t>
            </a:r>
          </a:p>
          <a:p>
            <a:pPr lvl="1"/>
            <a:r>
              <a:rPr lang="en-GB" dirty="0" smtClean="0"/>
              <a:t>Look for the second provider</a:t>
            </a:r>
          </a:p>
        </p:txBody>
      </p:sp>
    </p:spTree>
    <p:extLst>
      <p:ext uri="{BB962C8B-B14F-4D97-AF65-F5344CB8AC3E}">
        <p14:creationId xmlns:p14="http://schemas.microsoft.com/office/powerpoint/2010/main" val="38050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Pilot expected outcomes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179512" y="1484784"/>
            <a:ext cx="8712968" cy="4392488"/>
          </a:xfrm>
        </p:spPr>
        <p:txBody>
          <a:bodyPr/>
          <a:lstStyle/>
          <a:p>
            <a:r>
              <a:rPr lang="en-GB" dirty="0" smtClean="0"/>
              <a:t>Validate the usage of the EGI </a:t>
            </a:r>
            <a:r>
              <a:rPr lang="en-GB" dirty="0" err="1" smtClean="0"/>
              <a:t>DataHub</a:t>
            </a:r>
            <a:r>
              <a:rPr lang="en-GB" dirty="0" smtClean="0"/>
              <a:t> for a real use case</a:t>
            </a:r>
          </a:p>
          <a:p>
            <a:r>
              <a:rPr lang="en-GB" dirty="0" smtClean="0"/>
              <a:t>Performance comparison between the </a:t>
            </a:r>
            <a:r>
              <a:rPr lang="en-GB" dirty="0" err="1" smtClean="0"/>
              <a:t>DataHub</a:t>
            </a:r>
            <a:r>
              <a:rPr lang="en-GB" dirty="0" smtClean="0"/>
              <a:t> and DHUS interfaces to access EO data</a:t>
            </a:r>
          </a:p>
          <a:p>
            <a:r>
              <a:rPr lang="en-GB" dirty="0" smtClean="0"/>
              <a:t>Performance measurements in case of remote access to data within the EGI Federation</a:t>
            </a:r>
          </a:p>
          <a:p>
            <a:pPr lvl="1"/>
            <a:r>
              <a:rPr lang="en-GB" dirty="0" smtClean="0"/>
              <a:t>Possible future collaboration with GEANT</a:t>
            </a:r>
          </a:p>
          <a:p>
            <a:r>
              <a:rPr lang="en-GB" dirty="0" smtClean="0"/>
              <a:t>Exploit the pilot outcomes in </a:t>
            </a:r>
            <a:r>
              <a:rPr lang="en-GB" dirty="0" err="1" smtClean="0"/>
              <a:t>NextGEOSS</a:t>
            </a:r>
            <a:r>
              <a:rPr lang="en-GB" dirty="0" smtClean="0"/>
              <a:t> and others EO cases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75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v3.2.potx</Template>
  <TotalTime>2258</TotalTime>
  <Words>419</Words>
  <Application>Microsoft Office PowerPoint</Application>
  <PresentationFormat>Presentazione su schermo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Segoe UI</vt:lpstr>
      <vt:lpstr>Verdana</vt:lpstr>
      <vt:lpstr>EGI powerpoint presentation v3.2</vt:lpstr>
      <vt:lpstr>EGI Powerpoint Presentation (body)</vt:lpstr>
      <vt:lpstr>EGI Powerpoint Presentation (closing)</vt:lpstr>
      <vt:lpstr>Copernicus Data in the EGI infrastructure</vt:lpstr>
      <vt:lpstr>Aims of the pilot</vt:lpstr>
      <vt:lpstr>Partners involved</vt:lpstr>
      <vt:lpstr>Test cases</vt:lpstr>
      <vt:lpstr>Use case</vt:lpstr>
      <vt:lpstr>Actions and Roles</vt:lpstr>
      <vt:lpstr>Actions and Roles</vt:lpstr>
      <vt:lpstr>Actions and Roles</vt:lpstr>
      <vt:lpstr>Pilot expected outcomes</vt:lpstr>
      <vt:lpstr>Timeline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dscardaci</cp:lastModifiedBy>
  <cp:revision>149</cp:revision>
  <dcterms:created xsi:type="dcterms:W3CDTF">2015-06-16T10:08:46Z</dcterms:created>
  <dcterms:modified xsi:type="dcterms:W3CDTF">2017-10-25T15:38:41Z</dcterms:modified>
</cp:coreProperties>
</file>