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51" r:id="rId1"/>
    <p:sldMasterId id="2147483654" r:id="rId2"/>
    <p:sldMasterId id="2147483658" r:id="rId3"/>
  </p:sldMasterIdLst>
  <p:notesMasterIdLst>
    <p:notesMasterId r:id="rId10"/>
  </p:notesMasterIdLst>
  <p:handoutMasterIdLst>
    <p:handoutMasterId r:id="rId11"/>
  </p:handoutMasterIdLst>
  <p:sldIdLst>
    <p:sldId id="825" r:id="rId4"/>
    <p:sldId id="827" r:id="rId5"/>
    <p:sldId id="828" r:id="rId6"/>
    <p:sldId id="830" r:id="rId7"/>
    <p:sldId id="831" r:id="rId8"/>
    <p:sldId id="82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4A2"/>
    <a:srgbClr val="205595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6" autoAdjust="0"/>
    <p:restoredTop sz="86541" autoAdjust="0"/>
  </p:normalViewPr>
  <p:slideViewPr>
    <p:cSldViewPr snapToGrid="0" snapToObjects="1">
      <p:cViewPr>
        <p:scale>
          <a:sx n="70" d="100"/>
          <a:sy n="70" d="100"/>
        </p:scale>
        <p:origin x="-980" y="-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19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572"/>
    </p:cViewPr>
  </p:sorterViewPr>
  <p:notesViewPr>
    <p:cSldViewPr snapToGrid="0" snapToObjects="1">
      <p:cViewPr varScale="1">
        <p:scale>
          <a:sx n="88" d="100"/>
          <a:sy n="88" d="100"/>
        </p:scale>
        <p:origin x="-386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228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6B81D-960B-4D93-9835-507E5CE63345}" type="datetimeFigureOut">
              <a:rPr lang="de-DE" smtClean="0"/>
              <a:t>16.11.2017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6601-BCEE-4941-9E40-EA1C8660640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57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6598"/>
            <a:ext cx="8229600" cy="4626019"/>
          </a:xfrm>
        </p:spPr>
        <p:txBody>
          <a:bodyPr/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30518"/>
            <a:ext cx="2133600" cy="365125"/>
          </a:xfrm>
          <a:prstGeom prst="rect">
            <a:avLst/>
          </a:prstGeom>
        </p:spPr>
        <p:txBody>
          <a:bodyPr/>
          <a:lstStyle/>
          <a:p>
            <a:fld id="{4BA67825-2AA7-4373-8684-F53091DBF984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051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0518"/>
            <a:ext cx="2133600" cy="365125"/>
          </a:xfrm>
          <a:prstGeom prst="rect">
            <a:avLst/>
          </a:prstGeom>
        </p:spPr>
        <p:txBody>
          <a:bodyPr/>
          <a:lstStyle/>
          <a:p>
            <a:fld id="{43507AEB-23B8-F142-83A3-458C56B1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4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13" descr="Macintosh HD:Users:owen:Google Drive:ETL online:FedSM:Branding:FitSm logo:FitSM logo-woutname.png"/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959" y="227108"/>
            <a:ext cx="1080395" cy="1080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11/16/2017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itsm.itemo.org/fitsm-trainin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To package existing Security training into Security training program </a:t>
            </a:r>
          </a:p>
          <a:p>
            <a:r>
              <a:rPr lang="en-GB" dirty="0" smtClean="0"/>
              <a:t>Brand it as EGI paid service</a:t>
            </a:r>
          </a:p>
          <a:p>
            <a:r>
              <a:rPr lang="en-GB" dirty="0" smtClean="0"/>
              <a:t>Together with EGI branded certificates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pic>
        <p:nvPicPr>
          <p:cNvPr id="5" name="Picture 4" descr="EGI | FitSM training - Mozilla Firefo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1"/>
          <a:stretch/>
        </p:blipFill>
        <p:spPr>
          <a:xfrm>
            <a:off x="2046083" y="3200276"/>
            <a:ext cx="6971168" cy="303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175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000" dirty="0" smtClean="0"/>
              <a:t>Decide </a:t>
            </a:r>
            <a:r>
              <a:rPr lang="en-GB" sz="2000" dirty="0"/>
              <a:t>on training program - 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143313"/>
              </p:ext>
            </p:extLst>
          </p:nvPr>
        </p:nvGraphicFramePr>
        <p:xfrm>
          <a:off x="457200" y="5067720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Foundation Level</a:t>
                      </a:r>
                      <a:endParaRPr lang="en-GB" sz="1400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hteck 7"/>
          <p:cNvSpPr/>
          <p:nvPr/>
        </p:nvSpPr>
        <p:spPr>
          <a:xfrm>
            <a:off x="2190466" y="5513696"/>
            <a:ext cx="4763069" cy="6823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Foundation training in IT service management</a:t>
            </a:r>
            <a:endParaRPr lang="en-GB" b="1" dirty="0"/>
          </a:p>
        </p:txBody>
      </p:sp>
      <p:graphicFrame>
        <p:nvGraphicFramePr>
          <p:cNvPr id="7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437443"/>
              </p:ext>
            </p:extLst>
          </p:nvPr>
        </p:nvGraphicFramePr>
        <p:xfrm>
          <a:off x="457200" y="3404968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Advanced Level</a:t>
                      </a:r>
                      <a:endParaRPr lang="en-GB" sz="1400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775068"/>
              </p:ext>
            </p:extLst>
          </p:nvPr>
        </p:nvGraphicFramePr>
        <p:xfrm>
          <a:off x="457200" y="1742216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Expert</a:t>
                      </a:r>
                      <a:r>
                        <a:rPr lang="en-GB" sz="1400" baseline="0" noProof="0" dirty="0" smtClean="0">
                          <a:effectLst/>
                        </a:rPr>
                        <a:t> </a:t>
                      </a:r>
                      <a:r>
                        <a:rPr lang="en-GB" sz="1400" noProof="0" dirty="0" smtClean="0">
                          <a:effectLst/>
                        </a:rPr>
                        <a:t>Level</a:t>
                      </a:r>
                      <a:endParaRPr lang="en-GB" sz="1400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hteck 12"/>
          <p:cNvSpPr/>
          <p:nvPr/>
        </p:nvSpPr>
        <p:spPr>
          <a:xfrm>
            <a:off x="2190466" y="2199565"/>
            <a:ext cx="4763069" cy="6823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Expert training in IT service management</a:t>
            </a:r>
            <a:endParaRPr lang="en-GB" b="1" dirty="0"/>
          </a:p>
        </p:txBody>
      </p:sp>
      <p:sp>
        <p:nvSpPr>
          <p:cNvPr id="10" name="Rechteck 13"/>
          <p:cNvSpPr/>
          <p:nvPr/>
        </p:nvSpPr>
        <p:spPr>
          <a:xfrm>
            <a:off x="634621" y="3866867"/>
            <a:ext cx="3841845" cy="6823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Advanced training in</a:t>
            </a:r>
          </a:p>
          <a:p>
            <a:pPr algn="ctr"/>
            <a:r>
              <a:rPr lang="en-GB" b="1" dirty="0" smtClean="0"/>
              <a:t>service planning and delivery</a:t>
            </a:r>
            <a:endParaRPr lang="en-GB" b="1" dirty="0"/>
          </a:p>
        </p:txBody>
      </p:sp>
      <p:sp>
        <p:nvSpPr>
          <p:cNvPr id="11" name="Rechteck 14"/>
          <p:cNvSpPr/>
          <p:nvPr/>
        </p:nvSpPr>
        <p:spPr>
          <a:xfrm>
            <a:off x="4659573" y="3866867"/>
            <a:ext cx="3841845" cy="6823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Advanced training in</a:t>
            </a:r>
          </a:p>
          <a:p>
            <a:pPr algn="ctr"/>
            <a:r>
              <a:rPr lang="en-GB" b="1" dirty="0" smtClean="0"/>
              <a:t>service operation and control</a:t>
            </a:r>
            <a:endParaRPr lang="en-GB" b="1" dirty="0"/>
          </a:p>
        </p:txBody>
      </p:sp>
      <p:sp>
        <p:nvSpPr>
          <p:cNvPr id="12" name="Pfeil nach unten 3"/>
          <p:cNvSpPr/>
          <p:nvPr/>
        </p:nvSpPr>
        <p:spPr>
          <a:xfrm rot="10800000">
            <a:off x="4384912" y="4765352"/>
            <a:ext cx="374176" cy="216083"/>
          </a:xfrm>
          <a:prstGeom prst="downArrow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400" dirty="0" smtClean="0">
              <a:solidFill>
                <a:schemeClr val="tx1"/>
              </a:solidFill>
            </a:endParaRPr>
          </a:p>
        </p:txBody>
      </p:sp>
      <p:sp>
        <p:nvSpPr>
          <p:cNvPr id="13" name="Pfeil nach unten 15"/>
          <p:cNvSpPr/>
          <p:nvPr/>
        </p:nvSpPr>
        <p:spPr>
          <a:xfrm rot="10800000">
            <a:off x="4369557" y="3119665"/>
            <a:ext cx="374176" cy="216083"/>
          </a:xfrm>
          <a:prstGeom prst="downArrow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400" dirty="0" smtClean="0">
              <a:solidFill>
                <a:schemeClr val="tx1"/>
              </a:solidFill>
            </a:endParaRPr>
          </a:p>
        </p:txBody>
      </p:sp>
      <p:sp>
        <p:nvSpPr>
          <p:cNvPr id="14" name="Rechteck 16"/>
          <p:cNvSpPr/>
          <p:nvPr/>
        </p:nvSpPr>
        <p:spPr>
          <a:xfrm>
            <a:off x="6844840" y="5901993"/>
            <a:ext cx="701539" cy="3882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1 day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hteck 17"/>
          <p:cNvSpPr/>
          <p:nvPr/>
        </p:nvSpPr>
        <p:spPr>
          <a:xfrm>
            <a:off x="4582705" y="3801066"/>
            <a:ext cx="701539" cy="3882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 days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hteck 18"/>
          <p:cNvSpPr/>
          <p:nvPr/>
        </p:nvSpPr>
        <p:spPr>
          <a:xfrm>
            <a:off x="580027" y="3801066"/>
            <a:ext cx="701539" cy="3882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 days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hteck 19"/>
          <p:cNvSpPr/>
          <p:nvPr/>
        </p:nvSpPr>
        <p:spPr>
          <a:xfrm>
            <a:off x="6840045" y="2596561"/>
            <a:ext cx="701539" cy="3882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 days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6910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000" dirty="0" smtClean="0"/>
              <a:t>Decide on training program - structure</a:t>
            </a:r>
          </a:p>
          <a:p>
            <a:pPr lvl="1"/>
            <a:r>
              <a:rPr lang="en-GB" sz="1600" dirty="0" smtClean="0"/>
              <a:t>Each training would contain – Training + Exam =&gt; EGI certificate</a:t>
            </a:r>
          </a:p>
          <a:p>
            <a:pPr lvl="2"/>
            <a:r>
              <a:rPr lang="en-GB" sz="1200" dirty="0"/>
              <a:t>we will not involve at </a:t>
            </a:r>
            <a:r>
              <a:rPr lang="en-GB" sz="1200" dirty="0" smtClean="0"/>
              <a:t>this </a:t>
            </a:r>
            <a:r>
              <a:rPr lang="en-GB" sz="1200" dirty="0"/>
              <a:t>step external </a:t>
            </a:r>
            <a:r>
              <a:rPr lang="en-GB" sz="1200" dirty="0" smtClean="0"/>
              <a:t>CA</a:t>
            </a:r>
          </a:p>
          <a:p>
            <a:pPr lvl="2"/>
            <a:r>
              <a:rPr lang="en-GB" sz="1200" dirty="0"/>
              <a:t>Single </a:t>
            </a:r>
            <a:r>
              <a:rPr lang="en-GB" sz="1200" dirty="0" smtClean="0"/>
              <a:t>training + exam </a:t>
            </a:r>
            <a:r>
              <a:rPr lang="en-GB" sz="1200" dirty="0"/>
              <a:t>should take 1-2 </a:t>
            </a:r>
            <a:r>
              <a:rPr lang="en-GB" sz="1200" dirty="0" smtClean="0"/>
              <a:t>days</a:t>
            </a:r>
          </a:p>
          <a:p>
            <a:pPr lvl="2"/>
            <a:r>
              <a:rPr lang="en-GB" sz="1200" dirty="0"/>
              <a:t>Exam would take 1-1.5h</a:t>
            </a:r>
            <a:endParaRPr lang="en-GB" sz="1200" dirty="0" smtClean="0"/>
          </a:p>
          <a:p>
            <a:r>
              <a:rPr lang="en-GB" sz="2000" dirty="0" smtClean="0"/>
              <a:t>Match existing trainings to trainings topics – to reuse existing work</a:t>
            </a:r>
          </a:p>
          <a:p>
            <a:r>
              <a:rPr lang="en-GB" sz="2000" dirty="0" smtClean="0"/>
              <a:t>Prepare SDTP for council approval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/>
              <a:t>Value Proposition </a:t>
            </a:r>
            <a:r>
              <a:rPr lang="en-GB" sz="1600" dirty="0" smtClean="0"/>
              <a:t>Design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/>
              <a:t>Business Case </a:t>
            </a:r>
            <a:r>
              <a:rPr lang="en-GB" sz="1600" dirty="0" smtClean="0"/>
              <a:t>Design (best, average, worst case) – demand, cost, revenue, risks etc.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Service Design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Service Transition Plan</a:t>
            </a:r>
          </a:p>
          <a:p>
            <a:r>
              <a:rPr lang="en-GB" sz="2000" dirty="0" smtClean="0"/>
              <a:t>Identify:</a:t>
            </a:r>
          </a:p>
          <a:p>
            <a:pPr lvl="1"/>
            <a:r>
              <a:rPr lang="en-GB" sz="1600" dirty="0" smtClean="0"/>
              <a:t>Missing materials </a:t>
            </a:r>
          </a:p>
          <a:p>
            <a:pPr lvl="1"/>
            <a:r>
              <a:rPr lang="en-GB" sz="1600" dirty="0" smtClean="0"/>
              <a:t>Human resources -&gt; trainers</a:t>
            </a:r>
          </a:p>
          <a:p>
            <a:pPr lvl="1"/>
            <a:r>
              <a:rPr lang="en-GB" sz="1600" dirty="0" smtClean="0"/>
              <a:t>Effort needed to maintain the materials - </a:t>
            </a:r>
            <a:r>
              <a:rPr lang="en-GB" sz="1600" dirty="0"/>
              <a:t>Security materials are getting out of date </a:t>
            </a:r>
            <a:r>
              <a:rPr lang="en-GB" sz="1600" dirty="0" smtClean="0"/>
              <a:t>quickly</a:t>
            </a:r>
          </a:p>
          <a:p>
            <a:r>
              <a:rPr lang="en-GB" sz="2000" dirty="0" smtClean="0"/>
              <a:t>Define certification scheme </a:t>
            </a:r>
          </a:p>
          <a:p>
            <a:pPr lvl="1"/>
            <a:endParaRPr lang="en-GB" sz="1600" dirty="0"/>
          </a:p>
          <a:p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76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Certification </a:t>
            </a:r>
            <a:r>
              <a:rPr lang="en-GB" sz="3200" dirty="0"/>
              <a:t>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59957"/>
            <a:ext cx="8424936" cy="4784400"/>
          </a:xfrm>
        </p:spPr>
        <p:txBody>
          <a:bodyPr/>
          <a:lstStyle/>
          <a:p>
            <a:pPr lvl="0"/>
            <a:r>
              <a:rPr lang="en-GB" sz="1200" b="1" dirty="0"/>
              <a:t>Certification title</a:t>
            </a:r>
            <a:endParaRPr lang="en-GB" sz="1050" b="1" dirty="0"/>
          </a:p>
          <a:p>
            <a:pPr lvl="0"/>
            <a:r>
              <a:rPr lang="en-GB" sz="1200" b="1" dirty="0"/>
              <a:t>Scope</a:t>
            </a:r>
            <a:r>
              <a:rPr lang="en-GB" sz="1200" dirty="0"/>
              <a:t>: An outline and summary of topics to be covered by the certification.</a:t>
            </a:r>
            <a:endParaRPr lang="en-GB" sz="1050" dirty="0"/>
          </a:p>
          <a:p>
            <a:pPr lvl="0"/>
            <a:r>
              <a:rPr lang="en-GB" sz="1200" b="1" dirty="0"/>
              <a:t>Prerequisites</a:t>
            </a:r>
            <a:r>
              <a:rPr lang="en-GB" sz="1200" dirty="0"/>
              <a:t>: Conditions and recommendations before the examination  </a:t>
            </a:r>
            <a:endParaRPr lang="en-GB" sz="1050" dirty="0"/>
          </a:p>
          <a:p>
            <a:pPr lvl="0"/>
            <a:r>
              <a:rPr lang="en-GB" sz="1200" b="1" dirty="0"/>
              <a:t>Examination</a:t>
            </a:r>
            <a:r>
              <a:rPr lang="en-GB" sz="1200" dirty="0"/>
              <a:t> 	</a:t>
            </a:r>
            <a:endParaRPr lang="en-GB" sz="1050" dirty="0"/>
          </a:p>
          <a:p>
            <a:pPr lvl="1"/>
            <a:r>
              <a:rPr lang="en-GB" sz="1100" dirty="0"/>
              <a:t>Duration</a:t>
            </a:r>
            <a:endParaRPr lang="en-GB" sz="1000" dirty="0"/>
          </a:p>
          <a:p>
            <a:pPr lvl="2"/>
            <a:r>
              <a:rPr lang="en-GB" sz="1050" dirty="0"/>
              <a:t>How long the examination will last</a:t>
            </a:r>
            <a:endParaRPr lang="en-GB" sz="900" dirty="0"/>
          </a:p>
          <a:p>
            <a:pPr lvl="1"/>
            <a:r>
              <a:rPr lang="en-GB" sz="1100" dirty="0"/>
              <a:t>Type</a:t>
            </a:r>
            <a:endParaRPr lang="en-GB" sz="1000" dirty="0"/>
          </a:p>
          <a:p>
            <a:pPr lvl="2"/>
            <a:r>
              <a:rPr lang="en-GB" sz="1050" dirty="0"/>
              <a:t>Defining the number of questions and format (e.g. Multiple choice, True/false, Matching, Short answer, Problems/computational questions)</a:t>
            </a:r>
            <a:endParaRPr lang="en-GB" sz="900" dirty="0"/>
          </a:p>
          <a:p>
            <a:pPr lvl="1"/>
            <a:r>
              <a:rPr lang="en-GB" sz="1100" dirty="0"/>
              <a:t>Grading method</a:t>
            </a:r>
            <a:endParaRPr lang="en-GB" sz="1000" dirty="0"/>
          </a:p>
          <a:p>
            <a:pPr lvl="2"/>
            <a:r>
              <a:rPr lang="en-GB" sz="1050" dirty="0"/>
              <a:t>Defining how many options are correct, how points are awarded and whether there are different weights depending on the difficulty of the question </a:t>
            </a:r>
            <a:endParaRPr lang="en-GB" sz="900" dirty="0"/>
          </a:p>
          <a:p>
            <a:pPr lvl="1"/>
            <a:r>
              <a:rPr lang="en-GB" sz="1100" dirty="0"/>
              <a:t>Passing score</a:t>
            </a:r>
            <a:endParaRPr lang="en-GB" sz="1000" dirty="0"/>
          </a:p>
          <a:p>
            <a:pPr lvl="2"/>
            <a:r>
              <a:rPr lang="en-GB" sz="1050" dirty="0"/>
              <a:t>Defining passing rate which can be different for each knowledge area or be calculated overall</a:t>
            </a:r>
            <a:endParaRPr lang="en-GB" sz="900" dirty="0"/>
          </a:p>
          <a:p>
            <a:pPr lvl="1"/>
            <a:r>
              <a:rPr lang="en-GB" sz="1100" dirty="0"/>
              <a:t>Delivery</a:t>
            </a:r>
            <a:endParaRPr lang="en-GB" sz="1000" dirty="0"/>
          </a:p>
          <a:p>
            <a:pPr lvl="2"/>
            <a:r>
              <a:rPr lang="en-GB" sz="1050" dirty="0"/>
              <a:t>Defining medium (e.g. online or Paper Based)</a:t>
            </a:r>
            <a:endParaRPr lang="en-GB" sz="900" dirty="0"/>
          </a:p>
          <a:p>
            <a:pPr lvl="2"/>
            <a:r>
              <a:rPr lang="en-GB" sz="1050" dirty="0"/>
              <a:t>Who can conduct the examination (e.g. certification authority)</a:t>
            </a:r>
            <a:endParaRPr lang="en-GB" sz="900" dirty="0"/>
          </a:p>
          <a:p>
            <a:pPr lvl="1"/>
            <a:r>
              <a:rPr lang="en-GB" sz="1100" dirty="0"/>
              <a:t>Lifespan</a:t>
            </a:r>
            <a:endParaRPr lang="en-GB" sz="1000" dirty="0"/>
          </a:p>
          <a:p>
            <a:pPr lvl="2"/>
            <a:r>
              <a:rPr lang="en-GB" sz="1050" dirty="0"/>
              <a:t>Defining lifetime of certification, rules for extension and recertification </a:t>
            </a:r>
            <a:endParaRPr lang="en-GB" sz="900" dirty="0"/>
          </a:p>
          <a:p>
            <a:pPr lvl="1"/>
            <a:r>
              <a:rPr lang="en-GB" sz="1100" dirty="0"/>
              <a:t>Other rules and regulations</a:t>
            </a:r>
            <a:endParaRPr lang="en-GB" sz="1000" dirty="0"/>
          </a:p>
          <a:p>
            <a:pPr lvl="2"/>
            <a:r>
              <a:rPr lang="en-GB" sz="1050" dirty="0"/>
              <a:t>Provisions for additional time relating to language</a:t>
            </a:r>
            <a:endParaRPr lang="en-GB" sz="900" dirty="0"/>
          </a:p>
          <a:p>
            <a:pPr lvl="2"/>
            <a:r>
              <a:rPr lang="en-GB" sz="1050" dirty="0"/>
              <a:t>Pricing and discounts (e.g. for students)</a:t>
            </a:r>
            <a:endParaRPr lang="en-GB" sz="900" dirty="0"/>
          </a:p>
          <a:p>
            <a:pPr lvl="2"/>
            <a:r>
              <a:rPr lang="en-GB" sz="1050" dirty="0"/>
              <a:t>Payment and refund, cancellation policy</a:t>
            </a:r>
            <a:endParaRPr lang="en-GB" sz="900" dirty="0"/>
          </a:p>
          <a:p>
            <a:pPr lvl="0"/>
            <a:r>
              <a:rPr lang="en-GB" sz="1200" b="1" dirty="0" smtClean="0"/>
              <a:t>Certification matrix: </a:t>
            </a:r>
            <a:r>
              <a:rPr lang="en-GB" sz="1200" dirty="0" smtClean="0"/>
              <a:t>The </a:t>
            </a:r>
            <a:r>
              <a:rPr lang="en-GB" sz="1200" dirty="0"/>
              <a:t>percentage of questions</a:t>
            </a:r>
            <a:r>
              <a:rPr lang="en-GB" sz="1200" b="1" dirty="0"/>
              <a:t> </a:t>
            </a:r>
            <a:r>
              <a:rPr lang="en-GB" sz="1200" dirty="0"/>
              <a:t>from each knowledge domain that will appear on the examinations. These percentages are used to determine the number of questions related to each domain that should appear on the multiple-choice format examination.</a:t>
            </a:r>
            <a:endParaRPr lang="en-GB" sz="1050" dirty="0"/>
          </a:p>
          <a:p>
            <a:endParaRPr lang="en-GB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71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Certification </a:t>
            </a:r>
            <a:r>
              <a:rPr lang="en-GB" sz="2800" dirty="0" smtClean="0"/>
              <a:t>matrix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474064"/>
              </p:ext>
            </p:extLst>
          </p:nvPr>
        </p:nvGraphicFramePr>
        <p:xfrm>
          <a:off x="963682" y="1038746"/>
          <a:ext cx="7928798" cy="5120699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858801"/>
                <a:gridCol w="1196335"/>
                <a:gridCol w="4519110"/>
                <a:gridCol w="1354552"/>
              </a:tblGrid>
              <a:tr h="298761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Exam requirements 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Weight %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</a:tr>
              <a:tr h="220191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1.Data Science Data Analytics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10%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</a:tr>
              <a:tr h="4403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Choose appropriate existing analytical method and operate existing tools to do specified data analysis. Present data in the required form.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Choose and execute existing data analytics and predictive analytics tools.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03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Choose and execute standard methods from existing statistical libraries to provide overview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Operate tools for complex data handling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Name and use Basic performance assessment metrics and tools.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Define data elements necessary to develop specified data analytics.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Choose and execute standard visualisation.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91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 Data Science Engineering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70%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</a:tr>
              <a:tr h="4403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Identify and operate instruments and applications for data collection, analysis and mgmt.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03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Choose potential technologies to develop, structure, instrument, machines, experiments, processes, and systems.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Name computational solution and identify potential data analytics platform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Identify a set of potential data analytics tools to fit specification.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Find possible database solutions including both relational and non-relational databases.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Identify security issues related to reliable data access.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03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Define tech requirements for SQL/NoSQL DBs, Data Warehouse technologies for data ingest.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7917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 Data Science Data Management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10%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5" marR="363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43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Ideas</a:t>
            </a:r>
          </a:p>
          <a:p>
            <a:r>
              <a:rPr lang="en-GB" sz="2000" dirty="0" smtClean="0"/>
              <a:t>We can start </a:t>
            </a:r>
            <a:r>
              <a:rPr lang="en-GB" sz="2000" dirty="0"/>
              <a:t>with two foundation training for EGI federation </a:t>
            </a:r>
            <a:r>
              <a:rPr lang="en-GB" sz="2000" dirty="0" smtClean="0"/>
              <a:t>2018 </a:t>
            </a:r>
            <a:r>
              <a:rPr lang="en-GB" sz="2000" dirty="0"/>
              <a:t>-    e.g. core services </a:t>
            </a:r>
            <a:r>
              <a:rPr lang="en-GB" sz="2000" dirty="0" smtClean="0"/>
              <a:t>providers</a:t>
            </a:r>
            <a:r>
              <a:rPr lang="en-GB" sz="2000" dirty="0"/>
              <a:t> </a:t>
            </a:r>
          </a:p>
          <a:p>
            <a:r>
              <a:rPr lang="en-GB" sz="2000" dirty="0" smtClean="0"/>
              <a:t>In </a:t>
            </a:r>
            <a:r>
              <a:rPr lang="en-GB" sz="2000" dirty="0"/>
              <a:t>the future investigate online foundation training as an option </a:t>
            </a:r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We would like to ask you to:</a:t>
            </a:r>
          </a:p>
          <a:p>
            <a:r>
              <a:rPr lang="en-GB" sz="2000" dirty="0" smtClean="0"/>
              <a:t>Decide </a:t>
            </a:r>
            <a:r>
              <a:rPr lang="en-GB" sz="2000" dirty="0"/>
              <a:t>on the structure of certification - levels, components of    each level. - example </a:t>
            </a:r>
            <a:r>
              <a:rPr lang="en-GB" sz="2000" dirty="0">
                <a:hlinkClick r:id="rId2"/>
              </a:rPr>
              <a:t>http://fitsm.itemo.org/fitsm-training</a:t>
            </a:r>
            <a:r>
              <a:rPr lang="en-GB" sz="2000" dirty="0"/>
              <a:t>  </a:t>
            </a:r>
            <a:endParaRPr lang="en-GB" sz="2000" dirty="0" smtClean="0"/>
          </a:p>
          <a:p>
            <a:r>
              <a:rPr lang="en-GB" sz="2000" dirty="0" smtClean="0"/>
              <a:t>For </a:t>
            </a:r>
            <a:r>
              <a:rPr lang="en-GB" sz="2000" dirty="0"/>
              <a:t>each component (training with certification) should be provided    scope statement and matching existing courses</a:t>
            </a:r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46359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</Template>
  <TotalTime>32</TotalTime>
  <Words>429</Words>
  <Application>Microsoft Office PowerPoint</Application>
  <PresentationFormat>On-screen Show (4:3)</PresentationFormat>
  <Paragraphs>111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Egi.eu</vt:lpstr>
      <vt:lpstr>EGI Powerpoint Presentation (body)</vt:lpstr>
      <vt:lpstr>EGI Powerpoint Presentation (closing)</vt:lpstr>
      <vt:lpstr>Idea</vt:lpstr>
      <vt:lpstr>Steps</vt:lpstr>
      <vt:lpstr>Steps</vt:lpstr>
      <vt:lpstr>Certification scheme</vt:lpstr>
      <vt:lpstr>Certification matrix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FitSM Foundation Training</dc:title>
  <dc:creator>Thomas Schaaf</dc:creator>
  <cp:lastModifiedBy>Malgorzata Krakowian</cp:lastModifiedBy>
  <cp:revision>1037</cp:revision>
  <cp:lastPrinted>2013-10-17T13:02:27Z</cp:lastPrinted>
  <dcterms:created xsi:type="dcterms:W3CDTF">2012-11-12T11:01:33Z</dcterms:created>
  <dcterms:modified xsi:type="dcterms:W3CDTF">2017-11-16T12:28:18Z</dcterms:modified>
</cp:coreProperties>
</file>