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6"/>
  </p:notesMasterIdLst>
  <p:handoutMasterIdLst>
    <p:handoutMasterId r:id="rId17"/>
  </p:handoutMasterIdLst>
  <p:sldIdLst>
    <p:sldId id="302" r:id="rId4"/>
    <p:sldId id="303" r:id="rId5"/>
    <p:sldId id="294" r:id="rId6"/>
    <p:sldId id="300" r:id="rId7"/>
    <p:sldId id="301" r:id="rId8"/>
    <p:sldId id="299" r:id="rId9"/>
    <p:sldId id="296" r:id="rId10"/>
    <p:sldId id="298" r:id="rId11"/>
    <p:sldId id="297" r:id="rId12"/>
    <p:sldId id="291" r:id="rId13"/>
    <p:sldId id="284" r:id="rId14"/>
    <p:sldId id="30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3" autoAdjust="0"/>
    <p:restoredTop sz="94706" autoAdjust="0"/>
  </p:normalViewPr>
  <p:slideViewPr>
    <p:cSldViewPr showGuides="1">
      <p:cViewPr varScale="1">
        <p:scale>
          <a:sx n="92" d="100"/>
          <a:sy n="92" d="100"/>
        </p:scale>
        <p:origin x="-1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olagna:Google%20Drive:Documents:Meetings:EGI-Engage%20final%20review:REFERENCE_lrvm_20171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enol\Downloads\Cloud%20Accounting%20-%202015-5%20to%202017-10%20sum_elap_processors%20for%20VO%20and%20Year.csv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CPU hours (per year)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'VO vs QuarterYear'!$T$9</c:f>
              <c:strCache>
                <c:ptCount val="1"/>
                <c:pt idx="0">
                  <c:v>Cloud CPU time consumed per quarter (hours)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'VO vs QuarterYear'!$U$8:$X$8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(partial)</c:v>
                </c:pt>
              </c:strCache>
            </c:strRef>
          </c:cat>
          <c:val>
            <c:numRef>
              <c:f>'VO vs QuarterYear'!$U$9:$X$9</c:f>
              <c:numCache>
                <c:formatCode>#.0,,"M"</c:formatCode>
                <c:ptCount val="4"/>
                <c:pt idx="0">
                  <c:v>6.3685521821E6</c:v>
                </c:pt>
                <c:pt idx="1">
                  <c:v>6.1690507711E6</c:v>
                </c:pt>
                <c:pt idx="2">
                  <c:v>1.03330072271E7</c:v>
                </c:pt>
                <c:pt idx="3">
                  <c:v>9.3314090034E6</c:v>
                </c:pt>
              </c:numCache>
            </c:numRef>
          </c:val>
        </c:ser>
        <c:ser>
          <c:idx val="1"/>
          <c:order val="1"/>
          <c:tx>
            <c:strRef>
              <c:f>'VO vs QuarterYear'!$T$10</c:f>
              <c:strCache>
                <c:ptCount val="1"/>
                <c:pt idx="0">
                  <c:v>LHC VOs testing</c:v>
                </c:pt>
              </c:strCache>
            </c:strRef>
          </c:tx>
          <c:spPr>
            <a:solidFill>
              <a:schemeClr val="accent2">
                <a:alpha val="42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'VO vs QuarterYear'!$U$8:$X$8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(partial)</c:v>
                </c:pt>
              </c:strCache>
            </c:strRef>
          </c:cat>
          <c:val>
            <c:numRef>
              <c:f>'VO vs QuarterYear'!$U$10:$X$10</c:f>
              <c:numCache>
                <c:formatCode>#.0,,"M"</c:formatCode>
                <c:ptCount val="4"/>
                <c:pt idx="0">
                  <c:v>7.2807381851E6</c:v>
                </c:pt>
                <c:pt idx="1">
                  <c:v>5.6008340189E6</c:v>
                </c:pt>
                <c:pt idx="2">
                  <c:v>124343.7586</c:v>
                </c:pt>
                <c:pt idx="3">
                  <c:v>140241.1708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2054776"/>
        <c:axId val="2113389848"/>
      </c:barChart>
      <c:catAx>
        <c:axId val="2112054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3389848"/>
        <c:crosses val="autoZero"/>
        <c:auto val="1"/>
        <c:lblAlgn val="ctr"/>
        <c:lblOffset val="100"/>
        <c:noMultiLvlLbl val="0"/>
      </c:catAx>
      <c:valAx>
        <c:axId val="2113389848"/>
        <c:scaling>
          <c:orientation val="minMax"/>
        </c:scaling>
        <c:delete val="0"/>
        <c:axPos val="l"/>
        <c:majorGridlines/>
        <c:numFmt formatCode="#.0,,&quot;M&quot;" sourceLinked="1"/>
        <c:majorTickMark val="out"/>
        <c:minorTickMark val="none"/>
        <c:tickLblPos val="nextTo"/>
        <c:crossAx val="21120547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CPU</a:t>
            </a:r>
            <a:r>
              <a:rPr lang="en-US" baseline="0"/>
              <a:t> usage of top VOs over last year</a:t>
            </a:r>
            <a:endParaRPr lang="en-US"/>
          </a:p>
        </c:rich>
      </c:tx>
      <c:layout>
        <c:manualLayout>
          <c:xMode val="edge"/>
          <c:yMode val="edge"/>
          <c:x val="0.680667054249672"/>
          <c:y val="0.9396151293961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Sheet8!$A$43</c:f>
              <c:strCache>
                <c:ptCount val="1"/>
                <c:pt idx="0">
                  <c:v>fedcloud.egi.eu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Sheet8!$B$43:$F$43</c:f>
              <c:numCache>
                <c:formatCode>#,##0</c:formatCode>
                <c:ptCount val="5"/>
                <c:pt idx="0">
                  <c:v>7.28413875E9</c:v>
                </c:pt>
                <c:pt idx="1">
                  <c:v>7.089807496E9</c:v>
                </c:pt>
                <c:pt idx="2">
                  <c:v>5.533347044E9</c:v>
                </c:pt>
                <c:pt idx="3">
                  <c:v>6.958931984E9</c:v>
                </c:pt>
                <c:pt idx="4">
                  <c:v>9.516483145E9</c:v>
                </c:pt>
              </c:numCache>
            </c:numRef>
          </c:val>
        </c:ser>
        <c:ser>
          <c:idx val="1"/>
          <c:order val="1"/>
          <c:tx>
            <c:strRef>
              <c:f>Sheet8!$A$44</c:f>
              <c:strCache>
                <c:ptCount val="1"/>
                <c:pt idx="0">
                  <c:v>geohazards.terradue.com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Sheet8!$B$44:$F$44</c:f>
              <c:numCache>
                <c:formatCode>#,##0</c:formatCode>
                <c:ptCount val="5"/>
                <c:pt idx="0">
                  <c:v>1.832165E7</c:v>
                </c:pt>
                <c:pt idx="1">
                  <c:v>4.6825108E7</c:v>
                </c:pt>
                <c:pt idx="2" formatCode="General">
                  <c:v>0.2</c:v>
                </c:pt>
                <c:pt idx="3" formatCode="General">
                  <c:v>0.0</c:v>
                </c:pt>
                <c:pt idx="4">
                  <c:v>4.670768947E9</c:v>
                </c:pt>
              </c:numCache>
            </c:numRef>
          </c:val>
        </c:ser>
        <c:ser>
          <c:idx val="2"/>
          <c:order val="2"/>
          <c:tx>
            <c:strRef>
              <c:f>Sheet8!$A$45</c:f>
              <c:strCache>
                <c:ptCount val="1"/>
                <c:pt idx="0">
                  <c:v>vo.lifewatch.eu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Sheet8!$B$45:$F$45</c:f>
              <c:numCache>
                <c:formatCode>#,##0</c:formatCode>
                <c:ptCount val="5"/>
                <c:pt idx="0">
                  <c:v>9.16092904E8</c:v>
                </c:pt>
                <c:pt idx="1">
                  <c:v>9.27033132E8</c:v>
                </c:pt>
                <c:pt idx="2">
                  <c:v>8.470325E7</c:v>
                </c:pt>
                <c:pt idx="3">
                  <c:v>4.74232271E9</c:v>
                </c:pt>
                <c:pt idx="4">
                  <c:v>1.756111743E9</c:v>
                </c:pt>
              </c:numCache>
            </c:numRef>
          </c:val>
        </c:ser>
        <c:ser>
          <c:idx val="3"/>
          <c:order val="3"/>
          <c:tx>
            <c:strRef>
              <c:f>Sheet8!$A$46</c:f>
              <c:strCache>
                <c:ptCount val="1"/>
                <c:pt idx="0">
                  <c:v>d4science.org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Sheet8!$B$46:$F$46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 formatCode="#,##0">
                  <c:v>1.27452472E8</c:v>
                </c:pt>
                <c:pt idx="3" formatCode="#,##0">
                  <c:v>1.382924638E9</c:v>
                </c:pt>
                <c:pt idx="4" formatCode="#,##0">
                  <c:v>1.155971538E9</c:v>
                </c:pt>
              </c:numCache>
            </c:numRef>
          </c:val>
        </c:ser>
        <c:ser>
          <c:idx val="4"/>
          <c:order val="4"/>
          <c:tx>
            <c:strRef>
              <c:f>Sheet8!$A$47</c:f>
              <c:strCache>
                <c:ptCount val="1"/>
                <c:pt idx="0">
                  <c:v>vo.nbis.se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Sheet8!$B$47:$F$47</c:f>
              <c:numCache>
                <c:formatCode>#,##0</c:formatCode>
                <c:ptCount val="5"/>
                <c:pt idx="0">
                  <c:v>1.32158609E8</c:v>
                </c:pt>
                <c:pt idx="1">
                  <c:v>9.8053998E7</c:v>
                </c:pt>
                <c:pt idx="2">
                  <c:v>6.56597576E8</c:v>
                </c:pt>
                <c:pt idx="3">
                  <c:v>1.16765044E8</c:v>
                </c:pt>
                <c:pt idx="4">
                  <c:v>9.6529265E8</c:v>
                </c:pt>
              </c:numCache>
            </c:numRef>
          </c:val>
        </c:ser>
        <c:ser>
          <c:idx val="5"/>
          <c:order val="5"/>
          <c:tx>
            <c:strRef>
              <c:f>Sheet8!$A$48</c:f>
              <c:strCache>
                <c:ptCount val="1"/>
                <c:pt idx="0">
                  <c:v>vo.emsodev.eu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Sheet8!$B$48:$F$48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 formatCode="#,##0">
                  <c:v>2.24212892E8</c:v>
                </c:pt>
                <c:pt idx="3">
                  <c:v>0.0</c:v>
                </c:pt>
                <c:pt idx="4" formatCode="#,##0">
                  <c:v>7.00400333E8</c:v>
                </c:pt>
              </c:numCache>
            </c:numRef>
          </c:val>
        </c:ser>
        <c:ser>
          <c:idx val="6"/>
          <c:order val="6"/>
          <c:tx>
            <c:strRef>
              <c:f>Sheet8!$A$49</c:f>
              <c:strCache>
                <c:ptCount val="1"/>
                <c:pt idx="0">
                  <c:v>chipster.csc.fi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Sheet8!$B$49:$F$49</c:f>
              <c:numCache>
                <c:formatCode>#,##0</c:formatCode>
                <c:ptCount val="5"/>
                <c:pt idx="0">
                  <c:v>3.30150733E8</c:v>
                </c:pt>
                <c:pt idx="1">
                  <c:v>2.25719334E8</c:v>
                </c:pt>
                <c:pt idx="2">
                  <c:v>1.29302933E8</c:v>
                </c:pt>
                <c:pt idx="3">
                  <c:v>3.8159277E7</c:v>
                </c:pt>
                <c:pt idx="4">
                  <c:v>6.31483445E8</c:v>
                </c:pt>
              </c:numCache>
            </c:numRef>
          </c:val>
        </c:ser>
        <c:ser>
          <c:idx val="7"/>
          <c:order val="7"/>
          <c:tx>
            <c:strRef>
              <c:f>Sheet8!$A$50</c:f>
              <c:strCache>
                <c:ptCount val="1"/>
                <c:pt idx="0">
                  <c:v>enmr.eu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Sheet8!$B$50:$F$50</c:f>
              <c:numCache>
                <c:formatCode>#,##0</c:formatCode>
                <c:ptCount val="5"/>
                <c:pt idx="0">
                  <c:v>2.47156656E8</c:v>
                </c:pt>
                <c:pt idx="1">
                  <c:v>3.56683613E8</c:v>
                </c:pt>
                <c:pt idx="2">
                  <c:v>2.600873781E9</c:v>
                </c:pt>
                <c:pt idx="3">
                  <c:v>2.283632094E9</c:v>
                </c:pt>
                <c:pt idx="4">
                  <c:v>5.23742147E8</c:v>
                </c:pt>
              </c:numCache>
            </c:numRef>
          </c:val>
        </c:ser>
        <c:ser>
          <c:idx val="8"/>
          <c:order val="8"/>
          <c:tx>
            <c:strRef>
              <c:f>Sheet8!$A$51</c:f>
              <c:strCache>
                <c:ptCount val="1"/>
                <c:pt idx="0">
                  <c:v>vo.access.egi.eu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Sheet8!$B$51:$F$51</c:f>
              <c:numCache>
                <c:formatCode>General</c:formatCode>
                <c:ptCount val="5"/>
                <c:pt idx="0" formatCode="#,##0">
                  <c:v>3.8009728E7</c:v>
                </c:pt>
                <c:pt idx="1">
                  <c:v>0.0</c:v>
                </c:pt>
                <c:pt idx="2" formatCode="#,##0">
                  <c:v>3.06346384E8</c:v>
                </c:pt>
                <c:pt idx="3" formatCode="#,##0">
                  <c:v>2.4622305E7</c:v>
                </c:pt>
                <c:pt idx="4" formatCode="#,##0">
                  <c:v>4.93512917E8</c:v>
                </c:pt>
              </c:numCache>
            </c:numRef>
          </c:val>
        </c:ser>
        <c:ser>
          <c:idx val="9"/>
          <c:order val="9"/>
          <c:tx>
            <c:strRef>
              <c:f>Sheet8!$A$52</c:f>
              <c:strCache>
                <c:ptCount val="1"/>
                <c:pt idx="0">
                  <c:v>CMS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Sheet8!$B$52:$F$52</c:f>
              <c:numCache>
                <c:formatCode>General</c:formatCode>
                <c:ptCount val="5"/>
                <c:pt idx="0" formatCode="#,##0">
                  <c:v>2.294502073E9</c:v>
                </c:pt>
                <c:pt idx="1">
                  <c:v>0.0</c:v>
                </c:pt>
                <c:pt idx="2" formatCode="#,##0">
                  <c:v>8.372933E6</c:v>
                </c:pt>
                <c:pt idx="3" formatCode="#,##0">
                  <c:v>7.6146518E7</c:v>
                </c:pt>
                <c:pt idx="4" formatCode="#,##0">
                  <c:v>3.72208482E8</c:v>
                </c:pt>
              </c:numCache>
            </c:numRef>
          </c:val>
        </c:ser>
        <c:ser>
          <c:idx val="10"/>
          <c:order val="10"/>
          <c:tx>
            <c:strRef>
              <c:f>Sheet8!$A$53</c:f>
              <c:strCache>
                <c:ptCount val="1"/>
                <c:pt idx="0">
                  <c:v>vo.france-grilles.fr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Sheet8!$B$53:$F$53</c:f>
              <c:numCache>
                <c:formatCode>#,##0</c:formatCode>
                <c:ptCount val="5"/>
                <c:pt idx="0">
                  <c:v>2.61551924E9</c:v>
                </c:pt>
                <c:pt idx="1">
                  <c:v>4.37699437E8</c:v>
                </c:pt>
                <c:pt idx="2">
                  <c:v>8.301920719E9</c:v>
                </c:pt>
                <c:pt idx="3">
                  <c:v>1.354028015E9</c:v>
                </c:pt>
                <c:pt idx="4">
                  <c:v>3.45553091E8</c:v>
                </c:pt>
              </c:numCache>
            </c:numRef>
          </c:val>
        </c:ser>
        <c:ser>
          <c:idx val="11"/>
          <c:order val="11"/>
          <c:tx>
            <c:strRef>
              <c:f>Sheet8!$A$54</c:f>
              <c:strCache>
                <c:ptCount val="1"/>
                <c:pt idx="0">
                  <c:v>training.egi.eu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Sheet8!$B$54:$F$54</c:f>
              <c:numCache>
                <c:formatCode>#,##0</c:formatCode>
                <c:ptCount val="5"/>
                <c:pt idx="0">
                  <c:v>2.529847E8</c:v>
                </c:pt>
                <c:pt idx="1">
                  <c:v>1.42295373E8</c:v>
                </c:pt>
                <c:pt idx="2">
                  <c:v>2.36487069E8</c:v>
                </c:pt>
                <c:pt idx="3">
                  <c:v>4.515891E6</c:v>
                </c:pt>
                <c:pt idx="4">
                  <c:v>1.59614296E8</c:v>
                </c:pt>
              </c:numCache>
            </c:numRef>
          </c:val>
        </c:ser>
        <c:ser>
          <c:idx val="12"/>
          <c:order val="12"/>
          <c:tx>
            <c:strRef>
              <c:f>Sheet8!$A$55</c:f>
              <c:strCache>
                <c:ptCount val="1"/>
                <c:pt idx="0">
                  <c:v>peachnote.com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Sheet8!$B$55:$F$55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#,##0">
                  <c:v>2.306298844E9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2175064"/>
        <c:axId val="2112178632"/>
      </c:areaChart>
      <c:catAx>
        <c:axId val="211217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178632"/>
        <c:crosses val="autoZero"/>
        <c:auto val="1"/>
        <c:lblAlgn val="ctr"/>
        <c:lblOffset val="100"/>
        <c:noMultiLvlLbl val="0"/>
      </c:catAx>
      <c:valAx>
        <c:axId val="211217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175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11/17/17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11/17/17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40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4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3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11/17/17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jpeg"/><Relationship Id="rId22" Type="http://schemas.openxmlformats.org/officeDocument/2006/relationships/image" Target="../media/image24.tiff"/><Relationship Id="rId23" Type="http://schemas.openxmlformats.org/officeDocument/2006/relationships/image" Target="../media/image25.tiff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jpeg"/><Relationship Id="rId18" Type="http://schemas.openxmlformats.org/officeDocument/2006/relationships/image" Target="../media/image20.gif"/><Relationship Id="rId19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tiff"/><Relationship Id="rId7" Type="http://schemas.openxmlformats.org/officeDocument/2006/relationships/image" Target="../media/image9.gif"/><Relationship Id="rId8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6" Type="http://schemas.openxmlformats.org/officeDocument/2006/relationships/image" Target="../media/image29.tiff"/><Relationship Id="rId7" Type="http://schemas.openxmlformats.org/officeDocument/2006/relationships/image" Target="../media/image30.tiff"/><Relationship Id="rId8" Type="http://schemas.openxmlformats.org/officeDocument/2006/relationships/image" Target="../media/image31.png"/><Relationship Id="rId9" Type="http://schemas.openxmlformats.org/officeDocument/2006/relationships/image" Target="../media/image32.tiff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://marketplace.egi.eu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FedCloud</a:t>
            </a:r>
            <a:r>
              <a:rPr lang="en-GB" dirty="0" smtClean="0"/>
              <a:t> Usage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8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Managed Services / Thematic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EGI starting to look into fully managed services:</a:t>
            </a:r>
          </a:p>
          <a:p>
            <a:pPr lvl="1"/>
            <a:r>
              <a:rPr lang="en-GB" dirty="0" err="1" smtClean="0"/>
              <a:t>Jupyter</a:t>
            </a:r>
            <a:r>
              <a:rPr lang="en-GB" dirty="0" smtClean="0"/>
              <a:t>: container based on Kubernetes</a:t>
            </a:r>
          </a:p>
          <a:p>
            <a:pPr lvl="2"/>
            <a:r>
              <a:rPr lang="en-GB" dirty="0" smtClean="0"/>
              <a:t>Users confined to the containers on VMs, no direct incoming access to the VMs</a:t>
            </a:r>
          </a:p>
          <a:p>
            <a:pPr lvl="2"/>
            <a:r>
              <a:rPr lang="en-GB" dirty="0" smtClean="0"/>
              <a:t>Kubernetes deployment done manually but already testing some </a:t>
            </a:r>
            <a:r>
              <a:rPr lang="en-GB" dirty="0" err="1" smtClean="0"/>
              <a:t>ansible</a:t>
            </a:r>
            <a:r>
              <a:rPr lang="en-GB" dirty="0" smtClean="0"/>
              <a:t> recipes</a:t>
            </a:r>
            <a:endParaRPr lang="en-GB" dirty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Galaxy: several pilot implementations</a:t>
            </a:r>
          </a:p>
          <a:p>
            <a:pPr lvl="2"/>
            <a:r>
              <a:rPr lang="en-GB" dirty="0"/>
              <a:t>O</a:t>
            </a:r>
            <a:r>
              <a:rPr lang="en-GB" dirty="0" smtClean="0"/>
              <a:t>ne relying on INDIGO-IM/EC3</a:t>
            </a:r>
          </a:p>
          <a:p>
            <a:pPr lvl="2"/>
            <a:r>
              <a:rPr lang="en-GB" dirty="0" smtClean="0"/>
              <a:t>One relying on </a:t>
            </a:r>
            <a:r>
              <a:rPr lang="en-GB" dirty="0" err="1" smtClean="0"/>
              <a:t>docker</a:t>
            </a:r>
            <a:r>
              <a:rPr lang="en-GB" dirty="0" smtClean="0"/>
              <a:t> containers + </a:t>
            </a:r>
            <a:r>
              <a:rPr lang="en-GB" dirty="0" err="1" smtClean="0"/>
              <a:t>docker</a:t>
            </a:r>
            <a:r>
              <a:rPr lang="en-GB" dirty="0" smtClean="0"/>
              <a:t>-compose</a:t>
            </a:r>
          </a:p>
          <a:p>
            <a:pPr lvl="2"/>
            <a:endParaRPr lang="en-GB" dirty="0"/>
          </a:p>
          <a:p>
            <a:r>
              <a:rPr lang="en-GB" dirty="0" smtClean="0"/>
              <a:t>Thematic services will come with EOSC-hub:</a:t>
            </a:r>
          </a:p>
          <a:p>
            <a:pPr lvl="1"/>
            <a:r>
              <a:rPr lang="en-GB" dirty="0" smtClean="0"/>
              <a:t>In the proposal: </a:t>
            </a:r>
            <a:r>
              <a:rPr lang="en-GB" dirty="0" err="1" smtClean="0"/>
              <a:t>Clarin</a:t>
            </a:r>
            <a:r>
              <a:rPr lang="en-GB" dirty="0" smtClean="0"/>
              <a:t>, DODAS, ECAS, GEOSS</a:t>
            </a:r>
            <a:r>
              <a:rPr lang="en-GB" dirty="0"/>
              <a:t>, </a:t>
            </a:r>
            <a:r>
              <a:rPr lang="en-GB" dirty="0" err="1" smtClean="0"/>
              <a:t>OPENCoastS</a:t>
            </a:r>
            <a:r>
              <a:rPr lang="en-GB" dirty="0"/>
              <a:t>, </a:t>
            </a:r>
            <a:r>
              <a:rPr lang="en-GB" dirty="0" err="1" smtClean="0"/>
              <a:t>WeNMR</a:t>
            </a:r>
            <a:r>
              <a:rPr lang="en-GB" dirty="0" smtClean="0"/>
              <a:t>, EO, DARIAH, </a:t>
            </a:r>
            <a:r>
              <a:rPr lang="en-GB" dirty="0" err="1" smtClean="0"/>
              <a:t>LifeWatch</a:t>
            </a:r>
            <a:endParaRPr lang="en-GB" dirty="0" smtClean="0"/>
          </a:p>
          <a:p>
            <a:pPr lvl="2"/>
            <a:r>
              <a:rPr lang="en-GB" dirty="0" smtClean="0"/>
              <a:t>Some of them rely on INDIGO components (orchestration)</a:t>
            </a:r>
          </a:p>
          <a:p>
            <a:pPr lvl="1"/>
            <a:r>
              <a:rPr lang="en-GB" dirty="0" smtClean="0"/>
              <a:t>More are expected to come during the project lifetime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8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Disseminate the shared responsibility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© https://</a:t>
            </a:r>
            <a:r>
              <a:rPr lang="en-US" sz="2000" dirty="0" err="1"/>
              <a:t>aws.amazon.com</a:t>
            </a:r>
            <a:r>
              <a:rPr lang="en-US" sz="2000" dirty="0"/>
              <a:t>/compliance/shared-responsibility-model/</a:t>
            </a:r>
          </a:p>
        </p:txBody>
      </p:sp>
      <p:pic>
        <p:nvPicPr>
          <p:cNvPr id="4" name="Picture 3" descr="Screen Shot 2017-11-17 at 10.48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8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See:</a:t>
            </a:r>
            <a:endParaRPr lang="en-GB" dirty="0"/>
          </a:p>
          <a:p>
            <a:pPr lvl="1"/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err="1"/>
              <a:t>docs.google.com</a:t>
            </a:r>
            <a:r>
              <a:rPr lang="en-GB" dirty="0"/>
              <a:t>/document/d/1_E-Iq5sIJGXGYSBvWiAFGjhlYDPbyiq46Xh2g0VmXgc/</a:t>
            </a:r>
            <a:r>
              <a:rPr lang="en-GB" dirty="0" err="1"/>
              <a:t>edit#heading</a:t>
            </a:r>
            <a:r>
              <a:rPr lang="en-GB" dirty="0"/>
              <a:t>=h.5o5gi94ovwx5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14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status</a:t>
            </a:r>
            <a:endParaRPr lang="en-GB" dirty="0"/>
          </a:p>
        </p:txBody>
      </p:sp>
      <p:pic>
        <p:nvPicPr>
          <p:cNvPr id="7" name="Picture 6" descr="cloud-provider-GRNET.gif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72" b="-22072"/>
          <a:stretch/>
        </p:blipFill>
        <p:spPr>
          <a:xfrm>
            <a:off x="1223959" y="3483337"/>
            <a:ext cx="810000" cy="540000"/>
          </a:xfrm>
          <a:prstGeom prst="rect">
            <a:avLst/>
          </a:prstGeom>
        </p:spPr>
      </p:pic>
      <p:pic>
        <p:nvPicPr>
          <p:cNvPr id="18" name="Picture 17" descr="cloud-provider-IPHC-147x100.png"/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0" r="-1020"/>
          <a:stretch/>
        </p:blipFill>
        <p:spPr>
          <a:xfrm>
            <a:off x="1250643" y="2466077"/>
            <a:ext cx="810000" cy="540000"/>
          </a:xfrm>
          <a:prstGeom prst="rect">
            <a:avLst/>
          </a:prstGeom>
        </p:spPr>
      </p:pic>
      <p:pic>
        <p:nvPicPr>
          <p:cNvPr id="23" name="Picture 22" descr="cloud-provider-IFCA.jpg"/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85" b="-29585"/>
          <a:stretch/>
        </p:blipFill>
        <p:spPr>
          <a:xfrm>
            <a:off x="3414386" y="3485089"/>
            <a:ext cx="810000" cy="540000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00" r="-10000"/>
          <a:stretch/>
        </p:blipFill>
        <p:spPr>
          <a:xfrm>
            <a:off x="1250643" y="1448817"/>
            <a:ext cx="810000" cy="540000"/>
          </a:xfrm>
          <a:prstGeom prst="rect">
            <a:avLst/>
          </a:prstGeom>
        </p:spPr>
      </p:pic>
      <p:pic>
        <p:nvPicPr>
          <p:cNvPr id="29" name="Picture 28" descr="cloud-provider-IISAS-700x134.gif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131" b="-124131"/>
          <a:stretch/>
        </p:blipFill>
        <p:spPr>
          <a:xfrm>
            <a:off x="3414425" y="4501472"/>
            <a:ext cx="810000" cy="540000"/>
          </a:xfrm>
          <a:prstGeom prst="rect">
            <a:avLst/>
          </a:prstGeom>
        </p:spPr>
      </p:pic>
      <p:pic>
        <p:nvPicPr>
          <p:cNvPr id="9" name="Picture 8" descr="cloud-provider-ULAKBIM-157x100.jpg"/>
          <p:cNvPicPr>
            <a:picLocks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4" b="-2334"/>
          <a:stretch/>
        </p:blipFill>
        <p:spPr>
          <a:xfrm>
            <a:off x="1341873" y="5517855"/>
            <a:ext cx="810000" cy="540000"/>
          </a:xfrm>
          <a:prstGeom prst="rect">
            <a:avLst/>
          </a:prstGeom>
        </p:spPr>
      </p:pic>
      <p:pic>
        <p:nvPicPr>
          <p:cNvPr id="17" name="Picture 16" descr="cloud-provider-UKIM-85x100.png"/>
          <p:cNvPicPr>
            <a:picLocks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35" r="-38235"/>
          <a:stretch/>
        </p:blipFill>
        <p:spPr>
          <a:xfrm>
            <a:off x="2296796" y="2466077"/>
            <a:ext cx="81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25" b="-31125"/>
          <a:stretch/>
        </p:blipFill>
        <p:spPr>
          <a:xfrm>
            <a:off x="2392412" y="3483337"/>
            <a:ext cx="810000" cy="54000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33" b="-19033"/>
          <a:stretch/>
        </p:blipFill>
        <p:spPr>
          <a:xfrm>
            <a:off x="2395187" y="4500597"/>
            <a:ext cx="810000" cy="540000"/>
          </a:xfrm>
          <a:prstGeom prst="rect">
            <a:avLst/>
          </a:prstGeom>
        </p:spPr>
      </p:pic>
      <p:pic>
        <p:nvPicPr>
          <p:cNvPr id="30" name="Picture 29" descr="cloud-provider-I3M-UPV.jpg"/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96" b="-24796"/>
          <a:stretch/>
        </p:blipFill>
        <p:spPr>
          <a:xfrm>
            <a:off x="3414386" y="2468706"/>
            <a:ext cx="810000" cy="54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16" y="1448817"/>
            <a:ext cx="810000" cy="540000"/>
          </a:xfrm>
          <a:prstGeom prst="rect">
            <a:avLst/>
          </a:prstGeom>
        </p:spPr>
      </p:pic>
      <p:pic>
        <p:nvPicPr>
          <p:cNvPr id="19" name="Picture 18" descr="cloud-provider-INFN-Catania-177x120.jpg"/>
          <p:cNvPicPr>
            <a:picLocks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8" r="-848"/>
          <a:stretch/>
        </p:blipFill>
        <p:spPr>
          <a:xfrm>
            <a:off x="305616" y="2466077"/>
            <a:ext cx="81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06" b="-25206"/>
          <a:stretch/>
        </p:blipFill>
        <p:spPr>
          <a:xfrm>
            <a:off x="305616" y="3483337"/>
            <a:ext cx="810000" cy="540000"/>
          </a:xfrm>
          <a:prstGeom prst="rect">
            <a:avLst/>
          </a:prstGeom>
        </p:spPr>
      </p:pic>
      <p:pic>
        <p:nvPicPr>
          <p:cNvPr id="27" name="Picture 26" descr="cloud-provider-GWDG.png"/>
          <p:cNvPicPr>
            <a:picLocks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691" b="-62691"/>
          <a:stretch/>
        </p:blipFill>
        <p:spPr>
          <a:xfrm>
            <a:off x="305616" y="4500597"/>
            <a:ext cx="810000" cy="540000"/>
          </a:xfrm>
          <a:prstGeom prst="rect">
            <a:avLst/>
          </a:prstGeom>
        </p:spPr>
      </p:pic>
      <p:pic>
        <p:nvPicPr>
          <p:cNvPr id="31" name="Picture 30" descr="cloud-provider-INFN-Padova-177x120.jpg"/>
          <p:cNvPicPr>
            <a:picLocks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8" r="-848"/>
          <a:stretch/>
        </p:blipFill>
        <p:spPr>
          <a:xfrm>
            <a:off x="305616" y="5517855"/>
            <a:ext cx="810000" cy="540000"/>
          </a:xfrm>
          <a:prstGeom prst="rect">
            <a:avLst/>
          </a:prstGeom>
        </p:spPr>
      </p:pic>
      <p:pic>
        <p:nvPicPr>
          <p:cNvPr id="8" name="Picture 7" descr="cloud-provider-LIP-151x100.gif"/>
          <p:cNvPicPr>
            <a:picLocks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 b="-333"/>
          <a:stretch/>
        </p:blipFill>
        <p:spPr>
          <a:xfrm>
            <a:off x="3414386" y="1448817"/>
            <a:ext cx="81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14" r="-11314"/>
          <a:stretch/>
        </p:blipFill>
        <p:spPr>
          <a:xfrm>
            <a:off x="2309441" y="1448817"/>
            <a:ext cx="810000" cy="540000"/>
          </a:xfrm>
          <a:prstGeom prst="rect">
            <a:avLst/>
          </a:prstGeom>
        </p:spPr>
      </p:pic>
      <p:pic>
        <p:nvPicPr>
          <p:cNvPr id="24" name="Picture 23" descr="cloud-provider-FZ-Julich.png"/>
          <p:cNvPicPr>
            <a:picLocks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96" b="-43796"/>
          <a:stretch/>
        </p:blipFill>
        <p:spPr>
          <a:xfrm>
            <a:off x="2378130" y="5517855"/>
            <a:ext cx="810000" cy="540000"/>
          </a:xfrm>
          <a:prstGeom prst="rect">
            <a:avLst/>
          </a:prstGeom>
        </p:spPr>
      </p:pic>
      <p:pic>
        <p:nvPicPr>
          <p:cNvPr id="25" name="Picture 24" descr="cloud-provider-Fraunhofer-SCAI.jpg"/>
          <p:cNvPicPr>
            <a:picLocks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9" b="-439"/>
          <a:stretch/>
        </p:blipFill>
        <p:spPr>
          <a:xfrm>
            <a:off x="3414386" y="5517855"/>
            <a:ext cx="810000" cy="5400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00" b="-50000"/>
          <a:stretch/>
        </p:blipFill>
        <p:spPr>
          <a:xfrm>
            <a:off x="1285486" y="4500597"/>
            <a:ext cx="810000" cy="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558233" y="4869160"/>
            <a:ext cx="2099341" cy="1101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 resource centres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15 OpenStack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en-GB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OpenNebula</a:t>
            </a:r>
            <a:endParaRPr lang="en-GB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GB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Synnefo</a:t>
            </a:r>
            <a:endParaRPr lang="en-GB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97924" y="4869160"/>
            <a:ext cx="2542769" cy="1101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Operations following issues closely: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sites suspended 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Now also checking GGUS response times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0539" y="4869160"/>
            <a:ext cx="4431941" cy="11886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70032" y="1446924"/>
            <a:ext cx="4410770" cy="30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6"/>
    </mc:Choice>
    <mc:Fallback xmlns="">
      <p:transition spd="slow" advTm="261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 usage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547664" y="1916832"/>
          <a:ext cx="61849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1560" y="1268760"/>
          <a:ext cx="7992887" cy="673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1039"/>
                <a:gridCol w="1055664"/>
                <a:gridCol w="1055664"/>
                <a:gridCol w="1960520"/>
              </a:tblGrid>
              <a:tr h="336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spc="10" dirty="0">
                          <a:effectLst/>
                        </a:rPr>
                        <a:t> 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spc="10" dirty="0" smtClean="0">
                          <a:effectLst/>
                        </a:rPr>
                        <a:t>2017 Jan-Aug 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spc="10" dirty="0" smtClean="0">
                          <a:effectLst/>
                        </a:rPr>
                        <a:t>2016 Jan-Aug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spc="10" dirty="0" smtClean="0">
                          <a:effectLst/>
                        </a:rPr>
                        <a:t>2017 Increment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spc="10" dirty="0">
                          <a:effectLst/>
                        </a:rPr>
                        <a:t>Total </a:t>
                      </a:r>
                      <a:r>
                        <a:rPr lang="en-GB" sz="1000" spc="10" dirty="0" smtClean="0">
                          <a:effectLst/>
                        </a:rPr>
                        <a:t>CPU </a:t>
                      </a:r>
                      <a:r>
                        <a:rPr lang="en-GB" sz="1000" spc="10" dirty="0">
                          <a:effectLst/>
                        </a:rPr>
                        <a:t>time consumed </a:t>
                      </a:r>
                      <a:r>
                        <a:rPr lang="en-GB" sz="1000" spc="10" dirty="0" smtClean="0">
                          <a:effectLst/>
                        </a:rPr>
                        <a:t>(millions hours)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100" spc="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9.3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100" spc="1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nl-NL" sz="11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74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Content Placeholder 6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79512" y="1380579"/>
          <a:ext cx="8272136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075" y="219957"/>
            <a:ext cx="7344816" cy="850106"/>
          </a:xfrm>
        </p:spPr>
        <p:txBody>
          <a:bodyPr/>
          <a:lstStyle/>
          <a:p>
            <a:pPr algn="l"/>
            <a:r>
              <a:rPr lang="en-GB" dirty="0" smtClean="0"/>
              <a:t>Usage: last 12 months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9" name="Picture 68" descr="Screen Shot 2017-05-09 at 03.4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43" y="1144872"/>
            <a:ext cx="1765105" cy="66386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387046" y="1575771"/>
            <a:ext cx="97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+500 users</a:t>
            </a:r>
            <a:endParaRPr lang="en-GB" sz="1400" dirty="0"/>
          </a:p>
        </p:txBody>
      </p:sp>
      <p:cxnSp>
        <p:nvCxnSpPr>
          <p:cNvPr id="72" name="Straight Arrow Connector 71"/>
          <p:cNvCxnSpPr>
            <a:stCxn id="70" idx="1"/>
          </p:cNvCxnSpPr>
          <p:nvPr/>
        </p:nvCxnSpPr>
        <p:spPr>
          <a:xfrm>
            <a:off x="7387046" y="1729660"/>
            <a:ext cx="351526" cy="20978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619" y="520764"/>
            <a:ext cx="1491596" cy="338164"/>
          </a:xfrm>
          <a:prstGeom prst="rect">
            <a:avLst/>
          </a:prstGeom>
        </p:spPr>
      </p:pic>
      <p:cxnSp>
        <p:nvCxnSpPr>
          <p:cNvPr id="74" name="Straight Arrow Connector 73"/>
          <p:cNvCxnSpPr>
            <a:stCxn id="77" idx="1"/>
          </p:cNvCxnSpPr>
          <p:nvPr/>
        </p:nvCxnSpPr>
        <p:spPr>
          <a:xfrm>
            <a:off x="5991453" y="905213"/>
            <a:ext cx="625941" cy="18257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91453" y="751324"/>
            <a:ext cx="991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1.6M users</a:t>
            </a:r>
            <a:endParaRPr lang="en-GB" sz="14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810722"/>
            <a:ext cx="1433241" cy="590070"/>
          </a:xfrm>
          <a:prstGeom prst="rect">
            <a:avLst/>
          </a:prstGeom>
        </p:spPr>
      </p:pic>
      <p:cxnSp>
        <p:nvCxnSpPr>
          <p:cNvPr id="80" name="Straight Arrow Connector 79"/>
          <p:cNvCxnSpPr>
            <a:stCxn id="79" idx="2"/>
          </p:cNvCxnSpPr>
          <p:nvPr/>
        </p:nvCxnSpPr>
        <p:spPr>
          <a:xfrm>
            <a:off x="2048261" y="2400792"/>
            <a:ext cx="298811" cy="16762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880" y="1539520"/>
            <a:ext cx="1890726" cy="433037"/>
          </a:xfrm>
          <a:prstGeom prst="rect">
            <a:avLst/>
          </a:prstGeom>
        </p:spPr>
      </p:pic>
      <p:cxnSp>
        <p:nvCxnSpPr>
          <p:cNvPr id="89" name="Straight Arrow Connector 88"/>
          <p:cNvCxnSpPr>
            <a:stCxn id="90" idx="1"/>
          </p:cNvCxnSpPr>
          <p:nvPr/>
        </p:nvCxnSpPr>
        <p:spPr>
          <a:xfrm>
            <a:off x="5215808" y="2013721"/>
            <a:ext cx="1530784" cy="1392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15808" y="1859832"/>
            <a:ext cx="99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 VREs</a:t>
            </a:r>
            <a:endParaRPr lang="en-GB" sz="14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938" y="1079059"/>
            <a:ext cx="1720195" cy="326704"/>
          </a:xfrm>
          <a:prstGeom prst="rect">
            <a:avLst/>
          </a:prstGeom>
        </p:spPr>
      </p:pic>
      <p:cxnSp>
        <p:nvCxnSpPr>
          <p:cNvPr id="94" name="Straight Arrow Connector 93"/>
          <p:cNvCxnSpPr>
            <a:stCxn id="92" idx="2"/>
          </p:cNvCxnSpPr>
          <p:nvPr/>
        </p:nvCxnSpPr>
        <p:spPr>
          <a:xfrm>
            <a:off x="3185036" y="1405763"/>
            <a:ext cx="1196486" cy="18331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5" y="2145538"/>
            <a:ext cx="557673" cy="534157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1187624" y="4387588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Piloting /  </a:t>
            </a:r>
            <a:r>
              <a:rPr lang="en-US" sz="1400" dirty="0" err="1" smtClean="0"/>
              <a:t>testingVO</a:t>
            </a:r>
            <a:endParaRPr lang="en-US" sz="1400" dirty="0" smtClean="0"/>
          </a:p>
          <a:p>
            <a:r>
              <a:rPr lang="en-US" sz="1400" dirty="0" smtClean="0"/>
              <a:t>+80 users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989" y="2588471"/>
            <a:ext cx="1361342" cy="51107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3" idx="2"/>
          </p:cNvCxnSpPr>
          <p:nvPr/>
        </p:nvCxnSpPr>
        <p:spPr>
          <a:xfrm>
            <a:off x="3081660" y="3099547"/>
            <a:ext cx="1299862" cy="986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7" idx="1"/>
          </p:cNvCxnSpPr>
          <p:nvPr/>
        </p:nvCxnSpPr>
        <p:spPr>
          <a:xfrm flipH="1">
            <a:off x="7990077" y="2412617"/>
            <a:ext cx="448998" cy="1125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2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 smtClean="0"/>
              <a:t>Increase in cloud usage in last 18 months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308896"/>
            <a:ext cx="8424936" cy="4784400"/>
          </a:xfrm>
        </p:spPr>
        <p:txBody>
          <a:bodyPr>
            <a:noAutofit/>
          </a:bodyPr>
          <a:lstStyle/>
          <a:p>
            <a:pPr marL="173038" indent="-173038"/>
            <a:r>
              <a:rPr lang="en-US" sz="2000" dirty="0" smtClean="0"/>
              <a:t>Biological sciences</a:t>
            </a:r>
            <a:endParaRPr lang="en-US" sz="2000" dirty="0"/>
          </a:p>
          <a:p>
            <a:pPr lvl="1"/>
            <a:r>
              <a:rPr lang="en-US" sz="1600" dirty="0" smtClean="0"/>
              <a:t>Structural </a:t>
            </a:r>
            <a:r>
              <a:rPr lang="en-US" sz="1600" dirty="0"/>
              <a:t>biology: </a:t>
            </a:r>
            <a:r>
              <a:rPr lang="en-US" sz="1600" dirty="0" err="1"/>
              <a:t>WeNMR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FF"/>
                </a:solidFill>
              </a:rPr>
              <a:t>existing, +</a:t>
            </a:r>
            <a:r>
              <a:rPr lang="en-US" sz="1600" dirty="0">
                <a:solidFill>
                  <a:srgbClr val="0000FF"/>
                </a:solidFill>
              </a:rPr>
              <a:t>43</a:t>
            </a:r>
            <a:r>
              <a:rPr lang="en-US" sz="1600" dirty="0" smtClean="0">
                <a:solidFill>
                  <a:srgbClr val="0000FF"/>
                </a:solidFill>
              </a:rPr>
              <a:t>%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 smtClean="0"/>
              <a:t>Marine </a:t>
            </a:r>
            <a:r>
              <a:rPr lang="en-US" sz="1600" dirty="0"/>
              <a:t>and Freshwater </a:t>
            </a:r>
            <a:r>
              <a:rPr lang="en-US" sz="1600" dirty="0" smtClean="0"/>
              <a:t>Biology: </a:t>
            </a:r>
            <a:r>
              <a:rPr lang="en-US" sz="1600" dirty="0"/>
              <a:t>EMSO - European Multidisciplinary Seafloor </a:t>
            </a:r>
            <a:r>
              <a:rPr lang="en-US" sz="1600" dirty="0" smtClean="0"/>
              <a:t>and water</a:t>
            </a:r>
            <a:r>
              <a:rPr lang="en-US" sz="1600" dirty="0"/>
              <a:t>-column Observatory (</a:t>
            </a:r>
            <a:r>
              <a:rPr lang="en-US" sz="1600" dirty="0">
                <a:solidFill>
                  <a:srgbClr val="0000FF"/>
                </a:solidFill>
              </a:rPr>
              <a:t>starting, +44.6%</a:t>
            </a:r>
            <a:r>
              <a:rPr lang="en-US" sz="1600" dirty="0" smtClean="0"/>
              <a:t>)</a:t>
            </a:r>
          </a:p>
          <a:p>
            <a:pPr marL="173038" indent="-173038"/>
            <a:r>
              <a:rPr lang="en-US" sz="2000" dirty="0" smtClean="0"/>
              <a:t>Earth sciences</a:t>
            </a:r>
            <a:endParaRPr lang="en-US" sz="2000" dirty="0"/>
          </a:p>
          <a:p>
            <a:pPr lvl="1"/>
            <a:r>
              <a:rPr lang="en-US" sz="1600" dirty="0" smtClean="0"/>
              <a:t>Earth </a:t>
            </a:r>
            <a:r>
              <a:rPr lang="en-US" sz="1600" dirty="0" err="1" smtClean="0"/>
              <a:t>Geohazards</a:t>
            </a:r>
            <a:r>
              <a:rPr lang="en-US" sz="1600" dirty="0" smtClean="0"/>
              <a:t> </a:t>
            </a:r>
            <a:r>
              <a:rPr lang="en-US" sz="1600" dirty="0"/>
              <a:t>ESA exploitation platform (</a:t>
            </a:r>
            <a:r>
              <a:rPr lang="en-US" sz="1600" dirty="0" smtClean="0">
                <a:solidFill>
                  <a:srgbClr val="0000FF"/>
                </a:solidFill>
              </a:rPr>
              <a:t>starting, </a:t>
            </a:r>
            <a:r>
              <a:rPr lang="en-US" sz="1600" dirty="0">
                <a:solidFill>
                  <a:srgbClr val="0000FF"/>
                </a:solidFill>
              </a:rPr>
              <a:t>+6,100%</a:t>
            </a:r>
            <a:r>
              <a:rPr lang="en-US" sz="1600" dirty="0"/>
              <a:t>)</a:t>
            </a:r>
          </a:p>
          <a:p>
            <a:pPr marL="179388" indent="-179388"/>
            <a:r>
              <a:rPr lang="en-US" sz="2000" dirty="0" smtClean="0"/>
              <a:t>Agricultural Sciences</a:t>
            </a:r>
          </a:p>
          <a:p>
            <a:pPr marL="720725" lvl="1" indent="-266700"/>
            <a:r>
              <a:rPr lang="en-US" sz="1600" dirty="0" smtClean="0"/>
              <a:t>Agriculture</a:t>
            </a:r>
            <a:r>
              <a:rPr lang="en-US" sz="1600" dirty="0"/>
              <a:t>, Forestry and Fisheries (</a:t>
            </a:r>
            <a:r>
              <a:rPr lang="en-US" sz="1600" dirty="0" smtClean="0">
                <a:solidFill>
                  <a:srgbClr val="0000FF"/>
                </a:solidFill>
              </a:rPr>
              <a:t>starting, </a:t>
            </a:r>
            <a:r>
              <a:rPr lang="en-US" sz="1600" dirty="0">
                <a:solidFill>
                  <a:srgbClr val="0000FF"/>
                </a:solidFill>
              </a:rPr>
              <a:t>+826%</a:t>
            </a:r>
            <a:r>
              <a:rPr lang="en-US" sz="1600" dirty="0"/>
              <a:t>) – EGI-Engage infrastructure integration action</a:t>
            </a:r>
          </a:p>
          <a:p>
            <a:pPr marL="179388" indent="-179388"/>
            <a:r>
              <a:rPr lang="en-US" sz="2000" dirty="0" smtClean="0"/>
              <a:t>Humanities</a:t>
            </a:r>
            <a:endParaRPr lang="en-US" sz="2000" dirty="0"/>
          </a:p>
          <a:p>
            <a:pPr marL="720725" lvl="1" indent="-266700"/>
            <a:r>
              <a:rPr lang="en-US" sz="1600" dirty="0" smtClean="0"/>
              <a:t>Arts</a:t>
            </a:r>
            <a:r>
              <a:rPr lang="en-US" sz="1600" dirty="0"/>
              <a:t>/Musicology: </a:t>
            </a:r>
            <a:r>
              <a:rPr lang="en-US" sz="1600" dirty="0" err="1" smtClean="0"/>
              <a:t>Peachnote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0000FF"/>
                </a:solidFill>
              </a:rPr>
              <a:t>active, </a:t>
            </a:r>
            <a:r>
              <a:rPr lang="en-US" sz="1600" dirty="0">
                <a:solidFill>
                  <a:srgbClr val="0000FF"/>
                </a:solidFill>
              </a:rPr>
              <a:t>constant usage</a:t>
            </a:r>
            <a:r>
              <a:rPr lang="en-US" sz="1600" dirty="0" smtClean="0"/>
              <a:t>)</a:t>
            </a:r>
          </a:p>
          <a:p>
            <a:pPr marL="720725" lvl="1" indent="-266700"/>
            <a:r>
              <a:rPr lang="en-US" sz="1600" dirty="0" smtClean="0"/>
              <a:t>Humanities: </a:t>
            </a:r>
            <a:r>
              <a:rPr lang="en-US" sz="1600" dirty="0"/>
              <a:t>DARIAH Research Infrastructure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FF"/>
                </a:solidFill>
              </a:rPr>
              <a:t>starting, </a:t>
            </a:r>
            <a:r>
              <a:rPr lang="en-US" sz="1600" dirty="0">
                <a:solidFill>
                  <a:srgbClr val="0000FF"/>
                </a:solidFill>
              </a:rPr>
              <a:t>+607%</a:t>
            </a:r>
            <a:r>
              <a:rPr lang="en-US" sz="1600" dirty="0"/>
              <a:t>) – EGI-Engage Competence </a:t>
            </a:r>
            <a:r>
              <a:rPr lang="en-US" sz="1600" dirty="0" smtClean="0"/>
              <a:t>Centre</a:t>
            </a:r>
          </a:p>
          <a:p>
            <a:pPr marL="179388" indent="-179388"/>
            <a:r>
              <a:rPr lang="en-US" sz="2000" dirty="0"/>
              <a:t>Multi-disciplinary support</a:t>
            </a:r>
          </a:p>
          <a:p>
            <a:pPr marL="720725" lvl="1" indent="-266700"/>
            <a:r>
              <a:rPr lang="en-US" sz="1600" dirty="0"/>
              <a:t>D4Science (</a:t>
            </a:r>
            <a:r>
              <a:rPr lang="en-US" sz="1600" dirty="0">
                <a:solidFill>
                  <a:srgbClr val="0000FF"/>
                </a:solidFill>
              </a:rPr>
              <a:t>starting, +288%</a:t>
            </a:r>
            <a:r>
              <a:rPr lang="en-US" sz="1600" dirty="0"/>
              <a:t>)</a:t>
            </a:r>
          </a:p>
          <a:p>
            <a:pPr marL="720725" lvl="1" indent="-266700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2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on Demand Service (AODS)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 scalable platform to offer scientific applications ‘as elastic services’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Applications </a:t>
            </a:r>
            <a:r>
              <a:rPr lang="en-US" dirty="0"/>
              <a:t>that are not offered as Thematic Service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User-friendly registration and access interfaces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Tools to port </a:t>
            </a:r>
            <a:r>
              <a:rPr lang="en-US" dirty="0"/>
              <a:t>and </a:t>
            </a:r>
            <a:r>
              <a:rPr lang="en-US" dirty="0" smtClean="0"/>
              <a:t>share new applications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Distributed support for end-users and application integrators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Included in the EGI </a:t>
            </a:r>
            <a:r>
              <a:rPr lang="en-US" dirty="0"/>
              <a:t>Service Portfolio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Ownership responsibilities on </a:t>
            </a:r>
            <a:r>
              <a:rPr lang="en-US" dirty="0" smtClean="0"/>
              <a:t>EGI Foundation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88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7984" y="260648"/>
            <a:ext cx="44644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pc="-10" dirty="0"/>
              <a:t>How </a:t>
            </a:r>
            <a:r>
              <a:rPr spc="-5" dirty="0"/>
              <a:t>to access </a:t>
            </a:r>
            <a:r>
              <a:rPr spc="-10" dirty="0"/>
              <a:t>the </a:t>
            </a:r>
            <a:r>
              <a:rPr spc="-10" dirty="0" err="1"/>
              <a:t>AoD</a:t>
            </a:r>
            <a:r>
              <a:rPr spc="-10" dirty="0"/>
              <a:t> </a:t>
            </a:r>
            <a:r>
              <a:rPr spc="10" dirty="0" smtClean="0"/>
              <a:t>service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4719919" y="2348880"/>
            <a:ext cx="344862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Approval by </a:t>
            </a:r>
            <a:r>
              <a:rPr b="1" spc="-5" dirty="0">
                <a:latin typeface="Segoe UI" panose="020B0502040204020203" pitchFamily="34" charset="0"/>
                <a:cs typeface="Segoe UI" panose="020B0502040204020203" pitchFamily="34" charset="0"/>
              </a:rPr>
              <a:t>distributed Support</a:t>
            </a:r>
            <a:r>
              <a:rPr b="1" spc="1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b="1" spc="-30" dirty="0"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  <a:endParaRPr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30467" y="3044951"/>
            <a:ext cx="827532" cy="1176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4189" y="3068954"/>
            <a:ext cx="720090" cy="1080135"/>
          </a:xfrm>
          <a:custGeom>
            <a:avLst/>
            <a:gdLst/>
            <a:ahLst/>
            <a:cxnLst/>
            <a:rect l="l" t="t" r="r" b="b"/>
            <a:pathLst>
              <a:path w="720090" h="1080135">
                <a:moveTo>
                  <a:pt x="720089" y="720090"/>
                </a:moveTo>
                <a:lnTo>
                  <a:pt x="0" y="720090"/>
                </a:lnTo>
                <a:lnTo>
                  <a:pt x="360045" y="1080135"/>
                </a:lnTo>
                <a:lnTo>
                  <a:pt x="720089" y="720090"/>
                </a:lnTo>
                <a:close/>
              </a:path>
              <a:path w="720090" h="1080135">
                <a:moveTo>
                  <a:pt x="540004" y="0"/>
                </a:moveTo>
                <a:lnTo>
                  <a:pt x="179959" y="0"/>
                </a:lnTo>
                <a:lnTo>
                  <a:pt x="179959" y="720090"/>
                </a:lnTo>
                <a:lnTo>
                  <a:pt x="540004" y="720090"/>
                </a:lnTo>
                <a:lnTo>
                  <a:pt x="540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4189" y="3068954"/>
            <a:ext cx="720090" cy="1080135"/>
          </a:xfrm>
          <a:custGeom>
            <a:avLst/>
            <a:gdLst/>
            <a:ahLst/>
            <a:cxnLst/>
            <a:rect l="l" t="t" r="r" b="b"/>
            <a:pathLst>
              <a:path w="720090" h="1080135">
                <a:moveTo>
                  <a:pt x="0" y="720090"/>
                </a:moveTo>
                <a:lnTo>
                  <a:pt x="179959" y="720090"/>
                </a:lnTo>
                <a:lnTo>
                  <a:pt x="179959" y="0"/>
                </a:lnTo>
                <a:lnTo>
                  <a:pt x="540004" y="0"/>
                </a:lnTo>
                <a:lnTo>
                  <a:pt x="540004" y="720090"/>
                </a:lnTo>
                <a:lnTo>
                  <a:pt x="720089" y="720090"/>
                </a:lnTo>
                <a:lnTo>
                  <a:pt x="360045" y="1080135"/>
                </a:lnTo>
                <a:lnTo>
                  <a:pt x="0" y="7200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Screen Shot 2017-10-09 at 22.2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20784" cy="59492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object 7"/>
          <p:cNvSpPr/>
          <p:nvPr/>
        </p:nvSpPr>
        <p:spPr>
          <a:xfrm>
            <a:off x="2548196" y="3933056"/>
            <a:ext cx="6579868" cy="2187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3"/>
          <p:cNvSpPr>
            <a:spLocks noGrp="1"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Thematic services, Applications on demand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35943" y="1556792"/>
            <a:ext cx="402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pc="1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http://marketplace.egi.eu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AoDS</a:t>
            </a:r>
            <a:r>
              <a:rPr lang="en-US" dirty="0" smtClean="0"/>
              <a:t>: Integrating diverse services into a single framework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79512" y="1268760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US" dirty="0" smtClean="0"/>
              <a:t>Cloud, HTC sites - 5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Application frameworks - 3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Applications - 15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Support experts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26657" y="4095654"/>
            <a:ext cx="222250" cy="553541"/>
          </a:xfrm>
          <a:custGeom>
            <a:avLst/>
            <a:gdLst/>
            <a:ahLst/>
            <a:cxnLst/>
            <a:rect l="l" t="t" r="r" b="b"/>
            <a:pathLst>
              <a:path w="203200" h="506095">
                <a:moveTo>
                  <a:pt x="6870" y="404876"/>
                </a:moveTo>
                <a:lnTo>
                  <a:pt x="4279" y="405384"/>
                </a:lnTo>
                <a:lnTo>
                  <a:pt x="1701" y="405765"/>
                </a:lnTo>
                <a:lnTo>
                  <a:pt x="0" y="408305"/>
                </a:lnTo>
                <a:lnTo>
                  <a:pt x="18211" y="505587"/>
                </a:lnTo>
                <a:lnTo>
                  <a:pt x="26825" y="498348"/>
                </a:lnTo>
                <a:lnTo>
                  <a:pt x="25869" y="498348"/>
                </a:lnTo>
                <a:lnTo>
                  <a:pt x="16903" y="495173"/>
                </a:lnTo>
                <a:lnTo>
                  <a:pt x="22842" y="478550"/>
                </a:lnTo>
                <a:lnTo>
                  <a:pt x="9359" y="406527"/>
                </a:lnTo>
                <a:lnTo>
                  <a:pt x="6870" y="404876"/>
                </a:lnTo>
                <a:close/>
              </a:path>
              <a:path w="203200" h="506095">
                <a:moveTo>
                  <a:pt x="22842" y="478550"/>
                </a:moveTo>
                <a:lnTo>
                  <a:pt x="16903" y="495173"/>
                </a:lnTo>
                <a:lnTo>
                  <a:pt x="25869" y="498348"/>
                </a:lnTo>
                <a:lnTo>
                  <a:pt x="26776" y="495808"/>
                </a:lnTo>
                <a:lnTo>
                  <a:pt x="26073" y="495808"/>
                </a:lnTo>
                <a:lnTo>
                  <a:pt x="18326" y="493014"/>
                </a:lnTo>
                <a:lnTo>
                  <a:pt x="24567" y="487767"/>
                </a:lnTo>
                <a:lnTo>
                  <a:pt x="22842" y="478550"/>
                </a:lnTo>
                <a:close/>
              </a:path>
              <a:path w="203200" h="506095">
                <a:moveTo>
                  <a:pt x="87769" y="434594"/>
                </a:moveTo>
                <a:lnTo>
                  <a:pt x="85864" y="436245"/>
                </a:lnTo>
                <a:lnTo>
                  <a:pt x="31827" y="481665"/>
                </a:lnTo>
                <a:lnTo>
                  <a:pt x="25869" y="498348"/>
                </a:lnTo>
                <a:lnTo>
                  <a:pt x="26825" y="498348"/>
                </a:lnTo>
                <a:lnTo>
                  <a:pt x="91960" y="443611"/>
                </a:lnTo>
                <a:lnTo>
                  <a:pt x="93992" y="441833"/>
                </a:lnTo>
                <a:lnTo>
                  <a:pt x="94246" y="438912"/>
                </a:lnTo>
                <a:lnTo>
                  <a:pt x="92468" y="436880"/>
                </a:lnTo>
                <a:lnTo>
                  <a:pt x="90817" y="434848"/>
                </a:lnTo>
                <a:lnTo>
                  <a:pt x="87769" y="434594"/>
                </a:lnTo>
                <a:close/>
              </a:path>
              <a:path w="203200" h="506095">
                <a:moveTo>
                  <a:pt x="24567" y="487767"/>
                </a:moveTo>
                <a:lnTo>
                  <a:pt x="18326" y="493014"/>
                </a:lnTo>
                <a:lnTo>
                  <a:pt x="26073" y="495808"/>
                </a:lnTo>
                <a:lnTo>
                  <a:pt x="24567" y="487767"/>
                </a:lnTo>
                <a:close/>
              </a:path>
              <a:path w="203200" h="506095">
                <a:moveTo>
                  <a:pt x="31827" y="481665"/>
                </a:moveTo>
                <a:lnTo>
                  <a:pt x="24567" y="487767"/>
                </a:lnTo>
                <a:lnTo>
                  <a:pt x="26073" y="495808"/>
                </a:lnTo>
                <a:lnTo>
                  <a:pt x="26776" y="495808"/>
                </a:lnTo>
                <a:lnTo>
                  <a:pt x="31827" y="481665"/>
                </a:lnTo>
                <a:close/>
              </a:path>
              <a:path w="203200" h="506095">
                <a:moveTo>
                  <a:pt x="193814" y="0"/>
                </a:moveTo>
                <a:lnTo>
                  <a:pt x="22842" y="478550"/>
                </a:lnTo>
                <a:lnTo>
                  <a:pt x="24567" y="487767"/>
                </a:lnTo>
                <a:lnTo>
                  <a:pt x="31827" y="481665"/>
                </a:lnTo>
                <a:lnTo>
                  <a:pt x="202704" y="3175"/>
                </a:lnTo>
                <a:lnTo>
                  <a:pt x="1938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2923" y="4806160"/>
            <a:ext cx="1020265" cy="739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1640" y="4018566"/>
            <a:ext cx="1102623" cy="53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Scientific  </a:t>
            </a:r>
            <a:r>
              <a:rPr sz="1600" spc="-10" dirty="0">
                <a:latin typeface="Calibri"/>
                <a:cs typeface="Calibri"/>
              </a:rPr>
              <a:t>pub</a:t>
            </a:r>
            <a:r>
              <a:rPr sz="1600" dirty="0">
                <a:latin typeface="Calibri"/>
                <a:cs typeface="Calibri"/>
              </a:rPr>
              <a:t>li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tions</a:t>
            </a:r>
          </a:p>
        </p:txBody>
      </p:sp>
      <p:sp>
        <p:nvSpPr>
          <p:cNvPr id="7" name="object 7"/>
          <p:cNvSpPr/>
          <p:nvPr/>
        </p:nvSpPr>
        <p:spPr>
          <a:xfrm>
            <a:off x="3201351" y="2823731"/>
            <a:ext cx="495686" cy="28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2398" y="2307514"/>
            <a:ext cx="2255838" cy="1643261"/>
          </a:xfrm>
          <a:custGeom>
            <a:avLst/>
            <a:gdLst/>
            <a:ahLst/>
            <a:cxnLst/>
            <a:rect l="l" t="t" r="r" b="b"/>
            <a:pathLst>
              <a:path w="2062479" h="1502410">
                <a:moveTo>
                  <a:pt x="0" y="1502410"/>
                </a:moveTo>
                <a:lnTo>
                  <a:pt x="2062352" y="1502410"/>
                </a:lnTo>
                <a:lnTo>
                  <a:pt x="2062352" y="0"/>
                </a:lnTo>
                <a:lnTo>
                  <a:pt x="0" y="0"/>
                </a:lnTo>
                <a:lnTo>
                  <a:pt x="0" y="1502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2398" y="2307514"/>
            <a:ext cx="2255838" cy="1643261"/>
          </a:xfrm>
          <a:custGeom>
            <a:avLst/>
            <a:gdLst/>
            <a:ahLst/>
            <a:cxnLst/>
            <a:rect l="l" t="t" r="r" b="b"/>
            <a:pathLst>
              <a:path w="2062479" h="1502410">
                <a:moveTo>
                  <a:pt x="0" y="1502410"/>
                </a:moveTo>
                <a:lnTo>
                  <a:pt x="2062352" y="1502410"/>
                </a:lnTo>
                <a:lnTo>
                  <a:pt x="2062352" y="0"/>
                </a:lnTo>
                <a:lnTo>
                  <a:pt x="0" y="0"/>
                </a:lnTo>
                <a:lnTo>
                  <a:pt x="0" y="150241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76056" y="2813272"/>
            <a:ext cx="2010668" cy="62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0565" marR="5080" indent="-6985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Cloud, </a:t>
            </a:r>
            <a:r>
              <a:rPr sz="1800" spc="-20" dirty="0">
                <a:latin typeface="Calibri"/>
                <a:cs typeface="Calibri"/>
              </a:rPr>
              <a:t>HTC, </a:t>
            </a:r>
            <a:r>
              <a:rPr sz="1800" spc="-15" dirty="0">
                <a:latin typeface="Calibri"/>
                <a:cs typeface="Calibri"/>
              </a:rPr>
              <a:t>storage  </a:t>
            </a:r>
            <a:r>
              <a:rPr sz="1800" spc="-10" dirty="0">
                <a:latin typeface="Calibri"/>
                <a:cs typeface="Calibri"/>
              </a:rPr>
              <a:t>sites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72140" y="1704091"/>
            <a:ext cx="900806" cy="822325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2140" y="1704091"/>
            <a:ext cx="900806" cy="822325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69133" y="2289456"/>
            <a:ext cx="105569" cy="20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6023" y="1704091"/>
            <a:ext cx="900806" cy="822325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6023" y="1704091"/>
            <a:ext cx="900806" cy="822325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33295" y="2289456"/>
            <a:ext cx="105569" cy="20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68668" y="3768932"/>
            <a:ext cx="900806" cy="822325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8668" y="3768932"/>
            <a:ext cx="900806" cy="822325"/>
          </a:xfrm>
          <a:custGeom>
            <a:avLst/>
            <a:gdLst/>
            <a:ahLst/>
            <a:cxnLst/>
            <a:rect l="l" t="t" r="r" b="b"/>
            <a:pathLst>
              <a:path w="823595" h="751839">
                <a:moveTo>
                  <a:pt x="0" y="751217"/>
                </a:moveTo>
                <a:lnTo>
                  <a:pt x="823048" y="751217"/>
                </a:lnTo>
                <a:lnTo>
                  <a:pt x="823048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60484" y="3832012"/>
            <a:ext cx="71675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lang="en-US" sz="1100" spc="-5" dirty="0" smtClean="0">
                <a:latin typeface="Calibri"/>
                <a:cs typeface="Calibri"/>
              </a:rPr>
              <a:t>Application </a:t>
            </a:r>
            <a:r>
              <a:rPr sz="1100" spc="-5" dirty="0" smtClean="0">
                <a:latin typeface="Calibri"/>
                <a:cs typeface="Calibri"/>
              </a:rPr>
              <a:t>hosting  fr</a:t>
            </a:r>
            <a:r>
              <a:rPr sz="1100" dirty="0" smtClean="0">
                <a:latin typeface="Calibri"/>
                <a:cs typeface="Calibri"/>
              </a:rPr>
              <a:t>amework  3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27527" y="2743110"/>
            <a:ext cx="1174452" cy="822325"/>
          </a:xfrm>
          <a:custGeom>
            <a:avLst/>
            <a:gdLst/>
            <a:ahLst/>
            <a:cxnLst/>
            <a:rect l="l" t="t" r="r" b="b"/>
            <a:pathLst>
              <a:path w="1073785" h="751839">
                <a:moveTo>
                  <a:pt x="0" y="751217"/>
                </a:moveTo>
                <a:lnTo>
                  <a:pt x="1073543" y="751217"/>
                </a:lnTo>
                <a:lnTo>
                  <a:pt x="1073543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7527" y="2743110"/>
            <a:ext cx="1174452" cy="822325"/>
          </a:xfrm>
          <a:custGeom>
            <a:avLst/>
            <a:gdLst/>
            <a:ahLst/>
            <a:cxnLst/>
            <a:rect l="l" t="t" r="r" b="b"/>
            <a:pathLst>
              <a:path w="1073785" h="751839">
                <a:moveTo>
                  <a:pt x="0" y="751217"/>
                </a:moveTo>
                <a:lnTo>
                  <a:pt x="1073543" y="751217"/>
                </a:lnTo>
                <a:lnTo>
                  <a:pt x="1073543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68429" y="3119559"/>
            <a:ext cx="559098" cy="109736"/>
          </a:xfrm>
          <a:custGeom>
            <a:avLst/>
            <a:gdLst/>
            <a:ahLst/>
            <a:cxnLst/>
            <a:rect l="l" t="t" r="r" b="b"/>
            <a:pathLst>
              <a:path w="511175" h="100329">
                <a:moveTo>
                  <a:pt x="492397" y="49911"/>
                </a:moveTo>
                <a:lnTo>
                  <a:pt x="423163" y="90297"/>
                </a:lnTo>
                <a:lnTo>
                  <a:pt x="420877" y="91567"/>
                </a:lnTo>
                <a:lnTo>
                  <a:pt x="420115" y="94488"/>
                </a:lnTo>
                <a:lnTo>
                  <a:pt x="421386" y="96774"/>
                </a:lnTo>
                <a:lnTo>
                  <a:pt x="422782" y="99060"/>
                </a:lnTo>
                <a:lnTo>
                  <a:pt x="425703" y="99822"/>
                </a:lnTo>
                <a:lnTo>
                  <a:pt x="427989" y="98425"/>
                </a:lnTo>
                <a:lnTo>
                  <a:pt x="503117" y="54610"/>
                </a:lnTo>
                <a:lnTo>
                  <a:pt x="501776" y="54610"/>
                </a:lnTo>
                <a:lnTo>
                  <a:pt x="501776" y="53975"/>
                </a:lnTo>
                <a:lnTo>
                  <a:pt x="499363" y="53975"/>
                </a:lnTo>
                <a:lnTo>
                  <a:pt x="492397" y="49911"/>
                </a:lnTo>
                <a:close/>
              </a:path>
              <a:path w="511175" h="100329">
                <a:moveTo>
                  <a:pt x="484124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484341" y="54610"/>
                </a:lnTo>
                <a:lnTo>
                  <a:pt x="492397" y="49911"/>
                </a:lnTo>
                <a:lnTo>
                  <a:pt x="484124" y="45085"/>
                </a:lnTo>
                <a:close/>
              </a:path>
              <a:path w="511175" h="100329">
                <a:moveTo>
                  <a:pt x="502900" y="45085"/>
                </a:moveTo>
                <a:lnTo>
                  <a:pt x="501776" y="45085"/>
                </a:lnTo>
                <a:lnTo>
                  <a:pt x="501776" y="54610"/>
                </a:lnTo>
                <a:lnTo>
                  <a:pt x="503117" y="54610"/>
                </a:lnTo>
                <a:lnTo>
                  <a:pt x="511175" y="49911"/>
                </a:lnTo>
                <a:lnTo>
                  <a:pt x="502900" y="45085"/>
                </a:lnTo>
                <a:close/>
              </a:path>
              <a:path w="511175" h="100329">
                <a:moveTo>
                  <a:pt x="499363" y="45847"/>
                </a:moveTo>
                <a:lnTo>
                  <a:pt x="492397" y="49911"/>
                </a:lnTo>
                <a:lnTo>
                  <a:pt x="499363" y="53975"/>
                </a:lnTo>
                <a:lnTo>
                  <a:pt x="499363" y="45847"/>
                </a:lnTo>
                <a:close/>
              </a:path>
              <a:path w="511175" h="100329">
                <a:moveTo>
                  <a:pt x="501776" y="45847"/>
                </a:moveTo>
                <a:lnTo>
                  <a:pt x="499363" y="45847"/>
                </a:lnTo>
                <a:lnTo>
                  <a:pt x="499363" y="53975"/>
                </a:lnTo>
                <a:lnTo>
                  <a:pt x="501776" y="53975"/>
                </a:lnTo>
                <a:lnTo>
                  <a:pt x="501776" y="45847"/>
                </a:lnTo>
                <a:close/>
              </a:path>
              <a:path w="511175" h="100329">
                <a:moveTo>
                  <a:pt x="425703" y="0"/>
                </a:moveTo>
                <a:lnTo>
                  <a:pt x="422782" y="762"/>
                </a:lnTo>
                <a:lnTo>
                  <a:pt x="421386" y="3048"/>
                </a:lnTo>
                <a:lnTo>
                  <a:pt x="420115" y="5334"/>
                </a:lnTo>
                <a:lnTo>
                  <a:pt x="420877" y="8255"/>
                </a:lnTo>
                <a:lnTo>
                  <a:pt x="423163" y="9525"/>
                </a:lnTo>
                <a:lnTo>
                  <a:pt x="492397" y="49911"/>
                </a:lnTo>
                <a:lnTo>
                  <a:pt x="499363" y="45847"/>
                </a:lnTo>
                <a:lnTo>
                  <a:pt x="501776" y="45847"/>
                </a:lnTo>
                <a:lnTo>
                  <a:pt x="501776" y="45085"/>
                </a:lnTo>
                <a:lnTo>
                  <a:pt x="502900" y="45085"/>
                </a:lnTo>
                <a:lnTo>
                  <a:pt x="427989" y="1397"/>
                </a:lnTo>
                <a:lnTo>
                  <a:pt x="42570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0310" y="2825342"/>
            <a:ext cx="654693" cy="657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34752" y="2825342"/>
            <a:ext cx="654693" cy="657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55813" y="3071762"/>
            <a:ext cx="654693" cy="657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6063" y="3564754"/>
            <a:ext cx="109041" cy="1080691"/>
          </a:xfrm>
          <a:custGeom>
            <a:avLst/>
            <a:gdLst/>
            <a:ahLst/>
            <a:cxnLst/>
            <a:rect l="l" t="t" r="r" b="b"/>
            <a:pathLst>
              <a:path w="99694" h="988060">
                <a:moveTo>
                  <a:pt x="5334" y="896874"/>
                </a:moveTo>
                <a:lnTo>
                  <a:pt x="3048" y="898144"/>
                </a:lnTo>
                <a:lnTo>
                  <a:pt x="762" y="899541"/>
                </a:lnTo>
                <a:lnTo>
                  <a:pt x="0" y="902462"/>
                </a:lnTo>
                <a:lnTo>
                  <a:pt x="1270" y="904748"/>
                </a:lnTo>
                <a:lnTo>
                  <a:pt x="49911" y="987933"/>
                </a:lnTo>
                <a:lnTo>
                  <a:pt x="55391" y="978535"/>
                </a:lnTo>
                <a:lnTo>
                  <a:pt x="45085" y="978535"/>
                </a:lnTo>
                <a:lnTo>
                  <a:pt x="45085" y="960882"/>
                </a:lnTo>
                <a:lnTo>
                  <a:pt x="9525" y="899922"/>
                </a:lnTo>
                <a:lnTo>
                  <a:pt x="8255" y="897636"/>
                </a:lnTo>
                <a:lnTo>
                  <a:pt x="5334" y="896874"/>
                </a:lnTo>
                <a:close/>
              </a:path>
              <a:path w="99694" h="988060">
                <a:moveTo>
                  <a:pt x="45085" y="960882"/>
                </a:moveTo>
                <a:lnTo>
                  <a:pt x="45085" y="978535"/>
                </a:lnTo>
                <a:lnTo>
                  <a:pt x="54610" y="978535"/>
                </a:lnTo>
                <a:lnTo>
                  <a:pt x="54610" y="976122"/>
                </a:lnTo>
                <a:lnTo>
                  <a:pt x="45720" y="976122"/>
                </a:lnTo>
                <a:lnTo>
                  <a:pt x="49847" y="969046"/>
                </a:lnTo>
                <a:lnTo>
                  <a:pt x="45085" y="960882"/>
                </a:lnTo>
                <a:close/>
              </a:path>
              <a:path w="99694" h="988060">
                <a:moveTo>
                  <a:pt x="94487" y="896874"/>
                </a:moveTo>
                <a:lnTo>
                  <a:pt x="91567" y="897636"/>
                </a:lnTo>
                <a:lnTo>
                  <a:pt x="90170" y="899922"/>
                </a:lnTo>
                <a:lnTo>
                  <a:pt x="54610" y="960882"/>
                </a:lnTo>
                <a:lnTo>
                  <a:pt x="54610" y="978535"/>
                </a:lnTo>
                <a:lnTo>
                  <a:pt x="55391" y="978535"/>
                </a:lnTo>
                <a:lnTo>
                  <a:pt x="98425" y="904748"/>
                </a:lnTo>
                <a:lnTo>
                  <a:pt x="99695" y="902462"/>
                </a:lnTo>
                <a:lnTo>
                  <a:pt x="98933" y="899541"/>
                </a:lnTo>
                <a:lnTo>
                  <a:pt x="96647" y="898144"/>
                </a:lnTo>
                <a:lnTo>
                  <a:pt x="94487" y="896874"/>
                </a:lnTo>
                <a:close/>
              </a:path>
              <a:path w="99694" h="988060">
                <a:moveTo>
                  <a:pt x="49847" y="969046"/>
                </a:moveTo>
                <a:lnTo>
                  <a:pt x="45720" y="976122"/>
                </a:lnTo>
                <a:lnTo>
                  <a:pt x="53975" y="976122"/>
                </a:lnTo>
                <a:lnTo>
                  <a:pt x="49847" y="969046"/>
                </a:lnTo>
                <a:close/>
              </a:path>
              <a:path w="99694" h="988060">
                <a:moveTo>
                  <a:pt x="54610" y="960882"/>
                </a:moveTo>
                <a:lnTo>
                  <a:pt x="49847" y="969046"/>
                </a:lnTo>
                <a:lnTo>
                  <a:pt x="53975" y="976122"/>
                </a:lnTo>
                <a:lnTo>
                  <a:pt x="54610" y="976122"/>
                </a:lnTo>
                <a:lnTo>
                  <a:pt x="54610" y="960882"/>
                </a:lnTo>
                <a:close/>
              </a:path>
              <a:path w="99694" h="988060">
                <a:moveTo>
                  <a:pt x="49847" y="18886"/>
                </a:moveTo>
                <a:lnTo>
                  <a:pt x="45085" y="27050"/>
                </a:lnTo>
                <a:lnTo>
                  <a:pt x="45085" y="960882"/>
                </a:lnTo>
                <a:lnTo>
                  <a:pt x="49847" y="969046"/>
                </a:lnTo>
                <a:lnTo>
                  <a:pt x="54610" y="960882"/>
                </a:lnTo>
                <a:lnTo>
                  <a:pt x="54610" y="27050"/>
                </a:lnTo>
                <a:lnTo>
                  <a:pt x="49847" y="18886"/>
                </a:lnTo>
                <a:close/>
              </a:path>
              <a:path w="99694" h="988060">
                <a:moveTo>
                  <a:pt x="49911" y="0"/>
                </a:moveTo>
                <a:lnTo>
                  <a:pt x="1270" y="83185"/>
                </a:lnTo>
                <a:lnTo>
                  <a:pt x="0" y="85471"/>
                </a:lnTo>
                <a:lnTo>
                  <a:pt x="762" y="88392"/>
                </a:lnTo>
                <a:lnTo>
                  <a:pt x="3048" y="89789"/>
                </a:lnTo>
                <a:lnTo>
                  <a:pt x="5334" y="91059"/>
                </a:lnTo>
                <a:lnTo>
                  <a:pt x="8255" y="90297"/>
                </a:lnTo>
                <a:lnTo>
                  <a:pt x="9525" y="88011"/>
                </a:lnTo>
                <a:lnTo>
                  <a:pt x="45085" y="27050"/>
                </a:lnTo>
                <a:lnTo>
                  <a:pt x="45085" y="9398"/>
                </a:lnTo>
                <a:lnTo>
                  <a:pt x="55391" y="9398"/>
                </a:lnTo>
                <a:lnTo>
                  <a:pt x="49911" y="0"/>
                </a:lnTo>
                <a:close/>
              </a:path>
              <a:path w="99694" h="988060">
                <a:moveTo>
                  <a:pt x="55391" y="9398"/>
                </a:moveTo>
                <a:lnTo>
                  <a:pt x="54610" y="9398"/>
                </a:lnTo>
                <a:lnTo>
                  <a:pt x="54610" y="27050"/>
                </a:lnTo>
                <a:lnTo>
                  <a:pt x="90170" y="88011"/>
                </a:lnTo>
                <a:lnTo>
                  <a:pt x="91567" y="90297"/>
                </a:lnTo>
                <a:lnTo>
                  <a:pt x="94487" y="91059"/>
                </a:lnTo>
                <a:lnTo>
                  <a:pt x="96647" y="89789"/>
                </a:lnTo>
                <a:lnTo>
                  <a:pt x="98933" y="88392"/>
                </a:lnTo>
                <a:lnTo>
                  <a:pt x="99695" y="85471"/>
                </a:lnTo>
                <a:lnTo>
                  <a:pt x="98425" y="83185"/>
                </a:lnTo>
                <a:lnTo>
                  <a:pt x="55391" y="9398"/>
                </a:lnTo>
                <a:close/>
              </a:path>
              <a:path w="99694" h="988060">
                <a:moveTo>
                  <a:pt x="54610" y="9398"/>
                </a:moveTo>
                <a:lnTo>
                  <a:pt x="45085" y="9398"/>
                </a:lnTo>
                <a:lnTo>
                  <a:pt x="45085" y="27050"/>
                </a:lnTo>
                <a:lnTo>
                  <a:pt x="49847" y="18886"/>
                </a:lnTo>
                <a:lnTo>
                  <a:pt x="45720" y="11811"/>
                </a:lnTo>
                <a:lnTo>
                  <a:pt x="54610" y="11811"/>
                </a:lnTo>
                <a:lnTo>
                  <a:pt x="54610" y="9398"/>
                </a:lnTo>
                <a:close/>
              </a:path>
              <a:path w="99694" h="988060">
                <a:moveTo>
                  <a:pt x="54610" y="11811"/>
                </a:moveTo>
                <a:lnTo>
                  <a:pt x="53975" y="11811"/>
                </a:lnTo>
                <a:lnTo>
                  <a:pt x="49847" y="18886"/>
                </a:lnTo>
                <a:lnTo>
                  <a:pt x="54610" y="27050"/>
                </a:lnTo>
                <a:lnTo>
                  <a:pt x="54610" y="11811"/>
                </a:lnTo>
                <a:close/>
              </a:path>
              <a:path w="99694" h="988060">
                <a:moveTo>
                  <a:pt x="53975" y="11811"/>
                </a:moveTo>
                <a:lnTo>
                  <a:pt x="45720" y="11811"/>
                </a:lnTo>
                <a:lnTo>
                  <a:pt x="49847" y="18886"/>
                </a:lnTo>
                <a:lnTo>
                  <a:pt x="53975" y="1181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50839" y="3738803"/>
            <a:ext cx="587573" cy="32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U</a:t>
            </a:r>
            <a:r>
              <a:rPr sz="1800" i="1" spc="-10" dirty="0">
                <a:latin typeface="Calibri"/>
                <a:cs typeface="Calibri"/>
              </a:rPr>
              <a:t>s</a:t>
            </a:r>
            <a:r>
              <a:rPr sz="1800" i="1" dirty="0">
                <a:latin typeface="Calibri"/>
                <a:cs typeface="Calibri"/>
              </a:rPr>
              <a:t>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73161" y="5472425"/>
            <a:ext cx="1023864" cy="908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5080" indent="-79375" algn="ctr">
              <a:lnSpc>
                <a:spcPct val="100000"/>
              </a:lnSpc>
            </a:pPr>
            <a:r>
              <a:rPr lang="en-US" sz="1800" i="1" spc="-5" dirty="0" smtClean="0">
                <a:latin typeface="Calibri"/>
                <a:cs typeface="Calibri"/>
              </a:rPr>
              <a:t>National s</a:t>
            </a:r>
            <a:r>
              <a:rPr sz="1800" i="1" spc="-5" dirty="0" smtClean="0">
                <a:latin typeface="Calibri"/>
                <a:cs typeface="Calibri"/>
              </a:rPr>
              <a:t>uppo</a:t>
            </a:r>
            <a:r>
              <a:rPr sz="1800" i="1" spc="-10" dirty="0" smtClean="0">
                <a:latin typeface="Calibri"/>
                <a:cs typeface="Calibri"/>
              </a:rPr>
              <a:t>r</a:t>
            </a:r>
            <a:r>
              <a:rPr sz="1800" i="1" dirty="0" smtClean="0">
                <a:latin typeface="Calibri"/>
                <a:cs typeface="Calibri"/>
              </a:rPr>
              <a:t>t  </a:t>
            </a:r>
            <a:r>
              <a:rPr sz="1800" i="1" spc="-10" dirty="0">
                <a:latin typeface="Calibri"/>
                <a:cs typeface="Calibri"/>
              </a:rPr>
              <a:t>teams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60878" y="4766696"/>
            <a:ext cx="527691" cy="52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5237" y="4766696"/>
            <a:ext cx="527691" cy="52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06324" y="5013255"/>
            <a:ext cx="527691" cy="52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3589" y="2500232"/>
            <a:ext cx="259546" cy="269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4833" y="2122935"/>
            <a:ext cx="343640" cy="356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2140" y="1345630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72140" y="1345630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4563" y="1350214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74563" y="1350214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82807" y="1346005"/>
            <a:ext cx="806351" cy="965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59105" algn="l"/>
              </a:tabLst>
            </a:pPr>
            <a:r>
              <a:rPr sz="1575" baseline="2645" dirty="0">
                <a:latin typeface="Calibri"/>
                <a:cs typeface="Calibri"/>
              </a:rPr>
              <a:t>App.	</a:t>
            </a:r>
            <a:r>
              <a:rPr sz="1050" dirty="0">
                <a:latin typeface="Calibri"/>
                <a:cs typeface="Calibri"/>
              </a:rPr>
              <a:t>Ap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dirty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  <a:tabLst>
                <a:tab pos="227329" algn="l"/>
                <a:tab pos="457200" algn="l"/>
              </a:tabLst>
            </a:pPr>
            <a:r>
              <a:rPr sz="1575" baseline="2645" dirty="0">
                <a:latin typeface="Calibri"/>
                <a:cs typeface="Calibri"/>
              </a:rPr>
              <a:t>1	</a:t>
            </a:r>
            <a:r>
              <a:rPr sz="1350" baseline="43209" dirty="0">
                <a:latin typeface="Calibri"/>
                <a:cs typeface="Calibri"/>
              </a:rPr>
              <a:t>…	</a:t>
            </a:r>
            <a:r>
              <a:rPr sz="1050" dirty="0">
                <a:latin typeface="Calibri"/>
                <a:cs typeface="Calibri"/>
              </a:rPr>
              <a:t>K</a:t>
            </a:r>
          </a:p>
          <a:p>
            <a:pPr marL="50165" marR="38735" algn="ctr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ca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  </a:t>
            </a:r>
            <a:r>
              <a:rPr sz="1100" spc="-5" dirty="0">
                <a:latin typeface="Calibri"/>
                <a:cs typeface="Calibri"/>
              </a:rPr>
              <a:t>hosting  fram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rk</a:t>
            </a:r>
          </a:p>
        </p:txBody>
      </p:sp>
      <p:sp>
        <p:nvSpPr>
          <p:cNvPr id="43" name="object 43"/>
          <p:cNvSpPr/>
          <p:nvPr/>
        </p:nvSpPr>
        <p:spPr>
          <a:xfrm>
            <a:off x="6142690" y="1340768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42690" y="1340768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45115" y="1345491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5115" y="1345491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4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88668" y="1341003"/>
            <a:ext cx="805656" cy="970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59105" algn="l"/>
              </a:tabLst>
            </a:pPr>
            <a:r>
              <a:rPr sz="1575" baseline="2645" dirty="0">
                <a:latin typeface="Calibri"/>
                <a:cs typeface="Calibri"/>
              </a:rPr>
              <a:t>Ap</a:t>
            </a:r>
            <a:r>
              <a:rPr sz="1575" spc="-15" baseline="2645" dirty="0">
                <a:latin typeface="Calibri"/>
                <a:cs typeface="Calibri"/>
              </a:rPr>
              <a:t>p</a:t>
            </a:r>
            <a:r>
              <a:rPr sz="1575" baseline="2645" dirty="0">
                <a:latin typeface="Calibri"/>
                <a:cs typeface="Calibri"/>
              </a:rPr>
              <a:t>.	</a:t>
            </a:r>
            <a:r>
              <a:rPr sz="1050" dirty="0">
                <a:latin typeface="Calibri"/>
                <a:cs typeface="Calibri"/>
              </a:rPr>
              <a:t>Ap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dirty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  <a:tabLst>
                <a:tab pos="227329" algn="l"/>
                <a:tab pos="464820" algn="l"/>
              </a:tabLst>
            </a:pPr>
            <a:r>
              <a:rPr sz="1575" baseline="2645" dirty="0">
                <a:latin typeface="Calibri"/>
                <a:cs typeface="Calibri"/>
              </a:rPr>
              <a:t>1	</a:t>
            </a:r>
            <a:r>
              <a:rPr sz="1350" spc="-7" baseline="43209" dirty="0">
                <a:latin typeface="Calibri"/>
                <a:cs typeface="Calibri"/>
              </a:rPr>
              <a:t>…	</a:t>
            </a:r>
            <a:r>
              <a:rPr sz="1050" dirty="0">
                <a:latin typeface="Calibri"/>
                <a:cs typeface="Calibri"/>
              </a:rPr>
              <a:t>L</a:t>
            </a:r>
          </a:p>
          <a:p>
            <a:pPr marL="43815" marR="44450" algn="ctr">
              <a:lnSpc>
                <a:spcPct val="100000"/>
              </a:lnSpc>
              <a:spcBef>
                <a:spcPts val="345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ca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  </a:t>
            </a:r>
            <a:r>
              <a:rPr sz="1100" spc="-5" dirty="0">
                <a:latin typeface="Calibri"/>
                <a:cs typeface="Calibri"/>
              </a:rPr>
              <a:t>hosting  fram</a:t>
            </a:r>
            <a:r>
              <a:rPr sz="1100" spc="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rk</a:t>
            </a:r>
          </a:p>
        </p:txBody>
      </p:sp>
      <p:sp>
        <p:nvSpPr>
          <p:cNvPr id="48" name="object 48"/>
          <p:cNvSpPr/>
          <p:nvPr/>
        </p:nvSpPr>
        <p:spPr>
          <a:xfrm>
            <a:off x="5076308" y="4585896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76308" y="4585896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22146" y="4582382"/>
            <a:ext cx="303510" cy="37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Ap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dirty="0">
                <a:latin typeface="Calibri"/>
                <a:cs typeface="Calibri"/>
              </a:rPr>
              <a:t>.  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78593" y="4590619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8593" y="4590619"/>
            <a:ext cx="393799" cy="359073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0" y="327875"/>
                </a:moveTo>
                <a:lnTo>
                  <a:pt x="359994" y="327875"/>
                </a:lnTo>
                <a:lnTo>
                  <a:pt x="359994" y="0"/>
                </a:lnTo>
                <a:lnTo>
                  <a:pt x="0" y="0"/>
                </a:lnTo>
                <a:lnTo>
                  <a:pt x="0" y="327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624571" y="4587103"/>
            <a:ext cx="303510" cy="37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Ap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dirty="0">
                <a:latin typeface="Calibri"/>
                <a:cs typeface="Calibri"/>
              </a:rPr>
              <a:t>.  </a:t>
            </a:r>
            <a:r>
              <a:rPr sz="1050" spc="5" dirty="0">
                <a:latin typeface="Calibri"/>
                <a:cs typeface="Calibri"/>
              </a:rPr>
              <a:t>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71217" y="4686561"/>
            <a:ext cx="114598" cy="17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…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85021" y="4123713"/>
            <a:ext cx="488950" cy="37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Iden</a:t>
            </a:r>
            <a:r>
              <a:rPr sz="1050" spc="-5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y  </a:t>
            </a:r>
            <a:r>
              <a:rPr sz="1050" spc="-5" dirty="0">
                <a:latin typeface="Calibri"/>
                <a:cs typeface="Calibri"/>
              </a:rPr>
              <a:t>vetting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96787" y="2715884"/>
            <a:ext cx="1174452" cy="822325"/>
          </a:xfrm>
          <a:custGeom>
            <a:avLst/>
            <a:gdLst/>
            <a:ahLst/>
            <a:cxnLst/>
            <a:rect l="l" t="t" r="r" b="b"/>
            <a:pathLst>
              <a:path w="1073784" h="751839">
                <a:moveTo>
                  <a:pt x="0" y="751217"/>
                </a:moveTo>
                <a:lnTo>
                  <a:pt x="1073543" y="751217"/>
                </a:lnTo>
                <a:lnTo>
                  <a:pt x="1073543" y="0"/>
                </a:lnTo>
                <a:lnTo>
                  <a:pt x="0" y="0"/>
                </a:lnTo>
                <a:lnTo>
                  <a:pt x="0" y="751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796787" y="2715884"/>
            <a:ext cx="1174452" cy="822325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latin typeface="Calibri"/>
                <a:cs typeface="Calibri"/>
              </a:rPr>
              <a:t>EGI</a:t>
            </a:r>
            <a:endParaRPr sz="1400" dirty="0">
              <a:latin typeface="Calibri"/>
              <a:cs typeface="Calibri"/>
            </a:endParaRPr>
          </a:p>
          <a:p>
            <a:pPr marL="120650" marR="11176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Ac</a:t>
            </a:r>
            <a:r>
              <a:rPr sz="1400" spc="-25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  </a:t>
            </a:r>
            <a:r>
              <a:rPr sz="1400" spc="-10" dirty="0">
                <a:latin typeface="Calibri"/>
                <a:cs typeface="Calibri"/>
              </a:rPr>
              <a:t>system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68096" y="3072471"/>
            <a:ext cx="629245" cy="109736"/>
          </a:xfrm>
          <a:custGeom>
            <a:avLst/>
            <a:gdLst/>
            <a:ahLst/>
            <a:cxnLst/>
            <a:rect l="l" t="t" r="r" b="b"/>
            <a:pathLst>
              <a:path w="575310" h="100329">
                <a:moveTo>
                  <a:pt x="566677" y="44831"/>
                </a:moveTo>
                <a:lnTo>
                  <a:pt x="565404" y="44831"/>
                </a:lnTo>
                <a:lnTo>
                  <a:pt x="565404" y="54356"/>
                </a:lnTo>
                <a:lnTo>
                  <a:pt x="547791" y="54423"/>
                </a:lnTo>
                <a:lnTo>
                  <a:pt x="486918" y="90297"/>
                </a:lnTo>
                <a:lnTo>
                  <a:pt x="484632" y="91567"/>
                </a:lnTo>
                <a:lnTo>
                  <a:pt x="483870" y="94487"/>
                </a:lnTo>
                <a:lnTo>
                  <a:pt x="485267" y="96774"/>
                </a:lnTo>
                <a:lnTo>
                  <a:pt x="486537" y="99060"/>
                </a:lnTo>
                <a:lnTo>
                  <a:pt x="489458" y="99822"/>
                </a:lnTo>
                <a:lnTo>
                  <a:pt x="491744" y="98425"/>
                </a:lnTo>
                <a:lnTo>
                  <a:pt x="574802" y="49530"/>
                </a:lnTo>
                <a:lnTo>
                  <a:pt x="566677" y="44831"/>
                </a:lnTo>
                <a:close/>
              </a:path>
              <a:path w="575310" h="100329">
                <a:moveTo>
                  <a:pt x="547754" y="44898"/>
                </a:moveTo>
                <a:lnTo>
                  <a:pt x="0" y="46989"/>
                </a:lnTo>
                <a:lnTo>
                  <a:pt x="127" y="56514"/>
                </a:lnTo>
                <a:lnTo>
                  <a:pt x="547791" y="54423"/>
                </a:lnTo>
                <a:lnTo>
                  <a:pt x="555925" y="49629"/>
                </a:lnTo>
                <a:lnTo>
                  <a:pt x="547754" y="44898"/>
                </a:lnTo>
                <a:close/>
              </a:path>
              <a:path w="575310" h="100329">
                <a:moveTo>
                  <a:pt x="555925" y="49629"/>
                </a:moveTo>
                <a:lnTo>
                  <a:pt x="547791" y="54423"/>
                </a:lnTo>
                <a:lnTo>
                  <a:pt x="565404" y="54356"/>
                </a:lnTo>
                <a:lnTo>
                  <a:pt x="565404" y="53721"/>
                </a:lnTo>
                <a:lnTo>
                  <a:pt x="562991" y="53721"/>
                </a:lnTo>
                <a:lnTo>
                  <a:pt x="555925" y="49629"/>
                </a:lnTo>
                <a:close/>
              </a:path>
              <a:path w="575310" h="100329">
                <a:moveTo>
                  <a:pt x="562991" y="45465"/>
                </a:moveTo>
                <a:lnTo>
                  <a:pt x="555925" y="49629"/>
                </a:lnTo>
                <a:lnTo>
                  <a:pt x="562991" y="53721"/>
                </a:lnTo>
                <a:lnTo>
                  <a:pt x="562991" y="45465"/>
                </a:lnTo>
                <a:close/>
              </a:path>
              <a:path w="575310" h="100329">
                <a:moveTo>
                  <a:pt x="565404" y="45465"/>
                </a:moveTo>
                <a:lnTo>
                  <a:pt x="562991" y="45465"/>
                </a:lnTo>
                <a:lnTo>
                  <a:pt x="562991" y="53721"/>
                </a:lnTo>
                <a:lnTo>
                  <a:pt x="565404" y="53721"/>
                </a:lnTo>
                <a:lnTo>
                  <a:pt x="565404" y="45465"/>
                </a:lnTo>
                <a:close/>
              </a:path>
              <a:path w="575310" h="100329">
                <a:moveTo>
                  <a:pt x="565404" y="44831"/>
                </a:moveTo>
                <a:lnTo>
                  <a:pt x="547754" y="44898"/>
                </a:lnTo>
                <a:lnTo>
                  <a:pt x="555925" y="49629"/>
                </a:lnTo>
                <a:lnTo>
                  <a:pt x="562991" y="45465"/>
                </a:lnTo>
                <a:lnTo>
                  <a:pt x="565404" y="45465"/>
                </a:lnTo>
                <a:lnTo>
                  <a:pt x="565404" y="44831"/>
                </a:lnTo>
                <a:close/>
              </a:path>
              <a:path w="575310" h="100329">
                <a:moveTo>
                  <a:pt x="489077" y="0"/>
                </a:moveTo>
                <a:lnTo>
                  <a:pt x="486156" y="762"/>
                </a:lnTo>
                <a:lnTo>
                  <a:pt x="484886" y="3048"/>
                </a:lnTo>
                <a:lnTo>
                  <a:pt x="483489" y="5334"/>
                </a:lnTo>
                <a:lnTo>
                  <a:pt x="484378" y="8255"/>
                </a:lnTo>
                <a:lnTo>
                  <a:pt x="486664" y="9525"/>
                </a:lnTo>
                <a:lnTo>
                  <a:pt x="547754" y="44898"/>
                </a:lnTo>
                <a:lnTo>
                  <a:pt x="566677" y="44831"/>
                </a:lnTo>
                <a:lnTo>
                  <a:pt x="491363" y="1270"/>
                </a:lnTo>
                <a:lnTo>
                  <a:pt x="48907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252135" y="2755763"/>
            <a:ext cx="389632" cy="37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Us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e  </a:t>
            </a:r>
            <a:r>
              <a:rPr sz="1050" spc="-5" dirty="0">
                <a:latin typeface="Calibri"/>
                <a:cs typeface="Calibri"/>
              </a:rPr>
              <a:t>stats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12941" y="3537528"/>
            <a:ext cx="3572669" cy="2310705"/>
          </a:xfrm>
          <a:custGeom>
            <a:avLst/>
            <a:gdLst/>
            <a:ahLst/>
            <a:cxnLst/>
            <a:rect l="l" t="t" r="r" b="b"/>
            <a:pathLst>
              <a:path w="3266440" h="2112645">
                <a:moveTo>
                  <a:pt x="79375" y="2019528"/>
                </a:moveTo>
                <a:lnTo>
                  <a:pt x="0" y="2065794"/>
                </a:lnTo>
                <a:lnTo>
                  <a:pt x="79375" y="2112060"/>
                </a:lnTo>
                <a:lnTo>
                  <a:pt x="80263" y="2111794"/>
                </a:lnTo>
                <a:lnTo>
                  <a:pt x="80771" y="2111044"/>
                </a:lnTo>
                <a:lnTo>
                  <a:pt x="81152" y="2110282"/>
                </a:lnTo>
                <a:lnTo>
                  <a:pt x="80899" y="2109317"/>
                </a:lnTo>
                <a:lnTo>
                  <a:pt x="9009" y="2067382"/>
                </a:lnTo>
                <a:lnTo>
                  <a:pt x="3301" y="2067382"/>
                </a:lnTo>
                <a:lnTo>
                  <a:pt x="3301" y="2064207"/>
                </a:lnTo>
                <a:lnTo>
                  <a:pt x="9009" y="2064207"/>
                </a:lnTo>
                <a:lnTo>
                  <a:pt x="80899" y="2022271"/>
                </a:lnTo>
                <a:lnTo>
                  <a:pt x="81152" y="2021306"/>
                </a:lnTo>
                <a:lnTo>
                  <a:pt x="80771" y="2020544"/>
                </a:lnTo>
                <a:lnTo>
                  <a:pt x="80263" y="2019782"/>
                </a:lnTo>
                <a:lnTo>
                  <a:pt x="79375" y="2019528"/>
                </a:lnTo>
                <a:close/>
              </a:path>
              <a:path w="3266440" h="2112645">
                <a:moveTo>
                  <a:pt x="9009" y="2064207"/>
                </a:moveTo>
                <a:lnTo>
                  <a:pt x="3301" y="2064207"/>
                </a:lnTo>
                <a:lnTo>
                  <a:pt x="3301" y="2067382"/>
                </a:lnTo>
                <a:lnTo>
                  <a:pt x="9009" y="2067382"/>
                </a:lnTo>
                <a:lnTo>
                  <a:pt x="8639" y="2067166"/>
                </a:lnTo>
                <a:lnTo>
                  <a:pt x="3937" y="2067166"/>
                </a:lnTo>
                <a:lnTo>
                  <a:pt x="3937" y="2064423"/>
                </a:lnTo>
                <a:lnTo>
                  <a:pt x="8639" y="2064423"/>
                </a:lnTo>
                <a:lnTo>
                  <a:pt x="9009" y="2064207"/>
                </a:lnTo>
                <a:close/>
              </a:path>
              <a:path w="3266440" h="2112645">
                <a:moveTo>
                  <a:pt x="3263265" y="2064207"/>
                </a:moveTo>
                <a:lnTo>
                  <a:pt x="9009" y="2064207"/>
                </a:lnTo>
                <a:lnTo>
                  <a:pt x="6288" y="2065794"/>
                </a:lnTo>
                <a:lnTo>
                  <a:pt x="9009" y="2067382"/>
                </a:lnTo>
                <a:lnTo>
                  <a:pt x="3265677" y="2067382"/>
                </a:lnTo>
                <a:lnTo>
                  <a:pt x="3266440" y="2066670"/>
                </a:lnTo>
                <a:lnTo>
                  <a:pt x="3266440" y="2065794"/>
                </a:lnTo>
                <a:lnTo>
                  <a:pt x="3263265" y="2065794"/>
                </a:lnTo>
                <a:lnTo>
                  <a:pt x="3263265" y="2064207"/>
                </a:lnTo>
                <a:close/>
              </a:path>
              <a:path w="3266440" h="2112645">
                <a:moveTo>
                  <a:pt x="3937" y="2064423"/>
                </a:moveTo>
                <a:lnTo>
                  <a:pt x="3937" y="2067166"/>
                </a:lnTo>
                <a:lnTo>
                  <a:pt x="6288" y="2065794"/>
                </a:lnTo>
                <a:lnTo>
                  <a:pt x="3937" y="2064423"/>
                </a:lnTo>
                <a:close/>
              </a:path>
              <a:path w="3266440" h="2112645">
                <a:moveTo>
                  <a:pt x="6288" y="2065794"/>
                </a:moveTo>
                <a:lnTo>
                  <a:pt x="3937" y="2067166"/>
                </a:lnTo>
                <a:lnTo>
                  <a:pt x="8639" y="2067166"/>
                </a:lnTo>
                <a:lnTo>
                  <a:pt x="6288" y="2065794"/>
                </a:lnTo>
                <a:close/>
              </a:path>
              <a:path w="3266440" h="2112645">
                <a:moveTo>
                  <a:pt x="8639" y="2064423"/>
                </a:moveTo>
                <a:lnTo>
                  <a:pt x="3937" y="2064423"/>
                </a:lnTo>
                <a:lnTo>
                  <a:pt x="6288" y="2065794"/>
                </a:lnTo>
                <a:lnTo>
                  <a:pt x="8639" y="2064423"/>
                </a:lnTo>
                <a:close/>
              </a:path>
              <a:path w="3266440" h="2112645">
                <a:moveTo>
                  <a:pt x="3266440" y="0"/>
                </a:moveTo>
                <a:lnTo>
                  <a:pt x="3263265" y="0"/>
                </a:lnTo>
                <a:lnTo>
                  <a:pt x="3263265" y="2065794"/>
                </a:lnTo>
                <a:lnTo>
                  <a:pt x="3264789" y="2064207"/>
                </a:lnTo>
                <a:lnTo>
                  <a:pt x="3266440" y="2064207"/>
                </a:lnTo>
                <a:lnTo>
                  <a:pt x="3266440" y="0"/>
                </a:lnTo>
                <a:close/>
              </a:path>
              <a:path w="3266440" h="2112645">
                <a:moveTo>
                  <a:pt x="3266440" y="2064207"/>
                </a:moveTo>
                <a:lnTo>
                  <a:pt x="3264789" y="2064207"/>
                </a:lnTo>
                <a:lnTo>
                  <a:pt x="3263265" y="2065794"/>
                </a:lnTo>
                <a:lnTo>
                  <a:pt x="3266440" y="2065794"/>
                </a:lnTo>
                <a:lnTo>
                  <a:pt x="3266440" y="206420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554686" y="5384815"/>
            <a:ext cx="389632" cy="37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Us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e  </a:t>
            </a:r>
            <a:r>
              <a:rPr sz="1050" spc="-5" dirty="0">
                <a:latin typeface="Calibri"/>
                <a:cs typeface="Calibri"/>
              </a:rPr>
              <a:t>stats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110505" y="4069816"/>
            <a:ext cx="750788" cy="742454"/>
          </a:xfrm>
          <a:custGeom>
            <a:avLst/>
            <a:gdLst/>
            <a:ahLst/>
            <a:cxnLst/>
            <a:rect l="l" t="t" r="r" b="b"/>
            <a:pathLst>
              <a:path w="686435" h="678814">
                <a:moveTo>
                  <a:pt x="592455" y="644651"/>
                </a:moveTo>
                <a:lnTo>
                  <a:pt x="589915" y="646176"/>
                </a:lnTo>
                <a:lnTo>
                  <a:pt x="588645" y="651256"/>
                </a:lnTo>
                <a:lnTo>
                  <a:pt x="590169" y="653923"/>
                </a:lnTo>
                <a:lnTo>
                  <a:pt x="686054" y="678561"/>
                </a:lnTo>
                <a:lnTo>
                  <a:pt x="685166" y="675258"/>
                </a:lnTo>
                <a:lnTo>
                  <a:pt x="675894" y="675258"/>
                </a:lnTo>
                <a:lnTo>
                  <a:pt x="663384" y="662867"/>
                </a:lnTo>
                <a:lnTo>
                  <a:pt x="592455" y="644651"/>
                </a:lnTo>
                <a:close/>
              </a:path>
              <a:path w="686435" h="678814">
                <a:moveTo>
                  <a:pt x="663384" y="662867"/>
                </a:moveTo>
                <a:lnTo>
                  <a:pt x="675894" y="675258"/>
                </a:lnTo>
                <a:lnTo>
                  <a:pt x="677926" y="673226"/>
                </a:lnTo>
                <a:lnTo>
                  <a:pt x="674751" y="673226"/>
                </a:lnTo>
                <a:lnTo>
                  <a:pt x="672595" y="665234"/>
                </a:lnTo>
                <a:lnTo>
                  <a:pt x="663384" y="662867"/>
                </a:lnTo>
                <a:close/>
              </a:path>
              <a:path w="686435" h="678814">
                <a:moveTo>
                  <a:pt x="657733" y="581406"/>
                </a:moveTo>
                <a:lnTo>
                  <a:pt x="655193" y="582168"/>
                </a:lnTo>
                <a:lnTo>
                  <a:pt x="652653" y="582802"/>
                </a:lnTo>
                <a:lnTo>
                  <a:pt x="651129" y="585469"/>
                </a:lnTo>
                <a:lnTo>
                  <a:pt x="651764" y="588010"/>
                </a:lnTo>
                <a:lnTo>
                  <a:pt x="670149" y="656170"/>
                </a:lnTo>
                <a:lnTo>
                  <a:pt x="682625" y="668527"/>
                </a:lnTo>
                <a:lnTo>
                  <a:pt x="675894" y="675258"/>
                </a:lnTo>
                <a:lnTo>
                  <a:pt x="685166" y="675258"/>
                </a:lnTo>
                <a:lnTo>
                  <a:pt x="661035" y="585469"/>
                </a:lnTo>
                <a:lnTo>
                  <a:pt x="660273" y="582930"/>
                </a:lnTo>
                <a:lnTo>
                  <a:pt x="657733" y="581406"/>
                </a:lnTo>
                <a:close/>
              </a:path>
              <a:path w="686435" h="678814">
                <a:moveTo>
                  <a:pt x="672595" y="665234"/>
                </a:moveTo>
                <a:lnTo>
                  <a:pt x="674751" y="673226"/>
                </a:lnTo>
                <a:lnTo>
                  <a:pt x="680466" y="667257"/>
                </a:lnTo>
                <a:lnTo>
                  <a:pt x="672595" y="665234"/>
                </a:lnTo>
                <a:close/>
              </a:path>
              <a:path w="686435" h="678814">
                <a:moveTo>
                  <a:pt x="670149" y="656170"/>
                </a:moveTo>
                <a:lnTo>
                  <a:pt x="672595" y="665234"/>
                </a:lnTo>
                <a:lnTo>
                  <a:pt x="680466" y="667257"/>
                </a:lnTo>
                <a:lnTo>
                  <a:pt x="674751" y="673226"/>
                </a:lnTo>
                <a:lnTo>
                  <a:pt x="677926" y="673226"/>
                </a:lnTo>
                <a:lnTo>
                  <a:pt x="682625" y="668527"/>
                </a:lnTo>
                <a:lnTo>
                  <a:pt x="670149" y="656170"/>
                </a:lnTo>
                <a:close/>
              </a:path>
              <a:path w="686435" h="678814">
                <a:moveTo>
                  <a:pt x="655574" y="641731"/>
                </a:moveTo>
                <a:lnTo>
                  <a:pt x="648843" y="648462"/>
                </a:lnTo>
                <a:lnTo>
                  <a:pt x="663384" y="662867"/>
                </a:lnTo>
                <a:lnTo>
                  <a:pt x="672595" y="665234"/>
                </a:lnTo>
                <a:lnTo>
                  <a:pt x="670149" y="656170"/>
                </a:lnTo>
                <a:lnTo>
                  <a:pt x="655574" y="641731"/>
                </a:lnTo>
                <a:close/>
              </a:path>
              <a:path w="686435" h="678814">
                <a:moveTo>
                  <a:pt x="608203" y="594868"/>
                </a:moveTo>
                <a:lnTo>
                  <a:pt x="601472" y="601599"/>
                </a:lnTo>
                <a:lnTo>
                  <a:pt x="628523" y="628395"/>
                </a:lnTo>
                <a:lnTo>
                  <a:pt x="635254" y="621664"/>
                </a:lnTo>
                <a:lnTo>
                  <a:pt x="608203" y="594868"/>
                </a:lnTo>
                <a:close/>
              </a:path>
              <a:path w="686435" h="678814">
                <a:moveTo>
                  <a:pt x="560705" y="548005"/>
                </a:moveTo>
                <a:lnTo>
                  <a:pt x="554101" y="554736"/>
                </a:lnTo>
                <a:lnTo>
                  <a:pt x="581152" y="581532"/>
                </a:lnTo>
                <a:lnTo>
                  <a:pt x="587883" y="574801"/>
                </a:lnTo>
                <a:lnTo>
                  <a:pt x="560705" y="548005"/>
                </a:lnTo>
                <a:close/>
              </a:path>
              <a:path w="686435" h="678814">
                <a:moveTo>
                  <a:pt x="513334" y="501142"/>
                </a:moveTo>
                <a:lnTo>
                  <a:pt x="506603" y="507873"/>
                </a:lnTo>
                <a:lnTo>
                  <a:pt x="533781" y="534669"/>
                </a:lnTo>
                <a:lnTo>
                  <a:pt x="540385" y="527938"/>
                </a:lnTo>
                <a:lnTo>
                  <a:pt x="513334" y="501142"/>
                </a:lnTo>
                <a:close/>
              </a:path>
              <a:path w="686435" h="678814">
                <a:moveTo>
                  <a:pt x="465963" y="454151"/>
                </a:moveTo>
                <a:lnTo>
                  <a:pt x="459231" y="461010"/>
                </a:lnTo>
                <a:lnTo>
                  <a:pt x="486283" y="487806"/>
                </a:lnTo>
                <a:lnTo>
                  <a:pt x="493014" y="480949"/>
                </a:lnTo>
                <a:lnTo>
                  <a:pt x="465963" y="454151"/>
                </a:lnTo>
                <a:close/>
              </a:path>
              <a:path w="686435" h="678814">
                <a:moveTo>
                  <a:pt x="418592" y="407288"/>
                </a:moveTo>
                <a:lnTo>
                  <a:pt x="411861" y="414146"/>
                </a:lnTo>
                <a:lnTo>
                  <a:pt x="438912" y="440944"/>
                </a:lnTo>
                <a:lnTo>
                  <a:pt x="445643" y="434086"/>
                </a:lnTo>
                <a:lnTo>
                  <a:pt x="418592" y="407288"/>
                </a:lnTo>
                <a:close/>
              </a:path>
              <a:path w="686435" h="678814">
                <a:moveTo>
                  <a:pt x="371094" y="360425"/>
                </a:moveTo>
                <a:lnTo>
                  <a:pt x="364490" y="367156"/>
                </a:lnTo>
                <a:lnTo>
                  <a:pt x="391541" y="393954"/>
                </a:lnTo>
                <a:lnTo>
                  <a:pt x="398272" y="387223"/>
                </a:lnTo>
                <a:lnTo>
                  <a:pt x="371094" y="360425"/>
                </a:lnTo>
                <a:close/>
              </a:path>
              <a:path w="686435" h="678814">
                <a:moveTo>
                  <a:pt x="323723" y="313563"/>
                </a:moveTo>
                <a:lnTo>
                  <a:pt x="316992" y="320294"/>
                </a:lnTo>
                <a:lnTo>
                  <a:pt x="344170" y="347090"/>
                </a:lnTo>
                <a:lnTo>
                  <a:pt x="350774" y="340360"/>
                </a:lnTo>
                <a:lnTo>
                  <a:pt x="323723" y="313563"/>
                </a:lnTo>
                <a:close/>
              </a:path>
              <a:path w="686435" h="678814">
                <a:moveTo>
                  <a:pt x="276352" y="266700"/>
                </a:moveTo>
                <a:lnTo>
                  <a:pt x="269621" y="273431"/>
                </a:lnTo>
                <a:lnTo>
                  <a:pt x="296672" y="300227"/>
                </a:lnTo>
                <a:lnTo>
                  <a:pt x="303403" y="293496"/>
                </a:lnTo>
                <a:lnTo>
                  <a:pt x="276352" y="266700"/>
                </a:lnTo>
                <a:close/>
              </a:path>
              <a:path w="686435" h="678814">
                <a:moveTo>
                  <a:pt x="228854" y="219710"/>
                </a:moveTo>
                <a:lnTo>
                  <a:pt x="222250" y="226568"/>
                </a:lnTo>
                <a:lnTo>
                  <a:pt x="249301" y="253364"/>
                </a:lnTo>
                <a:lnTo>
                  <a:pt x="256031" y="246506"/>
                </a:lnTo>
                <a:lnTo>
                  <a:pt x="228854" y="219710"/>
                </a:lnTo>
                <a:close/>
              </a:path>
              <a:path w="686435" h="678814">
                <a:moveTo>
                  <a:pt x="181483" y="172846"/>
                </a:moveTo>
                <a:lnTo>
                  <a:pt x="174752" y="179705"/>
                </a:lnTo>
                <a:lnTo>
                  <a:pt x="201930" y="206501"/>
                </a:lnTo>
                <a:lnTo>
                  <a:pt x="208661" y="199644"/>
                </a:lnTo>
                <a:lnTo>
                  <a:pt x="181483" y="172846"/>
                </a:lnTo>
                <a:close/>
              </a:path>
              <a:path w="686435" h="678814">
                <a:moveTo>
                  <a:pt x="134112" y="125983"/>
                </a:moveTo>
                <a:lnTo>
                  <a:pt x="127381" y="132714"/>
                </a:lnTo>
                <a:lnTo>
                  <a:pt x="154559" y="159512"/>
                </a:lnTo>
                <a:lnTo>
                  <a:pt x="161162" y="152781"/>
                </a:lnTo>
                <a:lnTo>
                  <a:pt x="134112" y="125983"/>
                </a:lnTo>
                <a:close/>
              </a:path>
              <a:path w="686435" h="678814">
                <a:moveTo>
                  <a:pt x="86741" y="79120"/>
                </a:moveTo>
                <a:lnTo>
                  <a:pt x="80010" y="85851"/>
                </a:lnTo>
                <a:lnTo>
                  <a:pt x="107061" y="112649"/>
                </a:lnTo>
                <a:lnTo>
                  <a:pt x="113792" y="105918"/>
                </a:lnTo>
                <a:lnTo>
                  <a:pt x="86741" y="79120"/>
                </a:lnTo>
                <a:close/>
              </a:path>
              <a:path w="686435" h="678814">
                <a:moveTo>
                  <a:pt x="0" y="0"/>
                </a:moveTo>
                <a:lnTo>
                  <a:pt x="25050" y="93218"/>
                </a:lnTo>
                <a:lnTo>
                  <a:pt x="25654" y="95631"/>
                </a:lnTo>
                <a:lnTo>
                  <a:pt x="28321" y="97155"/>
                </a:lnTo>
                <a:lnTo>
                  <a:pt x="30861" y="96519"/>
                </a:lnTo>
                <a:lnTo>
                  <a:pt x="33401" y="95757"/>
                </a:lnTo>
                <a:lnTo>
                  <a:pt x="34925" y="93218"/>
                </a:lnTo>
                <a:lnTo>
                  <a:pt x="34290" y="90677"/>
                </a:lnTo>
                <a:lnTo>
                  <a:pt x="14934" y="18923"/>
                </a:lnTo>
                <a:lnTo>
                  <a:pt x="12318" y="18923"/>
                </a:lnTo>
                <a:lnTo>
                  <a:pt x="3302" y="10032"/>
                </a:lnTo>
                <a:lnTo>
                  <a:pt x="10033" y="3301"/>
                </a:lnTo>
                <a:lnTo>
                  <a:pt x="12841" y="3301"/>
                </a:lnTo>
                <a:lnTo>
                  <a:pt x="0" y="0"/>
                </a:lnTo>
                <a:close/>
              </a:path>
              <a:path w="686435" h="678814">
                <a:moveTo>
                  <a:pt x="39243" y="32257"/>
                </a:moveTo>
                <a:lnTo>
                  <a:pt x="32639" y="38988"/>
                </a:lnTo>
                <a:lnTo>
                  <a:pt x="59690" y="65786"/>
                </a:lnTo>
                <a:lnTo>
                  <a:pt x="66421" y="59055"/>
                </a:lnTo>
                <a:lnTo>
                  <a:pt x="39243" y="32257"/>
                </a:lnTo>
                <a:close/>
              </a:path>
              <a:path w="686435" h="678814">
                <a:moveTo>
                  <a:pt x="12841" y="3301"/>
                </a:moveTo>
                <a:lnTo>
                  <a:pt x="10033" y="3301"/>
                </a:lnTo>
                <a:lnTo>
                  <a:pt x="18923" y="12064"/>
                </a:lnTo>
                <a:lnTo>
                  <a:pt x="16840" y="14228"/>
                </a:lnTo>
                <a:lnTo>
                  <a:pt x="93472" y="33908"/>
                </a:lnTo>
                <a:lnTo>
                  <a:pt x="96139" y="32385"/>
                </a:lnTo>
                <a:lnTo>
                  <a:pt x="97409" y="27305"/>
                </a:lnTo>
                <a:lnTo>
                  <a:pt x="95885" y="24764"/>
                </a:lnTo>
                <a:lnTo>
                  <a:pt x="93345" y="24002"/>
                </a:lnTo>
                <a:lnTo>
                  <a:pt x="12841" y="3301"/>
                </a:lnTo>
                <a:close/>
              </a:path>
              <a:path w="686435" h="678814">
                <a:moveTo>
                  <a:pt x="10033" y="3301"/>
                </a:moveTo>
                <a:lnTo>
                  <a:pt x="3302" y="10032"/>
                </a:lnTo>
                <a:lnTo>
                  <a:pt x="12318" y="18923"/>
                </a:lnTo>
                <a:lnTo>
                  <a:pt x="14362" y="16801"/>
                </a:lnTo>
                <a:lnTo>
                  <a:pt x="13431" y="13351"/>
                </a:lnTo>
                <a:lnTo>
                  <a:pt x="5461" y="11302"/>
                </a:lnTo>
                <a:lnTo>
                  <a:pt x="11303" y="5461"/>
                </a:lnTo>
                <a:lnTo>
                  <a:pt x="12223" y="5461"/>
                </a:lnTo>
                <a:lnTo>
                  <a:pt x="10033" y="3301"/>
                </a:lnTo>
                <a:close/>
              </a:path>
              <a:path w="686435" h="678814">
                <a:moveTo>
                  <a:pt x="14362" y="16801"/>
                </a:moveTo>
                <a:lnTo>
                  <a:pt x="12318" y="18923"/>
                </a:lnTo>
                <a:lnTo>
                  <a:pt x="14934" y="18923"/>
                </a:lnTo>
                <a:lnTo>
                  <a:pt x="14362" y="16801"/>
                </a:lnTo>
                <a:close/>
              </a:path>
              <a:path w="686435" h="678814">
                <a:moveTo>
                  <a:pt x="13431" y="13351"/>
                </a:moveTo>
                <a:lnTo>
                  <a:pt x="14362" y="16801"/>
                </a:lnTo>
                <a:lnTo>
                  <a:pt x="16840" y="14228"/>
                </a:lnTo>
                <a:lnTo>
                  <a:pt x="13431" y="13351"/>
                </a:lnTo>
                <a:close/>
              </a:path>
              <a:path w="686435" h="678814">
                <a:moveTo>
                  <a:pt x="12223" y="5461"/>
                </a:moveTo>
                <a:lnTo>
                  <a:pt x="11303" y="5461"/>
                </a:lnTo>
                <a:lnTo>
                  <a:pt x="13431" y="13351"/>
                </a:lnTo>
                <a:lnTo>
                  <a:pt x="16840" y="14228"/>
                </a:lnTo>
                <a:lnTo>
                  <a:pt x="18923" y="12064"/>
                </a:lnTo>
                <a:lnTo>
                  <a:pt x="12223" y="5461"/>
                </a:lnTo>
                <a:close/>
              </a:path>
              <a:path w="686435" h="678814">
                <a:moveTo>
                  <a:pt x="11303" y="5461"/>
                </a:moveTo>
                <a:lnTo>
                  <a:pt x="5461" y="11302"/>
                </a:lnTo>
                <a:lnTo>
                  <a:pt x="13431" y="13351"/>
                </a:lnTo>
                <a:lnTo>
                  <a:pt x="11303" y="546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334408" y="4225947"/>
            <a:ext cx="522288" cy="37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</a:pP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u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pend  users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5973" y="2954315"/>
            <a:ext cx="1280043" cy="330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indent="264795">
              <a:lnSpc>
                <a:spcPts val="1605"/>
              </a:lnSpc>
            </a:pPr>
            <a:r>
              <a:rPr lang="en-US" sz="1500" dirty="0">
                <a:solidFill>
                  <a:srgbClr val="FFFFFF"/>
                </a:solidFill>
                <a:cs typeface="Calibri"/>
              </a:rPr>
              <a:t>Marketplace</a:t>
            </a:r>
            <a:endParaRPr lang="en-US" sz="1500" dirty="0">
              <a:latin typeface="Candara"/>
              <a:cs typeface="Candara"/>
            </a:endParaRPr>
          </a:p>
        </p:txBody>
      </p:sp>
      <p:sp>
        <p:nvSpPr>
          <p:cNvPr id="72" name="Footer Placeholder 3"/>
          <p:cNvSpPr>
            <a:spLocks noGrp="1"/>
          </p:cNvSpPr>
          <p:nvPr/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Thematic services, Applications on demand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8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D5A5EBF1-5279-354D-A469-6094589D58E0}" vid="{967984A0-1878-2D49-AE42-FD8B5A8F62A3}"/>
    </a:ext>
  </a:extLst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D5A5EBF1-5279-354D-A469-6094589D58E0}" vid="{9ADB732E-4283-2C4E-AC9A-3DC4BA36776D}"/>
    </a:ext>
  </a:extLst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D5A5EBF1-5279-354D-A469-6094589D58E0}" vid="{01683D55-E42A-9C4A-A737-81C1AB8E29AE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EGI-3.2</Template>
  <TotalTime>142</TotalTime>
  <Words>532</Words>
  <Application>Microsoft Macintosh PowerPoint</Application>
  <PresentationFormat>On-screen Show (4:3)</PresentationFormat>
  <Paragraphs>103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EGI powerpoint presentation v3.2</vt:lpstr>
      <vt:lpstr>EGI Powerpoint Presentation (body)</vt:lpstr>
      <vt:lpstr>EGI Powerpoint Presentation (closing)</vt:lpstr>
      <vt:lpstr>FedCloud Usage</vt:lpstr>
      <vt:lpstr>Usage models</vt:lpstr>
      <vt:lpstr>Infrastructure status</vt:lpstr>
      <vt:lpstr>Federated cloud usage statistics</vt:lpstr>
      <vt:lpstr>Usage: last 12 months</vt:lpstr>
      <vt:lpstr>Increase in cloud usage in last 18 months</vt:lpstr>
      <vt:lpstr>Applications on Demand Service (AODS)</vt:lpstr>
      <vt:lpstr>How to access the AoD service</vt:lpstr>
      <vt:lpstr>AoDS: Integrating diverse services into a single framework</vt:lpstr>
      <vt:lpstr>Managed Services / Thematic Services</vt:lpstr>
      <vt:lpstr>PowerPoint Presentation</vt:lpstr>
      <vt:lpstr>Disseminate the shared responsibility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Fernández</dc:creator>
  <cp:lastModifiedBy>Peter Solagna</cp:lastModifiedBy>
  <cp:revision>7</cp:revision>
  <dcterms:created xsi:type="dcterms:W3CDTF">2017-11-16T13:45:35Z</dcterms:created>
  <dcterms:modified xsi:type="dcterms:W3CDTF">2017-11-17T09:49:22Z</dcterms:modified>
</cp:coreProperties>
</file>