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6"/>
  </p:notesMasterIdLst>
  <p:handoutMasterIdLst>
    <p:handoutMasterId r:id="rId17"/>
  </p:handoutMasterIdLst>
  <p:sldIdLst>
    <p:sldId id="280" r:id="rId4"/>
    <p:sldId id="294" r:id="rId5"/>
    <p:sldId id="295" r:id="rId6"/>
    <p:sldId id="303" r:id="rId7"/>
    <p:sldId id="300" r:id="rId8"/>
    <p:sldId id="301" r:id="rId9"/>
    <p:sldId id="305" r:id="rId10"/>
    <p:sldId id="304" r:id="rId11"/>
    <p:sldId id="293" r:id="rId12"/>
    <p:sldId id="306" r:id="rId13"/>
    <p:sldId id="297" r:id="rId14"/>
    <p:sldId id="28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7" autoAdjust="0"/>
    <p:restoredTop sz="94733" autoAdjust="0"/>
  </p:normalViewPr>
  <p:slideViewPr>
    <p:cSldViewPr showGuides="1">
      <p:cViewPr varScale="1">
        <p:scale>
          <a:sx n="72" d="100"/>
          <a:sy n="72" d="100"/>
        </p:scale>
        <p:origin x="10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26-10-2017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0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with like-minded providers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85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established community may</a:t>
            </a:r>
            <a:r>
              <a:rPr lang="en-US" baseline="0" dirty="0" smtClean="0"/>
              <a:t> already have group management solutions, and may want to use it for authorization. </a:t>
            </a:r>
            <a:r>
              <a:rPr lang="en-US" baseline="0" dirty="0" err="1" smtClean="0"/>
              <a:t>CheckIN</a:t>
            </a:r>
            <a:r>
              <a:rPr lang="en-US" baseline="0" dirty="0" smtClean="0"/>
              <a:t> can aggregate these authorization information with the authentication information coming from the </a:t>
            </a:r>
            <a:r>
              <a:rPr lang="en-US" baseline="0" dirty="0" err="1" smtClean="0"/>
              <a:t>IdPs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50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10/26/2017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gi.eu/wiki/AAI_guide_for_OpenStack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MAN10#Integration_with_EGI_FedCloud_Appliance" TargetMode="External"/><Relationship Id="rId2" Type="http://schemas.openxmlformats.org/officeDocument/2006/relationships/hyperlink" Target="https://hub.docker.com/u/egifedcloud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Resource </a:t>
            </a:r>
            <a:r>
              <a:rPr lang="en-GB" dirty="0" err="1" smtClean="0"/>
              <a:t>Center</a:t>
            </a:r>
            <a:r>
              <a:rPr lang="en-GB" dirty="0" smtClean="0"/>
              <a:t> Integration into EGI Federated Cloud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Collect, aggregate and display</a:t>
            </a:r>
            <a:r>
              <a:rPr lang="en-GB" dirty="0">
                <a:solidFill>
                  <a:schemeClr val="accent1"/>
                </a:solidFill>
                <a:ea typeface="ＭＳ Ｐゴシック" charset="0"/>
              </a:rPr>
              <a:t> </a:t>
            </a:r>
            <a:r>
              <a:rPr lang="en-GB" dirty="0">
                <a:ea typeface="ＭＳ Ｐゴシック" charset="0"/>
              </a:rPr>
              <a:t>usage information across the whole </a:t>
            </a:r>
            <a:r>
              <a:rPr lang="en-GB" dirty="0">
                <a:solidFill>
                  <a:srgbClr val="000000"/>
                </a:solidFill>
                <a:ea typeface="ＭＳ Ｐゴシック" charset="0"/>
              </a:rPr>
              <a:t>federation.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ea typeface="ＭＳ Ｐゴシック" charset="0"/>
              </a:rPr>
              <a:t>Query Nova/ceilometer APIs to produce and send accounting records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ea typeface="ＭＳ Ｐゴシック" charset="0"/>
              </a:rPr>
              <a:t>Accounting portal for visualization</a:t>
            </a:r>
            <a:endParaRPr lang="en-GB" dirty="0">
              <a:ea typeface="ＭＳ Ｐゴシック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12776"/>
            <a:ext cx="4320480" cy="173354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645024"/>
            <a:ext cx="4716016" cy="19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(Technical) Requirements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EGI Check-in </a:t>
            </a:r>
            <a:r>
              <a:rPr lang="en-GB" dirty="0" smtClean="0"/>
              <a:t>integration</a:t>
            </a:r>
          </a:p>
          <a:p>
            <a:pPr marL="742950" lvl="2" indent="-342900"/>
            <a:r>
              <a:rPr lang="en-GB" dirty="0" smtClean="0"/>
              <a:t>Configuration </a:t>
            </a:r>
            <a:r>
              <a:rPr lang="en-GB" dirty="0"/>
              <a:t>of </a:t>
            </a:r>
            <a:r>
              <a:rPr lang="en-GB" dirty="0" smtClean="0"/>
              <a:t>OIDC within OpenStack Keystone</a:t>
            </a:r>
          </a:p>
          <a:p>
            <a:pPr marL="342900" lvl="1" indent="-342900">
              <a:buFont typeface="Arial" charset="0"/>
              <a:buChar char="•"/>
            </a:pPr>
            <a:endParaRPr lang="en-GB" dirty="0"/>
          </a:p>
          <a:p>
            <a:pPr marL="342900" lvl="1" indent="-342900">
              <a:buFont typeface="Arial" charset="0"/>
              <a:buChar char="•"/>
            </a:pPr>
            <a:r>
              <a:rPr lang="en-GB" dirty="0" smtClean="0"/>
              <a:t>1 VM instance with public IP</a:t>
            </a:r>
          </a:p>
          <a:p>
            <a:pPr marL="742950" lvl="2" indent="-342900">
              <a:buFont typeface="Arial" charset="0"/>
              <a:buChar char="•"/>
            </a:pPr>
            <a:r>
              <a:rPr lang="en-GB" dirty="0" smtClean="0"/>
              <a:t>Expose port 2170 for information discovery</a:t>
            </a:r>
          </a:p>
          <a:p>
            <a:pPr marL="742950" lvl="2" indent="-342900">
              <a:buFont typeface="Arial" charset="0"/>
              <a:buChar char="•"/>
            </a:pPr>
            <a:r>
              <a:rPr lang="en-GB" dirty="0" smtClean="0"/>
              <a:t>Valid hostname and recognized certificate</a:t>
            </a:r>
          </a:p>
          <a:p>
            <a:pPr marL="742950" lvl="2" indent="-342900">
              <a:buFont typeface="Arial" charset="0"/>
              <a:buChar char="•"/>
            </a:pPr>
            <a:r>
              <a:rPr lang="en-GB" dirty="0" smtClean="0"/>
              <a:t>Valid credentials to use OpenStack APIs</a:t>
            </a:r>
          </a:p>
          <a:p>
            <a:pPr marL="742950" lvl="2" indent="-342900">
              <a:buFont typeface="Arial" charset="0"/>
              <a:buChar char="•"/>
            </a:pPr>
            <a:r>
              <a:rPr lang="en-GB" dirty="0" smtClean="0"/>
              <a:t>Enough disk space to handle image download and conversion (&lt; 100GB for generic pilot VO)</a:t>
            </a:r>
          </a:p>
          <a:p>
            <a:pPr marL="342900" lvl="1" indent="-342900">
              <a:buFont typeface="Arial" charset="0"/>
              <a:buChar char="•"/>
            </a:pPr>
            <a:endParaRPr lang="en-GB" dirty="0" smtClean="0"/>
          </a:p>
          <a:p>
            <a:pPr marL="342900" lvl="1" indent="-342900"/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Cloud Federation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Grid</a:t>
            </a:r>
            <a:r>
              <a:rPr lang="en-GB" dirty="0"/>
              <a:t> of </a:t>
            </a:r>
            <a:r>
              <a:rPr lang="en-GB" dirty="0" smtClean="0"/>
              <a:t>clouds</a:t>
            </a:r>
          </a:p>
          <a:p>
            <a:pPr lvl="1"/>
            <a:r>
              <a:rPr lang="en-GB" dirty="0" smtClean="0"/>
              <a:t>Harmonised </a:t>
            </a:r>
            <a:r>
              <a:rPr lang="en-GB" dirty="0"/>
              <a:t>operational </a:t>
            </a:r>
            <a:r>
              <a:rPr lang="en-GB" dirty="0" smtClean="0"/>
              <a:t>behaviour</a:t>
            </a:r>
          </a:p>
          <a:p>
            <a:pPr lvl="1"/>
            <a:r>
              <a:rPr lang="en-GB" dirty="0" smtClean="0"/>
              <a:t>Open Technology </a:t>
            </a:r>
            <a:r>
              <a:rPr lang="en-GB" dirty="0"/>
              <a:t>stack based </a:t>
            </a:r>
            <a:r>
              <a:rPr lang="en-GB" dirty="0" smtClean="0"/>
              <a:t>on standards</a:t>
            </a:r>
          </a:p>
          <a:p>
            <a:pPr lvl="1"/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calable </a:t>
            </a:r>
            <a:r>
              <a:rPr lang="en-GB" dirty="0"/>
              <a:t>computing platform </a:t>
            </a:r>
            <a:r>
              <a:rPr lang="en-GB" dirty="0" smtClean="0"/>
              <a:t>supporting </a:t>
            </a:r>
            <a:r>
              <a:rPr lang="en-GB" b="1" dirty="0" smtClean="0">
                <a:solidFill>
                  <a:schemeClr val="accent1"/>
                </a:solidFill>
              </a:rPr>
              <a:t>applications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1"/>
                </a:solidFill>
              </a:rPr>
              <a:t>services</a:t>
            </a:r>
            <a:r>
              <a:rPr lang="en-GB" dirty="0"/>
              <a:t> in research and </a:t>
            </a:r>
            <a:r>
              <a:rPr lang="en-GB" dirty="0" smtClean="0"/>
              <a:t>science</a:t>
            </a:r>
            <a:endParaRPr lang="en-GB" dirty="0"/>
          </a:p>
          <a:p>
            <a:endParaRPr lang="en-GB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811856" y="158408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19733" y="3490901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975520" y="3060011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100515" y="1764806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426328" y="4451305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15752" y="488602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>
            <a:stCxn id="4" idx="1"/>
            <a:endCxn id="5" idx="3"/>
          </p:cNvCxnSpPr>
          <p:nvPr/>
        </p:nvCxnSpPr>
        <p:spPr>
          <a:xfrm flipH="1">
            <a:off x="795797" y="2629211"/>
            <a:ext cx="796671" cy="90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  <a:endCxn id="9" idx="3"/>
          </p:cNvCxnSpPr>
          <p:nvPr/>
        </p:nvCxnSpPr>
        <p:spPr>
          <a:xfrm flipH="1">
            <a:off x="1295636" y="2629211"/>
            <a:ext cx="296832" cy="2308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370901" y="3518437"/>
            <a:ext cx="608863" cy="358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>
            <a:off x="2371779" y="2107207"/>
            <a:ext cx="732310" cy="43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  <a:endCxn id="8" idx="3"/>
          </p:cNvCxnSpPr>
          <p:nvPr/>
        </p:nvCxnSpPr>
        <p:spPr>
          <a:xfrm>
            <a:off x="2659596" y="3975887"/>
            <a:ext cx="666832" cy="54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  <a:endCxn id="8" idx="3"/>
          </p:cNvCxnSpPr>
          <p:nvPr/>
        </p:nvCxnSpPr>
        <p:spPr>
          <a:xfrm flipH="1">
            <a:off x="3326428" y="2536070"/>
            <a:ext cx="350151" cy="198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3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27"/>
    </mc:Choice>
    <mc:Fallback xmlns="">
      <p:transition spd="slow" advClick="0" advTm="23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Single-Sign On via Check-in</a:t>
            </a:r>
          </a:p>
          <a:p>
            <a:r>
              <a:rPr lang="en-GB" dirty="0" smtClean="0"/>
              <a:t>Appliance Library</a:t>
            </a:r>
          </a:p>
          <a:p>
            <a:r>
              <a:rPr lang="en-GB" dirty="0"/>
              <a:t>Resource </a:t>
            </a:r>
            <a:r>
              <a:rPr lang="en-GB" dirty="0" smtClean="0"/>
              <a:t>discovery</a:t>
            </a:r>
          </a:p>
          <a:p>
            <a:r>
              <a:rPr lang="en-GB" dirty="0" smtClean="0"/>
              <a:t>Single GUI dashboard</a:t>
            </a:r>
          </a:p>
          <a:p>
            <a:r>
              <a:rPr lang="en-GB" dirty="0" smtClean="0"/>
              <a:t>C</a:t>
            </a:r>
            <a:r>
              <a:rPr lang="en-GB" sz="2400" dirty="0" smtClean="0"/>
              <a:t>omputation near data</a:t>
            </a:r>
          </a:p>
          <a:p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GB" dirty="0" smtClean="0"/>
              <a:t>Providers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Support international communities</a:t>
            </a:r>
          </a:p>
          <a:p>
            <a:r>
              <a:rPr lang="en-GB" dirty="0" smtClean="0"/>
              <a:t>Operational and security processes</a:t>
            </a:r>
          </a:p>
          <a:p>
            <a:r>
              <a:rPr lang="en-GB" dirty="0" smtClean="0"/>
              <a:t>A/R Monitoring</a:t>
            </a:r>
          </a:p>
          <a:p>
            <a:r>
              <a:rPr lang="en-GB" dirty="0" smtClean="0"/>
              <a:t>Accounting</a:t>
            </a:r>
          </a:p>
          <a:p>
            <a:r>
              <a:rPr lang="en-GB" dirty="0" smtClean="0"/>
              <a:t>Technology agnostic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 Federated IaaS Cloud for research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3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"/>
    </mc:Choice>
    <mc:Fallback xmlns="">
      <p:transition spd="slow" advTm="9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with resource providers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Providers keep complete control on their resources</a:t>
            </a:r>
          </a:p>
          <a:p>
            <a:pPr lvl="1"/>
            <a:r>
              <a:rPr lang="en-GB" dirty="0" smtClean="0"/>
              <a:t>Enable access to a Virtual Organisation into local </a:t>
            </a:r>
            <a:r>
              <a:rPr lang="en-GB" dirty="0" err="1" smtClean="0"/>
              <a:t>porjects</a:t>
            </a:r>
            <a:r>
              <a:rPr lang="en-GB" dirty="0" smtClean="0"/>
              <a:t> with EGI credentials, SLA based</a:t>
            </a:r>
          </a:p>
          <a:p>
            <a:pPr lvl="1"/>
            <a:r>
              <a:rPr lang="en-GB" dirty="0" smtClean="0"/>
              <a:t>Set of extra components using OpenStack APIs to retrieve provider information and make it available to EGI services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No (major) changes in operational </a:t>
            </a:r>
            <a:r>
              <a:rPr lang="en-GB" b="1" dirty="0"/>
              <a:t>activities </a:t>
            </a:r>
            <a:endParaRPr lang="en-GB" b="1" dirty="0" smtClean="0"/>
          </a:p>
          <a:p>
            <a:pPr lvl="1"/>
            <a:r>
              <a:rPr lang="en-GB" dirty="0" smtClean="0"/>
              <a:t>Provide support through EGI channels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omply </a:t>
            </a:r>
            <a:r>
              <a:rPr lang="en-GB" dirty="0"/>
              <a:t>with the operational and security </a:t>
            </a:r>
            <a:r>
              <a:rPr lang="en-GB" dirty="0" smtClean="0"/>
              <a:t>procedures. These are based on best practices and common requirements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ost well-operated providers already have these activities in place, so the </a:t>
            </a:r>
            <a:r>
              <a:rPr lang="en-GB" dirty="0"/>
              <a:t>additional task for a site manager is to acknowledge to EGI that the task has been performed</a:t>
            </a:r>
            <a:r>
              <a:rPr lang="en-GB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7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rot="10800000">
            <a:off x="4572000" y="3315783"/>
            <a:ext cx="4500248" cy="2984454"/>
          </a:xfrm>
          <a:prstGeom prst="cloud">
            <a:avLst/>
          </a:prstGeom>
          <a:noFill/>
          <a:ln w="28575" cmpd="sng"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AAI: Check-in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3971348" cy="4784725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Check-in </a:t>
            </a:r>
            <a:r>
              <a:rPr lang="en-US" sz="2200" dirty="0" smtClean="0"/>
              <a:t>enables </a:t>
            </a:r>
            <a:r>
              <a:rPr lang="en-US" sz="2200" dirty="0">
                <a:solidFill>
                  <a:schemeClr val="accent1"/>
                </a:solidFill>
              </a:rPr>
              <a:t>single sign-on</a:t>
            </a:r>
            <a:r>
              <a:rPr lang="en-US" sz="2200" dirty="0"/>
              <a:t> to services (web and non-web) through </a:t>
            </a:r>
            <a:r>
              <a:rPr lang="en-US" sz="2200" dirty="0" err="1"/>
              <a:t>eduGAIN</a:t>
            </a:r>
            <a:r>
              <a:rPr lang="en-US" sz="2200" dirty="0"/>
              <a:t> and other identity </a:t>
            </a:r>
            <a:r>
              <a:rPr lang="en-US" sz="2200" dirty="0" smtClean="0"/>
              <a:t>providers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>
                <a:solidFill>
                  <a:schemeClr val="accent1"/>
                </a:solidFill>
              </a:rPr>
              <a:t>Users</a:t>
            </a:r>
            <a:r>
              <a:rPr lang="en-US" sz="2200" dirty="0"/>
              <a:t> without institutional accounts can access services through social media or other external </a:t>
            </a:r>
            <a:r>
              <a:rPr lang="en-US" sz="2200" dirty="0" smtClean="0"/>
              <a:t>accounts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accent1"/>
                </a:solidFill>
              </a:rPr>
              <a:t>Services</a:t>
            </a:r>
            <a:r>
              <a:rPr lang="en-US" sz="2200" dirty="0"/>
              <a:t> connected to Check-in can be made available to +2,000 universities and institutes with little or no administrative overhead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3216" y="3939717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EGI Infrastructure</a:t>
            </a:r>
            <a:endParaRPr lang="en-US" sz="1200" dirty="0"/>
          </a:p>
        </p:txBody>
      </p:sp>
      <p:sp>
        <p:nvSpPr>
          <p:cNvPr id="8" name="Cloud 7"/>
          <p:cNvSpPr/>
          <p:nvPr/>
        </p:nvSpPr>
        <p:spPr>
          <a:xfrm>
            <a:off x="4946158" y="1037708"/>
            <a:ext cx="1296143" cy="64807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eduGAIN</a:t>
            </a:r>
            <a:endParaRPr lang="en-US" sz="1400" dirty="0"/>
          </a:p>
        </p:txBody>
      </p:sp>
      <p:sp>
        <p:nvSpPr>
          <p:cNvPr id="9" name="Cloud 8"/>
          <p:cNvSpPr/>
          <p:nvPr/>
        </p:nvSpPr>
        <p:spPr>
          <a:xfrm>
            <a:off x="4640798" y="1909503"/>
            <a:ext cx="1296145" cy="57606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Social </a:t>
            </a:r>
            <a:r>
              <a:rPr lang="en-US" sz="1600" dirty="0" err="1" smtClean="0"/>
              <a:t>IdPs</a:t>
            </a:r>
            <a:endParaRPr lang="en-US" sz="1600" dirty="0"/>
          </a:p>
        </p:txBody>
      </p:sp>
      <p:sp>
        <p:nvSpPr>
          <p:cNvPr id="10" name="Cloud 9"/>
          <p:cNvSpPr/>
          <p:nvPr/>
        </p:nvSpPr>
        <p:spPr>
          <a:xfrm>
            <a:off x="5796136" y="1556792"/>
            <a:ext cx="1640754" cy="79208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Institutional</a:t>
            </a:r>
            <a:br>
              <a:rPr lang="en-US" sz="1400" dirty="0" smtClean="0"/>
            </a:br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7308304" y="4869160"/>
            <a:ext cx="1255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EGI Service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37" idx="2"/>
            <a:endCxn id="12" idx="0"/>
          </p:cNvCxnSpPr>
          <p:nvPr/>
        </p:nvCxnSpPr>
        <p:spPr>
          <a:xfrm>
            <a:off x="6672808" y="4221087"/>
            <a:ext cx="1263316" cy="648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796136" y="4941168"/>
            <a:ext cx="1255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EGI Service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37" idx="2"/>
            <a:endCxn id="25" idx="0"/>
          </p:cNvCxnSpPr>
          <p:nvPr/>
        </p:nvCxnSpPr>
        <p:spPr>
          <a:xfrm flipH="1">
            <a:off x="6423956" y="4221087"/>
            <a:ext cx="248852" cy="720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  <a:endCxn id="37" idx="0"/>
          </p:cNvCxnSpPr>
          <p:nvPr/>
        </p:nvCxnSpPr>
        <p:spPr>
          <a:xfrm>
            <a:off x="5288871" y="2484953"/>
            <a:ext cx="1383937" cy="584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1"/>
            <a:endCxn id="37" idx="0"/>
          </p:cNvCxnSpPr>
          <p:nvPr/>
        </p:nvCxnSpPr>
        <p:spPr>
          <a:xfrm>
            <a:off x="5594230" y="1685090"/>
            <a:ext cx="1078578" cy="1383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  <a:endCxn id="37" idx="0"/>
          </p:cNvCxnSpPr>
          <p:nvPr/>
        </p:nvCxnSpPr>
        <p:spPr>
          <a:xfrm>
            <a:off x="6616513" y="2348037"/>
            <a:ext cx="56295" cy="720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936124" y="2577836"/>
            <a:ext cx="1157757" cy="1080120"/>
            <a:chOff x="3778531" y="1113692"/>
            <a:chExt cx="1303616" cy="1276406"/>
          </a:xfrm>
        </p:grpSpPr>
        <p:sp>
          <p:nvSpPr>
            <p:cNvPr id="28" name="Rounded Rectangle 27"/>
            <p:cNvSpPr/>
            <p:nvPr/>
          </p:nvSpPr>
          <p:spPr>
            <a:xfrm>
              <a:off x="3778531" y="1113692"/>
              <a:ext cx="1303616" cy="12764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200" dirty="0" smtClean="0"/>
                <a:t>Virtual Organization </a:t>
              </a:r>
              <a:endParaRPr lang="en-US" sz="1400" dirty="0"/>
            </a:p>
          </p:txBody>
        </p:sp>
        <p:pic>
          <p:nvPicPr>
            <p:cNvPr id="30" name="Picture 29" descr="50355-200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588" y="1185700"/>
              <a:ext cx="587804" cy="587804"/>
            </a:xfrm>
            <a:prstGeom prst="rect">
              <a:avLst/>
            </a:prstGeom>
          </p:spPr>
        </p:pic>
      </p:grpSp>
      <p:cxnSp>
        <p:nvCxnSpPr>
          <p:cNvPr id="19" name="Straight Arrow Connector 18"/>
          <p:cNvCxnSpPr>
            <a:stCxn id="28" idx="1"/>
            <a:endCxn id="37" idx="3"/>
          </p:cNvCxnSpPr>
          <p:nvPr/>
        </p:nvCxnSpPr>
        <p:spPr>
          <a:xfrm flipH="1">
            <a:off x="7261448" y="3117896"/>
            <a:ext cx="674676" cy="527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6" name="Shape 143"/>
          <p:cNvGrpSpPr/>
          <p:nvPr/>
        </p:nvGrpSpPr>
        <p:grpSpPr>
          <a:xfrm>
            <a:off x="6084168" y="3068960"/>
            <a:ext cx="1177280" cy="1152127"/>
            <a:chOff x="-739799" y="2914873"/>
            <a:chExt cx="1292700" cy="1458300"/>
          </a:xfrm>
        </p:grpSpPr>
        <p:sp>
          <p:nvSpPr>
            <p:cNvPr id="37" name="Shape 144"/>
            <p:cNvSpPr/>
            <p:nvPr/>
          </p:nvSpPr>
          <p:spPr>
            <a:xfrm>
              <a:off x="-739799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</a:t>
              </a:r>
              <a:r>
                <a:rPr lang="en-US" sz="11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Check-in</a:t>
              </a:r>
              <a:endPara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" name="Shape 145" descr="4361018b05117b92dc1a71d9622efbbf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518098" y="2988223"/>
              <a:ext cx="849300" cy="8232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6" descr="user_phd_grou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2" y="1813910"/>
            <a:ext cx="763910" cy="7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49941" y="5858649"/>
            <a:ext cx="4094067" cy="738703"/>
            <a:chOff x="467544" y="5786641"/>
            <a:chExt cx="4094067" cy="738703"/>
          </a:xfrm>
        </p:grpSpPr>
        <p:grpSp>
          <p:nvGrpSpPr>
            <p:cNvPr id="39" name="Gruppo 46"/>
            <p:cNvGrpSpPr/>
            <p:nvPr/>
          </p:nvGrpSpPr>
          <p:grpSpPr>
            <a:xfrm>
              <a:off x="467544" y="5786641"/>
              <a:ext cx="4094067" cy="738703"/>
              <a:chOff x="1382361" y="253736"/>
              <a:chExt cx="4094067" cy="738703"/>
            </a:xfrm>
            <a:solidFill>
              <a:schemeClr val="bg1"/>
            </a:solidFill>
          </p:grpSpPr>
          <p:sp>
            <p:nvSpPr>
              <p:cNvPr id="42" name="Rettangolo arrotondato 44"/>
              <p:cNvSpPr/>
              <p:nvPr/>
            </p:nvSpPr>
            <p:spPr>
              <a:xfrm>
                <a:off x="1382361" y="253736"/>
                <a:ext cx="4094067" cy="738703"/>
              </a:xfrm>
              <a:prstGeom prst="round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" name="Gruppo 42"/>
              <p:cNvGrpSpPr/>
              <p:nvPr/>
            </p:nvGrpSpPr>
            <p:grpSpPr>
              <a:xfrm>
                <a:off x="1432274" y="406056"/>
                <a:ext cx="3931814" cy="389850"/>
                <a:chOff x="1010180" y="406056"/>
                <a:chExt cx="3931814" cy="389850"/>
              </a:xfrm>
              <a:grpFill/>
            </p:grpSpPr>
            <p:sp>
              <p:nvSpPr>
                <p:cNvPr id="44" name="CasellaDiTesto 72"/>
                <p:cNvSpPr txBox="1"/>
                <p:nvPr/>
              </p:nvSpPr>
              <p:spPr>
                <a:xfrm>
                  <a:off x="1010180" y="426574"/>
                  <a:ext cx="2298969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b="1" dirty="0" smtClean="0"/>
                    <a:t>Architecture </a:t>
                  </a:r>
                  <a:r>
                    <a:rPr lang="it-IT" b="1" dirty="0" err="1" smtClean="0"/>
                    <a:t>based</a:t>
                  </a:r>
                  <a:r>
                    <a:rPr lang="it-IT" b="1" dirty="0" smtClean="0"/>
                    <a:t> on</a:t>
                  </a:r>
                  <a:endParaRPr lang="en-GB" b="1" dirty="0"/>
                </a:p>
              </p:txBody>
            </p:sp>
            <p:sp>
              <p:nvSpPr>
                <p:cNvPr id="45" name="CasellaDiTesto 73"/>
                <p:cNvSpPr txBox="1"/>
                <p:nvPr/>
              </p:nvSpPr>
              <p:spPr>
                <a:xfrm>
                  <a:off x="3785316" y="406056"/>
                  <a:ext cx="1156678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b="1" dirty="0" err="1" smtClean="0"/>
                    <a:t>blueprint</a:t>
                  </a:r>
                  <a:endParaRPr lang="en-GB" b="1" dirty="0"/>
                </a:p>
              </p:txBody>
            </p:sp>
          </p:grpSp>
        </p:grpSp>
        <p:pic>
          <p:nvPicPr>
            <p:cNvPr id="46" name="Picture 8" descr="https://aarc-project.eu/wp-content/uploads/2015/04/AARC-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003" y="5825118"/>
              <a:ext cx="661749" cy="66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9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of OpenStack with Check-in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OpenID Connect (OIDC)</a:t>
            </a:r>
          </a:p>
          <a:p>
            <a:pPr lvl="1"/>
            <a:r>
              <a:rPr lang="en-GB" dirty="0" smtClean="0"/>
              <a:t>Industry standard</a:t>
            </a:r>
          </a:p>
          <a:p>
            <a:pPr lvl="1"/>
            <a:r>
              <a:rPr lang="en-GB" dirty="0" smtClean="0"/>
              <a:t>Web and non-web friendly (OAuth2.0)</a:t>
            </a:r>
          </a:p>
          <a:p>
            <a:pPr lvl="1"/>
            <a:r>
              <a:rPr lang="en-GB" dirty="0" smtClean="0"/>
              <a:t>Supported by OpenStack since Icehouse</a:t>
            </a:r>
          </a:p>
          <a:p>
            <a:r>
              <a:rPr lang="en-GB" dirty="0" smtClean="0"/>
              <a:t>OpenStack Providers need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Configure OpenStack support for OIDC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Add EGI Check-in as </a:t>
            </a:r>
            <a:r>
              <a:rPr lang="en-GB" dirty="0" err="1" smtClean="0"/>
              <a:t>IdP</a:t>
            </a:r>
            <a:r>
              <a:rPr lang="en-GB" dirty="0" smtClean="0"/>
              <a:t> for OpenStack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Configure mapping of Check-in users to local projects as agreed with VOs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 smtClean="0"/>
          </a:p>
          <a:p>
            <a:pPr marL="514350" indent="-457200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43808" y="5740109"/>
            <a:ext cx="60486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lvl="1" algn="ctr"/>
            <a:r>
              <a:rPr lang="it-IT" sz="2000" dirty="0">
                <a:hlinkClick r:id="rId2"/>
              </a:rPr>
              <a:t>https://wiki.egi.eu/wiki/AAI_guide_for_OpenStack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895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single VM with </a:t>
            </a:r>
            <a:r>
              <a:rPr lang="en-US" dirty="0" smtClean="0"/>
              <a:t>software components that use </a:t>
            </a:r>
            <a:r>
              <a:rPr lang="en-US" dirty="0"/>
              <a:t>the public OpenStack interfaces</a:t>
            </a:r>
          </a:p>
          <a:p>
            <a:pPr lvl="1"/>
            <a:r>
              <a:rPr lang="en-US" dirty="0" smtClean="0"/>
              <a:t>VMI replication, Accounting</a:t>
            </a:r>
            <a:r>
              <a:rPr lang="en-US" dirty="0"/>
              <a:t>, Information </a:t>
            </a:r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Packaged </a:t>
            </a:r>
            <a:r>
              <a:rPr lang="en-US" dirty="0"/>
              <a:t>as Docker containers, available at </a:t>
            </a:r>
            <a:r>
              <a:rPr lang="en-US" dirty="0" err="1"/>
              <a:t>docker</a:t>
            </a:r>
            <a:r>
              <a:rPr lang="en-US" dirty="0"/>
              <a:t> hub </a:t>
            </a:r>
            <a:r>
              <a:rPr lang="en-US" dirty="0">
                <a:hlinkClick r:id="rId2"/>
              </a:rPr>
              <a:t>https://hub.docker.com/u/egifedcloud/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Documentation: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wiki.egi.eu/wiki/MAN10#Integration_with_EGI_FedCloud_Appliance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3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 Cloud Marketplace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208" y="1813810"/>
            <a:ext cx="4788266" cy="310040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136" y="1801825"/>
            <a:ext cx="4090453" cy="3888432"/>
          </a:xfrm>
        </p:spPr>
        <p:txBody>
          <a:bodyPr anchor="ctr"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Open Library of </a:t>
            </a:r>
            <a:r>
              <a:rPr lang="en-US" sz="2400" dirty="0" smtClean="0"/>
              <a:t>Appliances 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000" dirty="0"/>
              <a:t>Use on clouds or on personal laptop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Re-use, share, associate contextualization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Automatic distribution to cloud providers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EGI endorsed VM </a:t>
            </a:r>
            <a:r>
              <a:rPr lang="en-US" sz="2400" dirty="0" smtClean="0"/>
              <a:t>images</a:t>
            </a:r>
          </a:p>
          <a:p>
            <a:pPr marL="685800" lvl="1">
              <a:buFont typeface="Arial" charset="0"/>
              <a:buChar char="•"/>
            </a:pPr>
            <a:r>
              <a:rPr lang="en-US" sz="2000" dirty="0" smtClean="0"/>
              <a:t>securely </a:t>
            </a:r>
            <a:r>
              <a:rPr lang="en-US" sz="2000" dirty="0"/>
              <a:t>configured and tested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2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60"/>
    </mc:Choice>
    <mc:Fallback xmlns="">
      <p:transition spd="slow" advTm="895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CloudKeeper</a:t>
            </a:r>
            <a:r>
              <a:rPr lang="en-GB" dirty="0" smtClean="0"/>
              <a:t>: </a:t>
            </a:r>
            <a:r>
              <a:rPr lang="en-GB" dirty="0" err="1" smtClean="0"/>
              <a:t>AppDB</a:t>
            </a:r>
            <a:r>
              <a:rPr lang="en-GB" dirty="0" smtClean="0"/>
              <a:t> integration</a:t>
            </a:r>
            <a:endParaRPr lang="en-GB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086101" cy="2647956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18198"/>
            <a:ext cx="4158804" cy="26950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110" y="1268760"/>
            <a:ext cx="1159226" cy="11592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57575" y="2204864"/>
            <a:ext cx="13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cloudkeeper</a:t>
            </a:r>
            <a:endParaRPr lang="en-GB" dirty="0"/>
          </a:p>
        </p:txBody>
      </p:sp>
      <p:cxnSp>
        <p:nvCxnSpPr>
          <p:cNvPr id="27" name="Elbow Connector 26"/>
          <p:cNvCxnSpPr>
            <a:stCxn id="21" idx="3"/>
            <a:endCxn id="22" idx="0"/>
          </p:cNvCxnSpPr>
          <p:nvPr/>
        </p:nvCxnSpPr>
        <p:spPr>
          <a:xfrm>
            <a:off x="4265613" y="2664746"/>
            <a:ext cx="2529805" cy="653452"/>
          </a:xfrm>
          <a:prstGeom prst="bentConnector2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1110" y="4446639"/>
            <a:ext cx="401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c</a:t>
            </a:r>
            <a:r>
              <a:rPr lang="en-GB" dirty="0" err="1" smtClean="0"/>
              <a:t>loudkeeper</a:t>
            </a:r>
            <a:r>
              <a:rPr lang="en-GB" dirty="0" smtClean="0"/>
              <a:t> ensures</a:t>
            </a:r>
            <a:r>
              <a:rPr lang="en-GB" dirty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Integrity </a:t>
            </a:r>
            <a:r>
              <a:rPr lang="en-GB" dirty="0"/>
              <a:t>of images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Conversion to </a:t>
            </a:r>
            <a:r>
              <a:rPr lang="en-GB" dirty="0" smtClean="0"/>
              <a:t>appropriate formats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Correct </a:t>
            </a:r>
            <a:r>
              <a:rPr lang="en-GB" dirty="0"/>
              <a:t>metadata info at glance</a:t>
            </a:r>
          </a:p>
        </p:txBody>
      </p:sp>
    </p:spTree>
    <p:extLst>
      <p:ext uri="{BB962C8B-B14F-4D97-AF65-F5344CB8AC3E}">
        <p14:creationId xmlns:p14="http://schemas.microsoft.com/office/powerpoint/2010/main" val="37357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5A5EBF1-5279-354D-A469-6094589D58E0}" vid="{967984A0-1878-2D49-AE42-FD8B5A8F62A3}"/>
    </a:ext>
  </a:extLst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A5EBF1-5279-354D-A469-6094589D58E0}" vid="{9ADB732E-4283-2C4E-AC9A-3DC4BA36776D}"/>
    </a:ext>
  </a:extLst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5A5EBF1-5279-354D-A469-6094589D58E0}" vid="{01683D55-E42A-9C4A-A737-81C1AB8E29AE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EGI-3.2</Template>
  <TotalTime>118</TotalTime>
  <Words>521</Words>
  <Application>Microsoft Office PowerPoint</Application>
  <PresentationFormat>Presentazione su schermo (4:3)</PresentationFormat>
  <Paragraphs>99</Paragraphs>
  <Slides>12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Segoe UI</vt:lpstr>
      <vt:lpstr>Verdana</vt:lpstr>
      <vt:lpstr>EGI powerpoint presentation v3.2</vt:lpstr>
      <vt:lpstr>EGI Powerpoint Presentation (body)</vt:lpstr>
      <vt:lpstr>EGI Powerpoint Presentation (closing)</vt:lpstr>
      <vt:lpstr>Resource Center Integration into EGI Federated Cloud</vt:lpstr>
      <vt:lpstr>EGI Cloud Federation</vt:lpstr>
      <vt:lpstr>A Federated IaaS Cloud for research </vt:lpstr>
      <vt:lpstr>Integration with resource providers</vt:lpstr>
      <vt:lpstr>AAI: Check-in</vt:lpstr>
      <vt:lpstr>Integration of OpenStack with Check-in</vt:lpstr>
      <vt:lpstr>Additional integration</vt:lpstr>
      <vt:lpstr>AppDB Cloud Marketplace</vt:lpstr>
      <vt:lpstr>CloudKeeper: AppDB integration</vt:lpstr>
      <vt:lpstr>Accounting</vt:lpstr>
      <vt:lpstr>Integration (Technical) Requirements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Center Integration into EGI Federated Cloud</dc:title>
  <dc:creator>Enol Fernández</dc:creator>
  <cp:lastModifiedBy>dscardaci</cp:lastModifiedBy>
  <cp:revision>12</cp:revision>
  <dcterms:created xsi:type="dcterms:W3CDTF">2017-10-26T10:35:37Z</dcterms:created>
  <dcterms:modified xsi:type="dcterms:W3CDTF">2017-10-26T14:08:34Z</dcterms:modified>
</cp:coreProperties>
</file>