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6"/>
  </p:notesMasterIdLst>
  <p:handoutMasterIdLst>
    <p:handoutMasterId r:id="rId7"/>
  </p:handoutMasterIdLst>
  <p:sldIdLst>
    <p:sldId id="480" r:id="rId4"/>
    <p:sldId id="47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21D"/>
    <a:srgbClr val="0066B0"/>
    <a:srgbClr val="6C9FCA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7" autoAdjust="0"/>
    <p:restoredTop sz="93950" autoAdjust="0"/>
  </p:normalViewPr>
  <p:slideViewPr>
    <p:cSldViewPr showGuides="1">
      <p:cViewPr>
        <p:scale>
          <a:sx n="80" d="100"/>
          <a:sy n="80" d="100"/>
        </p:scale>
        <p:origin x="-106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88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Status report of the LToS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11/27/2017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 smtClean="0">
              <a:solidFill>
                <a:srgbClr val="006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outhAfricaDigitalScie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gitalinfrastructures.eu/content/code-rade-community-infrastructure-automated-cross-platform-application-delive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Technical Outreach Expert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Applications on Demand (</a:t>
            </a:r>
            <a:r>
              <a:rPr lang="en-GB" dirty="0" err="1" smtClean="0"/>
              <a:t>AoD</a:t>
            </a:r>
            <a:r>
              <a:rPr lang="en-GB" dirty="0" smtClean="0"/>
              <a:t>) service</a:t>
            </a:r>
            <a:endParaRPr lang="en-GB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Giuseppe La Rocca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Applications on Demand: </a:t>
            </a:r>
            <a:br>
              <a:rPr lang="en-GB" sz="2800" dirty="0" smtClean="0"/>
            </a:br>
            <a:r>
              <a:rPr lang="en-GB" sz="2800" dirty="0" smtClean="0"/>
              <a:t>future </a:t>
            </a:r>
            <a:r>
              <a:rPr lang="en-GB" sz="2800" dirty="0" smtClean="0"/>
              <a:t>developments</a:t>
            </a:r>
            <a:endParaRPr lang="en-GB" sz="2800" dirty="0"/>
          </a:p>
        </p:txBody>
      </p:sp>
      <p:sp>
        <p:nvSpPr>
          <p:cNvPr id="24" name="Content Placeholder 22"/>
          <p:cNvSpPr>
            <a:spLocks noGrp="1"/>
          </p:cNvSpPr>
          <p:nvPr>
            <p:ph sz="half" idx="2"/>
          </p:nvPr>
        </p:nvSpPr>
        <p:spPr>
          <a:xfrm>
            <a:off x="156862" y="1164880"/>
            <a:ext cx="8796578" cy="3272232"/>
          </a:xfrm>
        </p:spPr>
        <p:txBody>
          <a:bodyPr/>
          <a:lstStyle/>
          <a:p>
            <a:r>
              <a:rPr lang="en-GB" sz="2400" b="1" dirty="0" err="1" smtClean="0">
                <a:latin typeface="Candara" panose="020E0502030303020204" pitchFamily="34" charset="0"/>
              </a:rPr>
              <a:t>JupyterHub</a:t>
            </a:r>
            <a:r>
              <a:rPr lang="en-GB" sz="2400" b="1" dirty="0" smtClean="0">
                <a:latin typeface="Candara" panose="020E0502030303020204" pitchFamily="34" charset="0"/>
              </a:rPr>
              <a:t> </a:t>
            </a:r>
            <a:r>
              <a:rPr lang="en-GB" sz="2400" b="1" dirty="0" smtClean="0">
                <a:latin typeface="Candara" panose="020E0502030303020204" pitchFamily="34" charset="0"/>
              </a:rPr>
              <a:t>and Galaxy as a services (mid 2018</a:t>
            </a:r>
            <a:r>
              <a:rPr lang="en-GB" sz="2400" b="1" dirty="0" smtClean="0">
                <a:latin typeface="Candara" panose="020E0502030303020204" pitchFamily="34" charset="0"/>
              </a:rPr>
              <a:t>)</a:t>
            </a:r>
          </a:p>
          <a:p>
            <a:pPr lvl="1"/>
            <a:r>
              <a:rPr lang="en-GB" sz="2000" b="1" dirty="0" smtClean="0">
                <a:latin typeface="Candara" panose="020E0502030303020204" pitchFamily="34" charset="0"/>
              </a:rPr>
              <a:t>Pilots have started to integrate the two service. </a:t>
            </a:r>
            <a:endParaRPr lang="en-GB" sz="2000" b="1" dirty="0" smtClean="0">
              <a:latin typeface="Candara" panose="020E0502030303020204" pitchFamily="34" charset="0"/>
            </a:endParaRPr>
          </a:p>
          <a:p>
            <a:r>
              <a:rPr lang="en-GB" sz="2400" b="1" dirty="0" smtClean="0">
                <a:latin typeface="Candara" panose="020E0502030303020204" pitchFamily="34" charset="0"/>
              </a:rPr>
              <a:t>Ophidia </a:t>
            </a:r>
            <a:r>
              <a:rPr lang="en-GB" sz="2400" b="1" dirty="0" smtClean="0">
                <a:latin typeface="Candara" panose="020E0502030303020204" pitchFamily="34" charset="0"/>
              </a:rPr>
              <a:t>(mid 2018</a:t>
            </a:r>
            <a:r>
              <a:rPr lang="en-GB" sz="2400" b="1" dirty="0" smtClean="0">
                <a:latin typeface="Candara" panose="020E0502030303020204" pitchFamily="34" charset="0"/>
              </a:rPr>
              <a:t>)</a:t>
            </a:r>
          </a:p>
          <a:p>
            <a:pPr lvl="1"/>
            <a:r>
              <a:rPr lang="en-GB" sz="2000" b="1" dirty="0" smtClean="0">
                <a:latin typeface="Candara" panose="020E0502030303020204" pitchFamily="34" charset="0"/>
              </a:rPr>
              <a:t>Framework for supporting data-intensive analysis </a:t>
            </a:r>
            <a:endParaRPr lang="en-GB" sz="2000" b="1" dirty="0" smtClean="0">
              <a:latin typeface="Candara" panose="020E0502030303020204" pitchFamily="34" charset="0"/>
            </a:endParaRPr>
          </a:p>
          <a:p>
            <a:r>
              <a:rPr lang="en-GB" sz="2400" b="1" dirty="0" smtClean="0">
                <a:latin typeface="Candara" panose="020E0502030303020204" pitchFamily="34" charset="0"/>
              </a:rPr>
              <a:t>CODE-RATE (mid 2018)</a:t>
            </a:r>
          </a:p>
          <a:p>
            <a:pPr lvl="1"/>
            <a:r>
              <a:rPr lang="en-GB" sz="2000" b="1" dirty="0" smtClean="0">
                <a:latin typeface="Candara" panose="020E0502030303020204" pitchFamily="34" charset="0"/>
              </a:rPr>
              <a:t>Extend </a:t>
            </a:r>
            <a:r>
              <a:rPr lang="en-GB" sz="2000" b="1" dirty="0" smtClean="0">
                <a:latin typeface="Candara" panose="020E0502030303020204" pitchFamily="34" charset="0"/>
              </a:rPr>
              <a:t>the portfolio of applications based on the </a:t>
            </a:r>
            <a:r>
              <a:rPr lang="en-GB" sz="2000" b="1" dirty="0" err="1" smtClean="0">
                <a:latin typeface="Candara" panose="020E0502030303020204" pitchFamily="34" charset="0"/>
              </a:rPr>
              <a:t>COntinuous</a:t>
            </a:r>
            <a:r>
              <a:rPr lang="en-GB" sz="2000" b="1" dirty="0" smtClean="0">
                <a:latin typeface="Candara" panose="020E0502030303020204" pitchFamily="34" charset="0"/>
              </a:rPr>
              <a:t> </a:t>
            </a:r>
            <a:r>
              <a:rPr lang="en-GB" sz="2000" b="1" dirty="0" err="1" smtClean="0">
                <a:latin typeface="Candara" panose="020E0502030303020204" pitchFamily="34" charset="0"/>
              </a:rPr>
              <a:t>DElivery</a:t>
            </a:r>
            <a:r>
              <a:rPr lang="en-GB" sz="2000" b="1" dirty="0" smtClean="0">
                <a:latin typeface="Candara" panose="020E0502030303020204" pitchFamily="34" charset="0"/>
              </a:rPr>
              <a:t> of Research Applications in a Distributed Environment (CODE-RADE) approach.</a:t>
            </a:r>
          </a:p>
          <a:p>
            <a:pPr lvl="1"/>
            <a:r>
              <a:rPr lang="en-GB" sz="2000" b="1" dirty="0" smtClean="0">
                <a:latin typeface="Candara" panose="020E0502030303020204" pitchFamily="34" charset="0"/>
                <a:hlinkClick r:id="rId3"/>
              </a:rPr>
              <a:t>https</a:t>
            </a:r>
            <a:r>
              <a:rPr lang="en-GB" sz="2000" b="1" dirty="0">
                <a:latin typeface="Candara" panose="020E0502030303020204" pitchFamily="34" charset="0"/>
                <a:hlinkClick r:id="rId3"/>
              </a:rPr>
              <a:t>://</a:t>
            </a:r>
            <a:r>
              <a:rPr lang="en-GB" sz="2000" b="1" dirty="0" smtClean="0">
                <a:latin typeface="Candara" panose="020E0502030303020204" pitchFamily="34" charset="0"/>
                <a:hlinkClick r:id="rId3"/>
              </a:rPr>
              <a:t>github.com/SouthAfricaDigitalScience</a:t>
            </a:r>
            <a:endParaRPr lang="en-GB" sz="2000" b="1" dirty="0" smtClean="0">
              <a:latin typeface="Candara" panose="020E0502030303020204" pitchFamily="34" charset="0"/>
            </a:endParaRPr>
          </a:p>
          <a:p>
            <a:pPr lvl="1"/>
            <a:r>
              <a:rPr lang="en-GB" sz="2000" b="1" dirty="0" smtClean="0">
                <a:latin typeface="Candara" panose="020E0502030303020204" pitchFamily="34" charset="0"/>
                <a:hlinkClick r:id="rId4"/>
              </a:rPr>
              <a:t>https</a:t>
            </a:r>
            <a:r>
              <a:rPr lang="en-GB" sz="2000" b="1" dirty="0">
                <a:latin typeface="Candara" panose="020E0502030303020204" pitchFamily="34" charset="0"/>
                <a:hlinkClick r:id="rId4"/>
              </a:rPr>
              <a:t>://</a:t>
            </a:r>
            <a:r>
              <a:rPr lang="en-GB" sz="2000" b="1" dirty="0" smtClean="0">
                <a:latin typeface="Candara" panose="020E0502030303020204" pitchFamily="34" charset="0"/>
                <a:hlinkClick r:id="rId4"/>
              </a:rPr>
              <a:t>www.digitalinfrastructures.eu/content/code-rade-community-infrastructure-automated-cross-platform-application-delivery</a:t>
            </a:r>
            <a:r>
              <a:rPr lang="en-GB" sz="2000" b="1" dirty="0" smtClean="0">
                <a:latin typeface="Candara" panose="020E0502030303020204" pitchFamily="34" charset="0"/>
              </a:rPr>
              <a:t> </a:t>
            </a:r>
          </a:p>
          <a:p>
            <a:pPr marL="400050" lvl="1" indent="0">
              <a:buNone/>
            </a:pPr>
            <a:endParaRPr lang="en-GB" sz="1600" b="1" dirty="0" smtClean="0">
              <a:latin typeface="Candara" panose="020E0502030303020204" pitchFamily="34" charset="0"/>
            </a:endParaRPr>
          </a:p>
          <a:p>
            <a:pPr marL="400050" lvl="1" indent="0">
              <a:buNone/>
            </a:pPr>
            <a:endParaRPr lang="it-IT" sz="1600" b="1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6763</TotalTime>
  <Words>80</Words>
  <Application>Microsoft Office PowerPoint</Application>
  <PresentationFormat>Presentazione su schermo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EGI Powerpoint Presentation (Title)</vt:lpstr>
      <vt:lpstr>EGI Powerpoint Presentation (body)</vt:lpstr>
      <vt:lpstr>EGI Powerpoint Presentation (closing)</vt:lpstr>
      <vt:lpstr>Applications on Demand (AoD) service</vt:lpstr>
      <vt:lpstr>Applications on Demand:  future developments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larocca</cp:lastModifiedBy>
  <cp:revision>718</cp:revision>
  <dcterms:created xsi:type="dcterms:W3CDTF">2015-04-21T10:57:42Z</dcterms:created>
  <dcterms:modified xsi:type="dcterms:W3CDTF">2017-11-27T10:00:08Z</dcterms:modified>
</cp:coreProperties>
</file>