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4"/>
  </p:notesMasterIdLst>
  <p:handoutMasterIdLst>
    <p:handoutMasterId r:id="rId15"/>
  </p:handoutMasterIdLst>
  <p:sldIdLst>
    <p:sldId id="280" r:id="rId4"/>
    <p:sldId id="363" r:id="rId5"/>
    <p:sldId id="358" r:id="rId6"/>
    <p:sldId id="364" r:id="rId7"/>
    <p:sldId id="365" r:id="rId8"/>
    <p:sldId id="366" r:id="rId9"/>
    <p:sldId id="371" r:id="rId10"/>
    <p:sldId id="367" r:id="rId11"/>
    <p:sldId id="370" r:id="rId12"/>
    <p:sldId id="284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5C3"/>
    <a:srgbClr val="0066B0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61" d="100"/>
          <a:sy n="61" d="100"/>
        </p:scale>
        <p:origin x="142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27/11/2017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27-11-2017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Title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/>
              <a:t>Author</a:t>
            </a:r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Click to insert title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/>
              <a:t>Click to insert title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/>
              <a:t>Click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/>
              <a:t>Click to insert title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11/27/2017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tcb-coreinfrastructure@mailman.egi.eu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it-IT" dirty="0"/>
              <a:t>Technical </a:t>
            </a:r>
            <a:r>
              <a:rPr lang="it-IT" dirty="0" err="1"/>
              <a:t>Outreach</a:t>
            </a:r>
            <a:r>
              <a:rPr lang="it-IT" dirty="0"/>
              <a:t> Expert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Core and Collaborative </a:t>
            </a:r>
            <a:r>
              <a:rPr lang="it-IT" dirty="0" err="1"/>
              <a:t>services</a:t>
            </a:r>
            <a:br>
              <a:rPr lang="it-IT" dirty="0"/>
            </a:br>
            <a:r>
              <a:rPr lang="it-IT" dirty="0"/>
              <a:t>Technical </a:t>
            </a:r>
            <a:r>
              <a:rPr lang="it-IT" dirty="0" err="1"/>
              <a:t>Coordination</a:t>
            </a:r>
            <a:r>
              <a:rPr lang="it-IT" dirty="0"/>
              <a:t> Board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Diego Scardaci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Outline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/>
              <a:t>Working on the roadmap</a:t>
            </a:r>
          </a:p>
          <a:p>
            <a:pPr lvl="1"/>
            <a:r>
              <a:rPr lang="it-IT" dirty="0"/>
              <a:t>Timeline</a:t>
            </a:r>
          </a:p>
          <a:p>
            <a:pPr lvl="1"/>
            <a:r>
              <a:rPr lang="it-IT" dirty="0"/>
              <a:t>Vertical innovation</a:t>
            </a:r>
          </a:p>
          <a:p>
            <a:pPr lvl="1"/>
            <a:r>
              <a:rPr lang="it-IT" dirty="0"/>
              <a:t>Horizontal innovation</a:t>
            </a:r>
          </a:p>
          <a:p>
            <a:endParaRPr lang="it-IT" dirty="0"/>
          </a:p>
          <a:p>
            <a:r>
              <a:rPr lang="it-IT" dirty="0"/>
              <a:t>EOSC-hub meetings</a:t>
            </a:r>
          </a:p>
          <a:p>
            <a:pPr lvl="1"/>
            <a:r>
              <a:rPr lang="it-IT" dirty="0"/>
              <a:t>KoM</a:t>
            </a:r>
          </a:p>
          <a:p>
            <a:pPr lvl="1"/>
            <a:r>
              <a:rPr lang="it-IT" dirty="0"/>
              <a:t>EOSc-hub week</a:t>
            </a:r>
          </a:p>
          <a:p>
            <a:endParaRPr lang="it-IT" dirty="0"/>
          </a:p>
          <a:p>
            <a:r>
              <a:rPr lang="it-IT" dirty="0"/>
              <a:t>Next steps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9801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EGI Core and Collaborative </a:t>
            </a:r>
            <a:r>
              <a:rPr lang="it-IT" dirty="0" err="1"/>
              <a:t>services</a:t>
            </a:r>
            <a:r>
              <a:rPr lang="it-IT" dirty="0"/>
              <a:t> TCB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179512" y="1020864"/>
            <a:ext cx="8964488" cy="4784400"/>
          </a:xfrm>
        </p:spPr>
        <p:txBody>
          <a:bodyPr/>
          <a:lstStyle/>
          <a:p>
            <a:r>
              <a:rPr lang="it-IT" dirty="0" err="1"/>
              <a:t>Objective</a:t>
            </a:r>
            <a:r>
              <a:rPr lang="it-IT" dirty="0"/>
              <a:t>:</a:t>
            </a:r>
          </a:p>
          <a:p>
            <a:pPr lvl="1"/>
            <a:r>
              <a:rPr lang="it-IT" dirty="0" err="1"/>
              <a:t>Define</a:t>
            </a:r>
            <a:r>
              <a:rPr lang="it-IT" dirty="0"/>
              <a:t>, </a:t>
            </a:r>
            <a:r>
              <a:rPr lang="it-IT" dirty="0" err="1"/>
              <a:t>maintain</a:t>
            </a:r>
            <a:r>
              <a:rPr lang="it-IT" dirty="0"/>
              <a:t> and evolve the </a:t>
            </a:r>
            <a:r>
              <a:rPr lang="en-GB" dirty="0"/>
              <a:t>technical roadmap for the EGI Core Infrastructure and Collaboration platforms</a:t>
            </a:r>
            <a:endParaRPr lang="it-IT" dirty="0"/>
          </a:p>
          <a:p>
            <a:r>
              <a:rPr lang="en-GB" dirty="0"/>
              <a:t>The TCB is empowered to make decisions in consultation with EGI governance boards</a:t>
            </a:r>
            <a:endParaRPr lang="it-IT" dirty="0"/>
          </a:p>
          <a:p>
            <a:r>
              <a:rPr lang="it-IT" dirty="0" err="1"/>
              <a:t>Liasons</a:t>
            </a:r>
            <a:r>
              <a:rPr lang="it-IT" dirty="0"/>
              <a:t>: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Operations Management Board (OMB)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Security Coordination Team and AAI experts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Service and Solution Board (SSB)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EGI Federated Cloud group</a:t>
            </a:r>
          </a:p>
          <a:p>
            <a:pPr lvl="1"/>
            <a:r>
              <a:rPr lang="en-GB" dirty="0">
                <a:sym typeface="Wingdings" panose="05000000000000000000" pitchFamily="2" charset="2"/>
              </a:rPr>
              <a:t>User Community Board (UCB)</a:t>
            </a:r>
          </a:p>
          <a:p>
            <a:pPr lvl="1"/>
            <a:r>
              <a:rPr lang="it-IT" dirty="0" err="1">
                <a:sym typeface="Wingdings" panose="05000000000000000000" pitchFamily="2" charset="2"/>
              </a:rPr>
              <a:t>Other</a:t>
            </a:r>
            <a:r>
              <a:rPr lang="it-IT" dirty="0">
                <a:sym typeface="Wingdings" panose="05000000000000000000" pitchFamily="2" charset="2"/>
              </a:rPr>
              <a:t> </a:t>
            </a:r>
            <a:r>
              <a:rPr lang="it-IT" dirty="0" err="1">
                <a:sym typeface="Wingdings" panose="05000000000000000000" pitchFamily="2" charset="2"/>
              </a:rPr>
              <a:t>TCBs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4089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EGI Core and Collaborative </a:t>
            </a:r>
            <a:r>
              <a:rPr lang="it-IT" dirty="0" err="1"/>
              <a:t>services</a:t>
            </a:r>
            <a:r>
              <a:rPr lang="it-IT" dirty="0"/>
              <a:t> TCB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fontAlgn="base"/>
            <a:r>
              <a:rPr lang="en-GB" dirty="0"/>
              <a:t>Review, assess and prioritize community requirements</a:t>
            </a:r>
          </a:p>
          <a:p>
            <a:pPr fontAlgn="base"/>
            <a:r>
              <a:rPr lang="en-GB" dirty="0"/>
              <a:t>Identify opportunities for improvements of the Core Infrastructure and Collaboration platforms</a:t>
            </a:r>
          </a:p>
          <a:p>
            <a:pPr fontAlgn="base"/>
            <a:r>
              <a:rPr lang="en-GB" dirty="0"/>
              <a:t>Support new emerging technologies</a:t>
            </a:r>
          </a:p>
          <a:p>
            <a:pPr fontAlgn="base"/>
            <a:r>
              <a:rPr lang="en-GB" dirty="0"/>
              <a:t>Define role and interfaces of each tool ensuring the integration and avoiding duplications</a:t>
            </a:r>
          </a:p>
          <a:p>
            <a:pPr fontAlgn="base"/>
            <a:r>
              <a:rPr lang="en-GB" dirty="0"/>
              <a:t>Interoperability with analogous or complementary tools from other e-Infrastructures or Research infrastructures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3801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Meetings</a:t>
            </a:r>
            <a:r>
              <a:rPr lang="it-IT" dirty="0"/>
              <a:t> &amp; Mailing list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Held on-demand virtually, and face to face (where possible)</a:t>
            </a:r>
          </a:p>
          <a:p>
            <a:endParaRPr lang="en-GB" dirty="0"/>
          </a:p>
          <a:p>
            <a:r>
              <a:rPr lang="en-GB" dirty="0"/>
              <a:t>Meetings will be focused on specific topics</a:t>
            </a:r>
          </a:p>
          <a:p>
            <a:pPr lvl="1"/>
            <a:r>
              <a:rPr lang="en-GB" dirty="0"/>
              <a:t>Participation requested to members according to the topics</a:t>
            </a:r>
          </a:p>
          <a:p>
            <a:endParaRPr lang="en-GB" dirty="0"/>
          </a:p>
          <a:p>
            <a:r>
              <a:rPr lang="en-GB" dirty="0"/>
              <a:t>Ongoing communication will be done via a mailing list</a:t>
            </a:r>
          </a:p>
          <a:p>
            <a:pPr lvl="1"/>
            <a:r>
              <a:rPr lang="en-GB" dirty="0">
                <a:hlinkClick r:id="rId2"/>
              </a:rPr>
              <a:t>tcb-coreinfrastructure@mailman.egi.eu</a:t>
            </a:r>
            <a:endParaRPr lang="en-GB" dirty="0"/>
          </a:p>
          <a:p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7756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Membership</a:t>
            </a:r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5771046"/>
              </p:ext>
            </p:extLst>
          </p:nvPr>
        </p:nvGraphicFramePr>
        <p:xfrm>
          <a:off x="251454" y="1196752"/>
          <a:ext cx="8640960" cy="5251125"/>
        </p:xfrm>
        <a:graphic>
          <a:graphicData uri="http://schemas.openxmlformats.org/drawingml/2006/table">
            <a:tbl>
              <a:tblPr/>
              <a:tblGrid>
                <a:gridCol w="3988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528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808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Name, Affiliation</a:t>
                      </a:r>
                      <a:endParaRPr lang="en-GB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Role/Expertise</a:t>
                      </a:r>
                      <a:endParaRPr lang="en-GB" sz="120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533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Diego Scardaci, Tiziana Ferrari, EGI Foundation</a:t>
                      </a:r>
                      <a:endParaRPr lang="it-IT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Chair, Deputy Chair</a:t>
                      </a:r>
                      <a:endParaRPr lang="en-GB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533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Gergely Sipos, Enol Fernandez EGI Foundation</a:t>
                      </a:r>
                      <a:endParaRPr lang="en-GB" sz="120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Requirements collection, prioritization and providing community input to TCB</a:t>
                      </a:r>
                      <a:endParaRPr lang="en-GB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33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Matthew Viljoen</a:t>
                      </a: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Alessandro Paolini EGI Foundation</a:t>
                      </a:r>
                      <a:endParaRPr lang="it-IT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EGI Operations</a:t>
                      </a:r>
                      <a:endParaRPr lang="en-GB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463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Nicolas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Liampotis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GRNET</a:t>
                      </a:r>
                      <a:endParaRPr lang="en-GB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AAI</a:t>
                      </a:r>
                      <a:endParaRPr lang="en-GB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463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David Meredith, STFC</a:t>
                      </a:r>
                      <a:endParaRPr lang="en-GB" sz="120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Service registry</a:t>
                      </a:r>
                      <a:endParaRPr lang="en-GB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533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Themis Zamani, GRNET and Emir Imamagic, SRCE</a:t>
                      </a:r>
                      <a:endParaRPr lang="en-GB" sz="120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Monitoring, Messaging</a:t>
                      </a:r>
                      <a:endParaRPr lang="en-GB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463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Adrian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Coveney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GB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Greg </a:t>
                      </a:r>
                      <a:r>
                        <a:rPr lang="en-GB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Corbertt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GB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Ian Collier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John Gordon, STFC</a:t>
                      </a:r>
                      <a:endParaRPr lang="en-GB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Accounting</a:t>
                      </a:r>
                      <a:endParaRPr lang="en-GB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463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Cyril L’Orphelin, CNRS</a:t>
                      </a:r>
                      <a:endParaRPr lang="en-GB" sz="120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Operations Portal</a:t>
                      </a:r>
                      <a:endParaRPr lang="en-GB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463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Marios Chatziangelou, IASA</a:t>
                      </a:r>
                      <a:endParaRPr lang="en-GB" sz="120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Application Database</a:t>
                      </a:r>
                      <a:endParaRPr lang="en-GB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9463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-IT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Giuseppe La Rocca, EGI Foundation</a:t>
                      </a:r>
                      <a:endParaRPr lang="it-IT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Applications on demand service</a:t>
                      </a:r>
                      <a:endParaRPr lang="en-GB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463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Roksana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GB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Różańska</a:t>
                      </a: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CYFRONET</a:t>
                      </a:r>
                      <a:endParaRPr lang="en-GB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Marketplace</a:t>
                      </a:r>
                      <a:endParaRPr lang="en-GB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4631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Daniel Kouril, CESNET</a:t>
                      </a:r>
                      <a:endParaRPr lang="en-GB" sz="120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Security tools</a:t>
                      </a:r>
                      <a:endParaRPr lang="en-GB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5339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Giacinto Donvito, INFN</a:t>
                      </a:r>
                      <a:endParaRPr lang="en-GB" sz="120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Integration of advanced cloud services with the core infrastructure and collaboration platforms</a:t>
                      </a:r>
                      <a:endParaRPr lang="en-GB" sz="1200" dirty="0">
                        <a:effectLst/>
                      </a:endParaRPr>
                    </a:p>
                  </a:txBody>
                  <a:tcPr marL="58643" marR="58643" marT="58643" marB="58643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51520" y="1196752"/>
            <a:ext cx="1492822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511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5013B-1670-4FD7-8F6D-176F388863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Working on the roadmap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2205ED-91CF-4274-94AD-F28CD2A05AA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Roadmap timeline 2018 – 2020</a:t>
            </a:r>
          </a:p>
          <a:p>
            <a:pPr lvl="1"/>
            <a:r>
              <a:rPr lang="en-US" dirty="0"/>
              <a:t>All dev activities covered by EOSC-hub project</a:t>
            </a:r>
          </a:p>
          <a:p>
            <a:r>
              <a:rPr lang="en-US" dirty="0"/>
              <a:t>Roadmap split in two sections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Vertical innovation</a:t>
            </a:r>
            <a:r>
              <a:rPr lang="en-US" dirty="0"/>
              <a:t>: dev activities specific for one tool/area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Horizonal innovation </a:t>
            </a:r>
            <a:r>
              <a:rPr lang="en-US" dirty="0"/>
              <a:t>(global activities): features enabled by a set of tools together</a:t>
            </a:r>
          </a:p>
          <a:p>
            <a:r>
              <a:rPr lang="en-US" dirty="0"/>
              <a:t>Example of global activities:</a:t>
            </a:r>
          </a:p>
          <a:p>
            <a:pPr lvl="1"/>
            <a:r>
              <a:rPr lang="en-US" dirty="0"/>
              <a:t>Technical architecture of the core and collaborative platforms</a:t>
            </a:r>
          </a:p>
          <a:p>
            <a:pPr lvl="1"/>
            <a:r>
              <a:rPr lang="en-US" dirty="0"/>
              <a:t>Evolve tools to better support EGI ITSM processes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BB3E64-1532-417A-9171-AD36C9C9A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32666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TCB Core Roadmap &amp; EOSC-hub meetings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>
          <a:xfrm>
            <a:off x="251520" y="1341438"/>
            <a:ext cx="8784976" cy="4784400"/>
          </a:xfrm>
        </p:spPr>
        <p:txBody>
          <a:bodyPr/>
          <a:lstStyle/>
          <a:p>
            <a:r>
              <a:rPr lang="it-IT" dirty="0"/>
              <a:t>EOSC-hub will start the 1° of January</a:t>
            </a:r>
          </a:p>
          <a:p>
            <a:endParaRPr lang="it-IT" dirty="0"/>
          </a:p>
          <a:p>
            <a:r>
              <a:rPr lang="it-IT" dirty="0"/>
              <a:t>EOSC-hub KoM: 8-12 Jan</a:t>
            </a:r>
          </a:p>
          <a:p>
            <a:pPr lvl="1"/>
            <a:r>
              <a:rPr lang="it-IT" dirty="0"/>
              <a:t>Open to WP and Task Leaders</a:t>
            </a:r>
          </a:p>
          <a:p>
            <a:pPr lvl="1"/>
            <a:r>
              <a:rPr lang="it-IT" dirty="0">
                <a:solidFill>
                  <a:srgbClr val="FF0000"/>
                </a:solidFill>
              </a:rPr>
              <a:t>First part of the roadmap to be ready by the KoM</a:t>
            </a:r>
          </a:p>
          <a:p>
            <a:pPr lvl="2"/>
            <a:r>
              <a:rPr lang="it-IT" dirty="0"/>
              <a:t>Dev roadmap for each tool</a:t>
            </a:r>
          </a:p>
          <a:p>
            <a:pPr lvl="1"/>
            <a:endParaRPr lang="it-IT" dirty="0"/>
          </a:p>
          <a:p>
            <a:r>
              <a:rPr lang="it-IT" dirty="0"/>
              <a:t>EOSC-hub week: 19-23 Feb</a:t>
            </a:r>
          </a:p>
          <a:p>
            <a:pPr lvl="1"/>
            <a:r>
              <a:rPr lang="it-IT" dirty="0"/>
              <a:t>Open to everybody</a:t>
            </a:r>
          </a:p>
          <a:p>
            <a:pPr lvl="1"/>
            <a:r>
              <a:rPr lang="it-IT" dirty="0">
                <a:solidFill>
                  <a:srgbClr val="FF0000"/>
                </a:solidFill>
              </a:rPr>
              <a:t>Full roadmap ready </a:t>
            </a:r>
            <a:r>
              <a:rPr lang="it-IT" dirty="0"/>
              <a:t>(vertical and horizontal innovation)</a:t>
            </a:r>
          </a:p>
          <a:p>
            <a:endParaRPr lang="en-GB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79651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Next Steps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/>
              <a:t>Each PT needs to finalise its roadmap in the shared google document</a:t>
            </a:r>
          </a:p>
          <a:p>
            <a:pPr lvl="1"/>
            <a:r>
              <a:rPr lang="it-IT" dirty="0"/>
              <a:t>Ad-hoc meetings per area will be organised if needed</a:t>
            </a:r>
          </a:p>
          <a:p>
            <a:endParaRPr lang="it-IT" dirty="0"/>
          </a:p>
          <a:p>
            <a:r>
              <a:rPr lang="it-IT" dirty="0"/>
              <a:t>DS will start the work on the global activities section</a:t>
            </a:r>
            <a:r>
              <a:rPr lang="en-GB" dirty="0"/>
              <a:t> supported by the PTs</a:t>
            </a:r>
          </a:p>
          <a:p>
            <a:endParaRPr lang="en-GB" dirty="0"/>
          </a:p>
          <a:p>
            <a:r>
              <a:rPr lang="en-GB" dirty="0">
                <a:solidFill>
                  <a:srgbClr val="FF0000"/>
                </a:solidFill>
              </a:rPr>
              <a:t>First part of the roadmap to be shared with the EGI management before Christmas break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4046692"/>
      </p:ext>
    </p:extLst>
  </p:cSld>
  <p:clrMapOvr>
    <a:masterClrMapping/>
  </p:clrMapOvr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9350</TotalTime>
  <Words>504</Words>
  <Application>Microsoft Office PowerPoint</Application>
  <PresentationFormat>On-screen Show (4:3)</PresentationFormat>
  <Paragraphs>96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Segoe UI</vt:lpstr>
      <vt:lpstr>Verdana</vt:lpstr>
      <vt:lpstr>Wingdings</vt:lpstr>
      <vt:lpstr>EGI Engage powerpoint presentation v3.2</vt:lpstr>
      <vt:lpstr>EGI Powerpoint Presentation (body)</vt:lpstr>
      <vt:lpstr>EGI Powerpoint Presentation (closing)</vt:lpstr>
      <vt:lpstr>Core and Collaborative services Technical Coordination Board</vt:lpstr>
      <vt:lpstr>Outline</vt:lpstr>
      <vt:lpstr>EGI Core and Collaborative services TCB</vt:lpstr>
      <vt:lpstr>EGI Core and Collaborative services TCB</vt:lpstr>
      <vt:lpstr>Meetings &amp; Mailing list</vt:lpstr>
      <vt:lpstr>Membership</vt:lpstr>
      <vt:lpstr>Working on the roadmap</vt:lpstr>
      <vt:lpstr>TCB Core Roadmap &amp; EOSC-hub meetings</vt:lpstr>
      <vt:lpstr>Next Steps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dscardaci</dc:creator>
  <cp:lastModifiedBy>Diego Scardaci</cp:lastModifiedBy>
  <cp:revision>170</cp:revision>
  <dcterms:created xsi:type="dcterms:W3CDTF">2015-06-17T09:10:49Z</dcterms:created>
  <dcterms:modified xsi:type="dcterms:W3CDTF">2017-11-27T08:54:37Z</dcterms:modified>
</cp:coreProperties>
</file>