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1" r:id="rId2"/>
    <p:sldMasterId id="2147483713" r:id="rId3"/>
    <p:sldMasterId id="2147483720" r:id="rId4"/>
    <p:sldMasterId id="2147483724" r:id="rId5"/>
  </p:sldMasterIdLst>
  <p:notesMasterIdLst>
    <p:notesMasterId r:id="rId15"/>
  </p:notesMasterIdLst>
  <p:sldIdLst>
    <p:sldId id="333" r:id="rId6"/>
    <p:sldId id="335" r:id="rId7"/>
    <p:sldId id="337" r:id="rId8"/>
    <p:sldId id="339" r:id="rId9"/>
    <p:sldId id="338" r:id="rId10"/>
    <p:sldId id="342" r:id="rId11"/>
    <p:sldId id="343" r:id="rId12"/>
    <p:sldId id="340" r:id="rId13"/>
    <p:sldId id="341" r:id="rId14"/>
  </p:sldIdLst>
  <p:sldSz cx="9144000" cy="6858000" type="screen4x3"/>
  <p:notesSz cx="6858000" cy="9144000"/>
  <p:defaultTextStyle>
    <a:defPPr>
      <a:defRPr lang="en-US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9" autoAdjust="0"/>
    <p:restoredTop sz="86435" autoAdjust="0"/>
  </p:normalViewPr>
  <p:slideViewPr>
    <p:cSldViewPr>
      <p:cViewPr varScale="1">
        <p:scale>
          <a:sx n="84" d="100"/>
          <a:sy n="84" d="100"/>
        </p:scale>
        <p:origin x="-1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09E43-0FB3-D34E-84C1-F8B059CA32B4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9C74E-0FC7-E74E-B83C-2F566951D698}">
      <dgm:prSet custT="1"/>
      <dgm:spPr/>
      <dgm:t>
        <a:bodyPr/>
        <a:lstStyle/>
        <a:p>
          <a:pPr rtl="0"/>
          <a:r>
            <a:rPr lang="en-US" sz="1000" b="1" dirty="0" smtClean="0">
              <a:latin typeface="PF Paperback"/>
              <a:cs typeface="PF Paperback"/>
            </a:rPr>
            <a:t>Publishing packages of products to enable reproducibility</a:t>
          </a:r>
          <a:endParaRPr lang="en-US" sz="1000" b="1" dirty="0">
            <a:latin typeface="PF Paperback"/>
            <a:cs typeface="PF Paperback"/>
          </a:endParaRPr>
        </a:p>
      </dgm:t>
    </dgm:pt>
    <dgm:pt modelId="{8EAF08FC-C500-324B-ADA7-CAFCBF1FB65B}" type="parTrans" cxnId="{9499C332-9D9B-4645-B44A-6280BE66B772}">
      <dgm:prSet/>
      <dgm:spPr/>
      <dgm:t>
        <a:bodyPr/>
        <a:lstStyle/>
        <a:p>
          <a:endParaRPr lang="en-US" sz="1800"/>
        </a:p>
      </dgm:t>
    </dgm:pt>
    <dgm:pt modelId="{6D4210B1-3B47-AE43-80C9-0DC3D710094A}" type="sibTrans" cxnId="{9499C332-9D9B-4645-B44A-6280BE66B772}">
      <dgm:prSet/>
      <dgm:spPr/>
      <dgm:t>
        <a:bodyPr/>
        <a:lstStyle/>
        <a:p>
          <a:endParaRPr lang="en-US" sz="1800"/>
        </a:p>
      </dgm:t>
    </dgm:pt>
    <dgm:pt modelId="{CC3C0425-489A-C74F-BB51-76C961606A5A}">
      <dgm:prSet custT="1"/>
      <dgm:spPr/>
      <dgm:t>
        <a:bodyPr/>
        <a:lstStyle/>
        <a:p>
          <a:pPr rtl="0"/>
          <a:r>
            <a:rPr lang="en-US" sz="1000" b="1" dirty="0" smtClean="0">
              <a:latin typeface="PF Paperback"/>
              <a:cs typeface="PF Paperback"/>
            </a:rPr>
            <a:t>Publishing an up-to-date record of research products metadata and links</a:t>
          </a:r>
          <a:endParaRPr lang="en-US" sz="1000" b="1" dirty="0">
            <a:latin typeface="PF Paperback"/>
            <a:cs typeface="PF Paperback"/>
          </a:endParaRPr>
        </a:p>
      </dgm:t>
    </dgm:pt>
    <dgm:pt modelId="{9DC02C80-3C26-E344-A90A-D9AD70E8B694}" type="parTrans" cxnId="{07FDB348-47BE-3B4E-B2DB-8E2E428659D1}">
      <dgm:prSet/>
      <dgm:spPr/>
      <dgm:t>
        <a:bodyPr/>
        <a:lstStyle/>
        <a:p>
          <a:endParaRPr lang="en-US" sz="1800"/>
        </a:p>
      </dgm:t>
    </dgm:pt>
    <dgm:pt modelId="{196473D6-63E5-124D-A834-B32AD17071D4}" type="sibTrans" cxnId="{07FDB348-47BE-3B4E-B2DB-8E2E428659D1}">
      <dgm:prSet/>
      <dgm:spPr/>
      <dgm:t>
        <a:bodyPr/>
        <a:lstStyle/>
        <a:p>
          <a:endParaRPr lang="en-US" sz="1800"/>
        </a:p>
      </dgm:t>
    </dgm:pt>
    <dgm:pt modelId="{E1293BD3-D15B-3D45-A69B-778954E9445F}">
      <dgm:prSet custT="1"/>
      <dgm:spPr/>
      <dgm:t>
        <a:bodyPr/>
        <a:lstStyle/>
        <a:p>
          <a:pPr rtl="0"/>
          <a:r>
            <a:rPr lang="en-US" sz="1000" b="1" dirty="0" smtClean="0">
              <a:latin typeface="PF Paperback"/>
              <a:cs typeface="PF Paperback"/>
            </a:rPr>
            <a:t>Publishing of all kinds of research products and semantic links in between</a:t>
          </a:r>
          <a:endParaRPr lang="en-US" sz="1000" b="1" dirty="0">
            <a:latin typeface="PF Paperback"/>
            <a:cs typeface="PF Paperback"/>
          </a:endParaRPr>
        </a:p>
      </dgm:t>
    </dgm:pt>
    <dgm:pt modelId="{B48D2C67-0EC7-B245-87D9-8F9A29EE3DDF}" type="parTrans" cxnId="{1838E0BC-BCC2-1047-8B31-5A1F85CDE941}">
      <dgm:prSet/>
      <dgm:spPr/>
      <dgm:t>
        <a:bodyPr/>
        <a:lstStyle/>
        <a:p>
          <a:endParaRPr lang="en-US" sz="1800"/>
        </a:p>
      </dgm:t>
    </dgm:pt>
    <dgm:pt modelId="{069CEACD-995A-D145-93A8-0638A922D11F}" type="sibTrans" cxnId="{1838E0BC-BCC2-1047-8B31-5A1F85CDE941}">
      <dgm:prSet/>
      <dgm:spPr/>
      <dgm:t>
        <a:bodyPr/>
        <a:lstStyle/>
        <a:p>
          <a:endParaRPr lang="en-US" sz="1800"/>
        </a:p>
      </dgm:t>
    </dgm:pt>
    <dgm:pt modelId="{C2954208-B500-0B46-BA34-8F1A98598B33}" type="pres">
      <dgm:prSet presAssocID="{18C09E43-0FB3-D34E-84C1-F8B059CA32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6EDEEA-FB03-4D42-B842-7FE94B2092B3}" type="pres">
      <dgm:prSet presAssocID="{18C09E43-0FB3-D34E-84C1-F8B059CA32B4}" presName="Name1" presStyleCnt="0"/>
      <dgm:spPr/>
    </dgm:pt>
    <dgm:pt modelId="{AFBFA65D-5641-364A-9402-065CF2D469F0}" type="pres">
      <dgm:prSet presAssocID="{18C09E43-0FB3-D34E-84C1-F8B059CA32B4}" presName="cycle" presStyleCnt="0"/>
      <dgm:spPr/>
    </dgm:pt>
    <dgm:pt modelId="{125F2D8E-4417-7948-9CF4-626B19698096}" type="pres">
      <dgm:prSet presAssocID="{18C09E43-0FB3-D34E-84C1-F8B059CA32B4}" presName="srcNode" presStyleLbl="node1" presStyleIdx="0" presStyleCnt="3"/>
      <dgm:spPr/>
    </dgm:pt>
    <dgm:pt modelId="{C855F182-E756-C345-935B-A41FC43589CD}" type="pres">
      <dgm:prSet presAssocID="{18C09E43-0FB3-D34E-84C1-F8B059CA32B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23D8FE-C5E1-2049-AFA3-E6B610FD370D}" type="pres">
      <dgm:prSet presAssocID="{18C09E43-0FB3-D34E-84C1-F8B059CA32B4}" presName="extraNode" presStyleLbl="node1" presStyleIdx="0" presStyleCnt="3"/>
      <dgm:spPr/>
    </dgm:pt>
    <dgm:pt modelId="{561F8B78-805E-2149-B569-BFA31D65949E}" type="pres">
      <dgm:prSet presAssocID="{18C09E43-0FB3-D34E-84C1-F8B059CA32B4}" presName="dstNode" presStyleLbl="node1" presStyleIdx="0" presStyleCnt="3"/>
      <dgm:spPr/>
    </dgm:pt>
    <dgm:pt modelId="{DDB19B7E-C151-9F43-80DD-DEDF42137024}" type="pres">
      <dgm:prSet presAssocID="{E1293BD3-D15B-3D45-A69B-778954E9445F}" presName="text_1" presStyleLbl="node1" presStyleIdx="0" presStyleCnt="3" custScaleX="123571" custLinFactNeighborX="123" custLinFactNeighborY="-5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96316-64CA-3F4A-B701-046B80A2D7CC}" type="pres">
      <dgm:prSet presAssocID="{E1293BD3-D15B-3D45-A69B-778954E9445F}" presName="accent_1" presStyleCnt="0"/>
      <dgm:spPr/>
    </dgm:pt>
    <dgm:pt modelId="{EA306855-E1E9-4F43-9BFD-B10B3A31C6AC}" type="pres">
      <dgm:prSet presAssocID="{E1293BD3-D15B-3D45-A69B-778954E9445F}" presName="accentRepeatNode" presStyleLbl="solidFgAcc1" presStyleIdx="0" presStyleCnt="3"/>
      <dgm:spPr>
        <a:noFill/>
        <a:ln>
          <a:noFill/>
        </a:ln>
      </dgm:spPr>
    </dgm:pt>
    <dgm:pt modelId="{F802C768-FF28-9747-910E-B2F2D8303003}" type="pres">
      <dgm:prSet presAssocID="{6709C74E-0FC7-E74E-B83C-2F566951D698}" presName="text_2" presStyleLbl="node1" presStyleIdx="1" presStyleCnt="3" custScaleX="121525" custLinFactNeighborX="-1723" custLinFactNeighborY="-5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85426-4970-3246-94E7-40BC4C8C404E}" type="pres">
      <dgm:prSet presAssocID="{6709C74E-0FC7-E74E-B83C-2F566951D698}" presName="accent_2" presStyleCnt="0"/>
      <dgm:spPr/>
    </dgm:pt>
    <dgm:pt modelId="{EC403155-6F10-3A49-949D-A792F2D6F4E0}" type="pres">
      <dgm:prSet presAssocID="{6709C74E-0FC7-E74E-B83C-2F566951D698}" presName="accentRepeatNode" presStyleLbl="solidFgAcc1" presStyleIdx="1" presStyleCnt="3"/>
      <dgm:spPr>
        <a:noFill/>
        <a:ln>
          <a:noFill/>
        </a:ln>
      </dgm:spPr>
    </dgm:pt>
    <dgm:pt modelId="{322C6949-84E9-724D-9FC3-32353BF34AA4}" type="pres">
      <dgm:prSet presAssocID="{CC3C0425-489A-C74F-BB51-76C961606A5A}" presName="text_3" presStyleLbl="node1" presStyleIdx="2" presStyleCnt="3" custScaleX="116141" custLinFactNeighborX="-46" custLinFactNeighborY="4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97369-9A5B-0147-B433-09A229B6D586}" type="pres">
      <dgm:prSet presAssocID="{CC3C0425-489A-C74F-BB51-76C961606A5A}" presName="accent_3" presStyleCnt="0"/>
      <dgm:spPr/>
    </dgm:pt>
    <dgm:pt modelId="{77E16777-6081-064F-9190-F7DF8DE10F5F}" type="pres">
      <dgm:prSet presAssocID="{CC3C0425-489A-C74F-BB51-76C961606A5A}" presName="accentRepeatNode" presStyleLbl="solidFgAcc1" presStyleIdx="2" presStyleCnt="3"/>
      <dgm:spPr>
        <a:noFill/>
        <a:ln>
          <a:noFill/>
        </a:ln>
      </dgm:spPr>
    </dgm:pt>
  </dgm:ptLst>
  <dgm:cxnLst>
    <dgm:cxn modelId="{1DE680A9-8791-3747-A1FA-CEB9099FEFBA}" type="presOf" srcId="{18C09E43-0FB3-D34E-84C1-F8B059CA32B4}" destId="{C2954208-B500-0B46-BA34-8F1A98598B33}" srcOrd="0" destOrd="0" presId="urn:microsoft.com/office/officeart/2008/layout/VerticalCurvedList"/>
    <dgm:cxn modelId="{3F5EB4C8-B9CF-1A42-B225-E01EB7AD20EF}" type="presOf" srcId="{CC3C0425-489A-C74F-BB51-76C961606A5A}" destId="{322C6949-84E9-724D-9FC3-32353BF34AA4}" srcOrd="0" destOrd="0" presId="urn:microsoft.com/office/officeart/2008/layout/VerticalCurvedList"/>
    <dgm:cxn modelId="{07FDB348-47BE-3B4E-B2DB-8E2E428659D1}" srcId="{18C09E43-0FB3-D34E-84C1-F8B059CA32B4}" destId="{CC3C0425-489A-C74F-BB51-76C961606A5A}" srcOrd="2" destOrd="0" parTransId="{9DC02C80-3C26-E344-A90A-D9AD70E8B694}" sibTransId="{196473D6-63E5-124D-A834-B32AD17071D4}"/>
    <dgm:cxn modelId="{7166E590-4158-DC41-B177-E8437E3CD874}" type="presOf" srcId="{6709C74E-0FC7-E74E-B83C-2F566951D698}" destId="{F802C768-FF28-9747-910E-B2F2D8303003}" srcOrd="0" destOrd="0" presId="urn:microsoft.com/office/officeart/2008/layout/VerticalCurvedList"/>
    <dgm:cxn modelId="{9499C332-9D9B-4645-B44A-6280BE66B772}" srcId="{18C09E43-0FB3-D34E-84C1-F8B059CA32B4}" destId="{6709C74E-0FC7-E74E-B83C-2F566951D698}" srcOrd="1" destOrd="0" parTransId="{8EAF08FC-C500-324B-ADA7-CAFCBF1FB65B}" sibTransId="{6D4210B1-3B47-AE43-80C9-0DC3D710094A}"/>
    <dgm:cxn modelId="{2248AA4D-FA36-A34F-AABF-4511A3DFF7FB}" type="presOf" srcId="{E1293BD3-D15B-3D45-A69B-778954E9445F}" destId="{DDB19B7E-C151-9F43-80DD-DEDF42137024}" srcOrd="0" destOrd="0" presId="urn:microsoft.com/office/officeart/2008/layout/VerticalCurvedList"/>
    <dgm:cxn modelId="{1838E0BC-BCC2-1047-8B31-5A1F85CDE941}" srcId="{18C09E43-0FB3-D34E-84C1-F8B059CA32B4}" destId="{E1293BD3-D15B-3D45-A69B-778954E9445F}" srcOrd="0" destOrd="0" parTransId="{B48D2C67-0EC7-B245-87D9-8F9A29EE3DDF}" sibTransId="{069CEACD-995A-D145-93A8-0638A922D11F}"/>
    <dgm:cxn modelId="{E875FE15-AB16-EA49-B256-491FE751FD7F}" type="presOf" srcId="{069CEACD-995A-D145-93A8-0638A922D11F}" destId="{C855F182-E756-C345-935B-A41FC43589CD}" srcOrd="0" destOrd="0" presId="urn:microsoft.com/office/officeart/2008/layout/VerticalCurvedList"/>
    <dgm:cxn modelId="{4C42BDB0-D6E4-7A4D-93D9-69F87D2F85C4}" type="presParOf" srcId="{C2954208-B500-0B46-BA34-8F1A98598B33}" destId="{7A6EDEEA-FB03-4D42-B842-7FE94B2092B3}" srcOrd="0" destOrd="0" presId="urn:microsoft.com/office/officeart/2008/layout/VerticalCurvedList"/>
    <dgm:cxn modelId="{9FF375A5-7E2C-3E41-8428-974BB4757BF6}" type="presParOf" srcId="{7A6EDEEA-FB03-4D42-B842-7FE94B2092B3}" destId="{AFBFA65D-5641-364A-9402-065CF2D469F0}" srcOrd="0" destOrd="0" presId="urn:microsoft.com/office/officeart/2008/layout/VerticalCurvedList"/>
    <dgm:cxn modelId="{E5849A88-2CBB-7447-8F1E-2274722055C4}" type="presParOf" srcId="{AFBFA65D-5641-364A-9402-065CF2D469F0}" destId="{125F2D8E-4417-7948-9CF4-626B19698096}" srcOrd="0" destOrd="0" presId="urn:microsoft.com/office/officeart/2008/layout/VerticalCurvedList"/>
    <dgm:cxn modelId="{ED2E1AD6-3071-624C-8900-AF665327C000}" type="presParOf" srcId="{AFBFA65D-5641-364A-9402-065CF2D469F0}" destId="{C855F182-E756-C345-935B-A41FC43589CD}" srcOrd="1" destOrd="0" presId="urn:microsoft.com/office/officeart/2008/layout/VerticalCurvedList"/>
    <dgm:cxn modelId="{36721C4F-37D5-B741-8F0F-E548C9BD576D}" type="presParOf" srcId="{AFBFA65D-5641-364A-9402-065CF2D469F0}" destId="{4323D8FE-C5E1-2049-AFA3-E6B610FD370D}" srcOrd="2" destOrd="0" presId="urn:microsoft.com/office/officeart/2008/layout/VerticalCurvedList"/>
    <dgm:cxn modelId="{CCBA1712-2830-8445-B23A-9970DA36D5F9}" type="presParOf" srcId="{AFBFA65D-5641-364A-9402-065CF2D469F0}" destId="{561F8B78-805E-2149-B569-BFA31D65949E}" srcOrd="3" destOrd="0" presId="urn:microsoft.com/office/officeart/2008/layout/VerticalCurvedList"/>
    <dgm:cxn modelId="{8641E92D-34F3-F245-911A-4C926EB4276A}" type="presParOf" srcId="{7A6EDEEA-FB03-4D42-B842-7FE94B2092B3}" destId="{DDB19B7E-C151-9F43-80DD-DEDF42137024}" srcOrd="1" destOrd="0" presId="urn:microsoft.com/office/officeart/2008/layout/VerticalCurvedList"/>
    <dgm:cxn modelId="{00644BF5-D3A4-F742-88E4-90893AAB40E9}" type="presParOf" srcId="{7A6EDEEA-FB03-4D42-B842-7FE94B2092B3}" destId="{7C296316-64CA-3F4A-B701-046B80A2D7CC}" srcOrd="2" destOrd="0" presId="urn:microsoft.com/office/officeart/2008/layout/VerticalCurvedList"/>
    <dgm:cxn modelId="{5D22F6C2-6BBA-7842-A2E6-353F5642624B}" type="presParOf" srcId="{7C296316-64CA-3F4A-B701-046B80A2D7CC}" destId="{EA306855-E1E9-4F43-9BFD-B10B3A31C6AC}" srcOrd="0" destOrd="0" presId="urn:microsoft.com/office/officeart/2008/layout/VerticalCurvedList"/>
    <dgm:cxn modelId="{F64AA496-1086-1048-A789-7E58B8D1AFED}" type="presParOf" srcId="{7A6EDEEA-FB03-4D42-B842-7FE94B2092B3}" destId="{F802C768-FF28-9747-910E-B2F2D8303003}" srcOrd="3" destOrd="0" presId="urn:microsoft.com/office/officeart/2008/layout/VerticalCurvedList"/>
    <dgm:cxn modelId="{13E9CC46-29C5-AC47-8884-77D7B99039AA}" type="presParOf" srcId="{7A6EDEEA-FB03-4D42-B842-7FE94B2092B3}" destId="{00485426-4970-3246-94E7-40BC4C8C404E}" srcOrd="4" destOrd="0" presId="urn:microsoft.com/office/officeart/2008/layout/VerticalCurvedList"/>
    <dgm:cxn modelId="{1DE4C1E6-5B2E-3845-8914-4024E12FB31C}" type="presParOf" srcId="{00485426-4970-3246-94E7-40BC4C8C404E}" destId="{EC403155-6F10-3A49-949D-A792F2D6F4E0}" srcOrd="0" destOrd="0" presId="urn:microsoft.com/office/officeart/2008/layout/VerticalCurvedList"/>
    <dgm:cxn modelId="{BDAAA782-C35E-6349-9D41-642B679F9E74}" type="presParOf" srcId="{7A6EDEEA-FB03-4D42-B842-7FE94B2092B3}" destId="{322C6949-84E9-724D-9FC3-32353BF34AA4}" srcOrd="5" destOrd="0" presId="urn:microsoft.com/office/officeart/2008/layout/VerticalCurvedList"/>
    <dgm:cxn modelId="{642A920B-2B23-F947-92F7-897987F85858}" type="presParOf" srcId="{7A6EDEEA-FB03-4D42-B842-7FE94B2092B3}" destId="{C8397369-9A5B-0147-B433-09A229B6D586}" srcOrd="6" destOrd="0" presId="urn:microsoft.com/office/officeart/2008/layout/VerticalCurvedList"/>
    <dgm:cxn modelId="{E9DDF7A7-75EB-2144-AE38-B4FFFA7F7176}" type="presParOf" srcId="{C8397369-9A5B-0147-B433-09A229B6D586}" destId="{77E16777-6081-064F-9190-F7DF8DE10F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F182-E756-C345-935B-A41FC43589CD}">
      <dsp:nvSpPr>
        <dsp:cNvPr id="0" name=""/>
        <dsp:cNvSpPr/>
      </dsp:nvSpPr>
      <dsp:spPr>
        <a:xfrm>
          <a:off x="-3075238" y="-90557"/>
          <a:ext cx="3548933" cy="3548933"/>
        </a:xfrm>
        <a:prstGeom prst="blockArc">
          <a:avLst>
            <a:gd name="adj1" fmla="val 18900000"/>
            <a:gd name="adj2" fmla="val 2700000"/>
            <a:gd name="adj3" fmla="val 60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19B7E-C151-9F43-80DD-DEDF42137024}">
      <dsp:nvSpPr>
        <dsp:cNvPr id="0" name=""/>
        <dsp:cNvSpPr/>
      </dsp:nvSpPr>
      <dsp:spPr>
        <a:xfrm>
          <a:off x="67855" y="367280"/>
          <a:ext cx="2106028" cy="526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916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PF Paperback"/>
              <a:cs typeface="PF Paperback"/>
            </a:rPr>
            <a:t>Publishing of all kinds of research products and semantic links in between</a:t>
          </a:r>
          <a:endParaRPr lang="en-US" sz="1000" b="1" kern="1200" dirty="0">
            <a:latin typeface="PF Paperback"/>
            <a:cs typeface="PF Paperback"/>
          </a:endParaRPr>
        </a:p>
      </dsp:txBody>
      <dsp:txXfrm>
        <a:off x="67855" y="367280"/>
        <a:ext cx="2106028" cy="526508"/>
      </dsp:txXfrm>
    </dsp:sp>
    <dsp:sp modelId="{EA306855-E1E9-4F43-9BFD-B10B3A31C6AC}">
      <dsp:nvSpPr>
        <dsp:cNvPr id="0" name=""/>
        <dsp:cNvSpPr/>
      </dsp:nvSpPr>
      <dsp:spPr>
        <a:xfrm>
          <a:off x="-60350" y="565079"/>
          <a:ext cx="658135" cy="6581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C768-FF28-9747-910E-B2F2D8303003}">
      <dsp:nvSpPr>
        <dsp:cNvPr id="0" name=""/>
        <dsp:cNvSpPr/>
      </dsp:nvSpPr>
      <dsp:spPr>
        <a:xfrm>
          <a:off x="271206" y="1391475"/>
          <a:ext cx="1838576" cy="526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916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PF Paperback"/>
              <a:cs typeface="PF Paperback"/>
            </a:rPr>
            <a:t>Publishing packages of products to enable reproducibility</a:t>
          </a:r>
          <a:endParaRPr lang="en-US" sz="1000" b="1" kern="1200" dirty="0">
            <a:latin typeface="PF Paperback"/>
            <a:cs typeface="PF Paperback"/>
          </a:endParaRPr>
        </a:p>
      </dsp:txBody>
      <dsp:txXfrm>
        <a:off x="271206" y="1391475"/>
        <a:ext cx="1838576" cy="526508"/>
      </dsp:txXfrm>
    </dsp:sp>
    <dsp:sp modelId="{EC403155-6F10-3A49-949D-A792F2D6F4E0}">
      <dsp:nvSpPr>
        <dsp:cNvPr id="0" name=""/>
        <dsp:cNvSpPr/>
      </dsp:nvSpPr>
      <dsp:spPr>
        <a:xfrm>
          <a:off x="131035" y="1354841"/>
          <a:ext cx="658135" cy="6581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C6949-84E9-724D-9FC3-32353BF34AA4}">
      <dsp:nvSpPr>
        <dsp:cNvPr id="0" name=""/>
        <dsp:cNvSpPr/>
      </dsp:nvSpPr>
      <dsp:spPr>
        <a:xfrm>
          <a:off x="130386" y="2456385"/>
          <a:ext cx="1979398" cy="526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916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PF Paperback"/>
              <a:cs typeface="PF Paperback"/>
            </a:rPr>
            <a:t>Publishing an up-to-date record of research products metadata and links</a:t>
          </a:r>
          <a:endParaRPr lang="en-US" sz="1000" b="1" kern="1200" dirty="0">
            <a:latin typeface="PF Paperback"/>
            <a:cs typeface="PF Paperback"/>
          </a:endParaRPr>
        </a:p>
      </dsp:txBody>
      <dsp:txXfrm>
        <a:off x="130386" y="2456385"/>
        <a:ext cx="1979398" cy="526508"/>
      </dsp:txXfrm>
    </dsp:sp>
    <dsp:sp modelId="{77E16777-6081-064F-9190-F7DF8DE10F5F}">
      <dsp:nvSpPr>
        <dsp:cNvPr id="0" name=""/>
        <dsp:cNvSpPr/>
      </dsp:nvSpPr>
      <dsp:spPr>
        <a:xfrm>
          <a:off x="-60350" y="2144603"/>
          <a:ext cx="658135" cy="6581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6.emf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emf"/><Relationship Id="rId7" Type="http://schemas.openxmlformats.org/officeDocument/2006/relationships/image" Target="../media/image6.emf"/><Relationship Id="rId8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3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6"/>
            <a:ext cx="2735452" cy="30865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3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4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6"/>
            <a:ext cx="4040188" cy="46166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2" y="2391446"/>
            <a:ext cx="4041775" cy="377440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859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CCA66C1E-2D91-864E-8E9B-2B54C29F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3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588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438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054" y="3"/>
            <a:ext cx="9131947" cy="685945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942987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4016911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1123663"/>
            <a:ext cx="4444673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1410178"/>
            <a:ext cx="4444673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1">
            <a:normAutofit/>
          </a:bodyPr>
          <a:lstStyle>
            <a:lvl1pPr marL="0" indent="0" algn="ct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9280" y="280664"/>
            <a:ext cx="544185" cy="72558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6553" y="6147986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7292" y="6147988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0544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093" y="2049082"/>
            <a:ext cx="2403561" cy="4807122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3874036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959334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1st 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959334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4723966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2nd Name Surname</a:t>
            </a:r>
            <a:endParaRPr lang="en-US" dirty="0">
              <a:uFillTx/>
            </a:endParaRP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723965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9144" y="532622"/>
            <a:ext cx="0" cy="809625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801033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774968" y="-11243"/>
            <a:ext cx="2403561" cy="4807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754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121452" y="3585"/>
            <a:ext cx="8010494" cy="601621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701634" y="6312024"/>
            <a:ext cx="441236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6788" y="6344230"/>
            <a:ext cx="483796" cy="230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1801" y="6158324"/>
            <a:ext cx="583288" cy="54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49" y="448002"/>
            <a:ext cx="6586304" cy="1577051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4561"/>
              </a:lnSpc>
              <a:spcBef>
                <a:spcPts val="0"/>
              </a:spcBef>
              <a:buNone/>
              <a:defRPr sz="55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2025054"/>
            <a:ext cx="6198433" cy="1013303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07788" y="729065"/>
            <a:ext cx="1312795" cy="360795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0738" y="3450465"/>
            <a:ext cx="411154" cy="548206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51320" y="3444162"/>
            <a:ext cx="3861930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51320" y="3730677"/>
            <a:ext cx="386193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95125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829126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0" y="2697698"/>
            <a:ext cx="9144000" cy="276038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2355" y="1610049"/>
            <a:ext cx="8252686" cy="1818952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6048"/>
              </a:lnSpc>
              <a:spcBef>
                <a:spcPts val="0"/>
              </a:spcBef>
              <a:buNone/>
              <a:defRPr sz="60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77125" y="3429000"/>
            <a:ext cx="8267917" cy="2133600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0070" y="495288"/>
            <a:ext cx="554908" cy="737420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34197" y="642424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34195" y="928447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V="1">
            <a:off x="100130" y="4502803"/>
            <a:ext cx="1450298" cy="16505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6555" y="6147989"/>
            <a:ext cx="659173" cy="6102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7508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/>
          </p:cNvSpPr>
          <p:nvPr userDrawn="1"/>
        </p:nvSpPr>
        <p:spPr>
          <a:xfrm>
            <a:off x="0" y="2"/>
            <a:ext cx="9144000" cy="5671435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1"/>
            <a:ext cx="8015268" cy="60198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45212" y="326039"/>
            <a:ext cx="7852436" cy="2682077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31902" y="3008115"/>
            <a:ext cx="7565749" cy="1009304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r">
              <a:spcBef>
                <a:spcPts val="189"/>
              </a:spcBef>
              <a:buNone/>
              <a:defRPr sz="2600" b="0" i="0" spc="-95">
                <a:solidFill>
                  <a:schemeClr val="accent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86803" y="4439272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86803" y="4725295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rgbClr val="4687E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702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717" y="1"/>
            <a:ext cx="7993445" cy="60034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90" y="594125"/>
            <a:ext cx="7197461" cy="63798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4183"/>
              </a:lnSpc>
              <a:spcBef>
                <a:spcPts val="0"/>
              </a:spcBef>
              <a:buNone/>
              <a:defRPr sz="38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90" y="1524327"/>
            <a:ext cx="7197461" cy="4038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 sz="2500" b="0" i="0" spc="-95" baseline="0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 - </a:t>
            </a:r>
          </a:p>
          <a:p>
            <a:pPr lvl="0"/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ad minima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nostrum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  <a:endParaRPr lang="el-GR" dirty="0" smtClean="0">
              <a:uFillTx/>
            </a:endParaRP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 sit -</a:t>
            </a:r>
            <a:endParaRPr lang="en-US" dirty="0">
              <a:uFillTx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3701" y="6158324"/>
            <a:ext cx="583288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8564481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-632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3" y="1337873"/>
            <a:ext cx="7619382" cy="4182255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096743" y="3980158"/>
            <a:ext cx="1926236" cy="216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20390" y="-120390"/>
            <a:ext cx="1926236" cy="2167016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988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3837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68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4122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05957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4" y="1730223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07194" y="2849824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000" b="1" i="0" spc="-95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7194" y="218742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07194" y="3310598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726770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4496160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"/>
            <a:ext cx="9144000" cy="6867524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769326" y="594122"/>
            <a:ext cx="5609763" cy="562673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3222257648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3330"/>
            <a:ext cx="7240601" cy="7209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314328"/>
            <a:ext cx="7526834" cy="4238247"/>
          </a:xfrm>
          <a:prstGeom prst="rect">
            <a:avLst/>
          </a:prstGeom>
        </p:spPr>
        <p:txBody>
          <a:bodyPr lIns="0" tIns="113400" rIns="0" bIns="113400" numCol="2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quam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pellentesque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sem.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In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 Integer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Cras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Vivamus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elementum</a:t>
            </a:r>
            <a:r>
              <a:rPr lang="en-US" dirty="0" smtClean="0">
                <a:uFillTx/>
              </a:rPr>
              <a:t> semper nisi.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 ligula, </a:t>
            </a:r>
            <a:r>
              <a:rPr lang="en-US" dirty="0" err="1" smtClean="0">
                <a:uFillTx/>
              </a:rPr>
              <a:t>porttitor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ac,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ante,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 in,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feugiat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Phasellus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metus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varius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Quisque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rutrum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4147775" y="3880791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554619" y="339250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!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</a:t>
            </a:r>
            <a:r>
              <a:rPr lang="mr-IN" dirty="0" smtClean="0">
                <a:uFillTx/>
              </a:rPr>
              <a:t>…</a:t>
            </a:r>
            <a:endParaRPr lang="en-US" dirty="0" smtClean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8338297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116050" y="2"/>
            <a:ext cx="8027950" cy="6029325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3438526"/>
            <a:ext cx="7250014" cy="2124074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800" b="0" i="0" spc="-95" baseline="0">
                <a:solidFill>
                  <a:schemeClr val="accent6"/>
                </a:solidFill>
                <a:uFillTx/>
                <a:latin typeface="Calibri Light" charset="0"/>
                <a:ea typeface="Calibri Light" charset="0"/>
                <a:cs typeface="+mn-cs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tempus,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condimentum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quam semper libero,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00051" y="1534158"/>
            <a:ext cx="7250015" cy="190436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4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52</a:t>
            </a:r>
            <a:r>
              <a:rPr lang="en-US" dirty="0" smtClean="0">
                <a:uFillTx/>
              </a:rPr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700" y="1240400"/>
            <a:ext cx="671234" cy="894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6887451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9847287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397078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3"/>
            <a:ext cx="4032448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1528516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034246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6130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2" y="4133250"/>
            <a:ext cx="4035165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317976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3" y="4133250"/>
            <a:ext cx="3714749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4227806" y="5368020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634650" y="487973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3103999445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062"/>
            <a:ext cx="9131320" cy="6858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447050" y="1314329"/>
            <a:ext cx="3221012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-691421" y="2028117"/>
            <a:ext cx="5893945" cy="3881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0050" y="1513910"/>
            <a:ext cx="4172398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Sit!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4005184" y="4150182"/>
            <a:ext cx="5818058" cy="3881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2" y="3635975"/>
            <a:ext cx="4096063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3" y="3427938"/>
            <a:ext cx="3336600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r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288812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284363" y="5006003"/>
            <a:ext cx="1750249" cy="1969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022" y="157699"/>
            <a:ext cx="1196751" cy="1367006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5" y="1190627"/>
            <a:ext cx="7518198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5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307783" y="5263269"/>
            <a:ext cx="4657022" cy="7048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900" b="0" i="0" spc="-189" baseline="0"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604465" y="4828703"/>
            <a:ext cx="835934" cy="9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5196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813" y="270129"/>
            <a:ext cx="569626" cy="650663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934743" y="4272745"/>
            <a:ext cx="1129211" cy="1289857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717152"/>
            <a:ext cx="5899273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50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573537" y="3429002"/>
            <a:ext cx="2166271" cy="65421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000" b="0" i="1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7853291" y="-83470"/>
            <a:ext cx="1211692" cy="1363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3084" y="6147987"/>
            <a:ext cx="659173" cy="610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514576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7856578" y="-87454"/>
            <a:ext cx="1211692" cy="136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01" y="629883"/>
            <a:ext cx="1035259" cy="11825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538845" y="4216832"/>
            <a:ext cx="1060158" cy="12109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953218" y="3800786"/>
            <a:ext cx="597320" cy="6822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355" y="1253859"/>
            <a:ext cx="387482" cy="442607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64914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029121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321838" y="4143842"/>
            <a:ext cx="20929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586" y="4143842"/>
            <a:ext cx="20761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7906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2799629" y="2516357"/>
            <a:ext cx="822117" cy="191409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2791789" y="3934413"/>
            <a:ext cx="1050162" cy="493121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0" y="4089711"/>
            <a:ext cx="2256020" cy="1472891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412351" y="3889290"/>
            <a:ext cx="2256020" cy="15238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6412351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5241101" y="2258938"/>
            <a:ext cx="988250" cy="706244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0500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05001" y="3632510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41235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>
            <a:off x="5520453" y="4305939"/>
            <a:ext cx="708898" cy="304163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6412351" y="34320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178" y="2026274"/>
            <a:ext cx="1832893" cy="27868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06507"/>
            <a:ext cx="8268321" cy="78886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4462956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0518" y="3"/>
            <a:ext cx="2603485" cy="6866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14066"/>
            <a:ext cx="5743575" cy="6813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3414714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00052" y="1455750"/>
            <a:ext cx="2728913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3414714" y="1455750"/>
            <a:ext cx="2728913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>
            <a:spLocks/>
          </p:cNvSpPr>
          <p:nvPr userDrawn="1"/>
        </p:nvSpPr>
        <p:spPr>
          <a:xfrm>
            <a:off x="400052" y="3327893"/>
            <a:ext cx="2728913" cy="27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>
            <a:spLocks/>
          </p:cNvSpPr>
          <p:nvPr userDrawn="1"/>
        </p:nvSpPr>
        <p:spPr>
          <a:xfrm>
            <a:off x="3414714" y="3327893"/>
            <a:ext cx="2728913" cy="276038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00052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Ι</a:t>
            </a:r>
            <a:r>
              <a:rPr lang="en-US" dirty="0" err="1" smtClean="0">
                <a:uFillTx/>
              </a:rPr>
              <a:t>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3414714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dolor.</a:t>
            </a:r>
            <a:r>
              <a:rPr lang="el-GR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077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- 3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379780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379780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379780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>
            <a:spLocks/>
          </p:cNvSpPr>
          <p:nvPr userDrawn="1"/>
        </p:nvSpPr>
        <p:spPr>
          <a:xfrm>
            <a:off x="400050" y="514391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>
            <a:spLocks/>
          </p:cNvSpPr>
          <p:nvPr userDrawn="1"/>
        </p:nvSpPr>
        <p:spPr>
          <a:xfrm>
            <a:off x="3297338" y="514343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6194626" y="5143432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0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7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4626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4626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9772230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6561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- 6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249563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24956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249563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1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8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2</a:t>
            </a:r>
            <a:endParaRPr lang="en-US" dirty="0" smtClean="0">
              <a:uFillTx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0485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84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3</a:t>
            </a:r>
            <a:endParaRPr lang="en-US" dirty="0" smtClean="0">
              <a:uFillTx/>
            </a:endParaRPr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400050" y="356084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>
            <a:spLocks/>
          </p:cNvSpPr>
          <p:nvPr userDrawn="1"/>
        </p:nvSpPr>
        <p:spPr>
          <a:xfrm>
            <a:off x="3297338" y="3560846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>
            <a:spLocks/>
          </p:cNvSpPr>
          <p:nvPr userDrawn="1"/>
        </p:nvSpPr>
        <p:spPr>
          <a:xfrm>
            <a:off x="6194626" y="3560846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400052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400050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4</a:t>
            </a:r>
            <a:endParaRPr lang="en-US" dirty="0" smtClean="0">
              <a:uFillTx/>
            </a:endParaRP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297341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3297338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5</a:t>
            </a:r>
            <a:endParaRPr lang="en-US" dirty="0" smtClean="0">
              <a:uFillTx/>
            </a:endParaRP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190485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6190484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6</a:t>
            </a:r>
            <a:endParaRPr lang="en-US" dirty="0" smtClean="0"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6181812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852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697731" y="3231852"/>
            <a:ext cx="1754525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874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2677230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681854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686233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69085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661654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66627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Ε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dolore</a:t>
            </a:r>
            <a:r>
              <a:rPr lang="en-US" dirty="0" smtClean="0">
                <a:uFillTx/>
              </a:rPr>
              <a:t> magna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volutpat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901630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1063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8605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31802"/>
            <a:ext cx="8298325" cy="6635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499837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28685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385357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39852"/>
            <a:ext cx="8298325" cy="75552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6705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534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746933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482007" y="1401790"/>
            <a:ext cx="1079638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2123730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3868614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5606986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7345359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5973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3698112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5436484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718787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2908346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7047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302152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302151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594123"/>
            <a:ext cx="8045495" cy="50125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6 </a:t>
            </a:r>
            <a:r>
              <a:rPr lang="en-US" dirty="0" smtClean="0">
                <a:uFillTx/>
              </a:rPr>
              <a:t>Images,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2 Columns</a:t>
            </a:r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7047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1302152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151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17047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302152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302151" y="4732353"/>
            <a:ext cx="2988439" cy="830249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572002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5457108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5457108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572002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5457108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5457108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572002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5457108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5457108" y="4732353"/>
            <a:ext cx="2988439" cy="82114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1385" y="-81383"/>
            <a:ext cx="1302152" cy="146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733060" y="4617542"/>
            <a:ext cx="1327944" cy="14939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3263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350647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0" name="Rounded Rectangle 9"/>
          <p:cNvSpPr>
            <a:spLocks/>
          </p:cNvSpPr>
          <p:nvPr userDrawn="1"/>
        </p:nvSpPr>
        <p:spPr>
          <a:xfrm>
            <a:off x="5018530" y="4936244"/>
            <a:ext cx="5044949" cy="38816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396459" y="4621774"/>
            <a:ext cx="3575154" cy="9375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4567849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164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1871663" y="2074761"/>
            <a:ext cx="5450320" cy="26279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8200" b="1" i="0" u="none" strike="noStrike" cap="none" spc="-189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8200" b="1" i="0" u="none" strike="noStrike" cap="none" spc="-189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8200" b="1" i="0" u="none" strike="noStrike" cap="none" spc="-189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4598235"/>
            <a:ext cx="4444673" cy="390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25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4989229"/>
            <a:ext cx="4444673" cy="1138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8040" rIns="0" bIns="0" anchor="t" anchorCtr="1">
            <a:normAutofit/>
          </a:bodyPr>
          <a:lstStyle>
            <a:lvl1pPr marL="0" indent="0" algn="ctr">
              <a:buNone/>
              <a:defRPr sz="2000" b="0" i="0" spc="-95">
                <a:solidFill>
                  <a:schemeClr val="accent2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908071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5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2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1" y="254002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3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1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8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  <a:prstGeom prst="rect">
            <a:avLst/>
          </a:prstGeom>
        </p:spPr>
        <p:txBody>
          <a:bodyPr lIns="57607" tIns="28804" rIns="57607" bIns="28804"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4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0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3811729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257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5" y="1340769"/>
            <a:ext cx="3815655" cy="478472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6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48.xml"/><Relationship Id="rId35" Type="http://schemas.openxmlformats.org/officeDocument/2006/relationships/theme" Target="../theme/theme5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  <p:sldLayoutId id="2147483722" r:id="rId5"/>
    <p:sldLayoutId id="214748372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5" y="188641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1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5" y="6453337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WP6 Knowledge Commons 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698128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" y="188641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399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798" marR="0" indent="0" algn="l" defTabSz="91439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828925" y="6290073"/>
            <a:ext cx="3486150" cy="2821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 i="0" spc="-50" baseline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290073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524"/>
            <a:ext cx="7886700" cy="1325165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229"/>
            <a:ext cx="7886700" cy="435173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6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48914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28942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0896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08899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69023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49051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2907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09107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48913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ergely.sipos@egi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WP8+Competance+Centres" TargetMode="External"/><Relationship Id="rId3" Type="http://schemas.openxmlformats.org/officeDocument/2006/relationships/hyperlink" Target="https://indico.egi.eu/indico/category/21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WP8 Competence </a:t>
            </a:r>
            <a:r>
              <a:rPr lang="en-US" dirty="0" err="1" smtClean="0"/>
              <a:t>Centres</a:t>
            </a:r>
            <a:r>
              <a:rPr lang="en-US" dirty="0" smtClean="0"/>
              <a:t> – Kickoff meeting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Gergely Sipos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Foundation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Gergely.sipos@egi.eu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0396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396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1413EA7-6C0F-44DE-BF58-126F838E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DB4-B7CF-474C-BB9F-C976D04586B0}" type="datetime1">
              <a:rPr lang="en-US" smtClean="0"/>
              <a:t>10/01/18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E30DBF3-3005-4A58-9C22-4146FF8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EBE4B23-CADB-43C3-8CFC-CCFFABFF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</a:t>
            </a:r>
            <a:r>
              <a:rPr lang="en-US" dirty="0" smtClean="0"/>
              <a:t>tools </a:t>
            </a:r>
            <a:r>
              <a:rPr lang="en-US" sz="2000" dirty="0"/>
              <a:t>(Based on Pre-AMB meeting – Dec 20.)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C0FCE75-28C2-49E8-8824-1C84FAAE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152"/>
            <a:ext cx="8579296" cy="5035475"/>
          </a:xfrm>
        </p:spPr>
        <p:txBody>
          <a:bodyPr/>
          <a:lstStyle/>
          <a:p>
            <a:r>
              <a:rPr lang="en-US" sz="2000" dirty="0"/>
              <a:t>EOSC-hub Confluence space:</a:t>
            </a:r>
          </a:p>
          <a:p>
            <a:pPr lvl="1"/>
            <a:r>
              <a:rPr lang="en-US" sz="2000" dirty="0">
                <a:hlinkClick r:id="rId2"/>
              </a:rPr>
              <a:t>https://wiki.eosc-hub.eu/display/EOSC/WP8+Competance+</a:t>
            </a:r>
            <a:r>
              <a:rPr lang="en-US" sz="2000" dirty="0" smtClean="0">
                <a:hlinkClick r:id="rId2"/>
              </a:rPr>
              <a:t>Centres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err="1"/>
              <a:t>Indico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/>
              <a:t>Meeting agendas and materials:</a:t>
            </a:r>
          </a:p>
          <a:p>
            <a:pPr lvl="1"/>
            <a:r>
              <a:rPr lang="en-US" sz="2000" dirty="0">
                <a:hlinkClick r:id="rId3"/>
              </a:rPr>
              <a:t>https://indico.egi.eu/indico/category/211/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WP8 or task meetings</a:t>
            </a:r>
            <a:endParaRPr lang="en-US" sz="2000" dirty="0"/>
          </a:p>
          <a:p>
            <a:r>
              <a:rPr lang="en-US" sz="2000" dirty="0"/>
              <a:t>Mailing lists (in preparation):</a:t>
            </a:r>
          </a:p>
          <a:p>
            <a:pPr lvl="1"/>
            <a:r>
              <a:rPr lang="en-US" sz="2000" dirty="0" smtClean="0"/>
              <a:t>WP8 mailing </a:t>
            </a:r>
            <a:r>
              <a:rPr lang="en-US" sz="2000" dirty="0"/>
              <a:t>lists </a:t>
            </a:r>
            <a:r>
              <a:rPr lang="en-US" sz="2000" dirty="0" smtClean="0"/>
              <a:t>to be setup </a:t>
            </a:r>
            <a:r>
              <a:rPr lang="en-US" sz="2000" dirty="0" smtClean="0">
                <a:sym typeface="Wingdings"/>
              </a:rPr>
              <a:t> Task leaders and deputies</a:t>
            </a:r>
            <a:endParaRPr lang="en-US" sz="2000" dirty="0"/>
          </a:p>
          <a:p>
            <a:pPr lvl="1"/>
            <a:r>
              <a:rPr lang="en-US" sz="2000" dirty="0" smtClean="0"/>
              <a:t>Task </a:t>
            </a:r>
            <a:r>
              <a:rPr lang="en-US" sz="2000" dirty="0"/>
              <a:t>email lists to be </a:t>
            </a:r>
            <a:r>
              <a:rPr lang="en-US" sz="2000" dirty="0" smtClean="0"/>
              <a:t>setup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Please send me a list of emails you want to have on your list</a:t>
            </a:r>
            <a:endParaRPr lang="en-US" sz="2000" b="1" dirty="0"/>
          </a:p>
          <a:p>
            <a:r>
              <a:rPr lang="en-US" sz="2000" dirty="0"/>
              <a:t>Google drive shared folder (in preparation)</a:t>
            </a:r>
          </a:p>
          <a:p>
            <a:r>
              <a:rPr lang="en-US" sz="2000" dirty="0" smtClean="0"/>
              <a:t>Some tools </a:t>
            </a:r>
            <a:r>
              <a:rPr lang="en-US" sz="2000" dirty="0"/>
              <a:t>are provisional offered under the EGI.eu domain</a:t>
            </a:r>
          </a:p>
          <a:p>
            <a:pPr lvl="1"/>
            <a:r>
              <a:rPr lang="en-US" sz="2000" dirty="0"/>
              <a:t>Switch to the EOSC-hub domain foreseen in </a:t>
            </a:r>
            <a:r>
              <a:rPr lang="en-US" sz="2000" dirty="0" smtClean="0"/>
              <a:t>January</a:t>
            </a:r>
          </a:p>
          <a:p>
            <a:endParaRPr lang="en-US" sz="2000" dirty="0" smtClean="0"/>
          </a:p>
          <a:p>
            <a:r>
              <a:rPr lang="en-US" sz="2000" dirty="0" smtClean="0"/>
              <a:t>Teleconference tool?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84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A8787-E4BC-4141-B18A-3927D76D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576064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Output from </a:t>
            </a:r>
            <a:r>
              <a:rPr lang="en-US" dirty="0" smtClean="0"/>
              <a:t>WP8 kickoff meeting </a:t>
            </a:r>
            <a:r>
              <a:rPr lang="en-US" dirty="0"/>
              <a:t>(1</a:t>
            </a:r>
            <a:r>
              <a:rPr lang="en-US" dirty="0" smtClean="0"/>
              <a:t>/2)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3219616-02D5-4016-9E13-125132BC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79473-C165-4DF9-9B56-05E53582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6D3A-89CC-46FE-91E1-205F046309AC}" type="datetime1">
              <a:rPr lang="en-US" smtClean="0"/>
              <a:t>10/01/18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A30706D3-BD0F-4298-ABF8-0369860C5557}"/>
              </a:ext>
            </a:extLst>
          </p:cNvPr>
          <p:cNvSpPr txBox="1">
            <a:spLocks/>
          </p:cNvSpPr>
          <p:nvPr/>
        </p:nvSpPr>
        <p:spPr>
          <a:xfrm>
            <a:off x="878904" y="1124744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WP Work plan</a:t>
            </a:r>
          </a:p>
          <a:p>
            <a:pPr lvl="1"/>
            <a:r>
              <a:rPr lang="en-US" sz="2000" dirty="0"/>
              <a:t>Detailed 12 month work plan specifying distribution of activities by task</a:t>
            </a:r>
          </a:p>
          <a:p>
            <a:pPr lvl="2"/>
            <a:r>
              <a:rPr lang="en-US" sz="1800" dirty="0"/>
              <a:t>To be approved by end of Jan 2018</a:t>
            </a:r>
          </a:p>
          <a:p>
            <a:r>
              <a:rPr lang="en-US" sz="2400" dirty="0" smtClean="0"/>
              <a:t>Key Exploitable Results</a:t>
            </a:r>
          </a:p>
          <a:p>
            <a:pPr lvl="1"/>
            <a:r>
              <a:rPr lang="en-US" sz="2000" dirty="0" smtClean="0"/>
              <a:t>6 is already in the </a:t>
            </a:r>
            <a:r>
              <a:rPr lang="en-US" sz="2000" dirty="0" err="1" smtClean="0"/>
              <a:t>DoA</a:t>
            </a:r>
            <a:r>
              <a:rPr lang="en-US" sz="2000" dirty="0" smtClean="0"/>
              <a:t>. ICOS and DMCC+ are missing</a:t>
            </a:r>
          </a:p>
          <a:p>
            <a:pPr lvl="1"/>
            <a:r>
              <a:rPr lang="en-US" sz="2000" dirty="0" smtClean="0"/>
              <a:t>Details to be collected (as soon as the template is defined)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WP regular meetings</a:t>
            </a:r>
          </a:p>
          <a:p>
            <a:pPr lvl="1"/>
            <a:r>
              <a:rPr lang="en-US" sz="1800" dirty="0" smtClean="0"/>
              <a:t>CC kickoff meetings</a:t>
            </a:r>
          </a:p>
          <a:p>
            <a:pPr lvl="1"/>
            <a:r>
              <a:rPr lang="en-US" sz="1800" dirty="0" smtClean="0"/>
              <a:t>CC task</a:t>
            </a:r>
            <a:r>
              <a:rPr lang="en-US" sz="1800" dirty="0"/>
              <a:t>-level </a:t>
            </a:r>
            <a:r>
              <a:rPr lang="en-US" sz="1800" dirty="0" smtClean="0"/>
              <a:t>meetings – Monthly?</a:t>
            </a:r>
            <a:endParaRPr lang="en-US" sz="1800" dirty="0"/>
          </a:p>
          <a:p>
            <a:pPr lvl="1"/>
            <a:r>
              <a:rPr lang="en-US" sz="1800" dirty="0" smtClean="0"/>
              <a:t>CC task </a:t>
            </a:r>
            <a:r>
              <a:rPr lang="en-US" sz="1800" dirty="0"/>
              <a:t>leaders’ </a:t>
            </a:r>
            <a:r>
              <a:rPr lang="en-US" sz="1800" dirty="0" smtClean="0"/>
              <a:t>meeting – Needed?</a:t>
            </a:r>
            <a:endParaRPr lang="en-US" sz="1800" dirty="0"/>
          </a:p>
          <a:p>
            <a:pPr lvl="1"/>
            <a:r>
              <a:rPr lang="en-US" sz="1800" dirty="0"/>
              <a:t>F2f </a:t>
            </a:r>
            <a:r>
              <a:rPr lang="en-US" sz="1800" dirty="0" smtClean="0"/>
              <a:t>meetings </a:t>
            </a:r>
            <a:endParaRPr lang="en-US" sz="1800" dirty="0"/>
          </a:p>
          <a:p>
            <a:pPr lvl="2"/>
            <a:r>
              <a:rPr lang="en-US" sz="1100" dirty="0" smtClean="0"/>
              <a:t>At RI forums</a:t>
            </a:r>
          </a:p>
          <a:p>
            <a:pPr lvl="2"/>
            <a:r>
              <a:rPr lang="en-US" sz="1100" dirty="0" smtClean="0"/>
              <a:t>At EOSC-hub forums (2/year)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1213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545AC-5ECA-49BB-A8E4-9C9F78F9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Work Plan – Table per task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81149C2-24A4-4EF8-B766-34C49B7C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2355C2-DB76-4124-A400-C1F1C349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269ED-CDE4-4088-9AF4-A8C6ECB427F4}" type="datetime1">
              <a:rPr lang="en-US" smtClean="0"/>
              <a:t>10/01/18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39E8545-6543-47F1-B656-0350C829D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38823"/>
              </p:ext>
            </p:extLst>
          </p:nvPr>
        </p:nvGraphicFramePr>
        <p:xfrm>
          <a:off x="303100" y="1223181"/>
          <a:ext cx="8673504" cy="266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99">
                  <a:extLst>
                    <a:ext uri="{9D8B030D-6E8A-4147-A177-3AD203B41FA5}">
                      <a16:colId xmlns="" xmlns:a16="http://schemas.microsoft.com/office/drawing/2014/main" val="396014078"/>
                    </a:ext>
                  </a:extLst>
                </a:gridCol>
                <a:gridCol w="1501743">
                  <a:extLst>
                    <a:ext uri="{9D8B030D-6E8A-4147-A177-3AD203B41FA5}">
                      <a16:colId xmlns="" xmlns:a16="http://schemas.microsoft.com/office/drawing/2014/main" val="328980114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154947426"/>
                    </a:ext>
                  </a:extLst>
                </a:gridCol>
                <a:gridCol w="1107318">
                  <a:extLst>
                    <a:ext uri="{9D8B030D-6E8A-4147-A177-3AD203B41FA5}">
                      <a16:colId xmlns="" xmlns:a16="http://schemas.microsoft.com/office/drawing/2014/main" val="1336833496"/>
                    </a:ext>
                  </a:extLst>
                </a:gridCol>
                <a:gridCol w="1052922">
                  <a:extLst>
                    <a:ext uri="{9D8B030D-6E8A-4147-A177-3AD203B41FA5}">
                      <a16:colId xmlns="" xmlns:a16="http://schemas.microsoft.com/office/drawing/2014/main" val="1554182558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286053786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392169826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Activity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Start date (mm/</a:t>
                      </a:r>
                      <a:r>
                        <a:rPr lang="en-US" sz="1800" dirty="0" err="1"/>
                        <a:t>yy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End date (mm/</a:t>
                      </a:r>
                      <a:r>
                        <a:rPr lang="en-US" sz="1800" dirty="0" err="1"/>
                        <a:t>yy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2478126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10.3.1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03/18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239277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10.3.2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02/18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05/18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6177840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2894256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10.3.N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Description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7268147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00439B60-070D-42D6-B990-B16D7027571E}"/>
              </a:ext>
            </a:extLst>
          </p:cNvPr>
          <p:cNvSpPr txBox="1">
            <a:spLocks/>
          </p:cNvSpPr>
          <p:nvPr/>
        </p:nvSpPr>
        <p:spPr>
          <a:xfrm>
            <a:off x="213803" y="4149081"/>
            <a:ext cx="8229600" cy="1939588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Activity identifier: task number + incremental id</a:t>
            </a:r>
          </a:p>
          <a:p>
            <a:r>
              <a:rPr lang="en-US" sz="2400" dirty="0"/>
              <a:t>Task Name: short description</a:t>
            </a:r>
          </a:p>
          <a:p>
            <a:r>
              <a:rPr lang="en-US" sz="2400" dirty="0"/>
              <a:t>Status: Planned/Ongoing/Done</a:t>
            </a:r>
          </a:p>
          <a:p>
            <a:r>
              <a:rPr lang="en-US" sz="2400" dirty="0"/>
              <a:t>Dependencies: list of activity identifiers</a:t>
            </a:r>
          </a:p>
          <a:p>
            <a:r>
              <a:rPr lang="en-US" sz="2400" b="1" dirty="0"/>
              <a:t>A tool to record the WP Work Plans will be provided soon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9BE7FFB-C2F5-4687-9F23-74C6F42BA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550"/>
              </p:ext>
            </p:extLst>
          </p:nvPr>
        </p:nvGraphicFramePr>
        <p:xfrm>
          <a:off x="314341" y="1196752"/>
          <a:ext cx="8673504" cy="280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099">
                  <a:extLst>
                    <a:ext uri="{9D8B030D-6E8A-4147-A177-3AD203B41FA5}">
                      <a16:colId xmlns="" xmlns:a16="http://schemas.microsoft.com/office/drawing/2014/main" val="396014078"/>
                    </a:ext>
                  </a:extLst>
                </a:gridCol>
                <a:gridCol w="1501743">
                  <a:extLst>
                    <a:ext uri="{9D8B030D-6E8A-4147-A177-3AD203B41FA5}">
                      <a16:colId xmlns="" xmlns:a16="http://schemas.microsoft.com/office/drawing/2014/main" val="328980114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154947426"/>
                    </a:ext>
                  </a:extLst>
                </a:gridCol>
                <a:gridCol w="1107318">
                  <a:extLst>
                    <a:ext uri="{9D8B030D-6E8A-4147-A177-3AD203B41FA5}">
                      <a16:colId xmlns="" xmlns:a16="http://schemas.microsoft.com/office/drawing/2014/main" val="1336833496"/>
                    </a:ext>
                  </a:extLst>
                </a:gridCol>
                <a:gridCol w="1052922">
                  <a:extLst>
                    <a:ext uri="{9D8B030D-6E8A-4147-A177-3AD203B41FA5}">
                      <a16:colId xmlns="" xmlns:a16="http://schemas.microsoft.com/office/drawing/2014/main" val="1554182558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286053786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392169826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Activity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Start date (mm/</a:t>
                      </a:r>
                      <a:r>
                        <a:rPr lang="en-US" sz="1800" dirty="0" err="1"/>
                        <a:t>yy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End date (mm/</a:t>
                      </a:r>
                      <a:r>
                        <a:rPr lang="en-US" sz="1800" dirty="0" err="1"/>
                        <a:t>yy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2478126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10.3.1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03/18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23927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/>
                        <a:t>10.3.2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Description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02/18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07</a:t>
                      </a:r>
                      <a:r>
                        <a:rPr lang="en-US" sz="1800" dirty="0"/>
                        <a:t>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6177840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2894256"/>
                  </a:ext>
                </a:extLst>
              </a:tr>
              <a:tr h="507211">
                <a:tc>
                  <a:txBody>
                    <a:bodyPr/>
                    <a:lstStyle/>
                    <a:p>
                      <a:r>
                        <a:rPr lang="en-US" sz="1800" dirty="0"/>
                        <a:t>10.3.N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Description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726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59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A8787-E4BC-4141-B18A-3927D76D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576064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Output from </a:t>
            </a:r>
            <a:r>
              <a:rPr lang="en-US" dirty="0" smtClean="0"/>
              <a:t>WP8 kickoff meeting (2/2)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3219616-02D5-4016-9E13-125132BC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79473-C165-4DF9-9B56-05E53582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6D3A-89CC-46FE-91E1-205F046309AC}" type="datetime1">
              <a:rPr lang="en-US" smtClean="0"/>
              <a:t>10/01/18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A30706D3-BD0F-4298-ABF8-0369860C5557}"/>
              </a:ext>
            </a:extLst>
          </p:cNvPr>
          <p:cNvSpPr txBox="1">
            <a:spLocks/>
          </p:cNvSpPr>
          <p:nvPr/>
        </p:nvSpPr>
        <p:spPr>
          <a:xfrm>
            <a:off x="457200" y="1279301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Preliminary quality metrics</a:t>
            </a:r>
          </a:p>
          <a:p>
            <a:pPr lvl="1"/>
            <a:r>
              <a:rPr lang="en-US" sz="2400" dirty="0"/>
              <a:t>Final target is defining 5 quality metrics per WP</a:t>
            </a:r>
          </a:p>
          <a:p>
            <a:pPr lvl="2"/>
            <a:r>
              <a:rPr lang="en-US" sz="1800" dirty="0"/>
              <a:t>Some </a:t>
            </a:r>
            <a:r>
              <a:rPr lang="en-US" sz="1800" dirty="0" smtClean="0"/>
              <a:t>examples</a:t>
            </a:r>
            <a:endParaRPr lang="en-US" sz="1800" dirty="0"/>
          </a:p>
          <a:p>
            <a:pPr lvl="3"/>
            <a:r>
              <a:rPr lang="en-US" sz="1600" dirty="0"/>
              <a:t>Number of scientific publications supported</a:t>
            </a:r>
          </a:p>
          <a:p>
            <a:pPr lvl="3"/>
            <a:r>
              <a:rPr lang="en-US" sz="1600" dirty="0"/>
              <a:t>Number of entries in the service catalogue</a:t>
            </a:r>
          </a:p>
          <a:p>
            <a:pPr lvl="3"/>
            <a:r>
              <a:rPr lang="en-US" sz="1600" dirty="0"/>
              <a:t>Amount of VMs instantiated</a:t>
            </a:r>
          </a:p>
          <a:p>
            <a:pPr lvl="3"/>
            <a:r>
              <a:rPr lang="en-US" sz="1600" dirty="0"/>
              <a:t>Number of users per thematic service</a:t>
            </a:r>
          </a:p>
          <a:p>
            <a:pPr lvl="3"/>
            <a:r>
              <a:rPr lang="en-US" sz="1600" dirty="0"/>
              <a:t>Number of training modules produced and </a:t>
            </a:r>
            <a:r>
              <a:rPr lang="en-US" sz="1600" dirty="0" smtClean="0"/>
              <a:t>kept up</a:t>
            </a:r>
            <a:r>
              <a:rPr lang="en-US" sz="1600" dirty="0"/>
              <a:t>-to</a:t>
            </a:r>
          </a:p>
          <a:p>
            <a:r>
              <a:rPr lang="en-US" sz="2800" dirty="0" smtClean="0"/>
              <a:t>EOSC</a:t>
            </a:r>
            <a:r>
              <a:rPr lang="en-US" sz="2800" dirty="0"/>
              <a:t>-hub/</a:t>
            </a:r>
            <a:r>
              <a:rPr lang="en-US" sz="2800" dirty="0" err="1"/>
              <a:t>OpenAIRE</a:t>
            </a:r>
            <a:r>
              <a:rPr lang="en-US" sz="2800" dirty="0"/>
              <a:t> Advance collaboration</a:t>
            </a:r>
          </a:p>
          <a:p>
            <a:pPr lvl="1"/>
            <a:r>
              <a:rPr lang="en-US" dirty="0" smtClean="0"/>
              <a:t>Assessment and impact on the WP work plan</a:t>
            </a:r>
          </a:p>
          <a:p>
            <a:r>
              <a:rPr lang="en-US" sz="2800" dirty="0"/>
              <a:t>Inputs for AMB meetings</a:t>
            </a:r>
            <a:endParaRPr lang="en-US" sz="1400" dirty="0"/>
          </a:p>
          <a:p>
            <a:pPr lvl="1"/>
            <a:r>
              <a:rPr lang="en-US" sz="1800" dirty="0"/>
              <a:t>Short, written input from each CC. Details </a:t>
            </a:r>
            <a:r>
              <a:rPr lang="en-US" sz="1800" dirty="0" smtClean="0"/>
              <a:t>TBD</a:t>
            </a:r>
          </a:p>
          <a:p>
            <a:pPr lvl="1"/>
            <a:r>
              <a:rPr lang="en-US" sz="1800" dirty="0" smtClean="0"/>
              <a:t>Monthly frequency (TBC)</a:t>
            </a:r>
            <a:endParaRPr lang="en-US" sz="1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988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technical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Series of webinars?</a:t>
            </a:r>
          </a:p>
          <a:p>
            <a:r>
              <a:rPr lang="en-US" dirty="0" smtClean="0"/>
              <a:t>F2F workshop? </a:t>
            </a:r>
            <a:r>
              <a:rPr lang="en-US" dirty="0" err="1" smtClean="0"/>
              <a:t>Hackathon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EOSC-hub all-hands (April-May) – too late?</a:t>
            </a:r>
          </a:p>
          <a:p>
            <a:r>
              <a:rPr lang="en-US" dirty="0" smtClean="0"/>
              <a:t>Invite Service experts to CC meetings?</a:t>
            </a:r>
          </a:p>
          <a:p>
            <a:r>
              <a:rPr lang="en-US" dirty="0" smtClean="0"/>
              <a:t>‘Interest groups’? – E.g. </a:t>
            </a:r>
            <a:r>
              <a:rPr lang="en-US" dirty="0" err="1" smtClean="0"/>
              <a:t>Jupyter</a:t>
            </a:r>
            <a:r>
              <a:rPr lang="en-US" dirty="0" smtClean="0"/>
              <a:t>; Containers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3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&amp; storage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dirty="0"/>
              <a:t>/pilot </a:t>
            </a:r>
            <a:r>
              <a:rPr lang="en-US" dirty="0" smtClean="0"/>
              <a:t>scale capacity should </a:t>
            </a:r>
            <a:r>
              <a:rPr lang="en-US" dirty="0"/>
              <a:t>be </a:t>
            </a:r>
            <a:r>
              <a:rPr lang="en-US" dirty="0" smtClean="0"/>
              <a:t>already budgeted </a:t>
            </a:r>
            <a:r>
              <a:rPr lang="en-US" dirty="0"/>
              <a:t>in your CC (!)</a:t>
            </a:r>
          </a:p>
          <a:p>
            <a:r>
              <a:rPr lang="en-US" dirty="0" smtClean="0"/>
              <a:t>Many of the common services have catch-all instances for ‘new communities’</a:t>
            </a:r>
          </a:p>
          <a:p>
            <a:endParaRPr lang="en-US" dirty="0" smtClean="0"/>
          </a:p>
          <a:p>
            <a:r>
              <a:rPr lang="en-US" dirty="0" smtClean="0"/>
              <a:t>Production </a:t>
            </a:r>
            <a:r>
              <a:rPr lang="en-US" dirty="0"/>
              <a:t>scale operation with VA in WP13: </a:t>
            </a:r>
          </a:p>
          <a:p>
            <a:pPr lvl="1"/>
            <a:r>
              <a:rPr lang="en-US" dirty="0"/>
              <a:t>Marine, EISCAT_3D (M19)</a:t>
            </a:r>
          </a:p>
          <a:p>
            <a:r>
              <a:rPr lang="en-US" dirty="0" smtClean="0"/>
              <a:t>For others: </a:t>
            </a:r>
          </a:p>
          <a:p>
            <a:pPr lvl="1"/>
            <a:r>
              <a:rPr lang="en-US" dirty="0" smtClean="0"/>
              <a:t>OLA negotiation (with </a:t>
            </a:r>
            <a:r>
              <a:rPr lang="en-US" dirty="0"/>
              <a:t>providers) within and beyond the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SLA towards users for the ‘whole stack’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5148064" y="692696"/>
            <a:ext cx="3831554" cy="5544616"/>
          </a:xfrm>
          <a:prstGeom prst="roundRect">
            <a:avLst/>
          </a:prstGeom>
          <a:solidFill>
            <a:srgbClr val="FFFFFF"/>
          </a:solidFill>
          <a:ln w="3175" cap="flat">
            <a:solidFill>
              <a:srgbClr val="000000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5580112" y="744959"/>
            <a:ext cx="341987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400" dirty="0" err="1" smtClean="0">
                <a:sym typeface="Gill Sans" charset="0"/>
              </a:rPr>
              <a:t>OpenAIRE</a:t>
            </a:r>
            <a:r>
              <a:rPr lang="en-US" sz="1400" dirty="0" smtClean="0">
                <a:sym typeface="Gill Sans" charset="0"/>
              </a:rPr>
              <a:t>-Advance – EOSC-hub</a:t>
            </a:r>
            <a:endParaRPr lang="en-US" sz="1400" dirty="0">
              <a:sym typeface="Gill Sans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1520" y="692696"/>
            <a:ext cx="3831554" cy="2952328"/>
          </a:xfrm>
          <a:prstGeom prst="roundRect">
            <a:avLst/>
          </a:prstGeom>
          <a:solidFill>
            <a:schemeClr val="bg1"/>
          </a:solidFill>
          <a:ln w="3175" cap="flat" cmpd="sng">
            <a:solidFill>
              <a:schemeClr val="tx1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Circular Arrow 48"/>
          <p:cNvSpPr>
            <a:spLocks/>
          </p:cNvSpPr>
          <p:nvPr/>
        </p:nvSpPr>
        <p:spPr>
          <a:xfrm rot="886150">
            <a:off x="842971" y="1424512"/>
            <a:ext cx="2641296" cy="1973746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17362087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0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802" y="2343192"/>
            <a:ext cx="478967" cy="35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006" y="2651206"/>
            <a:ext cx="346903" cy="25474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ight Arrow 51"/>
          <p:cNvSpPr>
            <a:spLocks/>
          </p:cNvSpPr>
          <p:nvPr/>
        </p:nvSpPr>
        <p:spPr>
          <a:xfrm rot="2656027">
            <a:off x="1606529" y="2210016"/>
            <a:ext cx="356203" cy="17278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1400">
              <a:uFillTx/>
              <a:latin typeface="PF Paperback"/>
              <a:cs typeface="PF Paperback"/>
            </a:endParaRPr>
          </a:p>
        </p:txBody>
      </p:sp>
      <p:sp>
        <p:nvSpPr>
          <p:cNvPr id="53" name="Right Arrow 52"/>
          <p:cNvSpPr>
            <a:spLocks/>
          </p:cNvSpPr>
          <p:nvPr/>
        </p:nvSpPr>
        <p:spPr>
          <a:xfrm rot="19197062">
            <a:off x="1609319" y="2597936"/>
            <a:ext cx="356203" cy="17278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1400">
              <a:uFillTx/>
              <a:latin typeface="PF Paperback"/>
              <a:cs typeface="PF Paperback"/>
            </a:endParaRPr>
          </a:p>
        </p:txBody>
      </p:sp>
      <p:sp>
        <p:nvSpPr>
          <p:cNvPr id="54" name="Right Arrow 53"/>
          <p:cNvSpPr>
            <a:spLocks/>
          </p:cNvSpPr>
          <p:nvPr/>
        </p:nvSpPr>
        <p:spPr>
          <a:xfrm>
            <a:off x="2475181" y="2369146"/>
            <a:ext cx="356203" cy="172788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>
              <a:latin typeface="PF Paperback"/>
              <a:cs typeface="PF Paperback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569751" y="1740825"/>
            <a:ext cx="8198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556731" y="2828775"/>
            <a:ext cx="8198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Research </a:t>
            </a:r>
          </a:p>
          <a:p>
            <a:pPr algn="ctr">
              <a:defRPr>
                <a:uFillTx/>
              </a:defRPr>
            </a:pPr>
            <a:r>
              <a:rPr lang="en-US" sz="1100" b="1" dirty="0" smtClean="0">
                <a:uFillTx/>
                <a:latin typeface="PF Paperback"/>
                <a:cs typeface="PF Paperback"/>
              </a:rPr>
              <a:t>Software</a:t>
            </a:r>
            <a:endParaRPr lang="en-US" sz="1100" b="1" dirty="0">
              <a:uFillTx/>
              <a:latin typeface="PF Paperback"/>
              <a:cs typeface="PF Paperback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791852" y="2039808"/>
            <a:ext cx="116171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e-</a:t>
            </a:r>
            <a:r>
              <a:rPr lang="en-US" sz="1100" b="1" dirty="0" smtClean="0">
                <a:uFillTx/>
                <a:latin typeface="PF Paperback"/>
                <a:cs typeface="PF Paperback"/>
              </a:rPr>
              <a:t>infra Tools &amp;</a:t>
            </a:r>
          </a:p>
          <a:p>
            <a:pPr algn="ctr">
              <a:defRPr>
                <a:uFillTx/>
              </a:defRPr>
            </a:pPr>
            <a:r>
              <a:rPr lang="en-US" sz="1100" b="1" dirty="0" smtClean="0">
                <a:uFillTx/>
                <a:latin typeface="PF Paperback"/>
                <a:cs typeface="PF Paperback"/>
              </a:rPr>
              <a:t>Services</a:t>
            </a:r>
            <a:endParaRPr lang="en-US" sz="1100" b="1" dirty="0">
              <a:uFillTx/>
              <a:latin typeface="PF Paperback"/>
              <a:cs typeface="PF Paperback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2890959" y="1987372"/>
            <a:ext cx="8198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Research</a:t>
            </a:r>
          </a:p>
          <a:p>
            <a:pPr algn="ctr">
              <a:defRPr>
                <a:uFillTx/>
              </a:defRPr>
            </a:pPr>
            <a:r>
              <a:rPr lang="en-US" sz="1100" b="1" dirty="0">
                <a:uFillTx/>
                <a:latin typeface="PF Paperback"/>
                <a:cs typeface="PF Paperback"/>
              </a:rPr>
              <a:t>data</a:t>
            </a:r>
          </a:p>
        </p:txBody>
      </p:sp>
      <p:sp>
        <p:nvSpPr>
          <p:cNvPr id="59" name="TextBox 47"/>
          <p:cNvSpPr txBox="1">
            <a:spLocks noChangeArrowheads="1"/>
          </p:cNvSpPr>
          <p:nvPr/>
        </p:nvSpPr>
        <p:spPr bwMode="auto">
          <a:xfrm>
            <a:off x="1281237" y="3194892"/>
            <a:ext cx="1539892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b="1" i="1" dirty="0">
                <a:uFillTx/>
                <a:latin typeface="PF Paperback" charset="0"/>
                <a:cs typeface="PF Paperback" charset="0"/>
              </a:rPr>
              <a:t>Scientific process</a:t>
            </a:r>
          </a:p>
        </p:txBody>
      </p:sp>
      <p:pic>
        <p:nvPicPr>
          <p:cNvPr id="60" name="Picture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776" y="1536620"/>
            <a:ext cx="435255" cy="3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>
            <a:spLocks/>
          </p:cNvSpPr>
          <p:nvPr/>
        </p:nvSpPr>
        <p:spPr>
          <a:xfrm>
            <a:off x="1308553" y="1191044"/>
            <a:ext cx="194170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>
                <a:uFillTx/>
              </a:defRPr>
            </a:defPPr>
            <a:lvl1pPr algn="ctr">
              <a:defRPr sz="1200" b="1">
                <a:uFillTx/>
              </a:defRPr>
            </a:lvl1pPr>
          </a:lstStyle>
          <a:p>
            <a:pPr>
              <a:defRPr>
                <a:uFillTx/>
              </a:defRPr>
            </a:pPr>
            <a:r>
              <a:rPr lang="en-US" sz="1100" dirty="0">
                <a:uFillTx/>
                <a:latin typeface="PF Paperback"/>
                <a:cs typeface="PF Paperback"/>
              </a:rPr>
              <a:t>Research literature:</a:t>
            </a:r>
          </a:p>
          <a:p>
            <a:pPr>
              <a:defRPr>
                <a:uFillTx/>
              </a:defRPr>
            </a:pPr>
            <a:r>
              <a:rPr lang="en-US" sz="1100" b="0" i="1" dirty="0">
                <a:uFillTx/>
                <a:latin typeface="PF Paperback"/>
                <a:cs typeface="PF Paperback"/>
              </a:rPr>
              <a:t>Articles, docs, white papers</a:t>
            </a:r>
          </a:p>
          <a:p>
            <a:pPr>
              <a:defRPr>
                <a:uFillTx/>
              </a:defRPr>
            </a:pPr>
            <a:endParaRPr lang="en-US" sz="1100" dirty="0">
              <a:uFillTx/>
              <a:latin typeface="PF Paperback"/>
              <a:cs typeface="PF Paperback"/>
            </a:endParaRPr>
          </a:p>
        </p:txBody>
      </p:sp>
      <p:sp>
        <p:nvSpPr>
          <p:cNvPr id="62" name="Rounded Rectangle 61"/>
          <p:cNvSpPr>
            <a:spLocks/>
          </p:cNvSpPr>
          <p:nvPr/>
        </p:nvSpPr>
        <p:spPr>
          <a:xfrm>
            <a:off x="1188944" y="2045423"/>
            <a:ext cx="394334" cy="256792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1400">
              <a:uFillTx/>
              <a:latin typeface="PF Paperback"/>
              <a:cs typeface="PF Paperback"/>
            </a:endParaRP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1136863" y="2035180"/>
            <a:ext cx="582211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64" name="Rounded Rectangle 63"/>
          <p:cNvSpPr>
            <a:spLocks/>
          </p:cNvSpPr>
          <p:nvPr/>
        </p:nvSpPr>
        <p:spPr>
          <a:xfrm>
            <a:off x="3076291" y="2315191"/>
            <a:ext cx="394334" cy="256792"/>
          </a:xfrm>
          <a:prstGeom prst="roundRect">
            <a:avLst/>
          </a:prstGeom>
          <a:solidFill>
            <a:srgbClr val="FFFFFF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>
                <a:uFillTx/>
              </a:defRPr>
            </a:pPr>
            <a:endParaRPr lang="en-US" sz="1400">
              <a:uFillTx/>
              <a:latin typeface="PF Paperback"/>
              <a:cs typeface="PF Paperback"/>
            </a:endParaRP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3024210" y="2304264"/>
            <a:ext cx="582211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01101010</a:t>
            </a:r>
          </a:p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01100001</a:t>
            </a:r>
          </a:p>
          <a:p>
            <a:pPr>
              <a:defRPr>
                <a:uFillTx/>
              </a:defRPr>
            </a:pPr>
            <a:r>
              <a:rPr 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F Paperback"/>
                <a:cs typeface="PF Paperback"/>
              </a:rPr>
              <a:t>11010010</a:t>
            </a:r>
          </a:p>
        </p:txBody>
      </p:sp>
      <p:sp>
        <p:nvSpPr>
          <p:cNvPr id="66" name="TextBox 47"/>
          <p:cNvSpPr txBox="1">
            <a:spLocks noChangeArrowheads="1"/>
          </p:cNvSpPr>
          <p:nvPr/>
        </p:nvSpPr>
        <p:spPr bwMode="auto">
          <a:xfrm>
            <a:off x="1061600" y="744959"/>
            <a:ext cx="2358272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400" b="1" i="1" dirty="0" smtClean="0">
                <a:uFillTx/>
                <a:latin typeface="PF Paperback" charset="0"/>
                <a:cs typeface="PF Paperback" charset="0"/>
              </a:rPr>
              <a:t>Research Infrastructures</a:t>
            </a:r>
            <a:endParaRPr lang="en-US" sz="1400" b="1" i="1" dirty="0">
              <a:uFillTx/>
              <a:latin typeface="PF Paperback" charset="0"/>
              <a:cs typeface="PF Paperback" charset="0"/>
            </a:endParaRPr>
          </a:p>
        </p:txBody>
      </p:sp>
      <p:graphicFrame>
        <p:nvGraphicFramePr>
          <p:cNvPr id="6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865000"/>
              </p:ext>
            </p:extLst>
          </p:nvPr>
        </p:nvGraphicFramePr>
        <p:xfrm>
          <a:off x="6495366" y="2599986"/>
          <a:ext cx="2106032" cy="336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8" name="Oval 67"/>
          <p:cNvSpPr/>
          <p:nvPr/>
        </p:nvSpPr>
        <p:spPr>
          <a:xfrm>
            <a:off x="5652120" y="4504208"/>
            <a:ext cx="1238086" cy="784436"/>
          </a:xfrm>
          <a:prstGeom prst="ellipse">
            <a:avLst/>
          </a:prstGeom>
          <a:blipFill rotWithShape="1">
            <a:blip r:embed="rId10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10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Enabling transparent </a:t>
            </a:r>
          </a:p>
          <a:p>
            <a:pPr eaLnBrk="1" hangingPunct="1"/>
            <a:r>
              <a:rPr lang="en-US" sz="1000" b="1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evaluation</a:t>
            </a:r>
          </a:p>
        </p:txBody>
      </p:sp>
      <p:sp>
        <p:nvSpPr>
          <p:cNvPr id="69" name="Oval 68"/>
          <p:cNvSpPr/>
          <p:nvPr/>
        </p:nvSpPr>
        <p:spPr>
          <a:xfrm>
            <a:off x="5652120" y="3231569"/>
            <a:ext cx="1238086" cy="784436"/>
          </a:xfrm>
          <a:prstGeom prst="ellipse">
            <a:avLst/>
          </a:prstGeom>
          <a:blipFill rotWithShape="1">
            <a:blip r:embed="rId10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FEFFFF"/>
                </a:solidFill>
                <a:latin typeface="PF Paperback" charset="0"/>
                <a:cs typeface="PF Paperback" charset="0"/>
              </a:rPr>
              <a:t>Enabling reproducibility </a:t>
            </a:r>
            <a:endParaRPr lang="en-US" sz="1000" dirty="0">
              <a:solidFill>
                <a:srgbClr val="FEFFFF"/>
              </a:solidFill>
              <a:latin typeface="PF Paperback" charset="0"/>
              <a:cs typeface="PF Paperback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51520" y="4221089"/>
            <a:ext cx="3831554" cy="2016223"/>
          </a:xfrm>
          <a:prstGeom prst="roundRect">
            <a:avLst/>
          </a:prstGeom>
          <a:solidFill>
            <a:srgbClr val="FFFFFF"/>
          </a:solidFill>
          <a:ln w="3175" cap="flat">
            <a:solidFill>
              <a:srgbClr val="000000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67290" y="5919585"/>
            <a:ext cx="1199171" cy="28084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Long-tail users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2" name="Right Arrow 71"/>
          <p:cNvSpPr>
            <a:spLocks/>
          </p:cNvSpPr>
          <p:nvPr/>
        </p:nvSpPr>
        <p:spPr>
          <a:xfrm>
            <a:off x="3783261" y="2547826"/>
            <a:ext cx="1543248" cy="28064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>
              <a:latin typeface="PF Paperback"/>
              <a:cs typeface="PF Paperback"/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3188605" y="2714568"/>
            <a:ext cx="190740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200" dirty="0" smtClean="0"/>
              <a:t>Open Science</a:t>
            </a:r>
          </a:p>
          <a:p>
            <a:r>
              <a:rPr lang="en-US" sz="1200" dirty="0" smtClean="0"/>
              <a:t>Access and Publishing </a:t>
            </a:r>
            <a:endParaRPr lang="en-US" sz="1200" dirty="0"/>
          </a:p>
        </p:txBody>
      </p:sp>
      <p:sp>
        <p:nvSpPr>
          <p:cNvPr id="74" name="Right Arrow 73"/>
          <p:cNvSpPr>
            <a:spLocks/>
          </p:cNvSpPr>
          <p:nvPr/>
        </p:nvSpPr>
        <p:spPr>
          <a:xfrm flipH="1">
            <a:off x="3783261" y="2171035"/>
            <a:ext cx="1522763" cy="25195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>
              <a:latin typeface="PF Paperback"/>
              <a:cs typeface="PF Paperback"/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3851920" y="1558533"/>
            <a:ext cx="1501424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Support to create</a:t>
            </a:r>
            <a:b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operate own</a:t>
            </a:r>
            <a:b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infrastructure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Right Arrow 75"/>
          <p:cNvSpPr>
            <a:spLocks/>
          </p:cNvSpPr>
          <p:nvPr/>
        </p:nvSpPr>
        <p:spPr>
          <a:xfrm flipH="1">
            <a:off x="3765462" y="4777115"/>
            <a:ext cx="1522763" cy="25195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>
              <a:latin typeface="PF Paperback"/>
              <a:cs typeface="PF Paperback"/>
            </a:endParaRP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3592208" y="4437112"/>
            <a:ext cx="191589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200" dirty="0" smtClean="0">
                <a:solidFill>
                  <a:srgbClr val="FF674E"/>
                </a:solidFill>
              </a:rPr>
              <a:t>Catch-all infrastructure</a:t>
            </a:r>
            <a:endParaRPr lang="en-US" sz="1200" dirty="0">
              <a:solidFill>
                <a:srgbClr val="FF674E"/>
              </a:solidFill>
            </a:endParaRPr>
          </a:p>
        </p:txBody>
      </p:sp>
      <p:sp>
        <p:nvSpPr>
          <p:cNvPr id="78" name="Right Arrow 77"/>
          <p:cNvSpPr>
            <a:spLocks/>
          </p:cNvSpPr>
          <p:nvPr/>
        </p:nvSpPr>
        <p:spPr>
          <a:xfrm>
            <a:off x="3783261" y="5118170"/>
            <a:ext cx="1543248" cy="280647"/>
          </a:xfrm>
          <a:prstGeom prst="rightArrow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000">
              <a:latin typeface="PF Paperback"/>
              <a:cs typeface="PF Paperback"/>
            </a:endParaRPr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3188605" y="5284913"/>
            <a:ext cx="190740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defRPr sz="2800" b="1" i="1">
                <a:latin typeface="PF Paperback" charset="0"/>
                <a:ea typeface="ヒラギノ角ゴ ProN W3" charset="0"/>
                <a:cs typeface="PF Paperback" charset="0"/>
              </a:defRPr>
            </a:lvl1pPr>
            <a:lvl2pPr marL="742950" indent="-28575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3300">
                <a:latin typeface="Gill Sans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1200" dirty="0" smtClean="0"/>
              <a:t>Open Science</a:t>
            </a:r>
          </a:p>
          <a:p>
            <a:r>
              <a:rPr lang="en-US" sz="1200" dirty="0" smtClean="0"/>
              <a:t>Access and Publishing 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5940465" y="1443569"/>
            <a:ext cx="2767146" cy="265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solidFill>
              <a:schemeClr val="accent6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Discover re-usable objects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75656" y="4647471"/>
            <a:ext cx="944824" cy="293697"/>
          </a:xfrm>
          <a:prstGeom prst="roundRect">
            <a:avLst/>
          </a:prstGeom>
          <a:blipFill rotWithShape="1">
            <a:blip r:embed="rId10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Zenodo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888668" y="4458669"/>
            <a:ext cx="1135541" cy="480983"/>
          </a:xfrm>
          <a:prstGeom prst="roundRect">
            <a:avLst/>
          </a:prstGeom>
          <a:blipFill rotWithShape="1">
            <a:blip r:embed="rId10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Applications on demand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07138" y="5389407"/>
            <a:ext cx="1135541" cy="293697"/>
          </a:xfrm>
          <a:prstGeom prst="roundRect">
            <a:avLst/>
          </a:prstGeom>
          <a:blipFill rotWithShape="1">
            <a:blip r:embed="rId10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B2SHARE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40465" y="2077341"/>
            <a:ext cx="2767146" cy="265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 cap="flat">
            <a:solidFill>
              <a:schemeClr val="accent6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Setup and execute custom analysis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27584" y="2546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EOSC-hub/</a:t>
            </a:r>
            <a:r>
              <a:rPr lang="en-US" sz="2800" b="1" dirty="0" err="1">
                <a:latin typeface="Arial"/>
                <a:cs typeface="Arial"/>
              </a:rPr>
              <a:t>OpenAIRE</a:t>
            </a:r>
            <a:r>
              <a:rPr lang="en-US" sz="2800" b="1" dirty="0">
                <a:latin typeface="Arial"/>
                <a:cs typeface="Arial"/>
              </a:rPr>
              <a:t> Advance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591722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Some example driver use cases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DI4R conference, 1</a:t>
            </a:r>
            <a:r>
              <a:rPr lang="en-US" baseline="30000" smtClean="0"/>
              <a:t>st</a:t>
            </a:r>
            <a:r>
              <a:rPr lang="en-US" smtClean="0"/>
              <a:t> of December, 2017 - Brussels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77D4BE-F539-D04A-8CB9-4B543B2D7FFD}" type="slidenum">
              <a:rPr lang="en-GB" smtClean="0">
                <a:uFillTx/>
              </a:rPr>
              <a:pPr/>
              <a:t>9</a:t>
            </a:fld>
            <a:endParaRPr lang="en-GB"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35876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Researchers depositing publications in </a:t>
            </a:r>
            <a:r>
              <a:rPr lang="en-US" dirty="0" err="1"/>
              <a:t>OpenAIRE</a:t>
            </a:r>
            <a:r>
              <a:rPr lang="en-US" dirty="0"/>
              <a:t> </a:t>
            </a:r>
            <a:r>
              <a:rPr lang="en-US" dirty="0" smtClean="0"/>
              <a:t>should be able to include </a:t>
            </a:r>
            <a:r>
              <a:rPr lang="en-US" dirty="0"/>
              <a:t>references to datasets and application services </a:t>
            </a:r>
            <a:r>
              <a:rPr lang="en-US" dirty="0" smtClean="0"/>
              <a:t>stored </a:t>
            </a:r>
            <a:r>
              <a:rPr lang="en-US" dirty="0"/>
              <a:t>in EOSC-hub. 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Researchers </a:t>
            </a:r>
            <a:r>
              <a:rPr lang="en-US" dirty="0" smtClean="0"/>
              <a:t>should be able to import </a:t>
            </a:r>
            <a:r>
              <a:rPr lang="en-US" dirty="0"/>
              <a:t>datasets from </a:t>
            </a:r>
            <a:r>
              <a:rPr lang="en-US" dirty="0" err="1"/>
              <a:t>OpenAIRE</a:t>
            </a:r>
            <a:r>
              <a:rPr lang="en-US" dirty="0"/>
              <a:t> (</a:t>
            </a:r>
            <a:r>
              <a:rPr lang="en-US" dirty="0" err="1"/>
              <a:t>Zenodo</a:t>
            </a:r>
            <a:r>
              <a:rPr lang="en-US" dirty="0"/>
              <a:t>) into EOSC-hub compute and application service to carry out data </a:t>
            </a:r>
            <a:r>
              <a:rPr lang="en-US" dirty="0" smtClean="0"/>
              <a:t>analysis.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Researchers </a:t>
            </a:r>
            <a:r>
              <a:rPr lang="en-US" dirty="0" smtClean="0"/>
              <a:t>should be able to export </a:t>
            </a:r>
            <a:r>
              <a:rPr lang="en-US" u="sng" dirty="0"/>
              <a:t>analysis </a:t>
            </a:r>
            <a:r>
              <a:rPr lang="en-US" u="sng" dirty="0" smtClean="0"/>
              <a:t>result</a:t>
            </a:r>
            <a:r>
              <a:rPr lang="en-US" dirty="0" smtClean="0"/>
              <a:t> data </a:t>
            </a:r>
            <a:r>
              <a:rPr lang="en-US" dirty="0"/>
              <a:t>from EOSC-hub compute and application services to </a:t>
            </a:r>
            <a:r>
              <a:rPr lang="en-US" dirty="0" err="1"/>
              <a:t>OpenAIRE</a:t>
            </a:r>
            <a:r>
              <a:rPr lang="en-US" dirty="0"/>
              <a:t> (</a:t>
            </a:r>
            <a:r>
              <a:rPr lang="en-US" dirty="0" err="1"/>
              <a:t>Zenodo</a:t>
            </a:r>
            <a:r>
              <a:rPr lang="en-US" dirty="0"/>
              <a:t>) to share these data with broader audiences. 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User communities should be able to collect </a:t>
            </a:r>
            <a:r>
              <a:rPr lang="en-US" dirty="0"/>
              <a:t>and </a:t>
            </a:r>
            <a:r>
              <a:rPr lang="en-US" dirty="0" err="1"/>
              <a:t>visualise</a:t>
            </a:r>
            <a:r>
              <a:rPr lang="en-US" dirty="0"/>
              <a:t> research impact data about the use of </a:t>
            </a:r>
            <a:r>
              <a:rPr lang="en-US" dirty="0" smtClean="0"/>
              <a:t>their community data </a:t>
            </a:r>
            <a:r>
              <a:rPr lang="en-US" dirty="0"/>
              <a:t>and application services that are </a:t>
            </a:r>
            <a:r>
              <a:rPr lang="en-US" dirty="0" smtClean="0"/>
              <a:t>part of EOSC</a:t>
            </a:r>
            <a:r>
              <a:rPr lang="en-US" dirty="0"/>
              <a:t>-hub. </a:t>
            </a:r>
          </a:p>
        </p:txBody>
      </p:sp>
    </p:spTree>
    <p:extLst>
      <p:ext uri="{BB962C8B-B14F-4D97-AF65-F5344CB8AC3E}">
        <p14:creationId xmlns:p14="http://schemas.microsoft.com/office/powerpoint/2010/main" val="2415301303"/>
      </p:ext>
    </p:extLst>
  </p:cSld>
  <p:clrMapOvr>
    <a:masterClrMapping/>
  </p:clrMapOvr>
  <p:transition xmlns:p14="http://schemas.microsoft.com/office/powerpoint/2010/main" spd="med"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13141</TotalTime>
  <Words>854</Words>
  <Application>Microsoft Macintosh PowerPoint</Application>
  <PresentationFormat>On-screen Show (4:3)</PresentationFormat>
  <Paragraphs>175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Presentation1</vt:lpstr>
      <vt:lpstr>EGI Engage powerpoint presentation v3.2</vt:lpstr>
      <vt:lpstr>EGI Powerpoint Presentation (body)</vt:lpstr>
      <vt:lpstr>EGI Powerpoint Presentation (closing)</vt:lpstr>
      <vt:lpstr>Master</vt:lpstr>
      <vt:lpstr>Session 2</vt:lpstr>
      <vt:lpstr>Collaborative tools (Based on Pre-AMB meeting – Dec 20.)</vt:lpstr>
      <vt:lpstr>Expected Output from WP8 kickoff meeting (1/2)</vt:lpstr>
      <vt:lpstr>WP Work Plan – Table per task</vt:lpstr>
      <vt:lpstr>Expected Output from WP8 kickoff meeting (2/2)</vt:lpstr>
      <vt:lpstr>Training and technical support</vt:lpstr>
      <vt:lpstr>Compute &amp; storage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Gergely Sipos</cp:lastModifiedBy>
  <cp:revision>238</cp:revision>
  <dcterms:created xsi:type="dcterms:W3CDTF">2017-10-02T12:41:48Z</dcterms:created>
  <dcterms:modified xsi:type="dcterms:W3CDTF">2018-01-10T10:50:04Z</dcterms:modified>
</cp:coreProperties>
</file>