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gif" ContentType="image/gif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1"/>
  </p:notesMasterIdLst>
  <p:sldIdLst>
    <p:sldId id="316" r:id="rId2"/>
    <p:sldId id="317" r:id="rId3"/>
    <p:sldId id="323" r:id="rId4"/>
    <p:sldId id="324" r:id="rId5"/>
    <p:sldId id="318" r:id="rId6"/>
    <p:sldId id="319" r:id="rId7"/>
    <p:sldId id="320" r:id="rId8"/>
    <p:sldId id="321" r:id="rId9"/>
    <p:sldId id="32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F5FB"/>
    <a:srgbClr val="C9FABC"/>
    <a:srgbClr val="246889"/>
    <a:srgbClr val="FCF7BA"/>
    <a:srgbClr val="FED1B8"/>
    <a:srgbClr val="006699"/>
    <a:srgbClr val="0E71B4"/>
    <a:srgbClr val="F6BBFB"/>
    <a:srgbClr val="F7B034"/>
    <a:srgbClr val="109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0" autoAdjust="0"/>
    <p:restoredTop sz="74964" autoAdjust="0"/>
  </p:normalViewPr>
  <p:slideViewPr>
    <p:cSldViewPr>
      <p:cViewPr>
        <p:scale>
          <a:sx n="87" d="100"/>
          <a:sy n="87" d="100"/>
        </p:scale>
        <p:origin x="400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0D696-3FDD-B64D-BCCD-A5C769FC78D6}" type="datetimeFigureOut">
              <a:rPr lang="en-US" smtClean="0"/>
              <a:t>1/9/18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00F2E-E6F6-584A-8B3A-823D09DC1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70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00F2E-E6F6-584A-8B3A-823D09DC15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14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Iter</a:t>
            </a:r>
            <a:r>
              <a:rPr lang="en-US" dirty="0" smtClean="0"/>
              <a:t> is the next generation of fusion experiment currently under construction in South of France.  It is ~100x</a:t>
            </a:r>
            <a:r>
              <a:rPr lang="en-US" baseline="0" dirty="0" smtClean="0"/>
              <a:t> larger than JET, the current largest.  To give an idea of the scale, in the 35 years of JET operations, about 650TB of data has been </a:t>
            </a:r>
            <a:r>
              <a:rPr lang="en-US" baseline="0" dirty="0" err="1" smtClean="0"/>
              <a:t>captued</a:t>
            </a:r>
            <a:r>
              <a:rPr lang="en-US" baseline="0" dirty="0" smtClean="0"/>
              <a:t>.  </a:t>
            </a:r>
            <a:r>
              <a:rPr lang="en-US" baseline="0" dirty="0" err="1" smtClean="0"/>
              <a:t>Iter</a:t>
            </a:r>
            <a:r>
              <a:rPr lang="en-US" baseline="0" dirty="0" smtClean="0"/>
              <a:t> will produce 2PB a 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00F2E-E6F6-584A-8B3A-823D09DC15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25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UDA is </a:t>
            </a:r>
            <a:r>
              <a:rPr lang="en-US" dirty="0" err="1" smtClean="0"/>
              <a:t>Iter’s</a:t>
            </a:r>
            <a:r>
              <a:rPr lang="en-US" dirty="0" smtClean="0"/>
              <a:t> Unified Data Access Layer.  It provides an abstraction layer</a:t>
            </a:r>
            <a:r>
              <a:rPr lang="en-US" baseline="0" dirty="0" smtClean="0"/>
              <a:t> which is storage and format agnostic, with formant information held in a central DB (allowing data model changes without the need to recompile code).  API supports basic get/put operations from user perspective, but behind the scenes it can also do </a:t>
            </a:r>
            <a:r>
              <a:rPr lang="en-US" baseline="0" dirty="0" err="1" smtClean="0"/>
              <a:t>subsetting</a:t>
            </a:r>
            <a:r>
              <a:rPr lang="en-US" baseline="0" dirty="0" smtClean="0"/>
              <a:t>, subsampling etc.  Data </a:t>
            </a:r>
            <a:r>
              <a:rPr lang="en-US" baseline="0" dirty="0" err="1" smtClean="0"/>
              <a:t>resyurned</a:t>
            </a:r>
            <a:r>
              <a:rPr lang="en-US" baseline="0" dirty="0" smtClean="0"/>
              <a:t> in a C-like </a:t>
            </a:r>
            <a:r>
              <a:rPr lang="en-US" baseline="0" dirty="0" err="1" smtClean="0"/>
              <a:t>strcture</a:t>
            </a:r>
            <a:endParaRPr lang="en-US" baseline="0" dirty="0" smtClean="0"/>
          </a:p>
          <a:p>
            <a:r>
              <a:rPr lang="en-US" baseline="0" dirty="0" smtClean="0"/>
              <a:t>IMAS is the </a:t>
            </a:r>
            <a:r>
              <a:rPr lang="en-US" baseline="0" dirty="0" err="1" smtClean="0"/>
              <a:t>Iter</a:t>
            </a:r>
            <a:r>
              <a:rPr lang="en-US" baseline="0" dirty="0" smtClean="0"/>
              <a:t> Integrated Modelling Environment </a:t>
            </a:r>
            <a:r>
              <a:rPr lang="mr-IN" baseline="0" dirty="0" smtClean="0"/>
              <a:t>–</a:t>
            </a:r>
            <a:r>
              <a:rPr lang="en-US" baseline="0" dirty="0" smtClean="0"/>
              <a:t> all data processing and analysis will use IMAS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00F2E-E6F6-584A-8B3A-823D09DC15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93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00F2E-E6F6-584A-8B3A-823D09DC15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49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WP6</a:t>
            </a:r>
            <a:r>
              <a:rPr lang="en-US" b="1" baseline="0" dirty="0" smtClean="0"/>
              <a:t> will provide the following types of Common Services:</a:t>
            </a:r>
          </a:p>
          <a:p>
            <a:r>
              <a:rPr lang="en-US" baseline="0" dirty="0" smtClean="0"/>
              <a:t>WP6.1 Discovery and access</a:t>
            </a:r>
          </a:p>
          <a:p>
            <a:r>
              <a:rPr lang="en-US" baseline="0" dirty="0" smtClean="0"/>
              <a:t>WP6.2 Federated computing (Cloud and HTC grid)</a:t>
            </a:r>
          </a:p>
          <a:p>
            <a:r>
              <a:rPr lang="en-US" baseline="0" dirty="0" smtClean="0"/>
              <a:t>WP6.3 Processing orchestration</a:t>
            </a:r>
          </a:p>
          <a:p>
            <a:r>
              <a:rPr lang="en-US" baseline="0" dirty="0" smtClean="0"/>
              <a:t>WP6.4 Data and metadata</a:t>
            </a:r>
          </a:p>
          <a:p>
            <a:r>
              <a:rPr lang="en-US" baseline="0" dirty="0" smtClean="0"/>
              <a:t>WP6.5 Preservation</a:t>
            </a:r>
          </a:p>
          <a:p>
            <a:r>
              <a:rPr lang="en-US" baseline="0" dirty="0" smtClean="0"/>
              <a:t>WP6.6 Sensitive data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WP5 will provide the following types of federation services: </a:t>
            </a:r>
          </a:p>
          <a:p>
            <a:r>
              <a:rPr lang="en-US" dirty="0" smtClean="0"/>
              <a:t>WP5.1 AAI</a:t>
            </a:r>
          </a:p>
          <a:p>
            <a:r>
              <a:rPr lang="en-US" dirty="0" smtClean="0"/>
              <a:t>WP5.2 Marketplace</a:t>
            </a:r>
          </a:p>
          <a:p>
            <a:r>
              <a:rPr lang="en-US" dirty="0" smtClean="0"/>
              <a:t>WP5.3 Operational Support</a:t>
            </a:r>
          </a:p>
          <a:p>
            <a:r>
              <a:rPr lang="en-US" dirty="0" smtClean="0"/>
              <a:t>WP5.4 Monitoring service </a:t>
            </a:r>
          </a:p>
          <a:p>
            <a:r>
              <a:rPr lang="en-US" dirty="0" smtClean="0"/>
              <a:t>WP5.5 Helpdesk service</a:t>
            </a:r>
          </a:p>
          <a:p>
            <a:r>
              <a:rPr lang="en-US" dirty="0" smtClean="0"/>
              <a:t>WP5.6 Collaborative services (VM Catalogue)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00F2E-E6F6-584A-8B3A-823D09DC15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25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Currently most fusion data is not open, but is moving towards it (project starting Early 2019?), and currently none could be considered ‘FAIR’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00F2E-E6F6-584A-8B3A-823D09DC15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56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gif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rs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690402"/>
            <a:ext cx="9144000" cy="2890727"/>
          </a:xfrm>
          <a:prstGeom prst="rect">
            <a:avLst/>
          </a:prstGeom>
          <a:solidFill>
            <a:srgbClr val="24688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43608" y="2153563"/>
            <a:ext cx="5110336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 i="0" baseline="0">
                <a:solidFill>
                  <a:schemeClr val="bg1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3608" y="2996952"/>
            <a:ext cx="6400800" cy="6019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sub-</a:t>
            </a:r>
            <a:r>
              <a:rPr lang="it-IT" dirty="0" err="1" smtClean="0"/>
              <a:t>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013012" y="4725145"/>
            <a:ext cx="2735452" cy="3086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1500" b="0" i="0" baseline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 smtClean="0"/>
              <a:t>Name Surname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139954" y="5085184"/>
            <a:ext cx="4608513" cy="3509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500" b="0" i="0" baseline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 smtClean="0"/>
              <a:t>Affiliation</a:t>
            </a:r>
          </a:p>
        </p:txBody>
      </p:sp>
      <p:sp>
        <p:nvSpPr>
          <p:cNvPr id="4" name="Rettangolo 3"/>
          <p:cNvSpPr/>
          <p:nvPr userDrawn="1"/>
        </p:nvSpPr>
        <p:spPr>
          <a:xfrm>
            <a:off x="1493912" y="6237312"/>
            <a:ext cx="5670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+mn-ea"/>
                <a:cs typeface="+mn-cs"/>
              </a:rPr>
              <a:t>EOSC-hub receives funding from the European Union’s Horizon 2020 research and innovation </a:t>
            </a:r>
            <a:r>
              <a:rPr lang="en-US" sz="1000" kern="1200" dirty="0" err="1" smtClean="0">
                <a:solidFill>
                  <a:schemeClr val="tx1"/>
                </a:solidFill>
                <a:latin typeface="Alte DIN 1451 Mittelschrift" panose="020B0603020202020204" pitchFamily="34" charset="0"/>
                <a:ea typeface="+mn-ea"/>
                <a:cs typeface="+mn-cs"/>
              </a:rPr>
              <a:t>programme</a:t>
            </a:r>
            <a:r>
              <a:rPr lang="en-US" sz="10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+mn-ea"/>
                <a:cs typeface="+mn-cs"/>
              </a:rPr>
              <a:t> under grant agreement No. 777536.</a:t>
            </a:r>
            <a:endParaRPr lang="en-GB" sz="1000" kern="1200" dirty="0">
              <a:solidFill>
                <a:schemeClr val="tx1"/>
              </a:solidFill>
              <a:latin typeface="Alte DIN 1451 Mittelschrift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72699"/>
            <a:ext cx="974228" cy="67765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8832"/>
            <a:ext cx="1500758" cy="91546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93"/>
            <a:ext cx="1493912" cy="118564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01455"/>
            <a:ext cx="1539080" cy="1051500"/>
          </a:xfrm>
          <a:prstGeom prst="rect">
            <a:avLst/>
          </a:prstGeom>
        </p:spPr>
      </p:pic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139953" y="5517232"/>
            <a:ext cx="4608513" cy="3509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500" b="0" i="0" baseline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 smtClean="0"/>
              <a:t>Email </a:t>
            </a:r>
          </a:p>
        </p:txBody>
      </p:sp>
    </p:spTree>
    <p:extLst>
      <p:ext uri="{BB962C8B-B14F-4D97-AF65-F5344CB8AC3E}">
        <p14:creationId xmlns:p14="http://schemas.microsoft.com/office/powerpoint/2010/main" val="99350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  <a:prstGeom prst="rect">
            <a:avLst/>
          </a:prstGeom>
        </p:spPr>
        <p:txBody>
          <a:bodyPr lIns="0"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6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4864" y="630423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olo 1"/>
          <p:cNvSpPr>
            <a:spLocks noGrp="1"/>
          </p:cNvSpPr>
          <p:nvPr>
            <p:ph type="title" hasCustomPrompt="1"/>
          </p:nvPr>
        </p:nvSpPr>
        <p:spPr>
          <a:xfrm>
            <a:off x="467544" y="620688"/>
            <a:ext cx="8280920" cy="576064"/>
          </a:xfrm>
          <a:prstGeom prst="rect">
            <a:avLst/>
          </a:prstGeom>
        </p:spPr>
        <p:txBody>
          <a:bodyPr vert="horz"/>
          <a:lstStyle>
            <a:lvl1pPr algn="l">
              <a:defRPr sz="2800" b="1" i="0">
                <a:solidFill>
                  <a:srgbClr val="246889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endParaRPr lang="it-IT" dirty="0"/>
          </a:p>
        </p:txBody>
      </p:sp>
      <p:sp>
        <p:nvSpPr>
          <p:cNvPr id="12" name="Rettangolo 11"/>
          <p:cNvSpPr/>
          <p:nvPr userDrawn="1"/>
        </p:nvSpPr>
        <p:spPr>
          <a:xfrm>
            <a:off x="495063" y="476672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246889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556792"/>
            <a:ext cx="8291264" cy="4608512"/>
          </a:xfrm>
          <a:prstGeom prst="rect">
            <a:avLst/>
          </a:prstGeom>
        </p:spPr>
        <p:txBody>
          <a:bodyPr/>
          <a:lstStyle>
            <a:lvl1pPr marL="263525" indent="-263525">
              <a:buSzPct val="100000"/>
              <a:buFont typeface="Arial" panose="020B0604020202020204" pitchFamily="34" charset="0"/>
              <a:buChar char="•"/>
              <a:defRPr lang="it-IT" sz="24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19138" indent="-261938">
              <a:buSzPct val="100000"/>
              <a:buFont typeface="Arial" panose="020B0604020202020204" pitchFamily="34" charset="0"/>
              <a:buChar char="•"/>
              <a:defRPr lang="it-IT" sz="22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62050" indent="-247650">
              <a:buSzPct val="100000"/>
              <a:buFont typeface="Arial" panose="020B0604020202020204" pitchFamily="34" charset="0"/>
              <a:buChar char="•"/>
              <a:defRPr lang="it-IT" sz="20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17663" indent="-246063">
              <a:buSzPct val="100000"/>
              <a:buFont typeface="Arial" panose="020B0604020202020204" pitchFamily="34" charset="0"/>
              <a:buChar char="•"/>
              <a:defRPr lang="it-IT" sz="18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60575" indent="-231775"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63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>
            <a:spLocks noGrp="1"/>
          </p:cNvSpPr>
          <p:nvPr>
            <p:ph type="title" hasCustomPrompt="1"/>
          </p:nvPr>
        </p:nvSpPr>
        <p:spPr>
          <a:xfrm>
            <a:off x="467544" y="620688"/>
            <a:ext cx="8280920" cy="576064"/>
          </a:xfrm>
          <a:prstGeom prst="rect">
            <a:avLst/>
          </a:prstGeom>
        </p:spPr>
        <p:txBody>
          <a:bodyPr vert="horz"/>
          <a:lstStyle>
            <a:lvl1pPr algn="l">
              <a:defRPr sz="2800" b="1" i="0">
                <a:solidFill>
                  <a:srgbClr val="246889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endParaRPr lang="it-IT" dirty="0"/>
          </a:p>
        </p:txBody>
      </p:sp>
      <p:sp>
        <p:nvSpPr>
          <p:cNvPr id="13" name="Rettangolo 12"/>
          <p:cNvSpPr/>
          <p:nvPr userDrawn="1"/>
        </p:nvSpPr>
        <p:spPr>
          <a:xfrm>
            <a:off x="495063" y="476672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246889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556792"/>
            <a:ext cx="3970784" cy="4608512"/>
          </a:xfrm>
          <a:prstGeom prst="rect">
            <a:avLst/>
          </a:prstGeom>
        </p:spPr>
        <p:txBody>
          <a:bodyPr/>
          <a:lstStyle>
            <a:lvl1pPr marL="263525" indent="-263525">
              <a:buSzPct val="100000"/>
              <a:buFont typeface="Arial" panose="020B0604020202020204" pitchFamily="34" charset="0"/>
              <a:buChar char="•"/>
              <a:defRPr lang="it-IT" sz="24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19138" indent="-261938">
              <a:buSzPct val="100000"/>
              <a:buFont typeface="Arial" panose="020B0604020202020204" pitchFamily="34" charset="0"/>
              <a:buChar char="•"/>
              <a:defRPr lang="it-IT" sz="22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62050" indent="-247650">
              <a:buSzPct val="100000"/>
              <a:buFont typeface="Arial" panose="020B0604020202020204" pitchFamily="34" charset="0"/>
              <a:buChar char="•"/>
              <a:defRPr lang="it-IT" sz="20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17663" indent="-246063">
              <a:buSzPct val="100000"/>
              <a:buFont typeface="Arial" panose="020B0604020202020204" pitchFamily="34" charset="0"/>
              <a:buChar char="•"/>
              <a:defRPr lang="it-IT" sz="18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60575" indent="-231775"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716016" y="1556792"/>
            <a:ext cx="4032448" cy="4608512"/>
          </a:xfrm>
          <a:prstGeom prst="rect">
            <a:avLst/>
          </a:prstGeom>
        </p:spPr>
        <p:txBody>
          <a:bodyPr/>
          <a:lstStyle>
            <a:lvl1pPr marL="263525" indent="-263525">
              <a:buSzPct val="100000"/>
              <a:buFont typeface="Arial" panose="020B0604020202020204" pitchFamily="34" charset="0"/>
              <a:buChar char="•"/>
              <a:defRPr lang="it-IT" sz="24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19138" indent="-261938">
              <a:buSzPct val="100000"/>
              <a:buFont typeface="Arial" panose="020B0604020202020204" pitchFamily="34" charset="0"/>
              <a:buChar char="•"/>
              <a:defRPr lang="it-IT" sz="22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62050" indent="-247650">
              <a:buSzPct val="100000"/>
              <a:buFont typeface="Arial" panose="020B0604020202020204" pitchFamily="34" charset="0"/>
              <a:buChar char="•"/>
              <a:defRPr lang="it-IT" sz="20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17663" indent="-246063">
              <a:buSzPct val="100000"/>
              <a:buFont typeface="Arial" panose="020B0604020202020204" pitchFamily="34" charset="0"/>
              <a:buChar char="•"/>
              <a:defRPr lang="it-IT" sz="18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60575" indent="-231775"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6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4864" y="630423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  <a:prstGeom prst="rect">
            <a:avLst/>
          </a:prstGeom>
        </p:spPr>
        <p:txBody>
          <a:bodyPr lIns="0"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1/9/18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02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t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>
            <a:spLocks noGrp="1"/>
          </p:cNvSpPr>
          <p:nvPr>
            <p:ph type="title" hasCustomPrompt="1"/>
          </p:nvPr>
        </p:nvSpPr>
        <p:spPr>
          <a:xfrm>
            <a:off x="467544" y="620688"/>
            <a:ext cx="8280920" cy="576064"/>
          </a:xfrm>
          <a:prstGeom prst="rect">
            <a:avLst/>
          </a:prstGeom>
        </p:spPr>
        <p:txBody>
          <a:bodyPr vert="horz"/>
          <a:lstStyle>
            <a:lvl1pPr algn="l">
              <a:defRPr sz="2800" b="1" i="0">
                <a:solidFill>
                  <a:srgbClr val="246889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endParaRPr lang="it-IT" dirty="0"/>
          </a:p>
        </p:txBody>
      </p:sp>
      <p:sp>
        <p:nvSpPr>
          <p:cNvPr id="13" name="Rettangolo 12"/>
          <p:cNvSpPr/>
          <p:nvPr userDrawn="1"/>
        </p:nvSpPr>
        <p:spPr>
          <a:xfrm>
            <a:off x="495063" y="476672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24688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6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4864" y="630423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  <a:prstGeom prst="rect">
            <a:avLst/>
          </a:prstGeom>
        </p:spPr>
        <p:txBody>
          <a:bodyPr lIns="0"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1/9/18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431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8" r:id="rId2"/>
    <p:sldLayoutId id="2147483709" r:id="rId3"/>
    <p:sldLayoutId id="2147483710" r:id="rId4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Shaun.de-witt@ukaea.u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Fusion Competence </a:t>
            </a:r>
            <a:r>
              <a:rPr lang="is-IS" dirty="0" smtClean="0"/>
              <a:t>Centre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Making the Inaccessible Accessible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Shaun de Witt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CCFE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s</a:t>
            </a:r>
            <a:r>
              <a:rPr lang="en-US" dirty="0" smtClean="0">
                <a:hlinkClick r:id="rId3"/>
              </a:rPr>
              <a:t>haun.de-witt@ukaea.uk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40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background </a:t>
            </a:r>
            <a:r>
              <a:rPr lang="en-US" dirty="0" smtClean="0"/>
              <a:t>and maturity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Fusion </a:t>
            </a:r>
            <a:r>
              <a:rPr lang="mr-IN" dirty="0" smtClean="0"/>
              <a:t>–</a:t>
            </a:r>
            <a:r>
              <a:rPr lang="en-US" dirty="0" smtClean="0"/>
              <a:t> Recreating the Power of the Sun in a small volume</a:t>
            </a:r>
          </a:p>
          <a:p>
            <a:pPr lvl="1"/>
            <a:r>
              <a:rPr lang="en-US" dirty="0" smtClean="0"/>
              <a:t>Fusion has a long(</a:t>
            </a:r>
            <a:r>
              <a:rPr lang="en-US" dirty="0" err="1" smtClean="0"/>
              <a:t>ish</a:t>
            </a:r>
            <a:r>
              <a:rPr lang="en-US" dirty="0" smtClean="0"/>
              <a:t>) history in Europe and closely tied to the EU</a:t>
            </a:r>
          </a:p>
          <a:p>
            <a:pPr lvl="2"/>
            <a:r>
              <a:rPr lang="en-US" dirty="0" err="1" smtClean="0"/>
              <a:t>Euratom</a:t>
            </a:r>
            <a:r>
              <a:rPr lang="en-US" dirty="0" smtClean="0"/>
              <a:t> founded in 1957 for creating a specialist market in Europe</a:t>
            </a:r>
          </a:p>
          <a:p>
            <a:pPr lvl="2"/>
            <a:r>
              <a:rPr lang="en-US" dirty="0" smtClean="0"/>
              <a:t>BUT is an international community</a:t>
            </a:r>
          </a:p>
          <a:p>
            <a:pPr lvl="1"/>
            <a:r>
              <a:rPr lang="en-US" dirty="0" smtClean="0"/>
              <a:t>5 medium scale tokamaks (MST) in Europe</a:t>
            </a:r>
          </a:p>
          <a:p>
            <a:pPr lvl="2"/>
            <a:r>
              <a:rPr lang="en-US" dirty="0" smtClean="0"/>
              <a:t>Plus several smaller ones and other types of fusion devices</a:t>
            </a:r>
          </a:p>
          <a:p>
            <a:pPr lvl="2"/>
            <a:r>
              <a:rPr lang="en-US" dirty="0" smtClean="0"/>
              <a:t>&gt;100 research </a:t>
            </a:r>
            <a:r>
              <a:rPr lang="en-US" dirty="0" err="1" smtClean="0"/>
              <a:t>centres</a:t>
            </a:r>
            <a:endParaRPr lang="en-US" dirty="0" smtClean="0"/>
          </a:p>
          <a:p>
            <a:pPr lvl="1"/>
            <a:r>
              <a:rPr lang="en-US" dirty="0" smtClean="0"/>
              <a:t>Moving towards ITER</a:t>
            </a:r>
          </a:p>
          <a:p>
            <a:r>
              <a:rPr lang="en-US" dirty="0" smtClean="0"/>
              <a:t>Maturity</a:t>
            </a:r>
          </a:p>
          <a:p>
            <a:pPr lvl="1"/>
            <a:r>
              <a:rPr lang="en-US" dirty="0" smtClean="0"/>
              <a:t>Mature Processes at each site</a:t>
            </a:r>
          </a:p>
          <a:p>
            <a:pPr lvl="2"/>
            <a:r>
              <a:rPr lang="en-US" dirty="0" smtClean="0"/>
              <a:t>But the ‘community’ is still not mature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18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pictures</a:t>
            </a:r>
            <a:r>
              <a:rPr lang="mr-IN" dirty="0" smtClean="0"/>
              <a:t>…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80" y="1196752"/>
            <a:ext cx="1985020" cy="22086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623" y="2060848"/>
            <a:ext cx="6135541" cy="424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62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Another Picture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340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86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we want </a:t>
            </a:r>
            <a:r>
              <a:rPr lang="en-US" dirty="0"/>
              <a:t>to </a:t>
            </a:r>
            <a:r>
              <a:rPr lang="en-US" dirty="0" smtClean="0"/>
              <a:t>setup, test, demonstrate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Running fusion workflows on EOSC resources</a:t>
            </a:r>
          </a:p>
          <a:p>
            <a:pPr lvl="1"/>
            <a:r>
              <a:rPr lang="en-US" dirty="0" smtClean="0"/>
              <a:t>Accessing data either at site or through EUDAT services using UDA</a:t>
            </a:r>
          </a:p>
          <a:p>
            <a:pPr lvl="1"/>
            <a:r>
              <a:rPr lang="en-US" dirty="0" smtClean="0"/>
              <a:t>Using IMAS</a:t>
            </a:r>
          </a:p>
          <a:p>
            <a:r>
              <a:rPr lang="en-US" dirty="0" smtClean="0"/>
              <a:t>Integrating with local monitoring tools for data access</a:t>
            </a:r>
          </a:p>
          <a:p>
            <a:r>
              <a:rPr lang="en-US" dirty="0" smtClean="0"/>
              <a:t>Investigate use of </a:t>
            </a:r>
            <a:r>
              <a:rPr lang="en-US" dirty="0" err="1" smtClean="0"/>
              <a:t>dynafed</a:t>
            </a:r>
            <a:r>
              <a:rPr lang="en-US" dirty="0" smtClean="0"/>
              <a:t> for federated data access</a:t>
            </a:r>
          </a:p>
          <a:p>
            <a:r>
              <a:rPr lang="en-US" dirty="0" smtClean="0"/>
              <a:t>Investigate other communities for which UDA might be of interest.</a:t>
            </a:r>
          </a:p>
          <a:p>
            <a:r>
              <a:rPr lang="en-US" dirty="0" smtClean="0"/>
              <a:t>Demonstration of a reporting tool fo</a:t>
            </a:r>
            <a:r>
              <a:rPr lang="en-US" dirty="0" smtClean="0"/>
              <a:t>r auditing, tracking and provenance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37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Members, roles, effort, external </a:t>
            </a:r>
            <a:r>
              <a:rPr lang="en-US" dirty="0"/>
              <a:t>partnerships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62705668"/>
              </p:ext>
            </p:extLst>
          </p:nvPr>
        </p:nvGraphicFramePr>
        <p:xfrm>
          <a:off x="457200" y="1557338"/>
          <a:ext cx="8291514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838"/>
                <a:gridCol w="2763838"/>
                <a:gridCol w="27638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Member acronym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Role</a:t>
                      </a:r>
                      <a:r>
                        <a:rPr lang="en-US" baseline="0" dirty="0" smtClean="0"/>
                        <a:t> in the 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Effort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CCFE (data provider)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Coordinator,</a:t>
                      </a:r>
                      <a:r>
                        <a:rPr lang="en-US" baseline="0" dirty="0" smtClean="0"/>
                        <a:t> UDA expertise, RDM, outreach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19(+3)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CEA (data provider)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IMAS Integration, UDA expertise,  outreach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13(+1)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FZJ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hosting, resourcing, integration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PSNC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Integration, AAI, </a:t>
                      </a:r>
                      <a:r>
                        <a:rPr lang="en-US" dirty="0" err="1" smtClean="0"/>
                        <a:t>dynpart</a:t>
                      </a:r>
                      <a:r>
                        <a:rPr lang="en-US" dirty="0" smtClean="0"/>
                        <a:t>, outreach, workflows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0" dirty="0" smtClean="0"/>
                        <a:t>(+5)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STFC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Integration, hosting,</a:t>
                      </a:r>
                      <a:r>
                        <a:rPr lang="en-US" baseline="0" dirty="0" smtClean="0"/>
                        <a:t> resourcing, </a:t>
                      </a:r>
                      <a:r>
                        <a:rPr lang="en-US" baseline="0" dirty="0" err="1" smtClean="0"/>
                        <a:t>dynafed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5423719"/>
              </p:ext>
            </p:extLst>
          </p:nvPr>
        </p:nvGraphicFramePr>
        <p:xfrm>
          <a:off x="471968" y="5298396"/>
          <a:ext cx="8208912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4464496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External partner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partnership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Coordination with ITER, provision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os</a:t>
                      </a:r>
                      <a:r>
                        <a:rPr lang="en-US" baseline="0" dirty="0" smtClean="0"/>
                        <a:t> use cases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0346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</a:t>
            </a:r>
            <a:r>
              <a:rPr lang="en-US" dirty="0" smtClean="0"/>
              <a:t>‘common’ and ‘federation’ services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Common Services</a:t>
            </a:r>
          </a:p>
          <a:p>
            <a:pPr lvl="1"/>
            <a:r>
              <a:rPr lang="en-US" dirty="0" smtClean="0"/>
              <a:t>Possibly all! </a:t>
            </a:r>
            <a:r>
              <a:rPr lang="mr-IN" dirty="0" smtClean="0"/>
              <a:t>–</a:t>
            </a:r>
            <a:r>
              <a:rPr lang="en-US" dirty="0" smtClean="0"/>
              <a:t> preservation services may be less relevant at the moment but may be of interest at ITER scale</a:t>
            </a:r>
          </a:p>
          <a:p>
            <a:r>
              <a:rPr lang="en-US" dirty="0" smtClean="0"/>
              <a:t>Federated Services</a:t>
            </a:r>
          </a:p>
          <a:p>
            <a:pPr lvl="1"/>
            <a:r>
              <a:rPr lang="en-US" dirty="0" smtClean="0"/>
              <a:t>AAI, Monitoring, Helpdesk, VM Catalogue(if this means containers)</a:t>
            </a:r>
            <a:endParaRPr lang="en-US" dirty="0" smtClean="0"/>
          </a:p>
          <a:p>
            <a:r>
              <a:rPr lang="en-US" dirty="0" smtClean="0"/>
              <a:t>Define/estimate capacity requirements also where possible</a:t>
            </a:r>
          </a:p>
          <a:p>
            <a:pPr lvl="1"/>
            <a:r>
              <a:rPr lang="en-US" dirty="0" smtClean="0"/>
              <a:t>Capacity from the CC members </a:t>
            </a:r>
            <a:r>
              <a:rPr lang="mr-IN" dirty="0" smtClean="0"/>
              <a:t>–</a:t>
            </a:r>
            <a:r>
              <a:rPr lang="en-US" dirty="0" smtClean="0"/>
              <a:t> 100TB storage, 50-100 cores</a:t>
            </a:r>
          </a:p>
          <a:p>
            <a:pPr lvl="1"/>
            <a:r>
              <a:rPr lang="en-US" dirty="0" smtClean="0"/>
              <a:t>Capacity </a:t>
            </a:r>
            <a:r>
              <a:rPr lang="en-US" dirty="0" smtClean="0"/>
              <a:t>expected from external </a:t>
            </a:r>
            <a:r>
              <a:rPr lang="en-US" dirty="0" smtClean="0"/>
              <a:t>providers </a:t>
            </a:r>
            <a:r>
              <a:rPr lang="mr-IN" dirty="0" smtClean="0"/>
              <a:t>–</a:t>
            </a:r>
            <a:r>
              <a:rPr lang="en-US" dirty="0" smtClean="0"/>
              <a:t> TBD</a:t>
            </a:r>
          </a:p>
          <a:p>
            <a:pPr lvl="2"/>
            <a:r>
              <a:rPr lang="en-US" dirty="0" smtClean="0"/>
              <a:t>In call, we have not anticipated resources from outside but stated extra capacity may be requested if experiment is successful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496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CC </a:t>
            </a:r>
            <a:r>
              <a:rPr lang="en-US" dirty="0" smtClean="0"/>
              <a:t>outputs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Increase </a:t>
            </a:r>
            <a:r>
              <a:rPr lang="en-US" dirty="0"/>
              <a:t>performance of fusion workflows, focusing on experimental data processing use cases </a:t>
            </a:r>
          </a:p>
          <a:p>
            <a:r>
              <a:rPr lang="en-US" dirty="0" smtClean="0"/>
              <a:t>Enable </a:t>
            </a:r>
            <a:r>
              <a:rPr lang="en-US" dirty="0"/>
              <a:t>data access, analysis and management seamlessly across multiple research </a:t>
            </a:r>
            <a:r>
              <a:rPr lang="en-US" dirty="0" err="1"/>
              <a:t>sitesusing</a:t>
            </a:r>
            <a:r>
              <a:rPr lang="en-US" dirty="0"/>
              <a:t> on experimental data processing use cases</a:t>
            </a:r>
          </a:p>
          <a:p>
            <a:pPr lvl="1"/>
            <a:r>
              <a:rPr lang="en-US" dirty="0" smtClean="0"/>
              <a:t>Report of Assessment of EOSC Services for Fusion</a:t>
            </a:r>
          </a:p>
          <a:p>
            <a:pPr lvl="2"/>
            <a:r>
              <a:rPr lang="en-US" dirty="0" smtClean="0"/>
              <a:t>Trialing EGI </a:t>
            </a:r>
            <a:r>
              <a:rPr lang="en-US" dirty="0" err="1" smtClean="0"/>
              <a:t>FedCloud</a:t>
            </a:r>
            <a:r>
              <a:rPr lang="en-US" dirty="0" smtClean="0"/>
              <a:t> for workflows and integration to IMAS</a:t>
            </a:r>
          </a:p>
          <a:p>
            <a:pPr lvl="2"/>
            <a:r>
              <a:rPr lang="en-US" dirty="0" smtClean="0"/>
              <a:t>Investigation of AAI Services and integration into (developing) fusion AAI</a:t>
            </a:r>
          </a:p>
          <a:p>
            <a:pPr lvl="1"/>
            <a:r>
              <a:rPr lang="en-US" dirty="0" smtClean="0"/>
              <a:t>Pilot Services for Data Replication and Workflow Submission</a:t>
            </a:r>
          </a:p>
          <a:p>
            <a:pPr lvl="1"/>
            <a:r>
              <a:rPr lang="en-US" dirty="0" smtClean="0"/>
              <a:t>Migration from ‘open’ to FAIR data (CCFE)</a:t>
            </a:r>
          </a:p>
        </p:txBody>
      </p:sp>
    </p:spTree>
    <p:extLst>
      <p:ext uri="{BB962C8B-B14F-4D97-AF65-F5344CB8AC3E}">
        <p14:creationId xmlns:p14="http://schemas.microsoft.com/office/powerpoint/2010/main" val="231226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Service provisioning ‘on-demand’ (</a:t>
            </a:r>
            <a:r>
              <a:rPr lang="en-US" dirty="0" err="1" smtClean="0"/>
              <a:t>bursty</a:t>
            </a:r>
            <a:r>
              <a:rPr lang="en-US" dirty="0" smtClean="0"/>
              <a:t> workflows)</a:t>
            </a:r>
          </a:p>
          <a:p>
            <a:r>
              <a:rPr lang="en-US" dirty="0" smtClean="0"/>
              <a:t>Integration of EOSC Monitoring into site monitoring</a:t>
            </a:r>
          </a:p>
          <a:p>
            <a:r>
              <a:rPr lang="en-US" dirty="0" smtClean="0"/>
              <a:t>Integration and/or provisioning of AAI </a:t>
            </a:r>
            <a:r>
              <a:rPr lang="mr-IN" dirty="0" smtClean="0"/>
              <a:t>–</a:t>
            </a:r>
            <a:r>
              <a:rPr lang="en-US" dirty="0" smtClean="0"/>
              <a:t> we need to integrate into 1 service, not 3</a:t>
            </a:r>
            <a:endParaRPr lang="en-US" dirty="0" smtClean="0"/>
          </a:p>
          <a:p>
            <a:r>
              <a:rPr lang="en-US" dirty="0" smtClean="0"/>
              <a:t>Open and FAIR data</a:t>
            </a:r>
          </a:p>
          <a:p>
            <a:r>
              <a:rPr lang="en-US" dirty="0" smtClean="0"/>
              <a:t>Moving results back to users </a:t>
            </a:r>
            <a:r>
              <a:rPr lang="en-US" dirty="0" err="1" smtClean="0"/>
              <a:t>seemlessly</a:t>
            </a:r>
            <a:endParaRPr lang="en-US" dirty="0" smtClean="0"/>
          </a:p>
          <a:p>
            <a:r>
              <a:rPr lang="en-US" dirty="0" smtClean="0"/>
              <a:t>Data Security and Access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87989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1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MODnet_PPT_template" id="{94FD5FB4-A648-4C41-A45E-DC1B56821C8E}" vid="{6F891982-9957-D443-80E9-5627794D2B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EOSCHub_PPT</Template>
  <TotalTime>4288</TotalTime>
  <Words>678</Words>
  <Application>Microsoft Macintosh PowerPoint</Application>
  <PresentationFormat>On-screen Show (4:3)</PresentationFormat>
  <Paragraphs>117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Alte DIN 1451 Mittelschrift</vt:lpstr>
      <vt:lpstr>Alte DIN 1451 Mittelschrift gepraegt</vt:lpstr>
      <vt:lpstr>Calibri</vt:lpstr>
      <vt:lpstr>Mangal</vt:lpstr>
      <vt:lpstr>Open Sans</vt:lpstr>
      <vt:lpstr>Arial</vt:lpstr>
      <vt:lpstr>Presentation1</vt:lpstr>
      <vt:lpstr>Fusion Competence Centre</vt:lpstr>
      <vt:lpstr>Community background and maturity</vt:lpstr>
      <vt:lpstr>In pictures…</vt:lpstr>
      <vt:lpstr>And Another Picture</vt:lpstr>
      <vt:lpstr>What we want to setup, test, demonstrate</vt:lpstr>
      <vt:lpstr>Members, roles, effort, external partnerships</vt:lpstr>
      <vt:lpstr>Required ‘common’ and ‘federation’ services</vt:lpstr>
      <vt:lpstr>Expected CC outputs</vt:lpstr>
      <vt:lpstr>Open questions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Sara</dc:creator>
  <cp:lastModifiedBy>de Witt, Shaun</cp:lastModifiedBy>
  <cp:revision>217</cp:revision>
  <dcterms:created xsi:type="dcterms:W3CDTF">2017-10-02T12:41:48Z</dcterms:created>
  <dcterms:modified xsi:type="dcterms:W3CDTF">2018-01-10T08:13:54Z</dcterms:modified>
</cp:coreProperties>
</file>