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BF"/>
    <a:srgbClr val="FF8200"/>
    <a:srgbClr val="449C4C"/>
    <a:srgbClr val="D2EAD3"/>
    <a:srgbClr val="C9FABC"/>
    <a:srgbClr val="198CDB"/>
    <a:srgbClr val="008A7E"/>
    <a:srgbClr val="BDBF37"/>
    <a:srgbClr val="DE453D"/>
    <a:srgbClr val="BD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0" autoAdjust="0"/>
    <p:restoredTop sz="96473" autoAdjust="0"/>
  </p:normalViewPr>
  <p:slideViewPr>
    <p:cSldViewPr>
      <p:cViewPr varScale="1">
        <p:scale>
          <a:sx n="149" d="100"/>
          <a:sy n="149" d="100"/>
        </p:scale>
        <p:origin x="17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WP6</a:t>
            </a:r>
            <a:r>
              <a:rPr lang="en-US" b="1" baseline="0" dirty="0" smtClean="0"/>
              <a:t> will provide the following types of Common Services:</a:t>
            </a:r>
          </a:p>
          <a:p>
            <a:r>
              <a:rPr lang="en-US" baseline="0" dirty="0" smtClean="0"/>
              <a:t>WP6.1 Discovery and access</a:t>
            </a:r>
          </a:p>
          <a:p>
            <a:r>
              <a:rPr lang="en-US" baseline="0" dirty="0" smtClean="0"/>
              <a:t>WP6.2 Federated computing (Cloud and HTC grid)</a:t>
            </a:r>
          </a:p>
          <a:p>
            <a:r>
              <a:rPr lang="en-US" baseline="0" dirty="0" smtClean="0"/>
              <a:t>WP6.3 Processing orchestration</a:t>
            </a:r>
          </a:p>
          <a:p>
            <a:r>
              <a:rPr lang="en-US" baseline="0" dirty="0" smtClean="0"/>
              <a:t>WP6.4 Data and metadata</a:t>
            </a:r>
          </a:p>
          <a:p>
            <a:r>
              <a:rPr lang="en-US" baseline="0" dirty="0" smtClean="0"/>
              <a:t>WP6.5 Preservation</a:t>
            </a:r>
          </a:p>
          <a:p>
            <a:r>
              <a:rPr lang="en-US" baseline="0" dirty="0" smtClean="0"/>
              <a:t>WP6.6 Sensitive data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WP5 will provide the following types of federation services: </a:t>
            </a:r>
          </a:p>
          <a:p>
            <a:r>
              <a:rPr lang="en-US" dirty="0" smtClean="0"/>
              <a:t>WP5.1 AAI</a:t>
            </a:r>
          </a:p>
          <a:p>
            <a:r>
              <a:rPr lang="en-US" dirty="0" smtClean="0"/>
              <a:t>WP5.2 Marketplace</a:t>
            </a:r>
          </a:p>
          <a:p>
            <a:r>
              <a:rPr lang="en-US" dirty="0" smtClean="0"/>
              <a:t>WP5.3 Operational Support</a:t>
            </a:r>
          </a:p>
          <a:p>
            <a:r>
              <a:rPr lang="en-US" dirty="0" smtClean="0"/>
              <a:t>WP5.4 Monitoring service </a:t>
            </a:r>
          </a:p>
          <a:p>
            <a:r>
              <a:rPr lang="en-US" dirty="0" smtClean="0"/>
              <a:t>WP5.5 Helpdesk service</a:t>
            </a:r>
          </a:p>
          <a:p>
            <a:r>
              <a:rPr lang="en-US" dirty="0" smtClean="0"/>
              <a:t>WP5.6 Collaborative services (VM Catalogue)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4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32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"/>
            <a:ext cx="1493912" cy="11856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829126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397078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16016" y="1556792"/>
            <a:ext cx="4032448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ELIXIR Competence Centre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Steven Newhouse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EMBL-EBI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steven.newhouse@ebi.ac.uk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background </a:t>
            </a:r>
            <a:r>
              <a:rPr lang="en-US" dirty="0" smtClean="0"/>
              <a:t>and maturity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ELIXIR is a well established Research Infrastructure for life-science with over 21national nodes and 185 partners</a:t>
            </a:r>
          </a:p>
          <a:p>
            <a:r>
              <a:rPr lang="en-US" dirty="0" smtClean="0"/>
              <a:t>The ELIXIR-EXCELERATE project will deliver a coordinated and integrated </a:t>
            </a:r>
            <a:r>
              <a:rPr lang="en-US" dirty="0">
                <a:solidFill>
                  <a:srgbClr val="FF8200"/>
                </a:solidFill>
              </a:rPr>
              <a:t>COMPUTE</a:t>
            </a:r>
            <a:r>
              <a:rPr lang="en-US" dirty="0" smtClean="0"/>
              <a:t>, </a:t>
            </a:r>
            <a:r>
              <a:rPr lang="en-US" dirty="0">
                <a:solidFill>
                  <a:srgbClr val="449C4C"/>
                </a:solidFill>
              </a:rPr>
              <a:t>DATA</a:t>
            </a:r>
            <a:r>
              <a:rPr lang="en-US" dirty="0" smtClean="0"/>
              <a:t>, TOOLS and </a:t>
            </a:r>
            <a:r>
              <a:rPr lang="en-US" dirty="0">
                <a:solidFill>
                  <a:srgbClr val="DE453D"/>
                </a:solidFill>
              </a:rPr>
              <a:t>INTEROPERABILITY</a:t>
            </a:r>
            <a:r>
              <a:rPr lang="en-US" dirty="0" smtClean="0"/>
              <a:t> platform for life-sciences</a:t>
            </a:r>
          </a:p>
          <a:p>
            <a:r>
              <a:rPr lang="en-US" dirty="0" smtClean="0"/>
              <a:t>EMBL co-leads the the development of the ELIXIR </a:t>
            </a:r>
            <a:r>
              <a:rPr lang="en-US" dirty="0">
                <a:solidFill>
                  <a:srgbClr val="FF8200"/>
                </a:solidFill>
              </a:rPr>
              <a:t>COMPUTE </a:t>
            </a:r>
            <a:r>
              <a:rPr lang="en-US" dirty="0" smtClean="0"/>
              <a:t>platform as well as driving 3 use-cases (</a:t>
            </a:r>
            <a:r>
              <a:rPr lang="en-US" dirty="0" smtClean="0">
                <a:solidFill>
                  <a:srgbClr val="198CDB"/>
                </a:solidFill>
              </a:rPr>
              <a:t>HUMAN DATA</a:t>
            </a:r>
            <a:r>
              <a:rPr lang="en-US" dirty="0" smtClean="0"/>
              <a:t>, PLANTS &amp; MARINE) communities</a:t>
            </a:r>
          </a:p>
          <a:p>
            <a:r>
              <a:rPr lang="en-US" dirty="0" smtClean="0"/>
              <a:t>ELIXIR-CC will demonstrate the analysis of life-science data on EOSC compatible resources by leveraging the ELIXIR </a:t>
            </a:r>
            <a:r>
              <a:rPr lang="en-US" dirty="0">
                <a:solidFill>
                  <a:srgbClr val="FF8200"/>
                </a:solidFill>
              </a:rPr>
              <a:t>COMPUTE </a:t>
            </a:r>
            <a:r>
              <a:rPr lang="en-US" dirty="0" smtClean="0"/>
              <a:t>platform.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1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we want </a:t>
            </a:r>
            <a:r>
              <a:rPr lang="en-US" dirty="0"/>
              <a:t>to </a:t>
            </a:r>
            <a:r>
              <a:rPr lang="en-US" dirty="0" smtClean="0"/>
              <a:t>setup, test, demonstrate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11449" y="1278645"/>
            <a:ext cx="5793110" cy="3204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929" y="4681194"/>
            <a:ext cx="5777630" cy="15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7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Members, roles, effort, external </a:t>
            </a:r>
            <a:r>
              <a:rPr lang="en-US" dirty="0"/>
              <a:t>partnerships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8269880"/>
              </p:ext>
            </p:extLst>
          </p:nvPr>
        </p:nvGraphicFramePr>
        <p:xfrm>
          <a:off x="457200" y="1557338"/>
          <a:ext cx="82915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838"/>
                <a:gridCol w="2763838"/>
                <a:gridCol w="27638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acronym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r>
                        <a:rPr lang="en-US" baseline="0" dirty="0" smtClean="0"/>
                        <a:t> in the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EMBL-EBI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272686"/>
              </p:ext>
            </p:extLst>
          </p:nvPr>
        </p:nvGraphicFramePr>
        <p:xfrm>
          <a:off x="539552" y="4180796"/>
          <a:ext cx="820891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4644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partnership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ELIXIR-EXCELERATE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of scientific use cases and platform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34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</a:t>
            </a:r>
            <a:r>
              <a:rPr lang="en-US" dirty="0" smtClean="0"/>
              <a:t>‘common’ and ‘federation’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T6.2 </a:t>
            </a:r>
            <a:r>
              <a:rPr lang="en-US" sz="1800" dirty="0" smtClean="0"/>
              <a:t>to provide federation services for ECP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Engage with {Common | Federation} Data Movement WP??</a:t>
            </a:r>
          </a:p>
          <a:p>
            <a:r>
              <a:rPr lang="en-US" sz="1800" dirty="0" smtClean="0"/>
              <a:t>T5.1 for AAI development and provisioning</a:t>
            </a:r>
          </a:p>
          <a:p>
            <a:r>
              <a:rPr lang="en-US" sz="1800" dirty="0" smtClean="0"/>
              <a:t>Use of T5.4 for AAI and RDSDS </a:t>
            </a:r>
            <a:r>
              <a:rPr lang="en-US" sz="1800" dirty="0" smtClean="0"/>
              <a:t>monitoring</a:t>
            </a:r>
            <a:endParaRPr lang="en-US" sz="1800" dirty="0"/>
          </a:p>
          <a:p>
            <a:r>
              <a:rPr lang="en-US" sz="1800" dirty="0"/>
              <a:t>Engage with EOSC discussions/workshops around SLAs and </a:t>
            </a:r>
            <a:r>
              <a:rPr lang="en-US" sz="1800" dirty="0" smtClean="0"/>
              <a:t>OLAs</a:t>
            </a:r>
            <a:endParaRPr lang="en-US" sz="1800" dirty="0" smtClean="0"/>
          </a:p>
          <a:p>
            <a:pPr lvl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293"/>
              </p:ext>
            </p:extLst>
          </p:nvPr>
        </p:nvGraphicFramePr>
        <p:xfrm>
          <a:off x="467544" y="4005064"/>
          <a:ext cx="8291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1"/>
                <a:gridCol w="4056152"/>
                <a:gridCol w="1440160"/>
                <a:gridCol w="1920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Capacity Estimate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Federated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TBD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T6.4??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Data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Movement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??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TBD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Monitoring Service (for</a:t>
                      </a:r>
                      <a:r>
                        <a:rPr lang="en-US" baseline="0" dirty="0" smtClean="0"/>
                        <a:t> AAI &amp; RDSDS)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TBD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Sharing Policies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TBD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49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CC </a:t>
            </a:r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Horizon 1 (Year 1) Outputs</a:t>
            </a:r>
          </a:p>
          <a:p>
            <a:pPr lvl="1"/>
            <a:r>
              <a:rPr lang="en-US" b="1" dirty="0" smtClean="0">
                <a:solidFill>
                  <a:srgbClr val="449C4C"/>
                </a:solidFill>
              </a:rPr>
              <a:t>RDSDS Deployment across EOSC compatible clouds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8200"/>
                </a:solidFill>
              </a:rPr>
              <a:t>Operate ELIXIR AAI as part of EOSC AAI</a:t>
            </a:r>
            <a:endParaRPr lang="en-US" b="1" dirty="0">
              <a:solidFill>
                <a:srgbClr val="FF8200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92350" y="2992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7782"/>
              </p:ext>
            </p:extLst>
          </p:nvPr>
        </p:nvGraphicFramePr>
        <p:xfrm>
          <a:off x="1036081" y="2484978"/>
          <a:ext cx="6480720" cy="1772920"/>
        </p:xfrm>
        <a:graphic>
          <a:graphicData uri="http://schemas.openxmlformats.org/drawingml/2006/table">
            <a:tbl>
              <a:tblPr/>
              <a:tblGrid>
                <a:gridCol w="490736"/>
                <a:gridCol w="5277431"/>
                <a:gridCol w="712553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lang="en-US" sz="1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Work Backlog</a:t>
                      </a:r>
                      <a:endParaRPr lang="en-US" sz="1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Due Date</a:t>
                      </a:r>
                      <a:endParaRPr lang="en-US" sz="1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T8.1-3a</a:t>
                      </a:r>
                      <a:endParaRPr lang="mr-IN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Identify and initiate contact with Cloud Data Hosting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Partners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M3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T8.1-3b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Document, package and “deploy” RDSDS interfacing services at Cloud Data Host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Partners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M6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T8.1-3c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Identify and procure datasets for RDSDS registration and Distribution to Cloud Hosting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Partners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M9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T8.1-2a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Containerise and Document “DataSet Proxy” for Cloud Hosting Partner Deployment</a:t>
                      </a:r>
                      <a:endParaRPr lang="en-US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M12</a:t>
                      </a:r>
                      <a:endParaRPr lang="is-I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T8.1-2b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Showcase Exemplar Data Set Registration and Subscription Data movement between Source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M24</a:t>
                      </a:r>
                      <a:endParaRPr lang="is-I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T8.1-2c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Showcase Exemplar Data Set Proxy Access model of Datasets 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M36</a:t>
                      </a:r>
                      <a:endParaRPr lang="cs-CZ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36081" y="1814810"/>
            <a:ext cx="106532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89"/>
              </p:ext>
            </p:extLst>
          </p:nvPr>
        </p:nvGraphicFramePr>
        <p:xfrm>
          <a:off x="1036081" y="4796818"/>
          <a:ext cx="6480720" cy="1397000"/>
        </p:xfrm>
        <a:graphic>
          <a:graphicData uri="http://schemas.openxmlformats.org/drawingml/2006/table">
            <a:tbl>
              <a:tblPr/>
              <a:tblGrid>
                <a:gridCol w="511583"/>
                <a:gridCol w="5256584"/>
                <a:gridCol w="712553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lang="en-US" sz="1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Work Backlog</a:t>
                      </a:r>
                      <a:endParaRPr lang="en-US" sz="1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Due Date</a:t>
                      </a:r>
                      <a:endParaRPr lang="en-US" sz="1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T8.1-4a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Identify status of EOSC AAI implementation and expected engagement with ELIXIR AAI</a:t>
                      </a:r>
                      <a:endParaRPr lang="en-US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M6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T8.1-4b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Investigate ELIXIR AAI → de.NBI Cloud integration model and distill lessons learnt to integrate permissions and resource entitlements between IdPs and Services</a:t>
                      </a:r>
                      <a:endParaRPr lang="en-US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M6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T8.1-4c</a:t>
                      </a:r>
                      <a:endParaRPr lang="mr-IN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Investigate direct integration of ELIXIR AAI with OpenStack via OpenID Connect or SAML</a:t>
                      </a:r>
                      <a:endParaRPr lang="en-US" sz="8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M12</a:t>
                      </a:r>
                      <a:endParaRPr lang="is-I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T8.1-4d</a:t>
                      </a:r>
                      <a:endParaRPr lang="mr-IN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Deploy an exemplar ELIXIR AAI + EOSC AAI integration via a Science Demonstrator</a:t>
                      </a:r>
                      <a:endParaRPr lang="en-U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M24</a:t>
                      </a:r>
                      <a:endParaRPr lang="is-IS" sz="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790700" y="284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leverage </a:t>
            </a:r>
            <a:r>
              <a:rPr lang="en-US" b="1" dirty="0" smtClean="0"/>
              <a:t>EOSC common and federated services </a:t>
            </a:r>
            <a:r>
              <a:rPr lang="en-US" dirty="0" smtClean="0"/>
              <a:t>to deliver ELIXIR COMPUTE Platform to it’s users</a:t>
            </a:r>
          </a:p>
          <a:p>
            <a:r>
              <a:rPr lang="en-US" dirty="0" smtClean="0"/>
              <a:t>Align existing ELIXIR common and federated services (e.g. AAI) with EOSC services delivery plans to allow seamless </a:t>
            </a:r>
            <a:r>
              <a:rPr lang="en-US" dirty="0" smtClean="0"/>
              <a:t>integration</a:t>
            </a:r>
          </a:p>
          <a:p>
            <a:endParaRPr lang="en-US" dirty="0" smtClean="0"/>
          </a:p>
          <a:p>
            <a:r>
              <a:rPr lang="en-US" b="1" dirty="0" smtClean="0"/>
              <a:t>Aspiration: </a:t>
            </a:r>
            <a:r>
              <a:rPr lang="en-US" dirty="0" smtClean="0"/>
              <a:t>EOSC will provide an integrated/</a:t>
            </a:r>
            <a:r>
              <a:rPr lang="en-US" dirty="0" err="1" smtClean="0"/>
              <a:t>integratable</a:t>
            </a:r>
            <a:r>
              <a:rPr lang="en-US" dirty="0" smtClean="0"/>
              <a:t> and platform to deliver digital research services for each community</a:t>
            </a:r>
          </a:p>
          <a:p>
            <a:pPr lvl="1"/>
            <a:r>
              <a:rPr lang="en-US" dirty="0" smtClean="0"/>
              <a:t>Ability to fully </a:t>
            </a:r>
            <a:r>
              <a:rPr lang="en-US" dirty="0" err="1" smtClean="0"/>
              <a:t>customise</a:t>
            </a:r>
            <a:r>
              <a:rPr lang="en-US" dirty="0" smtClean="0"/>
              <a:t> the engagement</a:t>
            </a:r>
          </a:p>
          <a:p>
            <a:pPr lvl="1"/>
            <a:r>
              <a:rPr lang="en-US" dirty="0" smtClean="0"/>
              <a:t>Ability to leverage the operational scale provided by EOSC</a:t>
            </a:r>
          </a:p>
        </p:txBody>
      </p:sp>
    </p:spTree>
    <p:extLst>
      <p:ext uri="{BB962C8B-B14F-4D97-AF65-F5344CB8AC3E}">
        <p14:creationId xmlns:p14="http://schemas.microsoft.com/office/powerpoint/2010/main" val="212568540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3544</TotalTime>
  <Words>559</Words>
  <Application>Microsoft Macintosh PowerPoint</Application>
  <PresentationFormat>On-screen Show (4:3)</PresentationFormat>
  <Paragraphs>142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Alte DIN 1451 Mittelschrift</vt:lpstr>
      <vt:lpstr>Alte DIN 1451 Mittelschrift gepraegt</vt:lpstr>
      <vt:lpstr>Calibri</vt:lpstr>
      <vt:lpstr>Mangal</vt:lpstr>
      <vt:lpstr>Open Sans</vt:lpstr>
      <vt:lpstr>Arial</vt:lpstr>
      <vt:lpstr>Presentation1</vt:lpstr>
      <vt:lpstr>ELIXIR Competence Centre</vt:lpstr>
      <vt:lpstr>Community background and maturity</vt:lpstr>
      <vt:lpstr>What we want to setup, test, demonstrate</vt:lpstr>
      <vt:lpstr>Members, roles, effort, external partnerships</vt:lpstr>
      <vt:lpstr>Required ‘common’ and ‘federation’ services</vt:lpstr>
      <vt:lpstr>Expected CC outputs</vt:lpstr>
      <vt:lpstr>Long-term objectives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Susheel Varma</cp:lastModifiedBy>
  <cp:revision>223</cp:revision>
  <dcterms:created xsi:type="dcterms:W3CDTF">2017-10-02T12:41:48Z</dcterms:created>
  <dcterms:modified xsi:type="dcterms:W3CDTF">2018-01-10T08:00:01Z</dcterms:modified>
</cp:coreProperties>
</file>