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sldIdLst>
    <p:sldId id="316" r:id="rId2"/>
    <p:sldId id="317" r:id="rId3"/>
    <p:sldId id="318" r:id="rId4"/>
    <p:sldId id="326" r:id="rId5"/>
    <p:sldId id="328" r:id="rId6"/>
    <p:sldId id="323" r:id="rId7"/>
    <p:sldId id="331" r:id="rId8"/>
    <p:sldId id="325" r:id="rId9"/>
    <p:sldId id="324" r:id="rId10"/>
    <p:sldId id="319" r:id="rId11"/>
    <p:sldId id="332" r:id="rId12"/>
    <p:sldId id="320" r:id="rId13"/>
    <p:sldId id="321" r:id="rId14"/>
    <p:sldId id="333" r:id="rId15"/>
    <p:sldId id="334" r:id="rId16"/>
    <p:sldId id="32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9" autoAdjust="0"/>
    <p:restoredTop sz="94278" autoAdjust="0"/>
  </p:normalViewPr>
  <p:slideViewPr>
    <p:cSldViewPr>
      <p:cViewPr varScale="1">
        <p:scale>
          <a:sx n="93" d="100"/>
          <a:sy n="93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WP6</a:t>
            </a:r>
            <a:r>
              <a:rPr lang="en-US" b="1" baseline="0" dirty="0" smtClean="0"/>
              <a:t> will provide the following types of Common Services:</a:t>
            </a:r>
          </a:p>
          <a:p>
            <a:r>
              <a:rPr lang="en-US" baseline="0" dirty="0" smtClean="0"/>
              <a:t>WP6.1 Discovery and access</a:t>
            </a:r>
          </a:p>
          <a:p>
            <a:r>
              <a:rPr lang="en-US" baseline="0" dirty="0" smtClean="0"/>
              <a:t>WP6.2 Federated computing (Cloud and HTC grid)</a:t>
            </a:r>
          </a:p>
          <a:p>
            <a:r>
              <a:rPr lang="en-US" baseline="0" dirty="0" smtClean="0"/>
              <a:t>WP6.3 Processing orchestration</a:t>
            </a:r>
          </a:p>
          <a:p>
            <a:r>
              <a:rPr lang="en-US" baseline="0" dirty="0" smtClean="0"/>
              <a:t>WP6.4 Data and metadata</a:t>
            </a:r>
          </a:p>
          <a:p>
            <a:r>
              <a:rPr lang="en-US" baseline="0" dirty="0" smtClean="0"/>
              <a:t>WP6.5 Preservation</a:t>
            </a:r>
          </a:p>
          <a:p>
            <a:r>
              <a:rPr lang="en-US" baseline="0" dirty="0" smtClean="0"/>
              <a:t>WP6.6 Sensitive data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WP5 will provide the following types of federation services: </a:t>
            </a:r>
          </a:p>
          <a:p>
            <a:r>
              <a:rPr lang="en-US" dirty="0" smtClean="0"/>
              <a:t>WP5.1 AAI</a:t>
            </a:r>
          </a:p>
          <a:p>
            <a:r>
              <a:rPr lang="en-US" dirty="0" smtClean="0"/>
              <a:t>WP5.2 Marketplace</a:t>
            </a:r>
          </a:p>
          <a:p>
            <a:r>
              <a:rPr lang="en-US" dirty="0" smtClean="0"/>
              <a:t>WP5.3 Operational Support</a:t>
            </a:r>
          </a:p>
          <a:p>
            <a:r>
              <a:rPr lang="en-US" dirty="0" smtClean="0"/>
              <a:t>WP5.4 Monitoring service </a:t>
            </a:r>
          </a:p>
          <a:p>
            <a:r>
              <a:rPr lang="en-US" dirty="0" smtClean="0"/>
              <a:t>WP5.5 Helpdesk service</a:t>
            </a:r>
          </a:p>
          <a:p>
            <a:r>
              <a:rPr lang="en-US" dirty="0" smtClean="0"/>
              <a:t>WP5.6 Collaborative services (VM Catalogue)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2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3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829126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397078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2"/>
            <a:ext cx="4032448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Marine Competence Centre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Ocean data for </a:t>
            </a:r>
            <a:r>
              <a:rPr lang="en-US" dirty="0" smtClean="0"/>
              <a:t>environmental </a:t>
            </a:r>
            <a:r>
              <a:rPr lang="en-US" dirty="0" smtClean="0"/>
              <a:t>science, EOSC-hub e-infrastructures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Thierry Carval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Ifremer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Thierry.Carval@ifremer.fr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Members, roles, effort, external </a:t>
            </a:r>
            <a:r>
              <a:rPr lang="en-US" dirty="0"/>
              <a:t>partnerships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0887911"/>
              </p:ext>
            </p:extLst>
          </p:nvPr>
        </p:nvGraphicFramePr>
        <p:xfrm>
          <a:off x="457200" y="1557338"/>
          <a:ext cx="8291514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 acronym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in the 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Ifremer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Coordination, marine science use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Link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Euro-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Argo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EMSO,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Copernicus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AtlantOS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sources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Sextant catalogue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CINECA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E-infrastructure provider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B2SAFE, B2STAGE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CSC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E-infrastructure provider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Jupyter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B2DROP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Data subscription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MARIS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Marine science use case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 with SeaDataNet and </a:t>
                      </a:r>
                      <a:r>
                        <a:rPr lang="en-US" dirty="0" err="1" smtClean="0"/>
                        <a:t>SeaDataCloud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ULG 	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Liège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Marine science applications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DIVA analysis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19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LAL-IN2P3 Laboratoire de l’Accélérateur Linéaire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E-infrastructure provider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Jupyter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EGI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FedCloud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9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34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Members, roles, effort, external </a:t>
            </a:r>
            <a:r>
              <a:rPr lang="en-US" dirty="0"/>
              <a:t>partnerships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75563"/>
              </p:ext>
            </p:extLst>
          </p:nvPr>
        </p:nvGraphicFramePr>
        <p:xfrm>
          <a:off x="495416" y="1700808"/>
          <a:ext cx="82089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partner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partnership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SeaDataCloud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 NODCs</a:t>
                      </a:r>
                      <a:r>
                        <a:rPr lang="en-US" baseline="0" dirty="0" smtClean="0"/>
                        <a:t> E-infrastructure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ENVRIPLUS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Euro-Argo use case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Euro-Argo 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observation with drifting floats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EMSO 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ocean </a:t>
                      </a:r>
                      <a:r>
                        <a:rPr lang="en-US" dirty="0" err="1" smtClean="0"/>
                        <a:t>obervatories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12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 smtClean="0"/>
              <a:t>‘common’ and ‘federation’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WP6 will provide the following types of Common Services:</a:t>
            </a:r>
          </a:p>
          <a:p>
            <a:pPr lvl="1"/>
            <a:r>
              <a:rPr lang="en-US" dirty="0"/>
              <a:t>WP6.1 Discovery and access</a:t>
            </a:r>
          </a:p>
          <a:p>
            <a:pPr lvl="1"/>
            <a:r>
              <a:rPr lang="en-US" dirty="0"/>
              <a:t>WP6.2 Federated computing (Cloud and HTC grid)</a:t>
            </a:r>
          </a:p>
          <a:p>
            <a:pPr lvl="1"/>
            <a:r>
              <a:rPr lang="en-US" dirty="0"/>
              <a:t>WP6.3 Processing orchestration</a:t>
            </a:r>
          </a:p>
          <a:p>
            <a:pPr lvl="1"/>
            <a:r>
              <a:rPr lang="en-US" dirty="0"/>
              <a:t>WP6.4 Data and metadata</a:t>
            </a:r>
          </a:p>
          <a:p>
            <a:pPr lvl="1"/>
            <a:r>
              <a:rPr lang="en-US" dirty="0"/>
              <a:t>WP6.5 Preservation</a:t>
            </a:r>
          </a:p>
          <a:p>
            <a:pPr lvl="1"/>
            <a:r>
              <a:rPr lang="en-US" dirty="0"/>
              <a:t>WP6.6 Sensitive data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WP5 </a:t>
            </a:r>
            <a:r>
              <a:rPr lang="en-US" sz="1600" b="1" dirty="0"/>
              <a:t>will provide the following types of federation services: </a:t>
            </a:r>
          </a:p>
          <a:p>
            <a:pPr lvl="1"/>
            <a:r>
              <a:rPr lang="en-US" sz="1400" dirty="0"/>
              <a:t>WP5.1 AAI</a:t>
            </a:r>
          </a:p>
          <a:p>
            <a:pPr lvl="1"/>
            <a:r>
              <a:rPr lang="en-US" sz="1400" dirty="0"/>
              <a:t>WP5.2 Marketplace</a:t>
            </a:r>
          </a:p>
          <a:p>
            <a:pPr lvl="1"/>
            <a:r>
              <a:rPr lang="en-US" sz="1400" dirty="0"/>
              <a:t>WP5.3 Operational Support</a:t>
            </a:r>
          </a:p>
          <a:p>
            <a:pPr lvl="1"/>
            <a:r>
              <a:rPr lang="en-US" sz="1400" dirty="0"/>
              <a:t>WP5.4 Monitoring service </a:t>
            </a:r>
          </a:p>
          <a:p>
            <a:pPr lvl="1"/>
            <a:r>
              <a:rPr lang="en-US" sz="1400" dirty="0"/>
              <a:t>WP5.5 Helpdesk service</a:t>
            </a:r>
          </a:p>
          <a:p>
            <a:pPr lvl="1"/>
            <a:r>
              <a:rPr lang="en-US" sz="1400" dirty="0"/>
              <a:t>WP5.6 Collaborative services (VM Catalogue)</a:t>
            </a:r>
          </a:p>
        </p:txBody>
      </p:sp>
    </p:spTree>
    <p:extLst>
      <p:ext uri="{BB962C8B-B14F-4D97-AF65-F5344CB8AC3E}">
        <p14:creationId xmlns:p14="http://schemas.microsoft.com/office/powerpoint/2010/main" val="303149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CC </a:t>
            </a:r>
            <a:r>
              <a:rPr lang="en-US" dirty="0" smtClean="0"/>
              <a:t>outputs		next 12 months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- Proof of concept</a:t>
            </a:r>
          </a:p>
          <a:p>
            <a:pPr lvl="1"/>
            <a:r>
              <a:rPr lang="en-US" dirty="0" smtClean="0"/>
              <a:t>Euro-Argo data synchronized </a:t>
            </a:r>
            <a:r>
              <a:rPr lang="en-US" dirty="0"/>
              <a:t>continuously from </a:t>
            </a:r>
            <a:r>
              <a:rPr lang="en-US" dirty="0" smtClean="0"/>
              <a:t>Ifremer </a:t>
            </a:r>
            <a:r>
              <a:rPr lang="en-US" dirty="0"/>
              <a:t>to </a:t>
            </a:r>
            <a:r>
              <a:rPr lang="en-US" dirty="0" smtClean="0"/>
              <a:t>B2SAFE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fr-FR" dirty="0"/>
              <a:t>B2DROP as an input for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datasets</a:t>
            </a:r>
            <a:endParaRPr lang="fr-FR" dirty="0"/>
          </a:p>
          <a:p>
            <a:pPr lvl="1"/>
            <a:r>
              <a:rPr lang="en-US" dirty="0"/>
              <a:t>Spark or other appropriate efficient parallel access to filter, read replicated </a:t>
            </a:r>
            <a:r>
              <a:rPr lang="en-US" dirty="0" smtClean="0"/>
              <a:t>data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Data s</a:t>
            </a:r>
            <a:r>
              <a:rPr lang="en-US" dirty="0" smtClean="0"/>
              <a:t>ubscription web </a:t>
            </a:r>
            <a:r>
              <a:rPr lang="en-US" dirty="0"/>
              <a:t>GUI, B2STAGE integration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err="1" smtClean="0"/>
              <a:t>Spatio-temporal</a:t>
            </a:r>
            <a:r>
              <a:rPr lang="fr-FR" dirty="0" smtClean="0"/>
              <a:t> data </a:t>
            </a:r>
            <a:r>
              <a:rPr lang="fr-FR" dirty="0" err="1" smtClean="0"/>
              <a:t>subsets</a:t>
            </a:r>
            <a:r>
              <a:rPr lang="fr-FR" dirty="0" smtClean="0"/>
              <a:t> </a:t>
            </a:r>
            <a:r>
              <a:rPr lang="fr-FR" dirty="0"/>
              <a:t>available in </a:t>
            </a:r>
            <a:r>
              <a:rPr lang="fr-FR" dirty="0" err="1"/>
              <a:t>user’s</a:t>
            </a:r>
            <a:r>
              <a:rPr lang="fr-FR" dirty="0"/>
              <a:t> </a:t>
            </a:r>
            <a:r>
              <a:rPr lang="fr-FR" dirty="0" smtClean="0"/>
              <a:t>B2DROP</a:t>
            </a:r>
            <a:endParaRPr lang="fr-FR" dirty="0"/>
          </a:p>
          <a:p>
            <a:pPr lvl="1"/>
            <a:r>
              <a:rPr lang="en-US" dirty="0"/>
              <a:t>Jupyter on top of data package in B2SAFE, data access API in </a:t>
            </a:r>
            <a:r>
              <a:rPr lang="en-US" dirty="0" smtClean="0"/>
              <a:t>python. </a:t>
            </a:r>
            <a:r>
              <a:rPr lang="en-US" dirty="0"/>
              <a:t>B2DROP as an output for data results. 	</a:t>
            </a:r>
          </a:p>
          <a:p>
            <a:pPr lvl="1"/>
            <a:r>
              <a:rPr lang="en-US" dirty="0"/>
              <a:t>Select and validate publication solution for data results &amp; </a:t>
            </a:r>
            <a:r>
              <a:rPr lang="en-US" dirty="0" smtClean="0"/>
              <a:t>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CC </a:t>
            </a:r>
            <a:r>
              <a:rPr lang="en-US" dirty="0" smtClean="0"/>
              <a:t>outputs			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 - Pilots</a:t>
            </a:r>
          </a:p>
          <a:p>
            <a:pPr lvl="1"/>
            <a:r>
              <a:rPr lang="fr-FR" dirty="0"/>
              <a:t>Add new repositories </a:t>
            </a:r>
            <a:r>
              <a:rPr lang="fr-FR"/>
              <a:t>(</a:t>
            </a:r>
            <a:r>
              <a:rPr lang="fr-FR" smtClean="0"/>
              <a:t>SeaDataNet, </a:t>
            </a:r>
            <a:r>
              <a:rPr lang="fr-FR" dirty="0" err="1"/>
              <a:t>Copernicus</a:t>
            </a:r>
            <a:r>
              <a:rPr lang="fr-FR" dirty="0"/>
              <a:t> Marine in situ, EMSO</a:t>
            </a:r>
            <a:r>
              <a:rPr lang="fr-FR" dirty="0" smtClean="0"/>
              <a:t>, </a:t>
            </a:r>
            <a:r>
              <a:rPr lang="fr-FR" dirty="0"/>
              <a:t>World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) </a:t>
            </a:r>
            <a:r>
              <a:rPr lang="fr-FR" dirty="0" smtClean="0"/>
              <a:t>in </a:t>
            </a:r>
            <a:r>
              <a:rPr lang="fr-FR" dirty="0"/>
              <a:t>the data </a:t>
            </a:r>
            <a:r>
              <a:rPr lang="fr-FR" dirty="0" err="1"/>
              <a:t>analytics</a:t>
            </a:r>
            <a:r>
              <a:rPr lang="fr-FR" dirty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, </a:t>
            </a:r>
            <a:r>
              <a:rPr lang="fr-FR" dirty="0" err="1" smtClean="0"/>
              <a:t>documented</a:t>
            </a:r>
            <a:r>
              <a:rPr lang="fr-FR" dirty="0" smtClean="0"/>
              <a:t> in </a:t>
            </a:r>
            <a:r>
              <a:rPr lang="fr-FR" dirty="0"/>
              <a:t>Sextant catalogue 	</a:t>
            </a:r>
          </a:p>
          <a:p>
            <a:pPr lvl="1"/>
            <a:r>
              <a:rPr lang="en-US" dirty="0"/>
              <a:t>Deploy ULG use cases (DIVA data-interpolating </a:t>
            </a:r>
            <a:r>
              <a:rPr lang="en-US" dirty="0" err="1"/>
              <a:t>variational</a:t>
            </a:r>
            <a:r>
              <a:rPr lang="en-US" dirty="0"/>
              <a:t> analysis)</a:t>
            </a:r>
          </a:p>
          <a:p>
            <a:pPr lvl="2"/>
            <a:r>
              <a:rPr lang="en-US" sz="1600" dirty="0"/>
              <a:t>from subscription to diagnostic computation and notebook publication</a:t>
            </a:r>
            <a:endParaRPr lang="en-US" sz="2200" dirty="0"/>
          </a:p>
          <a:p>
            <a:pPr lvl="1"/>
            <a:r>
              <a:rPr lang="en-US" dirty="0" smtClean="0"/>
              <a:t>Deploy Ifremer use </a:t>
            </a:r>
            <a:r>
              <a:rPr lang="en-US" dirty="0"/>
              <a:t>cases </a:t>
            </a:r>
            <a:r>
              <a:rPr lang="en-US" dirty="0" smtClean="0"/>
              <a:t>(</a:t>
            </a:r>
            <a:r>
              <a:rPr lang="en-US" dirty="0"/>
              <a:t>mixed layer depth</a:t>
            </a:r>
            <a:r>
              <a:rPr lang="en-US" dirty="0" smtClean="0"/>
              <a:t>)</a:t>
            </a:r>
          </a:p>
          <a:p>
            <a:pPr lvl="2"/>
            <a:r>
              <a:rPr lang="en-US" sz="1600" dirty="0" smtClean="0"/>
              <a:t>from subscription to diagnostic computation and notebook publication</a:t>
            </a:r>
            <a:endParaRPr lang="en-US" dirty="0"/>
          </a:p>
          <a:p>
            <a:pPr lvl="1"/>
            <a:r>
              <a:rPr lang="fr-FR" dirty="0" err="1" smtClean="0"/>
              <a:t>Deploy</a:t>
            </a:r>
            <a:r>
              <a:rPr lang="fr-FR" dirty="0" smtClean="0"/>
              <a:t> use cases on </a:t>
            </a:r>
            <a:r>
              <a:rPr lang="fr-FR" dirty="0"/>
              <a:t>EUDAT/EGI </a:t>
            </a:r>
            <a:r>
              <a:rPr lang="fr-FR" dirty="0" err="1" smtClean="0"/>
              <a:t>nodes</a:t>
            </a:r>
            <a:endParaRPr lang="fr-FR" dirty="0" smtClean="0"/>
          </a:p>
          <a:p>
            <a:pPr lvl="1"/>
            <a:r>
              <a:rPr lang="en-US" dirty="0"/>
              <a:t>Run </a:t>
            </a:r>
            <a:r>
              <a:rPr lang="en-US" dirty="0" smtClean="0"/>
              <a:t>use </a:t>
            </a:r>
            <a:r>
              <a:rPr lang="en-US" dirty="0"/>
              <a:t>cases in parallel on the e-infrastructure </a:t>
            </a:r>
            <a:r>
              <a:rPr lang="en-US" dirty="0" smtClean="0"/>
              <a:t> </a:t>
            </a:r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7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CC </a:t>
            </a:r>
            <a:r>
              <a:rPr lang="en-US" dirty="0" smtClean="0"/>
              <a:t>outputs					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 - Preparing </a:t>
            </a:r>
            <a:r>
              <a:rPr lang="en-US" dirty="0"/>
              <a:t>the production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/>
              <a:t>organize monitoring (dashboard</a:t>
            </a:r>
            <a:r>
              <a:rPr lang="en-US" dirty="0" smtClean="0"/>
              <a:t>…)</a:t>
            </a:r>
          </a:p>
          <a:p>
            <a:pPr lvl="1"/>
            <a:r>
              <a:rPr lang="en-US" dirty="0"/>
              <a:t>organize support material </a:t>
            </a:r>
            <a:r>
              <a:rPr lang="en-US" dirty="0" smtClean="0"/>
              <a:t>(tutorial, </a:t>
            </a:r>
            <a:r>
              <a:rPr lang="en-US" dirty="0"/>
              <a:t>reference documentation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organize service </a:t>
            </a:r>
            <a:r>
              <a:rPr lang="en-US" dirty="0" smtClean="0"/>
              <a:t>desk</a:t>
            </a:r>
          </a:p>
          <a:p>
            <a:r>
              <a:rPr lang="en-US" dirty="0"/>
              <a:t>D </a:t>
            </a:r>
            <a:r>
              <a:rPr lang="en-US" dirty="0" smtClean="0"/>
              <a:t>- Service </a:t>
            </a:r>
            <a:r>
              <a:rPr lang="en-US" dirty="0"/>
              <a:t>exploitation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issemination </a:t>
            </a:r>
            <a:r>
              <a:rPr lang="en-US" dirty="0"/>
              <a:t>in ocean physics </a:t>
            </a:r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/>
              <a:t>register service in portfolio of sustainable data management infrastructure (to be defined: </a:t>
            </a:r>
            <a:r>
              <a:rPr lang="en-US" dirty="0" err="1"/>
              <a:t>SeaDataCloud</a:t>
            </a:r>
            <a:r>
              <a:rPr lang="en-US" dirty="0"/>
              <a:t>, Euro-Argo...)</a:t>
            </a:r>
            <a:endParaRPr lang="en-US" dirty="0" smtClean="0"/>
          </a:p>
          <a:p>
            <a:pPr lvl="1"/>
            <a:r>
              <a:rPr lang="en-US" dirty="0"/>
              <a:t>Operations (CSC &amp; CINECA funded by </a:t>
            </a:r>
            <a:r>
              <a:rPr lang="en-US" dirty="0" err="1"/>
              <a:t>SeaDataCloud</a:t>
            </a:r>
            <a:r>
              <a:rPr lang="en-US" dirty="0"/>
              <a:t>, IN2P3)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7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</a:p>
          <a:p>
            <a:pPr lvl="1"/>
            <a:r>
              <a:rPr lang="en-US" dirty="0" smtClean="0"/>
              <a:t>Technological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input for WP11 training, WP10 technical support, WP12 Business models and procurement,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Community-related </a:t>
            </a:r>
            <a:r>
              <a:rPr lang="en-US" dirty="0" smtClean="0">
                <a:sym typeface="Wingdings"/>
              </a:rPr>
              <a:t> Input for external 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background </a:t>
            </a:r>
            <a:r>
              <a:rPr lang="en-US" dirty="0" smtClean="0"/>
              <a:t>and maturity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686800" cy="4896544"/>
          </a:xfrm>
        </p:spPr>
        <p:txBody>
          <a:bodyPr/>
          <a:lstStyle/>
          <a:p>
            <a:r>
              <a:rPr lang="en-US" dirty="0"/>
              <a:t>The ocean experts are now converging in the estimation of integrated indicators </a:t>
            </a:r>
            <a:r>
              <a:rPr lang="en-US" dirty="0" smtClean="0"/>
              <a:t>such as </a:t>
            </a:r>
            <a:r>
              <a:rPr lang="en-US" dirty="0"/>
              <a:t>global warming. However these indicators, based on </a:t>
            </a:r>
            <a:r>
              <a:rPr lang="en-US" dirty="0" smtClean="0"/>
              <a:t>interpolation </a:t>
            </a:r>
            <a:r>
              <a:rPr lang="en-US" dirty="0"/>
              <a:t>of unevenly distributed observations, </a:t>
            </a:r>
            <a:r>
              <a:rPr lang="en-US" dirty="0" smtClean="0"/>
              <a:t>do </a:t>
            </a:r>
            <a:r>
              <a:rPr lang="en-US" dirty="0"/>
              <a:t>not </a:t>
            </a:r>
            <a:r>
              <a:rPr lang="en-US" dirty="0" smtClean="0"/>
              <a:t>describe </a:t>
            </a:r>
            <a:r>
              <a:rPr lang="en-US" dirty="0"/>
              <a:t>consistently </a:t>
            </a:r>
            <a:r>
              <a:rPr lang="en-US" dirty="0" smtClean="0"/>
              <a:t>the climate change.</a:t>
            </a:r>
          </a:p>
          <a:p>
            <a:r>
              <a:rPr lang="en-US" dirty="0" smtClean="0"/>
              <a:t>To </a:t>
            </a:r>
            <a:r>
              <a:rPr lang="en-US" dirty="0"/>
              <a:t>better understand the ocean circulation and climate machinery, oceanographers </a:t>
            </a:r>
            <a:r>
              <a:rPr lang="en-US" dirty="0" smtClean="0"/>
              <a:t>need </a:t>
            </a:r>
            <a:r>
              <a:rPr lang="en-US" dirty="0"/>
              <a:t>to directly access the original observations otherwise diluted in spatial synthesis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Original observations are published by Research Infrastructures (Argo, EMSO, ICOS…) and data services (SeaDataNet - </a:t>
            </a:r>
            <a:r>
              <a:rPr lang="en-US" dirty="0" err="1" smtClean="0"/>
              <a:t>SeaDataCloud</a:t>
            </a:r>
            <a:r>
              <a:rPr lang="en-US" dirty="0" smtClean="0"/>
              <a:t>, Copernicus Marine – DIAS)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Setup a Data </a:t>
            </a:r>
            <a:r>
              <a:rPr lang="en-US" dirty="0"/>
              <a:t>Analytics </a:t>
            </a:r>
            <a:r>
              <a:rPr lang="en-US" dirty="0" smtClean="0"/>
              <a:t>Platform composed of: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Data storage and Computing clusters</a:t>
            </a:r>
            <a:r>
              <a:rPr lang="en-US" dirty="0" smtClean="0"/>
              <a:t> from EOSC-Hub</a:t>
            </a:r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Jupyter</a:t>
            </a:r>
            <a:r>
              <a:rPr lang="en-US" dirty="0"/>
              <a:t> online environment for running algorithms </a:t>
            </a:r>
            <a:r>
              <a:rPr lang="en-US" dirty="0" smtClean="0"/>
              <a:t>code (e.g. DIVA), </a:t>
            </a:r>
            <a:r>
              <a:rPr lang="en-US" dirty="0"/>
              <a:t>save and share </a:t>
            </a:r>
            <a:r>
              <a:rPr lang="en-US" dirty="0" smtClean="0"/>
              <a:t>notebooks</a:t>
            </a:r>
          </a:p>
          <a:p>
            <a:pPr lvl="1"/>
            <a:r>
              <a:rPr lang="en-US" dirty="0" smtClean="0"/>
              <a:t>A users dedicated </a:t>
            </a:r>
            <a:r>
              <a:rPr lang="en-US" b="1" dirty="0" smtClean="0">
                <a:solidFill>
                  <a:schemeClr val="tx2"/>
                </a:solidFill>
              </a:rPr>
              <a:t>GUI </a:t>
            </a:r>
            <a:r>
              <a:rPr lang="en-US" b="1" dirty="0">
                <a:solidFill>
                  <a:schemeClr val="tx2"/>
                </a:solidFill>
              </a:rPr>
              <a:t>web </a:t>
            </a:r>
            <a:r>
              <a:rPr lang="en-US" b="1" dirty="0" smtClean="0">
                <a:solidFill>
                  <a:schemeClr val="tx2"/>
                </a:solidFill>
              </a:rPr>
              <a:t>API</a:t>
            </a:r>
            <a:endParaRPr lang="en-US" dirty="0" smtClean="0"/>
          </a:p>
          <a:p>
            <a:pPr lvl="2"/>
            <a:r>
              <a:rPr lang="en-US" dirty="0"/>
              <a:t>data discovery and visualization</a:t>
            </a:r>
          </a:p>
          <a:p>
            <a:pPr lvl="2"/>
            <a:r>
              <a:rPr lang="en-US" dirty="0" smtClean="0"/>
              <a:t>data </a:t>
            </a:r>
            <a:r>
              <a:rPr lang="en-US" dirty="0" err="1" smtClean="0"/>
              <a:t>subsetting</a:t>
            </a:r>
            <a:r>
              <a:rPr lang="en-US" dirty="0" smtClean="0"/>
              <a:t>/subscription</a:t>
            </a:r>
          </a:p>
          <a:p>
            <a:pPr lvl="1"/>
            <a:r>
              <a:rPr lang="en-US" dirty="0" smtClean="0"/>
              <a:t>Interdisciplinary use of data within </a:t>
            </a:r>
            <a:r>
              <a:rPr lang="en-US" b="1" dirty="0" smtClean="0">
                <a:solidFill>
                  <a:schemeClr val="tx2"/>
                </a:solidFill>
              </a:rPr>
              <a:t>VREs</a:t>
            </a:r>
            <a:r>
              <a:rPr lang="en-US" dirty="0" smtClean="0"/>
              <a:t> (Virtual Research Environment for in situ – model – satellite)</a:t>
            </a:r>
          </a:p>
        </p:txBody>
      </p:sp>
    </p:spTree>
    <p:extLst>
      <p:ext uri="{BB962C8B-B14F-4D97-AF65-F5344CB8AC3E}">
        <p14:creationId xmlns:p14="http://schemas.microsoft.com/office/powerpoint/2010/main" val="198837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B2DROP</a:t>
            </a:r>
            <a:r>
              <a:rPr lang="en-US" dirty="0"/>
              <a:t>: to distribute data results </a:t>
            </a:r>
            <a:r>
              <a:rPr lang="en-US" dirty="0" smtClean="0"/>
              <a:t>to user’s personal </a:t>
            </a:r>
            <a:r>
              <a:rPr lang="en-US" dirty="0"/>
              <a:t>cloud storage </a:t>
            </a:r>
            <a:r>
              <a:rPr lang="en-US" dirty="0" smtClean="0"/>
              <a:t>space</a:t>
            </a:r>
          </a:p>
          <a:p>
            <a:endParaRPr lang="fr-FR" dirty="0"/>
          </a:p>
          <a:p>
            <a:r>
              <a:rPr lang="en-US" dirty="0">
                <a:solidFill>
                  <a:schemeClr val="tx2"/>
                </a:solidFill>
              </a:rPr>
              <a:t>B2SAFE</a:t>
            </a:r>
            <a:r>
              <a:rPr lang="en-US" b="1" dirty="0"/>
              <a:t>: </a:t>
            </a:r>
            <a:r>
              <a:rPr lang="en-US" dirty="0"/>
              <a:t>to host and replicate the data where it is the most appropriate for user access and </a:t>
            </a:r>
            <a:r>
              <a:rPr lang="en-US" dirty="0" smtClean="0"/>
              <a:t>computing</a:t>
            </a:r>
          </a:p>
          <a:p>
            <a:r>
              <a:rPr lang="en-US" dirty="0" smtClean="0"/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B2STAGE/FTS</a:t>
            </a:r>
            <a:r>
              <a:rPr lang="en-US" dirty="0"/>
              <a:t>: </a:t>
            </a:r>
            <a:r>
              <a:rPr lang="en-US" dirty="0" smtClean="0"/>
              <a:t>tools for high performance data transfer (e.g. </a:t>
            </a:r>
            <a:r>
              <a:rPr lang="en-US" dirty="0" err="1" smtClean="0"/>
              <a:t>GridFTP</a:t>
            </a:r>
            <a:r>
              <a:rPr lang="en-US" dirty="0" smtClean="0"/>
              <a:t>) </a:t>
            </a:r>
            <a:endParaRPr lang="en-US" dirty="0"/>
          </a:p>
          <a:p>
            <a:endParaRPr lang="fr-FR" dirty="0"/>
          </a:p>
          <a:p>
            <a:r>
              <a:rPr lang="en-US" dirty="0">
                <a:solidFill>
                  <a:schemeClr val="tx2"/>
                </a:solidFill>
              </a:rPr>
              <a:t>B2FIND</a:t>
            </a:r>
            <a:r>
              <a:rPr lang="en-US" dirty="0"/>
              <a:t>: the </a:t>
            </a:r>
            <a:r>
              <a:rPr lang="en-US" dirty="0" smtClean="0"/>
              <a:t>metadata catalogue service. It will </a:t>
            </a:r>
            <a:r>
              <a:rPr lang="en-US" dirty="0"/>
              <a:t>harvest metadata directly from community software (</a:t>
            </a:r>
            <a:r>
              <a:rPr lang="en-US" dirty="0" err="1"/>
              <a:t>eg</a:t>
            </a:r>
            <a:r>
              <a:rPr lang="en-US" dirty="0"/>
              <a:t>. Sextant harvesting).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1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Ifremer/Sextant</a:t>
            </a:r>
            <a:r>
              <a:rPr lang="en-US" b="1" dirty="0"/>
              <a:t>: </a:t>
            </a:r>
            <a:r>
              <a:rPr lang="en-US" dirty="0" smtClean="0"/>
              <a:t>OGC-SWE catalogue for data sources used by </a:t>
            </a:r>
            <a:r>
              <a:rPr lang="en-US" dirty="0"/>
              <a:t>Copernicus </a:t>
            </a:r>
            <a:r>
              <a:rPr lang="en-US" dirty="0" smtClean="0"/>
              <a:t>Marine, SeaDataNet or </a:t>
            </a:r>
            <a:r>
              <a:rPr lang="en-US" dirty="0" err="1" smtClean="0"/>
              <a:t>AtlantOS</a:t>
            </a:r>
            <a:r>
              <a:rPr lang="en-US" dirty="0" smtClean="0"/>
              <a:t>. It </a:t>
            </a:r>
            <a:r>
              <a:rPr lang="en-US" dirty="0"/>
              <a:t>contains the description </a:t>
            </a:r>
            <a:r>
              <a:rPr lang="en-US" dirty="0" smtClean="0"/>
              <a:t>of </a:t>
            </a:r>
            <a:r>
              <a:rPr lang="en-US" dirty="0"/>
              <a:t>the required sources. </a:t>
            </a:r>
            <a:br>
              <a:rPr lang="en-US" dirty="0"/>
            </a:br>
            <a:r>
              <a:rPr lang="en-US" dirty="0" smtClean="0"/>
              <a:t>10 main data sources: </a:t>
            </a:r>
            <a:r>
              <a:rPr lang="en-US" dirty="0"/>
              <a:t>Argo, </a:t>
            </a:r>
            <a:r>
              <a:rPr lang="en-US" dirty="0" smtClean="0"/>
              <a:t>EMSO, Copernicus Marine in situ, </a:t>
            </a:r>
            <a:r>
              <a:rPr lang="en-US" dirty="0"/>
              <a:t>SeaDataNet, World Ocean Database</a:t>
            </a:r>
            <a:r>
              <a:rPr lang="en-US" dirty="0" smtClean="0"/>
              <a:t>…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Zenodo</a:t>
            </a:r>
            <a:r>
              <a:rPr lang="en-US" b="1" dirty="0">
                <a:solidFill>
                  <a:schemeClr val="tx2"/>
                </a:solidFill>
              </a:rPr>
              <a:t>, B2SHARE, Pangaea, </a:t>
            </a:r>
            <a:r>
              <a:rPr lang="en-US" b="1" dirty="0" err="1" smtClean="0">
                <a:solidFill>
                  <a:schemeClr val="tx2"/>
                </a:solidFill>
              </a:rPr>
              <a:t>Seanoe</a:t>
            </a:r>
            <a:r>
              <a:rPr lang="en-US" b="1" dirty="0"/>
              <a:t>, …: </a:t>
            </a:r>
            <a:r>
              <a:rPr lang="en-US" dirty="0" smtClean="0"/>
              <a:t>publish </a:t>
            </a:r>
            <a:r>
              <a:rPr lang="en-US" dirty="0"/>
              <a:t>and preserve </a:t>
            </a:r>
            <a:r>
              <a:rPr lang="en-US" dirty="0" smtClean="0"/>
              <a:t>scientific data, </a:t>
            </a:r>
            <a:r>
              <a:rPr lang="en-US" dirty="0"/>
              <a:t>notebook or processed datasets on these infrastructures.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B2ACCESS</a:t>
            </a:r>
            <a:r>
              <a:rPr lang="en-US" dirty="0"/>
              <a:t>: </a:t>
            </a:r>
            <a:r>
              <a:rPr lang="en-US" dirty="0" smtClean="0"/>
              <a:t>users identification, with </a:t>
            </a:r>
            <a:r>
              <a:rPr lang="en-US" dirty="0" err="1" smtClean="0"/>
              <a:t>MarineID</a:t>
            </a:r>
            <a:r>
              <a:rPr lang="en-US" dirty="0" smtClean="0"/>
              <a:t> and GEANT/</a:t>
            </a:r>
            <a:r>
              <a:rPr lang="en-US" dirty="0" err="1" smtClean="0"/>
              <a:t>eduGain</a:t>
            </a:r>
            <a:r>
              <a:rPr lang="en-US" dirty="0" smtClean="0"/>
              <a:t> logins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8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90" y="188640"/>
            <a:ext cx="7644502" cy="65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352928" cy="6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8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23328"/>
            <a:ext cx="6406856" cy="55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5868581" cy="32793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30" y="3501008"/>
            <a:ext cx="5344470" cy="33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8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3578</TotalTime>
  <Words>748</Words>
  <Application>Microsoft Office PowerPoint</Application>
  <PresentationFormat>Affichage à l'écran (4:3)</PresentationFormat>
  <Paragraphs>163</Paragraphs>
  <Slides>16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Alte DIN 1451 Mittelschrift</vt:lpstr>
      <vt:lpstr>Alte DIN 1451 Mittelschrift gepraegt</vt:lpstr>
      <vt:lpstr>Arial</vt:lpstr>
      <vt:lpstr>Calibri</vt:lpstr>
      <vt:lpstr>Open Sans</vt:lpstr>
      <vt:lpstr>Wingdings</vt:lpstr>
      <vt:lpstr>Presentation1</vt:lpstr>
      <vt:lpstr>Marine Competence Centre</vt:lpstr>
      <vt:lpstr>Community background and maturity</vt:lpstr>
      <vt:lpstr>What we want to setup, test, demonstrate</vt:lpstr>
      <vt:lpstr>What we want to setup, test, demonstrate</vt:lpstr>
      <vt:lpstr>What we want to setup, test, demonstrate</vt:lpstr>
      <vt:lpstr>What we want to setup, test, demonstrate</vt:lpstr>
      <vt:lpstr>What we want to setup, test, demonstrate</vt:lpstr>
      <vt:lpstr>What we want to setup, test, demonstrate</vt:lpstr>
      <vt:lpstr>What we want to setup, test, demonstrate</vt:lpstr>
      <vt:lpstr>Members, roles, effort, external partnerships</vt:lpstr>
      <vt:lpstr>Members, roles, effort, external partnerships</vt:lpstr>
      <vt:lpstr>Required ‘common’ and ‘federation’ services</vt:lpstr>
      <vt:lpstr>Expected CC outputs  next 12 months</vt:lpstr>
      <vt:lpstr>Expected CC outputs   2019</vt:lpstr>
      <vt:lpstr>Expected CC outputs     2020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Thierry Carval</cp:lastModifiedBy>
  <cp:revision>281</cp:revision>
  <dcterms:created xsi:type="dcterms:W3CDTF">2017-10-02T12:41:48Z</dcterms:created>
  <dcterms:modified xsi:type="dcterms:W3CDTF">2018-01-10T08:40:54Z</dcterms:modified>
</cp:coreProperties>
</file>