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3"/>
  </p:notesMasterIdLst>
  <p:sldIdLst>
    <p:sldId id="316" r:id="rId2"/>
    <p:sldId id="317" r:id="rId3"/>
    <p:sldId id="318" r:id="rId4"/>
    <p:sldId id="323" r:id="rId5"/>
    <p:sldId id="325" r:id="rId6"/>
    <p:sldId id="326" r:id="rId7"/>
    <p:sldId id="319" r:id="rId8"/>
    <p:sldId id="320" r:id="rId9"/>
    <p:sldId id="327" r:id="rId10"/>
    <p:sldId id="321" r:id="rId11"/>
    <p:sldId id="32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F5FB"/>
    <a:srgbClr val="C9FABC"/>
    <a:srgbClr val="246889"/>
    <a:srgbClr val="FCF7BA"/>
    <a:srgbClr val="FED1B8"/>
    <a:srgbClr val="006699"/>
    <a:srgbClr val="0E71B4"/>
    <a:srgbClr val="F6BBFB"/>
    <a:srgbClr val="F7B034"/>
    <a:srgbClr val="109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26" autoAdjust="0"/>
    <p:restoredTop sz="88935" autoAdjust="0"/>
  </p:normalViewPr>
  <p:slideViewPr>
    <p:cSldViewPr>
      <p:cViewPr varScale="1">
        <p:scale>
          <a:sx n="111" d="100"/>
          <a:sy n="111" d="100"/>
        </p:scale>
        <p:origin x="86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0D696-3FDD-B64D-BCCD-A5C769FC78D6}" type="datetimeFigureOut">
              <a:rPr lang="en-US" smtClean="0"/>
              <a:t>1/9/18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00F2E-E6F6-584A-8B3A-823D09DC1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70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WP6</a:t>
            </a:r>
            <a:r>
              <a:rPr lang="en-US" b="1" baseline="0" dirty="0" smtClean="0"/>
              <a:t> will provide the following types of Common Services:</a:t>
            </a:r>
          </a:p>
          <a:p>
            <a:r>
              <a:rPr lang="en-US" baseline="0" dirty="0" smtClean="0"/>
              <a:t>WP6.1 Discovery and access</a:t>
            </a:r>
          </a:p>
          <a:p>
            <a:r>
              <a:rPr lang="en-US" baseline="0" dirty="0" smtClean="0"/>
              <a:t>WP6.2 Federated computing (Cloud and HTC grid)</a:t>
            </a:r>
          </a:p>
          <a:p>
            <a:r>
              <a:rPr lang="en-US" baseline="0" dirty="0" smtClean="0"/>
              <a:t>WP6.3 Processing orchestration</a:t>
            </a:r>
          </a:p>
          <a:p>
            <a:r>
              <a:rPr lang="en-US" baseline="0" dirty="0" smtClean="0"/>
              <a:t>WP6.4 Data and metadata</a:t>
            </a:r>
          </a:p>
          <a:p>
            <a:r>
              <a:rPr lang="en-US" baseline="0" dirty="0" smtClean="0"/>
              <a:t>WP6.5 Preservation</a:t>
            </a:r>
          </a:p>
          <a:p>
            <a:r>
              <a:rPr lang="en-US" baseline="0" dirty="0" smtClean="0"/>
              <a:t>WP6.6 Sensitive data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WP5 will provide the following types of federation services: </a:t>
            </a:r>
          </a:p>
          <a:p>
            <a:r>
              <a:rPr lang="en-US" dirty="0" smtClean="0"/>
              <a:t>WP5.1 AAI</a:t>
            </a:r>
          </a:p>
          <a:p>
            <a:r>
              <a:rPr lang="en-US" dirty="0" smtClean="0"/>
              <a:t>WP5.2 Marketplace</a:t>
            </a:r>
          </a:p>
          <a:p>
            <a:r>
              <a:rPr lang="en-US" dirty="0" smtClean="0"/>
              <a:t>WP5.3 Operational Support</a:t>
            </a:r>
          </a:p>
          <a:p>
            <a:r>
              <a:rPr lang="en-US" dirty="0" smtClean="0"/>
              <a:t>WP5.4 Monitoring service </a:t>
            </a:r>
          </a:p>
          <a:p>
            <a:r>
              <a:rPr lang="en-US" dirty="0" smtClean="0"/>
              <a:t>WP5.5 Helpdesk service</a:t>
            </a:r>
          </a:p>
          <a:p>
            <a:r>
              <a:rPr lang="en-US" dirty="0" smtClean="0"/>
              <a:t>WP5.6 Collaborative services (VM Catalogue)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00F2E-E6F6-584A-8B3A-823D09DC15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25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WP6</a:t>
            </a:r>
            <a:r>
              <a:rPr lang="en-US" b="1" baseline="0" dirty="0" smtClean="0"/>
              <a:t> will provide the following types of Common Services:</a:t>
            </a:r>
          </a:p>
          <a:p>
            <a:r>
              <a:rPr lang="en-US" baseline="0" dirty="0" smtClean="0"/>
              <a:t>WP6.1 Discovery and access</a:t>
            </a:r>
          </a:p>
          <a:p>
            <a:r>
              <a:rPr lang="en-US" baseline="0" dirty="0" smtClean="0"/>
              <a:t>WP6.2 Federated computing (Cloud and HTC grid)</a:t>
            </a:r>
          </a:p>
          <a:p>
            <a:r>
              <a:rPr lang="en-US" baseline="0" dirty="0" smtClean="0"/>
              <a:t>WP6.3 Processing orchestration</a:t>
            </a:r>
          </a:p>
          <a:p>
            <a:r>
              <a:rPr lang="en-US" baseline="0" dirty="0" smtClean="0"/>
              <a:t>WP6.4 Data and metadata</a:t>
            </a:r>
          </a:p>
          <a:p>
            <a:r>
              <a:rPr lang="en-US" baseline="0" dirty="0" smtClean="0"/>
              <a:t>WP6.5 Preservation</a:t>
            </a:r>
          </a:p>
          <a:p>
            <a:r>
              <a:rPr lang="en-US" baseline="0" dirty="0" smtClean="0"/>
              <a:t>WP6.6 Sensitive data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WP5 will provide the following types of federation services: </a:t>
            </a:r>
          </a:p>
          <a:p>
            <a:r>
              <a:rPr lang="en-US" dirty="0" smtClean="0"/>
              <a:t>WP5.1 AAI</a:t>
            </a:r>
          </a:p>
          <a:p>
            <a:r>
              <a:rPr lang="en-US" dirty="0" smtClean="0"/>
              <a:t>WP5.2 Marketplace</a:t>
            </a:r>
          </a:p>
          <a:p>
            <a:r>
              <a:rPr lang="en-US" dirty="0" smtClean="0"/>
              <a:t>WP5.3 Operational Support</a:t>
            </a:r>
          </a:p>
          <a:p>
            <a:r>
              <a:rPr lang="en-US" dirty="0" smtClean="0"/>
              <a:t>WP5.4 Monitoring service </a:t>
            </a:r>
          </a:p>
          <a:p>
            <a:r>
              <a:rPr lang="en-US" dirty="0" smtClean="0"/>
              <a:t>WP5.5 Helpdesk service</a:t>
            </a:r>
          </a:p>
          <a:p>
            <a:r>
              <a:rPr lang="en-US" dirty="0" smtClean="0"/>
              <a:t>WP5.6 Collaborative services (VM Catalogue)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00F2E-E6F6-584A-8B3A-823D09DC15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5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gif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rs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690402"/>
            <a:ext cx="9144000" cy="2890727"/>
          </a:xfrm>
          <a:prstGeom prst="rect">
            <a:avLst/>
          </a:prstGeom>
          <a:solidFill>
            <a:srgbClr val="24688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43608" y="2153563"/>
            <a:ext cx="5110336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 i="0" baseline="0">
                <a:solidFill>
                  <a:schemeClr val="bg1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3608" y="2996952"/>
            <a:ext cx="6400800" cy="6019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sub-</a:t>
            </a:r>
            <a:r>
              <a:rPr lang="it-IT" dirty="0" err="1" smtClean="0"/>
              <a:t>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13012" y="4725145"/>
            <a:ext cx="2735452" cy="3086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15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smtClean="0"/>
              <a:t>Name Surname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139954" y="5085184"/>
            <a:ext cx="4608513" cy="3509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5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smtClean="0"/>
              <a:t>Affiliation</a:t>
            </a:r>
          </a:p>
        </p:txBody>
      </p:sp>
      <p:sp>
        <p:nvSpPr>
          <p:cNvPr id="4" name="Rettangolo 3"/>
          <p:cNvSpPr/>
          <p:nvPr userDrawn="1"/>
        </p:nvSpPr>
        <p:spPr>
          <a:xfrm>
            <a:off x="1493912" y="6237312"/>
            <a:ext cx="5670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+mn-ea"/>
                <a:cs typeface="+mn-cs"/>
              </a:rPr>
              <a:t>EOSC-hub receives funding from the European Union’s Horizon 2020 research and innovation </a:t>
            </a:r>
            <a:r>
              <a:rPr lang="en-US" sz="1000" kern="1200" dirty="0" err="1" smtClean="0">
                <a:solidFill>
                  <a:schemeClr val="tx1"/>
                </a:solidFill>
                <a:latin typeface="Alte DIN 1451 Mittelschrift" panose="020B0603020202020204" pitchFamily="34" charset="0"/>
                <a:ea typeface="+mn-ea"/>
                <a:cs typeface="+mn-cs"/>
              </a:rPr>
              <a:t>programme</a:t>
            </a:r>
            <a:r>
              <a:rPr lang="en-US" sz="10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+mn-ea"/>
                <a:cs typeface="+mn-cs"/>
              </a:rPr>
              <a:t> under grant agreement No. 777536.</a:t>
            </a:r>
            <a:endParaRPr lang="en-GB" sz="1000" kern="1200" dirty="0">
              <a:solidFill>
                <a:schemeClr val="tx1"/>
              </a:solidFill>
              <a:latin typeface="Alte DIN 1451 Mittelschrift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72699"/>
            <a:ext cx="974228" cy="67765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8832"/>
            <a:ext cx="1500758" cy="91546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93"/>
            <a:ext cx="1493912" cy="118564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01455"/>
            <a:ext cx="1539080" cy="1051500"/>
          </a:xfrm>
          <a:prstGeom prst="rect">
            <a:avLst/>
          </a:prstGeom>
        </p:spPr>
      </p:pic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139953" y="5517232"/>
            <a:ext cx="4608513" cy="3509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5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smtClean="0"/>
              <a:t>Email </a:t>
            </a:r>
          </a:p>
        </p:txBody>
      </p:sp>
    </p:spTree>
    <p:extLst>
      <p:ext uri="{BB962C8B-B14F-4D97-AF65-F5344CB8AC3E}">
        <p14:creationId xmlns:p14="http://schemas.microsoft.com/office/powerpoint/2010/main" val="99350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  <a:prstGeom prst="rect">
            <a:avLst/>
          </a:prstGeom>
        </p:spPr>
        <p:txBody>
          <a:bodyPr lIns="0"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6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4864" y="630423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olo 1"/>
          <p:cNvSpPr>
            <a:spLocks noGrp="1"/>
          </p:cNvSpPr>
          <p:nvPr>
            <p:ph type="title" hasCustomPrompt="1"/>
          </p:nvPr>
        </p:nvSpPr>
        <p:spPr>
          <a:xfrm>
            <a:off x="467544" y="620688"/>
            <a:ext cx="8280920" cy="576064"/>
          </a:xfrm>
          <a:prstGeom prst="rect">
            <a:avLst/>
          </a:prstGeom>
        </p:spPr>
        <p:txBody>
          <a:bodyPr vert="horz"/>
          <a:lstStyle>
            <a:lvl1pPr algn="l">
              <a:defRPr sz="2800" b="1" i="0">
                <a:solidFill>
                  <a:srgbClr val="246889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endParaRPr lang="it-IT" dirty="0"/>
          </a:p>
        </p:txBody>
      </p:sp>
      <p:sp>
        <p:nvSpPr>
          <p:cNvPr id="12" name="Rettangolo 11"/>
          <p:cNvSpPr/>
          <p:nvPr userDrawn="1"/>
        </p:nvSpPr>
        <p:spPr>
          <a:xfrm>
            <a:off x="495063" y="476672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46889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556792"/>
            <a:ext cx="8291264" cy="4608512"/>
          </a:xfrm>
          <a:prstGeom prst="rect">
            <a:avLst/>
          </a:prstGeom>
        </p:spPr>
        <p:txBody>
          <a:bodyPr/>
          <a:lstStyle>
            <a:lvl1pPr marL="263525" indent="-263525">
              <a:buSzPct val="100000"/>
              <a:buFont typeface="Arial" panose="020B0604020202020204" pitchFamily="34" charset="0"/>
              <a:buChar char="•"/>
              <a:defRPr lang="it-IT" sz="24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19138" indent="-261938">
              <a:buSzPct val="100000"/>
              <a:buFont typeface="Arial" panose="020B0604020202020204" pitchFamily="34" charset="0"/>
              <a:buChar char="•"/>
              <a:defRPr lang="it-IT" sz="22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62050" indent="-247650">
              <a:buSzPct val="100000"/>
              <a:buFont typeface="Arial" panose="020B0604020202020204" pitchFamily="34" charset="0"/>
              <a:buChar char="•"/>
              <a:defRPr lang="it-IT" sz="20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17663" indent="-246063">
              <a:buSzPct val="100000"/>
              <a:buFont typeface="Arial" panose="020B0604020202020204" pitchFamily="34" charset="0"/>
              <a:buChar char="•"/>
              <a:defRPr lang="it-IT" sz="18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60575" indent="-231775"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 hasCustomPrompt="1"/>
          </p:nvPr>
        </p:nvSpPr>
        <p:spPr>
          <a:xfrm>
            <a:off x="467544" y="620688"/>
            <a:ext cx="8280920" cy="576064"/>
          </a:xfrm>
          <a:prstGeom prst="rect">
            <a:avLst/>
          </a:prstGeom>
        </p:spPr>
        <p:txBody>
          <a:bodyPr vert="horz"/>
          <a:lstStyle>
            <a:lvl1pPr algn="l">
              <a:defRPr sz="2800" b="1" i="0">
                <a:solidFill>
                  <a:srgbClr val="246889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>
            <a:off x="495063" y="476672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46889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556792"/>
            <a:ext cx="3970784" cy="4608512"/>
          </a:xfrm>
          <a:prstGeom prst="rect">
            <a:avLst/>
          </a:prstGeom>
        </p:spPr>
        <p:txBody>
          <a:bodyPr/>
          <a:lstStyle>
            <a:lvl1pPr marL="263525" indent="-263525">
              <a:buSzPct val="100000"/>
              <a:buFont typeface="Arial" panose="020B0604020202020204" pitchFamily="34" charset="0"/>
              <a:buChar char="•"/>
              <a:defRPr lang="it-IT" sz="24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19138" indent="-261938">
              <a:buSzPct val="100000"/>
              <a:buFont typeface="Arial" panose="020B0604020202020204" pitchFamily="34" charset="0"/>
              <a:buChar char="•"/>
              <a:defRPr lang="it-IT" sz="22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62050" indent="-247650">
              <a:buSzPct val="100000"/>
              <a:buFont typeface="Arial" panose="020B0604020202020204" pitchFamily="34" charset="0"/>
              <a:buChar char="•"/>
              <a:defRPr lang="it-IT" sz="20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17663" indent="-246063">
              <a:buSzPct val="100000"/>
              <a:buFont typeface="Arial" panose="020B0604020202020204" pitchFamily="34" charset="0"/>
              <a:buChar char="•"/>
              <a:defRPr lang="it-IT" sz="18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60575" indent="-231775"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716016" y="1556792"/>
            <a:ext cx="4032448" cy="4608512"/>
          </a:xfrm>
          <a:prstGeom prst="rect">
            <a:avLst/>
          </a:prstGeom>
        </p:spPr>
        <p:txBody>
          <a:bodyPr/>
          <a:lstStyle>
            <a:lvl1pPr marL="263525" indent="-263525">
              <a:buSzPct val="100000"/>
              <a:buFont typeface="Arial" panose="020B0604020202020204" pitchFamily="34" charset="0"/>
              <a:buChar char="•"/>
              <a:defRPr lang="it-IT" sz="24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19138" indent="-261938">
              <a:buSzPct val="100000"/>
              <a:buFont typeface="Arial" panose="020B0604020202020204" pitchFamily="34" charset="0"/>
              <a:buChar char="•"/>
              <a:defRPr lang="it-IT" sz="22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62050" indent="-247650">
              <a:buSzPct val="100000"/>
              <a:buFont typeface="Arial" panose="020B0604020202020204" pitchFamily="34" charset="0"/>
              <a:buChar char="•"/>
              <a:defRPr lang="it-IT" sz="20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17663" indent="-246063">
              <a:buSzPct val="100000"/>
              <a:buFont typeface="Arial" panose="020B0604020202020204" pitchFamily="34" charset="0"/>
              <a:buChar char="•"/>
              <a:defRPr lang="it-IT" sz="18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60575" indent="-231775"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6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4864" y="630423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  <a:prstGeom prst="rect">
            <a:avLst/>
          </a:prstGeom>
        </p:spPr>
        <p:txBody>
          <a:bodyPr lIns="0"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1/9/18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t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 hasCustomPrompt="1"/>
          </p:nvPr>
        </p:nvSpPr>
        <p:spPr>
          <a:xfrm>
            <a:off x="467544" y="620688"/>
            <a:ext cx="8280920" cy="576064"/>
          </a:xfrm>
          <a:prstGeom prst="rect">
            <a:avLst/>
          </a:prstGeom>
        </p:spPr>
        <p:txBody>
          <a:bodyPr vert="horz"/>
          <a:lstStyle>
            <a:lvl1pPr algn="l">
              <a:defRPr sz="2800" b="1" i="0">
                <a:solidFill>
                  <a:srgbClr val="246889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>
            <a:off x="495063" y="476672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4688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6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4864" y="630423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  <a:prstGeom prst="rect">
            <a:avLst/>
          </a:prstGeom>
        </p:spPr>
        <p:txBody>
          <a:bodyPr lIns="0"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1/9/18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3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09" r:id="rId3"/>
    <p:sldLayoutId id="2147483710" r:id="rId4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2153563"/>
            <a:ext cx="6400800" cy="720080"/>
          </a:xfrm>
        </p:spPr>
        <p:txBody>
          <a:bodyPr>
            <a:normAutofit/>
          </a:bodyPr>
          <a:lstStyle/>
          <a:p>
            <a:r>
              <a:rPr lang="is-IS" dirty="0" smtClean="0"/>
              <a:t>Radio Astronomy</a:t>
            </a:r>
            <a:r>
              <a:rPr lang="is-IS" dirty="0" smtClean="0"/>
              <a:t> </a:t>
            </a:r>
            <a:r>
              <a:rPr lang="is-IS" dirty="0" smtClean="0"/>
              <a:t>Competence Centre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Supporting the LOFAR community on the European Open Science Cloud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652120" y="4725145"/>
            <a:ext cx="3096344" cy="360039"/>
          </a:xfrm>
        </p:spPr>
        <p:txBody>
          <a:bodyPr>
            <a:normAutofit/>
          </a:bodyPr>
          <a:lstStyle/>
          <a:p>
            <a:r>
              <a:rPr lang="en-US" dirty="0" smtClean="0"/>
              <a:t>Hanno Holties, </a:t>
            </a:r>
            <a:r>
              <a:rPr lang="en-US" smtClean="0"/>
              <a:t>Rob van der Meer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ASTRON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holties@astron.nl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0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CC </a:t>
            </a:r>
            <a:r>
              <a:rPr lang="en-US" dirty="0" smtClean="0"/>
              <a:t>outputs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8291264" cy="5112568"/>
          </a:xfrm>
        </p:spPr>
        <p:txBody>
          <a:bodyPr/>
          <a:lstStyle/>
          <a:p>
            <a:r>
              <a:rPr lang="en-US" dirty="0" smtClean="0"/>
              <a:t>POC Activities</a:t>
            </a:r>
          </a:p>
          <a:p>
            <a:pPr lvl="1"/>
            <a:r>
              <a:rPr lang="en-US" dirty="0" smtClean="0"/>
              <a:t>Port processing workflows to EGI (M1 </a:t>
            </a:r>
            <a:r>
              <a:rPr lang="mr-IN" dirty="0" smtClean="0"/>
              <a:t>–</a:t>
            </a:r>
            <a:r>
              <a:rPr lang="en-US" dirty="0" smtClean="0"/>
              <a:t> M12)</a:t>
            </a:r>
          </a:p>
          <a:p>
            <a:pPr lvl="1"/>
            <a:r>
              <a:rPr lang="en-US" dirty="0" smtClean="0"/>
              <a:t>Integration &amp; Verification compute &amp; storage (M4 </a:t>
            </a:r>
            <a:r>
              <a:rPr lang="mr-IN" dirty="0" smtClean="0"/>
              <a:t>–</a:t>
            </a:r>
            <a:r>
              <a:rPr lang="en-US" dirty="0" smtClean="0"/>
              <a:t> M12)</a:t>
            </a:r>
          </a:p>
          <a:p>
            <a:r>
              <a:rPr lang="en-US" dirty="0" smtClean="0"/>
              <a:t>MS35 </a:t>
            </a:r>
            <a:r>
              <a:rPr lang="mr-IN" dirty="0" smtClean="0"/>
              <a:t>–</a:t>
            </a:r>
            <a:r>
              <a:rPr lang="en-US" dirty="0" smtClean="0"/>
              <a:t> Assessment &amp; Integration/Validation Plan (M13)</a:t>
            </a:r>
          </a:p>
          <a:p>
            <a:r>
              <a:rPr lang="en-US" dirty="0" smtClean="0"/>
              <a:t>Pilot Activities</a:t>
            </a:r>
          </a:p>
          <a:p>
            <a:pPr lvl="1"/>
            <a:r>
              <a:rPr lang="en-US" dirty="0" smtClean="0"/>
              <a:t>AAI Integration (M7 </a:t>
            </a:r>
            <a:r>
              <a:rPr lang="mr-IN" dirty="0" smtClean="0"/>
              <a:t>–</a:t>
            </a:r>
            <a:r>
              <a:rPr lang="en-US" dirty="0" smtClean="0"/>
              <a:t> M15)</a:t>
            </a:r>
          </a:p>
          <a:p>
            <a:pPr lvl="1"/>
            <a:r>
              <a:rPr lang="en-US" dirty="0" smtClean="0"/>
              <a:t>Metadata harvesting &amp; PID registration (M7 </a:t>
            </a:r>
            <a:r>
              <a:rPr lang="mr-IN" dirty="0" smtClean="0"/>
              <a:t>–</a:t>
            </a:r>
            <a:r>
              <a:rPr lang="en-US" dirty="0" smtClean="0"/>
              <a:t> M15)</a:t>
            </a:r>
          </a:p>
          <a:p>
            <a:pPr lvl="1"/>
            <a:r>
              <a:rPr lang="en-US" dirty="0" smtClean="0"/>
              <a:t>User Workspace (M10 </a:t>
            </a:r>
            <a:r>
              <a:rPr lang="mr-IN" dirty="0" smtClean="0"/>
              <a:t>–</a:t>
            </a:r>
            <a:r>
              <a:rPr lang="en-US" dirty="0" smtClean="0"/>
              <a:t> M15)</a:t>
            </a:r>
          </a:p>
          <a:p>
            <a:r>
              <a:rPr lang="en-US" dirty="0" smtClean="0"/>
              <a:t>Preparing the Production Environment (M10 </a:t>
            </a:r>
            <a:r>
              <a:rPr lang="mr-IN" dirty="0" smtClean="0"/>
              <a:t>–</a:t>
            </a:r>
            <a:r>
              <a:rPr lang="en-US" dirty="0" smtClean="0"/>
              <a:t> M18)</a:t>
            </a:r>
          </a:p>
          <a:p>
            <a:r>
              <a:rPr lang="en-US" dirty="0" smtClean="0"/>
              <a:t>MS36 </a:t>
            </a:r>
            <a:r>
              <a:rPr lang="mr-IN" dirty="0" smtClean="0"/>
              <a:t>–</a:t>
            </a:r>
            <a:r>
              <a:rPr lang="en-US" dirty="0" smtClean="0"/>
              <a:t> Online platforms available (M18)</a:t>
            </a:r>
          </a:p>
          <a:p>
            <a:r>
              <a:rPr lang="en-US" dirty="0" smtClean="0"/>
              <a:t>Service Exploitation (M13 </a:t>
            </a:r>
            <a:r>
              <a:rPr lang="mr-IN" dirty="0" smtClean="0"/>
              <a:t>–</a:t>
            </a:r>
            <a:r>
              <a:rPr lang="en-US" dirty="0" smtClean="0"/>
              <a:t> M36)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26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8291264" cy="4968552"/>
          </a:xfrm>
        </p:spPr>
        <p:txBody>
          <a:bodyPr/>
          <a:lstStyle/>
          <a:p>
            <a:r>
              <a:rPr lang="en-US" dirty="0" smtClean="0"/>
              <a:t>Will a standard/preferred AAI solution emerge?</a:t>
            </a:r>
          </a:p>
          <a:p>
            <a:r>
              <a:rPr lang="en-US" dirty="0" smtClean="0"/>
              <a:t>Will there be homogeneity of resource infrastructure services?</a:t>
            </a:r>
          </a:p>
          <a:p>
            <a:r>
              <a:rPr lang="en-US" dirty="0" smtClean="0"/>
              <a:t>Coordination of training &amp; service availability for Competence Centers</a:t>
            </a:r>
          </a:p>
          <a:p>
            <a:pPr lvl="1"/>
            <a:r>
              <a:rPr lang="en-US" dirty="0" smtClean="0"/>
              <a:t>(RA)CC is early user but should support services from ~M18</a:t>
            </a:r>
          </a:p>
          <a:p>
            <a:pPr lvl="1"/>
            <a:r>
              <a:rPr lang="en-US" dirty="0" smtClean="0"/>
              <a:t>Need to select services to integrate with early in project</a:t>
            </a:r>
          </a:p>
          <a:p>
            <a:pPr lvl="1"/>
            <a:r>
              <a:rPr lang="en-US" dirty="0" smtClean="0"/>
              <a:t>RACC community training </a:t>
            </a:r>
            <a:r>
              <a:rPr lang="en-US" dirty="0" smtClean="0"/>
              <a:t>planned for 2nd half of the project</a:t>
            </a:r>
          </a:p>
          <a:p>
            <a:pPr lvl="2"/>
            <a:r>
              <a:rPr lang="en-US" dirty="0" smtClean="0"/>
              <a:t>How is this supported from WP11 </a:t>
            </a:r>
            <a:endParaRPr lang="en-US" dirty="0" smtClean="0"/>
          </a:p>
          <a:p>
            <a:r>
              <a:rPr lang="en-US" dirty="0" smtClean="0"/>
              <a:t>Resource availability (funding, planning)</a:t>
            </a:r>
          </a:p>
          <a:p>
            <a:r>
              <a:rPr lang="en-US" dirty="0" smtClean="0"/>
              <a:t>Container support on HTC clusters</a:t>
            </a:r>
          </a:p>
          <a:p>
            <a:r>
              <a:rPr lang="en-US" dirty="0" smtClean="0"/>
              <a:t>On demand international network capacity</a:t>
            </a:r>
          </a:p>
          <a:p>
            <a:pPr lvl="1"/>
            <a:r>
              <a:rPr lang="en-US" dirty="0" smtClean="0"/>
              <a:t>Storage </a:t>
            </a:r>
            <a:r>
              <a:rPr lang="mr-IN" dirty="0" smtClean="0"/>
              <a:t>–</a:t>
            </a:r>
            <a:r>
              <a:rPr lang="en-US" dirty="0" smtClean="0"/>
              <a:t> compute</a:t>
            </a:r>
          </a:p>
          <a:p>
            <a:pPr lvl="1"/>
            <a:r>
              <a:rPr lang="en-US" dirty="0" smtClean="0"/>
              <a:t>Science DMZ/Research Data Zones?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879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background </a:t>
            </a:r>
            <a:r>
              <a:rPr lang="en-US" dirty="0" smtClean="0"/>
              <a:t>and maturity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8435280" cy="5661248"/>
          </a:xfrm>
        </p:spPr>
        <p:txBody>
          <a:bodyPr/>
          <a:lstStyle/>
          <a:p>
            <a:r>
              <a:rPr lang="en-US" dirty="0" smtClean="0"/>
              <a:t>Scientific field: Radio Astronomy</a:t>
            </a:r>
          </a:p>
          <a:p>
            <a:pPr lvl="1"/>
            <a:r>
              <a:rPr lang="en-US" dirty="0" smtClean="0"/>
              <a:t>Astronomy has worked with standards for a long time</a:t>
            </a:r>
          </a:p>
          <a:p>
            <a:pPr lvl="2"/>
            <a:r>
              <a:rPr lang="en-US" dirty="0" smtClean="0"/>
              <a:t>Data formats: FITS, </a:t>
            </a:r>
            <a:r>
              <a:rPr lang="en-US" dirty="0" err="1" smtClean="0"/>
              <a:t>MeasurementSet</a:t>
            </a:r>
            <a:r>
              <a:rPr lang="en-US" dirty="0" smtClean="0"/>
              <a:t>, ...</a:t>
            </a:r>
          </a:p>
          <a:p>
            <a:pPr lvl="2"/>
            <a:r>
              <a:rPr lang="en-US" dirty="0" smtClean="0"/>
              <a:t>Interfaces: Virtual Observatory (IVOA)</a:t>
            </a:r>
          </a:p>
          <a:p>
            <a:r>
              <a:rPr lang="en-US" dirty="0" smtClean="0"/>
              <a:t>The International LOFAR telescope</a:t>
            </a:r>
            <a:endParaRPr lang="en-US" dirty="0" smtClean="0"/>
          </a:p>
          <a:p>
            <a:pPr lvl="1"/>
            <a:r>
              <a:rPr lang="en-US" dirty="0" smtClean="0"/>
              <a:t>Data intensive science, SKA technology demonstrator</a:t>
            </a:r>
          </a:p>
          <a:p>
            <a:pPr lvl="2"/>
            <a:r>
              <a:rPr lang="en-US" dirty="0" smtClean="0"/>
              <a:t>Datasets of 10 TB and more </a:t>
            </a:r>
          </a:p>
          <a:p>
            <a:pPr lvl="2"/>
            <a:r>
              <a:rPr lang="en-US" dirty="0" smtClean="0"/>
              <a:t>Low flop/byte ratio, </a:t>
            </a:r>
            <a:r>
              <a:rPr lang="en-US" dirty="0"/>
              <a:t>o</a:t>
            </a:r>
            <a:r>
              <a:rPr lang="en-US" dirty="0" smtClean="0"/>
              <a:t>ften embarrassingly parallel</a:t>
            </a:r>
          </a:p>
          <a:p>
            <a:pPr lvl="2"/>
            <a:r>
              <a:rPr lang="en-US" dirty="0" smtClean="0"/>
              <a:t>Typically low access profile (write once, read few)</a:t>
            </a:r>
          </a:p>
          <a:p>
            <a:pPr lvl="1"/>
            <a:r>
              <a:rPr lang="en-US" dirty="0" smtClean="0"/>
              <a:t>Operational since 2012</a:t>
            </a:r>
          </a:p>
          <a:p>
            <a:r>
              <a:rPr lang="en-US" dirty="0" smtClean="0"/>
              <a:t>ASTRON expertise</a:t>
            </a:r>
          </a:p>
          <a:p>
            <a:pPr lvl="1"/>
            <a:r>
              <a:rPr lang="en-US" dirty="0" smtClean="0"/>
              <a:t>Telescope &amp; data archive operations &amp; support, R&amp;D (60+ years)</a:t>
            </a:r>
          </a:p>
          <a:p>
            <a:pPr lvl="1"/>
            <a:r>
              <a:rPr lang="en-US" dirty="0" smtClean="0"/>
              <a:t>SKA technology R&amp;D, Science Data Center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8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we want </a:t>
            </a:r>
            <a:r>
              <a:rPr lang="en-US" dirty="0"/>
              <a:t>to </a:t>
            </a:r>
            <a:r>
              <a:rPr lang="en-US" dirty="0" smtClean="0"/>
              <a:t>setup, test, demonstrate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RACC aims to: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upport </a:t>
            </a:r>
            <a:r>
              <a:rPr lang="en-US" dirty="0"/>
              <a:t>researchers to find, access, manage, and process data produced by the International LOFAR </a:t>
            </a:r>
            <a:r>
              <a:rPr lang="en-US" dirty="0" smtClean="0"/>
              <a:t>Telescope.</a:t>
            </a:r>
          </a:p>
          <a:p>
            <a:pPr lvl="1"/>
            <a:r>
              <a:rPr lang="en-US" dirty="0" smtClean="0"/>
              <a:t>Provide user </a:t>
            </a:r>
            <a:r>
              <a:rPr lang="en-US" dirty="0"/>
              <a:t>access to large-scale workspace storage facilities within the EOSC-hub to store and share temporary data and </a:t>
            </a:r>
            <a:r>
              <a:rPr lang="en-US" dirty="0" smtClean="0"/>
              <a:t>scientific data products.</a:t>
            </a:r>
          </a:p>
          <a:p>
            <a:pPr lvl="1"/>
            <a:r>
              <a:rPr lang="en-US" dirty="0" smtClean="0"/>
              <a:t>Empower </a:t>
            </a:r>
            <a:r>
              <a:rPr lang="en-US" dirty="0"/>
              <a:t>science groups to deploy their own processing </a:t>
            </a:r>
            <a:r>
              <a:rPr lang="en-US" dirty="0" smtClean="0"/>
              <a:t>workflows within the EOSC-hub infrastructure.</a:t>
            </a:r>
          </a:p>
          <a:p>
            <a:pPr lvl="1"/>
            <a:r>
              <a:rPr lang="en-US" dirty="0" smtClean="0"/>
              <a:t>Lessons </a:t>
            </a:r>
            <a:r>
              <a:rPr lang="en-US" dirty="0"/>
              <a:t>learned will serve as input for the design and construction of a European Science Data Center for the Square </a:t>
            </a:r>
            <a:r>
              <a:rPr lang="en-US" dirty="0" err="1"/>
              <a:t>Kilometre</a:t>
            </a:r>
            <a:r>
              <a:rPr lang="en-US" dirty="0"/>
              <a:t> Array (SKA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37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LOFAR Telescope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5" name="Picture 1" descr="age3image18103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12" y="1196753"/>
            <a:ext cx="8340852" cy="499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62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LOFAR Telescope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8291264" cy="5400600"/>
          </a:xfrm>
        </p:spPr>
        <p:txBody>
          <a:bodyPr/>
          <a:lstStyle/>
          <a:p>
            <a:r>
              <a:rPr lang="en-US" dirty="0" smtClean="0"/>
              <a:t>35 PB data archive (start 2018)</a:t>
            </a:r>
          </a:p>
          <a:p>
            <a:pPr lvl="1"/>
            <a:r>
              <a:rPr lang="en-US" dirty="0" smtClean="0"/>
              <a:t>Distributed over three sites</a:t>
            </a:r>
          </a:p>
          <a:p>
            <a:pPr lvl="1"/>
            <a:r>
              <a:rPr lang="en-US" dirty="0" smtClean="0"/>
              <a:t>7 PB growth per year</a:t>
            </a:r>
          </a:p>
          <a:p>
            <a:endParaRPr lang="en-US" dirty="0" smtClean="0"/>
          </a:p>
          <a:p>
            <a:r>
              <a:rPr lang="en-US" dirty="0" smtClean="0"/>
              <a:t>Worldwide community</a:t>
            </a:r>
          </a:p>
          <a:p>
            <a:pPr lvl="1"/>
            <a:r>
              <a:rPr lang="en-US" dirty="0" smtClean="0"/>
              <a:t>Hundreds of active users</a:t>
            </a:r>
          </a:p>
          <a:p>
            <a:pPr lvl="1"/>
            <a:r>
              <a:rPr lang="en-US" dirty="0" smtClean="0"/>
              <a:t>Strong European</a:t>
            </a:r>
            <a:br>
              <a:rPr lang="en-US" dirty="0" smtClean="0"/>
            </a:br>
            <a:r>
              <a:rPr lang="en-US" dirty="0" smtClean="0"/>
              <a:t>representation</a:t>
            </a:r>
          </a:p>
          <a:p>
            <a:pPr lvl="1"/>
            <a:endParaRPr lang="en-US" dirty="0"/>
          </a:p>
          <a:p>
            <a:r>
              <a:rPr lang="en-US" dirty="0" smtClean="0"/>
              <a:t>Community challenged by</a:t>
            </a:r>
          </a:p>
          <a:p>
            <a:pPr lvl="1"/>
            <a:r>
              <a:rPr lang="en-US" dirty="0" smtClean="0"/>
              <a:t>Data volumes</a:t>
            </a:r>
          </a:p>
          <a:p>
            <a:pPr lvl="1"/>
            <a:r>
              <a:rPr lang="en-US" dirty="0" smtClean="0"/>
              <a:t>Computational resources</a:t>
            </a:r>
          </a:p>
          <a:p>
            <a:pPr lvl="1"/>
            <a:r>
              <a:rPr lang="en-US" dirty="0" smtClean="0"/>
              <a:t>Network capacity storage - compute</a:t>
            </a:r>
          </a:p>
          <a:p>
            <a:endParaRPr lang="en-US" dirty="0"/>
          </a:p>
        </p:txBody>
      </p:sp>
      <p:pic>
        <p:nvPicPr>
          <p:cNvPr id="2049" name="Picture 1" descr="age7image59761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772" y="125388"/>
            <a:ext cx="3287592" cy="222349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ge7image18163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64904"/>
            <a:ext cx="39433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age8image18159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828" y="4706838"/>
            <a:ext cx="39433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5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 based pipeline processing with </a:t>
            </a:r>
            <a:r>
              <a:rPr lang="en-US" dirty="0" smtClean="0"/>
              <a:t>CWL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EOSC pilot</a:t>
            </a:r>
            <a:br>
              <a:rPr lang="en-US" dirty="0" smtClean="0"/>
            </a:br>
            <a:r>
              <a:rPr lang="en-US" dirty="0" smtClean="0"/>
              <a:t>development</a:t>
            </a:r>
          </a:p>
          <a:p>
            <a:endParaRPr lang="en-US" dirty="0"/>
          </a:p>
          <a:p>
            <a:r>
              <a:rPr lang="en-US" dirty="0" smtClean="0"/>
              <a:t>Portability</a:t>
            </a:r>
          </a:p>
          <a:p>
            <a:pPr lvl="1"/>
            <a:r>
              <a:rPr lang="en-US" dirty="0" smtClean="0"/>
              <a:t>Containers</a:t>
            </a:r>
          </a:p>
          <a:p>
            <a:pPr lvl="2"/>
            <a:r>
              <a:rPr lang="en-US" dirty="0" smtClean="0"/>
              <a:t>Singularity</a:t>
            </a:r>
          </a:p>
          <a:p>
            <a:pPr lvl="2"/>
            <a:r>
              <a:rPr lang="en-US" dirty="0" smtClean="0"/>
              <a:t>Docker</a:t>
            </a:r>
          </a:p>
          <a:p>
            <a:pPr lvl="2"/>
            <a:r>
              <a:rPr lang="en-US" dirty="0" err="1" smtClean="0"/>
              <a:t>uDocker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CWL based Workflow management</a:t>
            </a:r>
          </a:p>
          <a:p>
            <a:pPr lvl="1"/>
            <a:r>
              <a:rPr lang="en-US" dirty="0" smtClean="0"/>
              <a:t>Open standard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708" y="1196752"/>
            <a:ext cx="5862567" cy="406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8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Members, roles, effort, external </a:t>
            </a:r>
            <a:r>
              <a:rPr lang="en-US" dirty="0"/>
              <a:t>partnerships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23243675"/>
              </p:ext>
            </p:extLst>
          </p:nvPr>
        </p:nvGraphicFramePr>
        <p:xfrm>
          <a:off x="457200" y="1557338"/>
          <a:ext cx="8291514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838"/>
                <a:gridCol w="2763838"/>
                <a:gridCol w="27638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Member acronym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Role</a:t>
                      </a:r>
                      <a:r>
                        <a:rPr lang="en-US" baseline="0" dirty="0" smtClean="0"/>
                        <a:t> in the 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Effort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ASTRON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Lead, science domain expert, data &amp; service provider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 (+3 in WP11)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JUELICH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Infra &amp; service provider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PSNC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Infra &amp; service provider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SURFsara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Infra &amp; service provider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429309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External partners not yet identified</a:t>
            </a:r>
          </a:p>
          <a:p>
            <a:r>
              <a:rPr lang="en-US" dirty="0" smtClean="0"/>
              <a:t>Open to new collaborations!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34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</a:t>
            </a:r>
            <a:r>
              <a:rPr lang="en-US" dirty="0" smtClean="0"/>
              <a:t>‘common’ </a:t>
            </a: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1165252"/>
            <a:ext cx="8291264" cy="5288084"/>
          </a:xfrm>
        </p:spPr>
        <p:txBody>
          <a:bodyPr/>
          <a:lstStyle/>
          <a:p>
            <a:r>
              <a:rPr lang="en-US" dirty="0" smtClean="0"/>
              <a:t>Infrastructure</a:t>
            </a:r>
          </a:p>
          <a:p>
            <a:pPr lvl="1"/>
            <a:r>
              <a:rPr lang="en-US" dirty="0"/>
              <a:t>55 PB long term storage (21 PB growth over coming 3 years)</a:t>
            </a:r>
          </a:p>
          <a:p>
            <a:pPr lvl="1"/>
            <a:r>
              <a:rPr lang="en-US" dirty="0" smtClean="0"/>
              <a:t>Some tens of million core hours of (mainly) HTC computing</a:t>
            </a:r>
          </a:p>
          <a:p>
            <a:pPr lvl="2"/>
            <a:r>
              <a:rPr lang="en-US" dirty="0" smtClean="0"/>
              <a:t>Scale up from 2</a:t>
            </a:r>
            <a:r>
              <a:rPr lang="en-US" baseline="30000" dirty="0" smtClean="0"/>
              <a:t>nd</a:t>
            </a:r>
            <a:r>
              <a:rPr lang="en-US" dirty="0" smtClean="0"/>
              <a:t> year</a:t>
            </a:r>
          </a:p>
          <a:p>
            <a:pPr lvl="2"/>
            <a:r>
              <a:rPr lang="en-US" dirty="0"/>
              <a:t>Local access to </a:t>
            </a:r>
            <a:r>
              <a:rPr lang="en-US" dirty="0" smtClean="0"/>
              <a:t>high capacity (shared</a:t>
            </a:r>
            <a:r>
              <a:rPr lang="en-US" dirty="0"/>
              <a:t>?) filesystem</a:t>
            </a:r>
            <a:endParaRPr lang="en-US" dirty="0" smtClean="0"/>
          </a:p>
          <a:p>
            <a:pPr lvl="1"/>
            <a:r>
              <a:rPr lang="en-US" dirty="0" smtClean="0"/>
              <a:t>5 PB online capacity work &amp; user space</a:t>
            </a:r>
            <a:endParaRPr lang="en-US" dirty="0" smtClean="0"/>
          </a:p>
          <a:p>
            <a:pPr lvl="1"/>
            <a:r>
              <a:rPr lang="en-US" dirty="0" smtClean="0"/>
              <a:t>High Bandwidth (~10 </a:t>
            </a:r>
            <a:r>
              <a:rPr lang="en-US" dirty="0" err="1" smtClean="0"/>
              <a:t>Gbps</a:t>
            </a:r>
            <a:r>
              <a:rPr lang="en-US" dirty="0" smtClean="0"/>
              <a:t>) Storage </a:t>
            </a:r>
            <a:r>
              <a:rPr lang="mr-IN" dirty="0" smtClean="0"/>
              <a:t>–</a:t>
            </a:r>
            <a:r>
              <a:rPr lang="en-US" dirty="0" smtClean="0"/>
              <a:t> Compute (On demand?)</a:t>
            </a:r>
          </a:p>
          <a:p>
            <a:r>
              <a:rPr lang="en-US" dirty="0"/>
              <a:t>Services </a:t>
            </a:r>
            <a:r>
              <a:rPr lang="mr-IN" dirty="0"/>
              <a:t>–</a:t>
            </a:r>
            <a:r>
              <a:rPr lang="en-US" dirty="0"/>
              <a:t> to be selected &amp; </a:t>
            </a:r>
            <a:r>
              <a:rPr lang="en-US" dirty="0" smtClean="0"/>
              <a:t>integrated </a:t>
            </a:r>
            <a:r>
              <a:rPr lang="en-US" dirty="0"/>
              <a:t>in 1</a:t>
            </a:r>
            <a:r>
              <a:rPr lang="en-US" baseline="30000" dirty="0"/>
              <a:t>st</a:t>
            </a:r>
            <a:r>
              <a:rPr lang="en-US" dirty="0"/>
              <a:t> half of project</a:t>
            </a:r>
          </a:p>
          <a:p>
            <a:pPr lvl="1"/>
            <a:r>
              <a:rPr lang="en-US" dirty="0" smtClean="0"/>
              <a:t>PID’s </a:t>
            </a:r>
            <a:r>
              <a:rPr lang="en-US" dirty="0"/>
              <a:t>(e.g. B2HANDLE)</a:t>
            </a:r>
          </a:p>
          <a:p>
            <a:pPr lvl="1"/>
            <a:r>
              <a:rPr lang="en-US" dirty="0"/>
              <a:t>FAIR sharing (e.g. B2SHARE, B2FIND, also Virtual Observatory)</a:t>
            </a:r>
          </a:p>
          <a:p>
            <a:pPr lvl="1"/>
            <a:r>
              <a:rPr lang="en-US" dirty="0"/>
              <a:t>Long term storage (e.g. B2SAFE/B2STAGE)</a:t>
            </a:r>
          </a:p>
          <a:p>
            <a:pPr lvl="1"/>
            <a:r>
              <a:rPr lang="en-US" dirty="0" smtClean="0"/>
              <a:t>Workflow </a:t>
            </a:r>
            <a:r>
              <a:rPr lang="en-US" dirty="0"/>
              <a:t>support/orchestration </a:t>
            </a:r>
            <a:r>
              <a:rPr lang="en-US" dirty="0" smtClean="0"/>
              <a:t>TBD (Data locality! CWL)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49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</a:t>
            </a:r>
            <a:r>
              <a:rPr lang="en-US" dirty="0" smtClean="0"/>
              <a:t>‘</a:t>
            </a:r>
            <a:r>
              <a:rPr lang="en-US" dirty="0" smtClean="0"/>
              <a:t>federation’ </a:t>
            </a: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8291264" cy="4968552"/>
          </a:xfrm>
        </p:spPr>
        <p:txBody>
          <a:bodyPr/>
          <a:lstStyle/>
          <a:p>
            <a:r>
              <a:rPr lang="en-US" dirty="0" smtClean="0"/>
              <a:t>Services </a:t>
            </a:r>
            <a:r>
              <a:rPr lang="mr-IN" dirty="0" smtClean="0"/>
              <a:t>–</a:t>
            </a:r>
            <a:r>
              <a:rPr lang="en-US" dirty="0" smtClean="0"/>
              <a:t> to be selected &amp; integrated with in 1</a:t>
            </a:r>
            <a:r>
              <a:rPr lang="en-US" baseline="30000" dirty="0" smtClean="0"/>
              <a:t>st</a:t>
            </a:r>
            <a:r>
              <a:rPr lang="en-US" dirty="0" smtClean="0"/>
              <a:t> half of project</a:t>
            </a:r>
          </a:p>
          <a:p>
            <a:pPr lvl="1"/>
            <a:r>
              <a:rPr lang="en-US" dirty="0" smtClean="0"/>
              <a:t>AAI </a:t>
            </a:r>
            <a:r>
              <a:rPr lang="mr-IN" dirty="0" smtClean="0"/>
              <a:t>–</a:t>
            </a:r>
            <a:r>
              <a:rPr lang="en-US" dirty="0" smtClean="0"/>
              <a:t> Service(s) TBD</a:t>
            </a:r>
          </a:p>
          <a:p>
            <a:pPr lvl="2"/>
            <a:r>
              <a:rPr lang="en-US" dirty="0" smtClean="0"/>
              <a:t>Pilot with </a:t>
            </a:r>
            <a:r>
              <a:rPr lang="en-US" dirty="0" err="1" smtClean="0"/>
              <a:t>SURFnet</a:t>
            </a:r>
            <a:r>
              <a:rPr lang="en-US" dirty="0" smtClean="0"/>
              <a:t> on Science Collaboration Zone (</a:t>
            </a:r>
            <a:r>
              <a:rPr lang="en-US" dirty="0" err="1" smtClean="0"/>
              <a:t>Comanage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Look into EGI, EUDAT, INDICO alternatives</a:t>
            </a:r>
          </a:p>
          <a:p>
            <a:pPr lvl="1"/>
            <a:r>
              <a:rPr lang="en-US" dirty="0" smtClean="0"/>
              <a:t>Operational Support &amp; Monitoring (for community support &amp; auditing/reporting)</a:t>
            </a:r>
          </a:p>
          <a:p>
            <a:pPr lvl="1"/>
            <a:r>
              <a:rPr lang="en-US" dirty="0" smtClean="0"/>
              <a:t>Support for CWL and deploying container images </a:t>
            </a:r>
            <a:r>
              <a:rPr lang="en-US" dirty="0"/>
              <a:t>(Docker/Singularity/</a:t>
            </a:r>
            <a:r>
              <a:rPr lang="en-US" dirty="0" err="1"/>
              <a:t>uDocker</a:t>
            </a:r>
            <a:r>
              <a:rPr lang="en-US" dirty="0"/>
              <a:t>) </a:t>
            </a:r>
            <a:r>
              <a:rPr lang="en-US" dirty="0" smtClean="0"/>
              <a:t>on HTC systems for portable deployment</a:t>
            </a:r>
          </a:p>
          <a:p>
            <a:pPr lvl="2"/>
            <a:r>
              <a:rPr lang="en-US" dirty="0" smtClean="0"/>
              <a:t>Relation to collaborative service?</a:t>
            </a:r>
          </a:p>
        </p:txBody>
      </p:sp>
    </p:spTree>
    <p:extLst>
      <p:ext uri="{BB962C8B-B14F-4D97-AF65-F5344CB8AC3E}">
        <p14:creationId xmlns:p14="http://schemas.microsoft.com/office/powerpoint/2010/main" val="47342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MODnet_PPT_template" id="{94FD5FB4-A648-4C41-A45E-DC1B56821C8E}" vid="{6F891982-9957-D443-80E9-5627794D2B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EOSCHub_PPT</Template>
  <TotalTime>4880</TotalTime>
  <Words>825</Words>
  <Application>Microsoft Macintosh PowerPoint</Application>
  <PresentationFormat>On-screen Show (4:3)</PresentationFormat>
  <Paragraphs>166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Alte DIN 1451 Mittelschrift</vt:lpstr>
      <vt:lpstr>Alte DIN 1451 Mittelschrift gepraegt</vt:lpstr>
      <vt:lpstr>Calibri</vt:lpstr>
      <vt:lpstr>Open Sans</vt:lpstr>
      <vt:lpstr>Arial</vt:lpstr>
      <vt:lpstr>Presentation1</vt:lpstr>
      <vt:lpstr>Radio Astronomy Competence Centre</vt:lpstr>
      <vt:lpstr>Community background and maturity</vt:lpstr>
      <vt:lpstr>What we want to setup, test, demonstrate</vt:lpstr>
      <vt:lpstr>International LOFAR Telescope</vt:lpstr>
      <vt:lpstr>International LOFAR Telescope</vt:lpstr>
      <vt:lpstr>Container based pipeline processing with CWL</vt:lpstr>
      <vt:lpstr>Members, roles, effort, external partnerships</vt:lpstr>
      <vt:lpstr>Required ‘common’ services</vt:lpstr>
      <vt:lpstr>Required ‘federation’ services</vt:lpstr>
      <vt:lpstr>Expected CC outputs</vt:lpstr>
      <vt:lpstr>Open questions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Sara</dc:creator>
  <cp:lastModifiedBy>Hanno Holties</cp:lastModifiedBy>
  <cp:revision>234</cp:revision>
  <dcterms:created xsi:type="dcterms:W3CDTF">2017-10-02T12:41:48Z</dcterms:created>
  <dcterms:modified xsi:type="dcterms:W3CDTF">2018-01-10T08:29:05Z</dcterms:modified>
</cp:coreProperties>
</file>