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11" r:id="rId2"/>
    <p:sldMasterId id="2147483713" r:id="rId3"/>
    <p:sldMasterId id="2147483720" r:id="rId4"/>
    <p:sldMasterId id="2147483724" r:id="rId5"/>
  </p:sldMasterIdLst>
  <p:notesMasterIdLst>
    <p:notesMasterId r:id="rId16"/>
  </p:notesMasterIdLst>
  <p:sldIdLst>
    <p:sldId id="316" r:id="rId6"/>
    <p:sldId id="319" r:id="rId7"/>
    <p:sldId id="317" r:id="rId8"/>
    <p:sldId id="336" r:id="rId9"/>
    <p:sldId id="322" r:id="rId10"/>
    <p:sldId id="323" r:id="rId11"/>
    <p:sldId id="324" r:id="rId12"/>
    <p:sldId id="332" r:id="rId13"/>
    <p:sldId id="325" r:id="rId14"/>
    <p:sldId id="321" r:id="rId15"/>
  </p:sldIdLst>
  <p:sldSz cx="9144000" cy="6858000" type="screen4x3"/>
  <p:notesSz cx="6858000" cy="9144000"/>
  <p:defaultTextStyle>
    <a:defPPr>
      <a:defRPr lang="en-US"/>
    </a:defPPr>
    <a:lvl1pPr marL="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9" autoAdjust="0"/>
    <p:restoredTop sz="86435" autoAdjust="0"/>
  </p:normalViewPr>
  <p:slideViewPr>
    <p:cSldViewPr>
      <p:cViewPr varScale="1">
        <p:scale>
          <a:sx n="57" d="100"/>
          <a:sy n="57" d="100"/>
        </p:scale>
        <p:origin x="-2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10/01/18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6.emf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19.emf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8.emf"/><Relationship Id="rId7" Type="http://schemas.openxmlformats.org/officeDocument/2006/relationships/image" Target="../media/image6.emf"/><Relationship Id="rId8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emf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5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3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6"/>
            <a:ext cx="2735452" cy="308657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3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4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1"/>
            <a:ext cx="5689178" cy="431477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1"/>
            <a:ext cx="6400800" cy="50405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859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CCA66C1E-2D91-864E-8E9B-2B54C29F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3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6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1" y="-1"/>
            <a:ext cx="91313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5888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1" y="-1"/>
            <a:ext cx="9131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4383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054" y="3"/>
            <a:ext cx="9131947" cy="6859451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93032" y="1942987"/>
            <a:ext cx="6357938" cy="2073926"/>
          </a:xfrm>
          <a:prstGeom prst="rect">
            <a:avLst/>
          </a:prstGeom>
        </p:spPr>
        <p:txBody>
          <a:bodyPr wrap="square" lIns="0" tIns="0" rIns="0" bIns="45360" anchor="b" anchorCtr="1">
            <a:normAutofit/>
          </a:bodyPr>
          <a:lstStyle>
            <a:lvl1pPr marL="0" indent="0" algn="ct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393032" y="4016911"/>
            <a:ext cx="6357938" cy="1171328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9036" y="1123663"/>
            <a:ext cx="4444673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2349036" y="1410178"/>
            <a:ext cx="4444673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1">
            <a:normAutofit/>
          </a:bodyPr>
          <a:lstStyle>
            <a:lvl1pPr marL="0" indent="0" algn="ctr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9280" y="280664"/>
            <a:ext cx="544185" cy="72558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1245" y="6344230"/>
            <a:ext cx="483796" cy="230948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6712630" y="6258503"/>
            <a:ext cx="1312795" cy="360795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26553" y="6147986"/>
            <a:ext cx="583288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7292" y="6147988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60544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093" y="2049082"/>
            <a:ext cx="2403561" cy="4807122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393032" y="3874036"/>
            <a:ext cx="6357938" cy="1171328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959334" y="603507"/>
            <a:ext cx="2469790" cy="34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1st 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959334" y="949993"/>
            <a:ext cx="246979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4723966" y="603507"/>
            <a:ext cx="2469790" cy="34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2nd Name Surname</a:t>
            </a:r>
            <a:endParaRPr lang="en-US" dirty="0">
              <a:uFillTx/>
            </a:endParaRP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4723965" y="949993"/>
            <a:ext cx="246979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l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9144" y="532622"/>
            <a:ext cx="0" cy="809625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93032" y="1801033"/>
            <a:ext cx="6357938" cy="2073926"/>
          </a:xfrm>
          <a:prstGeom prst="rect">
            <a:avLst/>
          </a:prstGeom>
        </p:spPr>
        <p:txBody>
          <a:bodyPr wrap="square" lIns="0" tIns="0" rIns="0" bIns="45360" anchor="b" anchorCtr="1">
            <a:normAutofit/>
          </a:bodyPr>
          <a:lstStyle>
            <a:lvl1pPr marL="0" indent="0" algn="ct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1245" y="6344230"/>
            <a:ext cx="483796" cy="230948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6712630" y="6258503"/>
            <a:ext cx="1312795" cy="360795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774968" y="-11243"/>
            <a:ext cx="2403561" cy="48071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58324"/>
            <a:ext cx="583288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3754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121452" y="3585"/>
            <a:ext cx="8010494" cy="601621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3701634" y="6312024"/>
            <a:ext cx="441236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6788" y="6344230"/>
            <a:ext cx="483796" cy="2309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1801" y="6158324"/>
            <a:ext cx="583288" cy="54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49" y="448002"/>
            <a:ext cx="6586304" cy="1577051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l">
              <a:lnSpc>
                <a:spcPts val="4561"/>
              </a:lnSpc>
              <a:spcBef>
                <a:spcPts val="0"/>
              </a:spcBef>
              <a:buNone/>
              <a:defRPr sz="55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2025054"/>
            <a:ext cx="6198433" cy="1013303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6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507788" y="729065"/>
            <a:ext cx="1312795" cy="360795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72476"/>
              <a:ext cx="1718484" cy="28725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1400" b="1" i="0" dirty="0" err="1" smtClean="0">
                  <a:uFillTx/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1400" b="1" i="0" dirty="0">
                <a:uFillTx/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0738" y="3450465"/>
            <a:ext cx="411154" cy="548206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51320" y="3444162"/>
            <a:ext cx="3861930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51320" y="3730677"/>
            <a:ext cx="3861930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l">
              <a:buNone/>
              <a:defRPr sz="1500" b="0" i="0" spc="-95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1951250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10" name="Rectangle 9"/>
          <p:cNvSpPr>
            <a:spLocks/>
          </p:cNvSpPr>
          <p:nvPr userDrawn="1"/>
        </p:nvSpPr>
        <p:spPr>
          <a:xfrm>
            <a:off x="0" y="2697698"/>
            <a:ext cx="9144000" cy="276038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392355" y="1610049"/>
            <a:ext cx="8252686" cy="1818952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l">
              <a:lnSpc>
                <a:spcPts val="6048"/>
              </a:lnSpc>
              <a:spcBef>
                <a:spcPts val="0"/>
              </a:spcBef>
              <a:buNone/>
              <a:defRPr sz="6000" b="1" i="0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77125" y="3429000"/>
            <a:ext cx="8267917" cy="2133600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600" b="0" i="0" spc="-95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712630" y="6231456"/>
            <a:ext cx="1312795" cy="430887"/>
            <a:chOff x="11725043" y="8328848"/>
            <a:chExt cx="2333858" cy="57451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328848"/>
              <a:ext cx="1718484" cy="5745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14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14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0070" y="495288"/>
            <a:ext cx="554908" cy="737420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134197" y="642424"/>
            <a:ext cx="3510845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134195" y="928447"/>
            <a:ext cx="3510846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chemeClr val="bg1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 flipV="1">
            <a:off x="100130" y="4502803"/>
            <a:ext cx="1450298" cy="16505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13853" y="6344230"/>
            <a:ext cx="483796" cy="2309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6555" y="6147989"/>
            <a:ext cx="659173" cy="6102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7292" y="6152749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750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3"/>
            <a:ext cx="8291264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/>
          </p:cNvSpPr>
          <p:nvPr userDrawn="1"/>
        </p:nvSpPr>
        <p:spPr>
          <a:xfrm>
            <a:off x="0" y="2"/>
            <a:ext cx="9144000" cy="5671435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-1"/>
            <a:ext cx="8015268" cy="60198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45212" y="326039"/>
            <a:ext cx="7852436" cy="2682077"/>
          </a:xfrm>
          <a:prstGeom prst="rect">
            <a:avLst/>
          </a:prstGeom>
        </p:spPr>
        <p:txBody>
          <a:bodyPr wrap="square" lIns="0" tIns="0" rIns="0" bIns="45360" anchor="b" anchorCtr="0">
            <a:normAutofit/>
          </a:bodyPr>
          <a:lstStyle>
            <a:lvl1pPr marL="0" indent="0" algn="r">
              <a:lnSpc>
                <a:spcPts val="6048"/>
              </a:lnSpc>
              <a:spcBef>
                <a:spcPts val="0"/>
              </a:spcBef>
              <a:buNone/>
              <a:defRPr sz="55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31902" y="3008115"/>
            <a:ext cx="7565749" cy="1009304"/>
          </a:xfrm>
          <a:prstGeom prst="rect">
            <a:avLst/>
          </a:prstGeom>
        </p:spPr>
        <p:txBody>
          <a:bodyPr wrap="square" lIns="0" tIns="45360" rIns="0" bIns="0" anchor="t" anchorCtr="0">
            <a:normAutofit/>
          </a:bodyPr>
          <a:lstStyle>
            <a:lvl1pPr marL="0" indent="0" algn="r">
              <a:spcBef>
                <a:spcPts val="189"/>
              </a:spcBef>
              <a:buNone/>
              <a:defRPr sz="2600" b="0" i="0" spc="-95">
                <a:solidFill>
                  <a:schemeClr val="accent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186803" y="4439272"/>
            <a:ext cx="3510845" cy="2865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19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186803" y="4725295"/>
            <a:ext cx="3510846" cy="3042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2680" rIns="0" bIns="0" anchor="t" anchorCtr="0">
            <a:normAutofit/>
          </a:bodyPr>
          <a:lstStyle>
            <a:lvl1pPr marL="0" indent="0" algn="r">
              <a:buNone/>
              <a:defRPr sz="1500" b="0" i="0" spc="-95">
                <a:solidFill>
                  <a:srgbClr val="4687E6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University or </a:t>
            </a:r>
            <a:r>
              <a:rPr lang="en-US" dirty="0" err="1" smtClean="0">
                <a:uFillTx/>
              </a:rPr>
              <a:t>Organisation</a:t>
            </a:r>
            <a:endParaRPr lang="en-US" dirty="0">
              <a:uFillTx/>
            </a:endParaRPr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717769" y="6312024"/>
            <a:ext cx="3708794" cy="282178"/>
          </a:xfrm>
        </p:spPr>
        <p:txBody>
          <a:bodyPr>
            <a:normAutofit/>
          </a:bodyPr>
          <a:lstStyle>
            <a:lvl1pPr algn="ct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712630" y="6231456"/>
            <a:ext cx="1312795" cy="430887"/>
            <a:chOff x="11725043" y="8328848"/>
            <a:chExt cx="2333858" cy="574516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328848"/>
              <a:ext cx="1718484" cy="57451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uFillTx/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1400" b="0" i="0" dirty="0" smtClean="0">
                  <a:uFillTx/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1400" b="1" i="0" dirty="0" err="1" smtClean="0">
                  <a:uFillTx/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1400" b="1" i="0" dirty="0">
                <a:uFillTx/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3853" y="6344230"/>
            <a:ext cx="483796" cy="230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58324"/>
            <a:ext cx="583288" cy="54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17026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717" y="1"/>
            <a:ext cx="7993445" cy="600341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0190" y="594125"/>
            <a:ext cx="7197461" cy="63798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4183"/>
              </a:lnSpc>
              <a:spcBef>
                <a:spcPts val="0"/>
              </a:spcBef>
              <a:buNone/>
              <a:defRPr sz="38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00190" y="1524327"/>
            <a:ext cx="7197461" cy="40382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 sz="2500" b="0" i="0" spc="-95" baseline="0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 algn="r">
              <a:spcBef>
                <a:spcPts val="189"/>
              </a:spcBef>
              <a:buNone/>
              <a:defRPr sz="3000" b="1" spc="-95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 - </a:t>
            </a:r>
          </a:p>
          <a:p>
            <a:pPr lvl="0"/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lvl="0"/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ad minima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nostrum -</a:t>
            </a: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-</a:t>
            </a:r>
            <a:endParaRPr lang="el-GR" dirty="0" smtClean="0">
              <a:uFillTx/>
            </a:endParaRP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Quisquam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, qui </a:t>
            </a:r>
            <a:r>
              <a:rPr lang="en-US" dirty="0" err="1" smtClean="0">
                <a:uFillTx/>
              </a:rPr>
              <a:t>dolorem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-</a:t>
            </a:r>
          </a:p>
          <a:p>
            <a:pPr marL="0" marR="0" lvl="0" indent="0" algn="r" defTabSz="345033" rtl="0" eaLnBrk="1" fontAlgn="auto" latinLnBrk="0" hangingPunct="1">
              <a:lnSpc>
                <a:spcPct val="100000"/>
              </a:lnSpc>
              <a:spcBef>
                <a:spcPts val="189"/>
              </a:spcBef>
              <a:spcAft>
                <a:spcPts val="0"/>
              </a:spcAft>
              <a:buSzPct val="75000"/>
              <a:buFontTx/>
              <a:buNone/>
              <a:defRPr>
                <a:uFillTx/>
              </a:defRPr>
            </a:pP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veniam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porro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est</a:t>
            </a:r>
            <a:r>
              <a:rPr lang="en-US" dirty="0" smtClean="0">
                <a:uFillTx/>
              </a:rPr>
              <a:t> sit -</a:t>
            </a:r>
            <a:endParaRPr lang="en-US" dirty="0">
              <a:uFillTx/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3701" y="6158324"/>
            <a:ext cx="583288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292" y="6150370"/>
            <a:ext cx="1168056" cy="555914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8564481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 userDrawn="1"/>
        </p:nvSpPr>
        <p:spPr>
          <a:xfrm>
            <a:off x="-632" y="0"/>
            <a:ext cx="9144000" cy="6858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rm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1993" y="1337873"/>
            <a:ext cx="7619382" cy="4182255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7200" b="1" i="0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096743" y="3980158"/>
            <a:ext cx="1926236" cy="2167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20390" y="-120390"/>
            <a:ext cx="1926236" cy="2167016"/>
          </a:xfrm>
          <a:prstGeom prst="rect">
            <a:avLst/>
          </a:prstGeom>
        </p:spPr>
      </p:pic>
      <p:sp>
        <p:nvSpPr>
          <p:cNvPr id="25" name="Rectangle 24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292" y="6159889"/>
            <a:ext cx="1168056" cy="5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3837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681" y="0"/>
            <a:ext cx="9131320" cy="6858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594122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07194" y="1059575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4" y="1730223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07194" y="2849824"/>
            <a:ext cx="7240601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3000" b="1" i="0" spc="-95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7194" y="2187425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07194" y="3310598"/>
            <a:ext cx="7240601" cy="662401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292" y="6152749"/>
            <a:ext cx="1168056" cy="5559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7267700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54496160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"/>
            <a:ext cx="9144000" cy="6867524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769326" y="594122"/>
            <a:ext cx="5609763" cy="5626734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7200" b="1" i="0" spc="-189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3222257648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31320" cy="6858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7194" y="593330"/>
            <a:ext cx="7240601" cy="7209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3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07194" y="1314328"/>
            <a:ext cx="7526834" cy="4238247"/>
          </a:xfrm>
          <a:prstGeom prst="rect">
            <a:avLst/>
          </a:prstGeom>
        </p:spPr>
        <p:txBody>
          <a:bodyPr lIns="0" tIns="113400" rIns="0" bIns="113400" numCol="2" anchor="t" anchorCtr="0">
            <a:normAutofit/>
          </a:bodyPr>
          <a:lstStyle>
            <a:lvl1pPr marL="0" indent="0" algn="l">
              <a:buNone/>
              <a:defRPr sz="16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quam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pellentesque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sem.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In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 Integer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Cras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Vivamus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elementum</a:t>
            </a:r>
            <a:r>
              <a:rPr lang="en-US" dirty="0" smtClean="0">
                <a:uFillTx/>
              </a:rPr>
              <a:t> semper nisi.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 ligula, </a:t>
            </a:r>
            <a:r>
              <a:rPr lang="en-US" dirty="0" err="1" smtClean="0">
                <a:uFillTx/>
              </a:rPr>
              <a:t>porttitor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consequat</a:t>
            </a:r>
            <a:r>
              <a:rPr lang="en-US" dirty="0" smtClean="0">
                <a:uFillTx/>
              </a:rPr>
              <a:t> vitae, </a:t>
            </a:r>
            <a:r>
              <a:rPr lang="en-US" dirty="0" err="1" smtClean="0">
                <a:uFillTx/>
              </a:rPr>
              <a:t>eleifend</a:t>
            </a:r>
            <a:r>
              <a:rPr lang="en-US" dirty="0" smtClean="0">
                <a:uFillTx/>
              </a:rPr>
              <a:t> ac, </a:t>
            </a:r>
            <a:r>
              <a:rPr lang="en-US" dirty="0" err="1" smtClean="0">
                <a:uFillTx/>
              </a:rPr>
              <a:t>enim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ante, </a:t>
            </a:r>
            <a:r>
              <a:rPr lang="en-US" dirty="0" err="1" smtClean="0">
                <a:uFillTx/>
              </a:rPr>
              <a:t>dapibus</a:t>
            </a:r>
            <a:r>
              <a:rPr lang="en-US" dirty="0" smtClean="0">
                <a:uFillTx/>
              </a:rPr>
              <a:t> in,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feugiat</a:t>
            </a:r>
            <a:r>
              <a:rPr lang="en-US" dirty="0" smtClean="0">
                <a:uFillTx/>
              </a:rPr>
              <a:t> a,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Phasellus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viverra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nulla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metus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varius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Quisque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rutrum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imperdiet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4147775" y="3880791"/>
            <a:ext cx="5776650" cy="3881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554619" y="3392508"/>
            <a:ext cx="4121877" cy="139064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!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</a:t>
            </a:r>
            <a:r>
              <a:rPr lang="mr-IN" dirty="0" smtClean="0">
                <a:uFillTx/>
              </a:rPr>
              <a:t>…</a:t>
            </a:r>
            <a:endParaRPr lang="en-US" dirty="0" smtClean="0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8338297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1116050" y="2"/>
            <a:ext cx="8027950" cy="6029325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0" y="3438526"/>
            <a:ext cx="7250014" cy="2124074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spcBef>
                <a:spcPts val="189"/>
              </a:spcBef>
              <a:buNone/>
              <a:defRPr sz="2800" b="0" i="0" spc="-95" baseline="0">
                <a:solidFill>
                  <a:schemeClr val="accent6"/>
                </a:solidFill>
                <a:uFillTx/>
                <a:latin typeface="Calibri Light" charset="0"/>
                <a:ea typeface="Calibri Light" charset="0"/>
                <a:cs typeface="+mn-cs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tempus, </a:t>
            </a:r>
            <a:r>
              <a:rPr lang="en-US" dirty="0" err="1" smtClean="0">
                <a:uFillTx/>
              </a:rPr>
              <a:t>tellus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condimentum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rhoncus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quam semper libero,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00051" y="1534158"/>
            <a:ext cx="7250015" cy="1904368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14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52</a:t>
            </a:r>
            <a:r>
              <a:rPr lang="en-US" dirty="0" smtClean="0">
                <a:uFillTx/>
              </a:rPr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700" y="1240400"/>
            <a:ext cx="671234" cy="8949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6887451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9847287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" y="0"/>
            <a:ext cx="9131320" cy="6858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07193" y="1113021"/>
            <a:ext cx="7603716" cy="4584694"/>
          </a:xfrm>
          <a:prstGeom prst="rect">
            <a:avLst/>
          </a:prstGeom>
        </p:spPr>
        <p:txBody>
          <a:bodyPr lIns="0" tIns="113400" rIns="0" bIns="0">
            <a:normAutofit/>
          </a:bodyPr>
          <a:lstStyle>
            <a:lvl1pPr marL="248914" indent="-248914">
              <a:lnSpc>
                <a:spcPct val="100000"/>
              </a:lnSpc>
              <a:spcBef>
                <a:spcPts val="756"/>
              </a:spcBef>
              <a:buClr>
                <a:schemeClr val="tx2"/>
              </a:buClr>
              <a:buSzPct val="85000"/>
              <a:buFont typeface="Arial" charset="0"/>
              <a:buChar char="•"/>
              <a:defRPr sz="2800" b="1" i="0" spc="-95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000" b="0" i="0" spc="-95">
                <a:solidFill>
                  <a:srgbClr val="4687E6"/>
                </a:solidFill>
                <a:uFillTx/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378"/>
              </a:spcBef>
              <a:buClr>
                <a:schemeClr val="accent6"/>
              </a:buClr>
              <a:buSzPct val="85000"/>
              <a:defRPr sz="1900" b="0" i="0" spc="-32" baseline="0">
                <a:solidFill>
                  <a:schemeClr val="accent6"/>
                </a:solidFill>
                <a:uFillTx/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>
                <a:uFillTx/>
              </a:rPr>
              <a:t>Bullet</a:t>
            </a:r>
          </a:p>
          <a:p>
            <a:pPr lvl="1"/>
            <a:r>
              <a:rPr lang="en-US" dirty="0" smtClean="0">
                <a:uFillTx/>
              </a:rPr>
              <a:t>Bullet Second Level</a:t>
            </a:r>
          </a:p>
          <a:p>
            <a:pPr lvl="2"/>
            <a:r>
              <a:rPr lang="en-US" dirty="0" smtClean="0">
                <a:uFillTx/>
              </a:rPr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152851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3"/>
            <a:ext cx="3970784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3"/>
            <a:ext cx="4032448" cy="4608512"/>
          </a:xfrm>
          <a:prstGeom prst="rect">
            <a:avLst/>
          </a:prstGeom>
        </p:spPr>
        <p:txBody>
          <a:bodyPr lIns="91440" tIns="45720" rIns="91440" bIns="45720"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7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49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1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3" indent="-231774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2" y="254003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4034246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56130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594123"/>
            <a:ext cx="7250014" cy="353912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100" b="1" i="0" spc="-284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2" y="4133250"/>
            <a:ext cx="4035165" cy="14293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317976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/>
          <a:srcRect t="15616" b="-15616"/>
          <a:stretch/>
        </p:blipFill>
        <p:spPr>
          <a:xfrm>
            <a:off x="0" y="0"/>
            <a:ext cx="9144000" cy="8128000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594123"/>
            <a:ext cx="7250014" cy="353912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9100" b="1" i="0" spc="-284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00053" y="4133250"/>
            <a:ext cx="3714749" cy="14293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>
            <a:spLocks/>
          </p:cNvSpPr>
          <p:nvPr userDrawn="1"/>
        </p:nvSpPr>
        <p:spPr>
          <a:xfrm>
            <a:off x="4227806" y="5368020"/>
            <a:ext cx="5776650" cy="3881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634650" y="4879738"/>
            <a:ext cx="4121877" cy="139064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3103999445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062"/>
            <a:ext cx="9131320" cy="6858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5447050" y="1314329"/>
            <a:ext cx="3221012" cy="1815732"/>
          </a:xfrm>
          <a:prstGeom prst="rect">
            <a:avLst/>
          </a:prstGeom>
        </p:spPr>
        <p:txBody>
          <a:bodyPr lIns="0" tIns="113400" rIns="0" bIns="113400" numCol="1" anchor="ctr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massa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" name="Rounded Rectangle 2"/>
          <p:cNvSpPr>
            <a:spLocks/>
          </p:cNvSpPr>
          <p:nvPr userDrawn="1"/>
        </p:nvSpPr>
        <p:spPr>
          <a:xfrm>
            <a:off x="-691421" y="2028117"/>
            <a:ext cx="5893945" cy="3881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0050" y="1513910"/>
            <a:ext cx="4172398" cy="141657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34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Sit!</a:t>
            </a:r>
          </a:p>
        </p:txBody>
      </p:sp>
      <p:sp>
        <p:nvSpPr>
          <p:cNvPr id="11" name="Rounded Rectangle 10"/>
          <p:cNvSpPr>
            <a:spLocks/>
          </p:cNvSpPr>
          <p:nvPr userDrawn="1"/>
        </p:nvSpPr>
        <p:spPr>
          <a:xfrm>
            <a:off x="4005184" y="4150182"/>
            <a:ext cx="5818058" cy="3881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2" y="3635975"/>
            <a:ext cx="4096063" cy="141657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3400" b="1" i="1" spc="-189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ultricies</a:t>
            </a:r>
            <a:r>
              <a:rPr lang="en-US" dirty="0" smtClean="0">
                <a:uFillTx/>
              </a:rPr>
              <a:t> nisi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augue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3" y="3427938"/>
            <a:ext cx="3336600" cy="1815732"/>
          </a:xfrm>
          <a:prstGeom prst="rect">
            <a:avLst/>
          </a:prstGeom>
        </p:spPr>
        <p:txBody>
          <a:bodyPr lIns="0" tIns="113400" rIns="0" bIns="113400" numCol="1" anchor="ctr" anchorCtr="0">
            <a:normAutofit/>
          </a:bodyPr>
          <a:lstStyle>
            <a:lvl1pPr marL="0" indent="0" algn="r">
              <a:buNone/>
              <a:defRPr sz="20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8288812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284363" y="5006003"/>
            <a:ext cx="1750249" cy="1969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3022" y="157699"/>
            <a:ext cx="1196751" cy="1367006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12585" y="1190627"/>
            <a:ext cx="7518198" cy="407717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500" b="1" i="0" spc="-284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307783" y="5263269"/>
            <a:ext cx="4657022" cy="704850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189"/>
              </a:spcBef>
              <a:buNone/>
              <a:defRPr sz="2900" b="0" i="0" spc="-189" baseline="0">
                <a:solidFill>
                  <a:schemeClr val="bg1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604465" y="4828703"/>
            <a:ext cx="835934" cy="9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45196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6813" y="270129"/>
            <a:ext cx="569626" cy="650663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934743" y="4272745"/>
            <a:ext cx="1129211" cy="1289857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717152"/>
            <a:ext cx="5899273" cy="407717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5000" b="1" i="0" spc="-284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573537" y="3429002"/>
            <a:ext cx="2166271" cy="65421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000" b="0" i="1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 flipV="1">
            <a:off x="7853291" y="-83470"/>
            <a:ext cx="1211692" cy="1363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 flipV="1">
            <a:off x="79017" y="4746592"/>
            <a:ext cx="1211692" cy="136315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3084" y="6147987"/>
            <a:ext cx="659173" cy="610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7514576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79017" y="4746592"/>
            <a:ext cx="1211692" cy="1363153"/>
          </a:xfrm>
          <a:prstGeom prst="rect">
            <a:avLst/>
          </a:prstGeom>
        </p:spPr>
      </p:pic>
      <p:sp>
        <p:nvSpPr>
          <p:cNvPr id="20" name="Rectangle 19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 flipV="1">
            <a:off x="7856578" y="-87454"/>
            <a:ext cx="1211692" cy="1363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801" y="629883"/>
            <a:ext cx="1035259" cy="11825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538845" y="4216832"/>
            <a:ext cx="1060158" cy="121098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3953218" y="3800786"/>
            <a:ext cx="597320" cy="6822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6355" y="1253859"/>
            <a:ext cx="387482" cy="442607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964914" y="1199969"/>
            <a:ext cx="3124513" cy="294387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300" b="1" i="0" spc="-189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,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029121" y="1199969"/>
            <a:ext cx="3124513" cy="2943873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300" b="1" i="0" spc="-189" baseline="0">
                <a:solidFill>
                  <a:schemeClr val="bg1"/>
                </a:solidFill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justo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vel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aliquet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vulputate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arcu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dictum </a:t>
            </a:r>
            <a:r>
              <a:rPr lang="en-US" dirty="0" err="1" smtClean="0">
                <a:uFillTx/>
              </a:rPr>
              <a:t>felis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eu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pede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mollis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pretium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5321838" y="4143842"/>
            <a:ext cx="2092939" cy="457201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i="1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586" y="4143842"/>
            <a:ext cx="2076139" cy="457201"/>
          </a:xfrm>
          <a:prstGeom prst="rect">
            <a:avLst/>
          </a:prstGeom>
        </p:spPr>
        <p:txBody>
          <a:bodyPr wrap="square" lIns="0" tIns="1134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i="1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7906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2799629" y="2516357"/>
            <a:ext cx="822117" cy="191409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2791789" y="3934413"/>
            <a:ext cx="1050162" cy="493121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0" y="4089711"/>
            <a:ext cx="2256020" cy="1472891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r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412351" y="3889290"/>
            <a:ext cx="2256020" cy="15238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l">
              <a:buNone/>
              <a:defRPr sz="16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penatibus</a:t>
            </a:r>
            <a:r>
              <a:rPr lang="en-US" dirty="0" smtClean="0">
                <a:uFillTx/>
              </a:rPr>
              <a:t> et </a:t>
            </a:r>
            <a:r>
              <a:rPr lang="en-US" dirty="0" err="1" smtClean="0">
                <a:uFillTx/>
              </a:rPr>
              <a:t>magnis</a:t>
            </a:r>
            <a:r>
              <a:rPr lang="en-US" dirty="0" smtClean="0">
                <a:uFillTx/>
              </a:rPr>
              <a:t> dis parturient </a:t>
            </a:r>
            <a:r>
              <a:rPr lang="en-US" dirty="0" err="1" smtClean="0">
                <a:uFillTx/>
              </a:rPr>
              <a:t>montes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nascetur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ridiculus</a:t>
            </a:r>
            <a:r>
              <a:rPr lang="en-US" dirty="0" smtClean="0">
                <a:uFillTx/>
              </a:rPr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6412351" y="1641391"/>
            <a:ext cx="2256020" cy="14194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5241101" y="2258938"/>
            <a:ext cx="988250" cy="706244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05001" y="11841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8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400050" y="1641391"/>
            <a:ext cx="2256020" cy="1419497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r">
              <a:buNone/>
              <a:defRPr sz="1800" b="0" i="0" spc="-95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Cum </a:t>
            </a:r>
            <a:r>
              <a:rPr lang="en-US" dirty="0" err="1" smtClean="0">
                <a:uFillTx/>
              </a:rPr>
              <a:t>sociis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natoque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405001" y="3632510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18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6412351" y="11841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accent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>
            <a:off x="5520453" y="4305939"/>
            <a:ext cx="708898" cy="304163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6412351" y="3432089"/>
            <a:ext cx="2256020" cy="4572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3178" y="2026274"/>
            <a:ext cx="1832893" cy="27868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306507"/>
            <a:ext cx="8268321" cy="788868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4462956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0518" y="3"/>
            <a:ext cx="2603485" cy="6866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414066"/>
            <a:ext cx="5743575" cy="6813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</a:p>
        </p:txBody>
      </p:sp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1625437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3414714" y="1625437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400052" y="1455750"/>
            <a:ext cx="2728913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3414714" y="1455750"/>
            <a:ext cx="2728913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>
            <a:spLocks/>
          </p:cNvSpPr>
          <p:nvPr userDrawn="1"/>
        </p:nvSpPr>
        <p:spPr>
          <a:xfrm>
            <a:off x="400052" y="3327893"/>
            <a:ext cx="2728913" cy="27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>
            <a:spLocks/>
          </p:cNvSpPr>
          <p:nvPr userDrawn="1"/>
        </p:nvSpPr>
        <p:spPr>
          <a:xfrm>
            <a:off x="3414714" y="3327893"/>
            <a:ext cx="2728913" cy="276038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400052" y="3495809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Ι</a:t>
            </a:r>
            <a:r>
              <a:rPr lang="en-US" dirty="0" err="1" smtClean="0">
                <a:uFillTx/>
              </a:rPr>
              <a:t>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3414714" y="3495809"/>
            <a:ext cx="2728913" cy="1524000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l">
              <a:buNone/>
              <a:defRPr sz="18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dolor.</a:t>
            </a:r>
            <a:r>
              <a:rPr lang="el-GR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077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3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04237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7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7"/>
            <a:ext cx="2133600" cy="365125"/>
          </a:xfrm>
          <a:prstGeom prst="rect">
            <a:avLst/>
          </a:prstGeom>
        </p:spPr>
        <p:txBody>
          <a:bodyPr lIns="0" tIns="45720" rIns="91440" bIns="4572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" y="266702"/>
            <a:ext cx="8339758" cy="8286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- 3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400050" y="1379780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3297338" y="1379780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6194626" y="1379780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>
            <a:spLocks/>
          </p:cNvSpPr>
          <p:nvPr userDrawn="1"/>
        </p:nvSpPr>
        <p:spPr>
          <a:xfrm>
            <a:off x="400050" y="5143916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>
            <a:spLocks/>
          </p:cNvSpPr>
          <p:nvPr userDrawn="1"/>
        </p:nvSpPr>
        <p:spPr>
          <a:xfrm>
            <a:off x="3297338" y="5143433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6194626" y="5143432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97340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3297337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194626" y="2422005"/>
            <a:ext cx="2549323" cy="2654153"/>
          </a:xfrm>
          <a:prstGeom prst="rect">
            <a:avLst/>
          </a:prstGeom>
        </p:spPr>
        <p:txBody>
          <a:bodyPr lIns="68040" tIns="68040" rIns="68040" bIns="68040" numCol="1" anchor="t" anchorCtr="0">
            <a:normAutofit/>
          </a:bodyPr>
          <a:lstStyle>
            <a:lvl1pPr marL="0" indent="0" algn="ctr">
              <a:buNone/>
              <a:defRPr sz="15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fringilla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mauris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sodales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sagittis</a:t>
            </a:r>
            <a:r>
              <a:rPr lang="en-US" dirty="0" smtClean="0">
                <a:uFillTx/>
              </a:rPr>
              <a:t> magna.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6194626" y="1823150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9772230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6561" y="266702"/>
            <a:ext cx="8339758" cy="8286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3400" b="1" i="0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</a:t>
            </a:r>
            <a:r>
              <a:rPr lang="el-GR" dirty="0" smtClean="0">
                <a:uFillTx/>
              </a:rPr>
              <a:t>- 6</a:t>
            </a:r>
            <a:r>
              <a:rPr lang="en-US" dirty="0" smtClean="0">
                <a:uFillTx/>
              </a:rPr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10522310" y="2744520"/>
            <a:ext cx="60594" cy="368371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non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 userDrawn="1"/>
        </p:nvSpPr>
        <p:spPr>
          <a:xfrm>
            <a:off x="400050" y="1249563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3297338" y="1249563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>
            <a:spLocks/>
          </p:cNvSpPr>
          <p:nvPr userDrawn="1"/>
        </p:nvSpPr>
        <p:spPr>
          <a:xfrm>
            <a:off x="6194626" y="1249563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00052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400050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3297341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3297338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2</a:t>
            </a:r>
            <a:endParaRPr lang="en-US" dirty="0" smtClean="0">
              <a:uFillTx/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190485" y="1943561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6190484" y="1455082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3</a:t>
            </a:r>
            <a:endParaRPr lang="en-US" dirty="0" smtClean="0">
              <a:uFillTx/>
            </a:endParaRPr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400050" y="3560846"/>
            <a:ext cx="2549324" cy="276038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>
            <a:spLocks/>
          </p:cNvSpPr>
          <p:nvPr userDrawn="1"/>
        </p:nvSpPr>
        <p:spPr>
          <a:xfrm>
            <a:off x="3297338" y="3560846"/>
            <a:ext cx="2549324" cy="276038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>
            <a:spLocks/>
          </p:cNvSpPr>
          <p:nvPr userDrawn="1"/>
        </p:nvSpPr>
        <p:spPr>
          <a:xfrm>
            <a:off x="6194626" y="3560846"/>
            <a:ext cx="2549324" cy="276038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400052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400050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4</a:t>
            </a:r>
            <a:endParaRPr lang="en-US" dirty="0" smtClean="0">
              <a:uFillTx/>
            </a:endParaRPr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3297341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3297338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5</a:t>
            </a:r>
            <a:endParaRPr lang="en-US" dirty="0" smtClean="0">
              <a:uFillTx/>
            </a:endParaRPr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190485" y="4254844"/>
            <a:ext cx="2549323" cy="1310093"/>
          </a:xfrm>
          <a:prstGeom prst="rect">
            <a:avLst/>
          </a:prstGeom>
        </p:spPr>
        <p:txBody>
          <a:bodyPr lIns="68040" tIns="68040" rIns="68040" bIns="22680" numCol="1" anchor="t" anchorCtr="0">
            <a:normAutofit/>
          </a:bodyPr>
          <a:lstStyle>
            <a:lvl1pPr marL="0" indent="0" algn="ctr">
              <a:buNone/>
              <a:defRPr sz="14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Maecenas </a:t>
            </a:r>
            <a:r>
              <a:rPr lang="en-US" dirty="0" err="1" smtClean="0">
                <a:uFillTx/>
              </a:rPr>
              <a:t>nec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odio</a:t>
            </a:r>
            <a:r>
              <a:rPr lang="en-US" dirty="0" smtClean="0">
                <a:uFillTx/>
              </a:rPr>
              <a:t> et ante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tempus. </a:t>
            </a:r>
            <a:r>
              <a:rPr lang="en-US" dirty="0" err="1" smtClean="0">
                <a:uFillTx/>
              </a:rPr>
              <a:t>Donec</a:t>
            </a:r>
            <a:r>
              <a:rPr lang="en-US" dirty="0" smtClean="0">
                <a:uFillTx/>
              </a:rPr>
              <a:t> vitae </a:t>
            </a:r>
            <a:r>
              <a:rPr lang="en-US" dirty="0" err="1" smtClean="0">
                <a:uFillTx/>
              </a:rPr>
              <a:t>sapien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libero </a:t>
            </a:r>
            <a:r>
              <a:rPr lang="en-US" dirty="0" err="1" smtClean="0">
                <a:uFillTx/>
              </a:rPr>
              <a:t>venenatis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Nullam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quis</a:t>
            </a:r>
            <a:r>
              <a:rPr lang="en-US" dirty="0" smtClean="0">
                <a:uFillTx/>
              </a:rPr>
              <a:t> ante. </a:t>
            </a:r>
            <a:r>
              <a:rPr lang="en-US" dirty="0" err="1" smtClean="0">
                <a:uFillTx/>
              </a:rPr>
              <a:t>Etiam</a:t>
            </a:r>
            <a:r>
              <a:rPr lang="en-US" dirty="0" smtClean="0">
                <a:uFillTx/>
              </a:rPr>
              <a:t>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orci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eros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faucibus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Duis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leo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6190484" y="3766365"/>
            <a:ext cx="2549324" cy="501252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500" b="1" i="0" spc="-95" baseline="0">
                <a:solidFill>
                  <a:schemeClr val="tx2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Option </a:t>
            </a:r>
            <a:r>
              <a:rPr lang="el-GR" dirty="0" smtClean="0">
                <a:uFillTx/>
              </a:rPr>
              <a:t>6</a:t>
            </a:r>
            <a:endParaRPr lang="en-US" dirty="0" smtClean="0">
              <a:uFillTx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6181812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852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697731" y="3231852"/>
            <a:ext cx="1754525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874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2677230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681854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686233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469085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l-GR" dirty="0" smtClean="0">
                <a:uFillTx/>
              </a:rPr>
              <a:t>.</a:t>
            </a:r>
            <a:endParaRPr lang="en-US" dirty="0" smtClean="0">
              <a:uFillTx/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661654" y="3231852"/>
            <a:ext cx="1781736" cy="38227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20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666277" y="3614129"/>
            <a:ext cx="1777112" cy="1948473"/>
          </a:xfrm>
          <a:prstGeom prst="rect">
            <a:avLst/>
          </a:prstGeom>
        </p:spPr>
        <p:txBody>
          <a:bodyPr lIns="0" tIns="45360" rIns="0" bIns="0" numCol="1" anchor="t" anchorCtr="0">
            <a:normAutofit/>
          </a:bodyPr>
          <a:lstStyle>
            <a:lvl1pPr marL="0" indent="0" algn="ctr">
              <a:buNone/>
              <a:defRPr sz="1500" b="0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>
                <a:uFillTx/>
              </a:rPr>
              <a:t>Ε</a:t>
            </a:r>
            <a:r>
              <a:rPr lang="en-US" dirty="0" err="1" smtClean="0">
                <a:uFillTx/>
              </a:rPr>
              <a:t>tincidunt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ut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laoreet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dolore</a:t>
            </a:r>
            <a:r>
              <a:rPr lang="en-US" dirty="0" smtClean="0">
                <a:uFillTx/>
              </a:rPr>
              <a:t> magna </a:t>
            </a:r>
            <a:r>
              <a:rPr lang="en-US" dirty="0" err="1" smtClean="0">
                <a:uFillTx/>
              </a:rPr>
              <a:t>aliquam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erat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volutpat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901630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91063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86053" y="1260337"/>
            <a:ext cx="1332940" cy="177986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431802"/>
            <a:ext cx="8298325" cy="66357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499837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28685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385357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339852"/>
            <a:ext cx="8298325" cy="755525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4 </a:t>
            </a:r>
            <a:r>
              <a:rPr lang="en-US" dirty="0" smtClean="0">
                <a:uFillTx/>
              </a:rPr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67057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005347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5746933" y="1401790"/>
            <a:ext cx="1121073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482007" y="1401790"/>
            <a:ext cx="1079638" cy="1496963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2123730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3868614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5606986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7345359" y="3081760"/>
            <a:ext cx="1407724" cy="21336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567"/>
              </a:spcBef>
              <a:buNone/>
              <a:defRPr sz="1800" b="1" i="0" spc="-32" baseline="0">
                <a:solidFill>
                  <a:schemeClr val="bg2">
                    <a:lumMod val="25000"/>
                  </a:schemeClr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endParaRPr lang="en-US" dirty="0" smtClean="0">
              <a:uFillTx/>
            </a:endParaRPr>
          </a:p>
          <a:p>
            <a:pPr lvl="0"/>
            <a:r>
              <a:rPr lang="en-US" dirty="0" err="1" smtClean="0">
                <a:uFillTx/>
              </a:rPr>
              <a:t>Ipsum</a:t>
            </a:r>
            <a:endParaRPr lang="en-US" dirty="0" smtClean="0">
              <a:uFillTx/>
            </a:endParaRPr>
          </a:p>
          <a:p>
            <a:pPr lvl="0"/>
            <a:r>
              <a:rPr lang="en-US" dirty="0" smtClean="0">
                <a:uFillTx/>
              </a:rPr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59739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3698112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5436484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7187879" y="3003634"/>
            <a:ext cx="0" cy="2246453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2908346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/>
          </p:cNvSpPr>
          <p:nvPr userDrawn="1"/>
        </p:nvSpPr>
        <p:spPr>
          <a:xfrm>
            <a:off x="0" y="3290981"/>
            <a:ext cx="9144000" cy="276038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7047" y="1414308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302152" y="1434301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302151" y="1745728"/>
            <a:ext cx="2988439" cy="852956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2" y="594123"/>
            <a:ext cx="8045495" cy="50125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800" b="1" i="0" spc="-95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LOREM IPSUM DOLOR SIT</a:t>
            </a:r>
            <a:r>
              <a:rPr lang="el-GR" dirty="0" smtClean="0">
                <a:uFillTx/>
              </a:rPr>
              <a:t> </a:t>
            </a:r>
            <a:r>
              <a:rPr lang="mr-IN" dirty="0" smtClean="0">
                <a:uFillTx/>
              </a:rPr>
              <a:t>–</a:t>
            </a:r>
            <a:r>
              <a:rPr lang="el-GR" dirty="0" smtClean="0">
                <a:uFillTx/>
              </a:rPr>
              <a:t> 6 </a:t>
            </a:r>
            <a:r>
              <a:rPr lang="en-US" dirty="0" smtClean="0">
                <a:uFillTx/>
              </a:rPr>
              <a:t>Images,</a:t>
            </a:r>
            <a:r>
              <a:rPr lang="el-GR" dirty="0" smtClean="0">
                <a:uFillTx/>
              </a:rPr>
              <a:t> </a:t>
            </a:r>
            <a:r>
              <a:rPr lang="en-US" dirty="0" smtClean="0">
                <a:uFillTx/>
              </a:rPr>
              <a:t>2 Columns</a:t>
            </a:r>
          </a:p>
        </p:txBody>
      </p:sp>
      <p:sp>
        <p:nvSpPr>
          <p:cNvPr id="28" name="Rectangle 27"/>
          <p:cNvSpPr>
            <a:spLocks/>
          </p:cNvSpPr>
          <p:nvPr userDrawn="1"/>
        </p:nvSpPr>
        <p:spPr>
          <a:xfrm>
            <a:off x="0" y="6300881"/>
            <a:ext cx="9144000" cy="2760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7047" y="2917617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1302152" y="2937609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151" y="3249037"/>
            <a:ext cx="2988439" cy="82388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17047" y="4400932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302152" y="4420925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302151" y="4732353"/>
            <a:ext cx="2988439" cy="830249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572002" y="1414308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5457108" y="1434301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8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5457108" y="1745728"/>
            <a:ext cx="2988439" cy="852956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572002" y="2917617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5457108" y="2937609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5457108" y="3249037"/>
            <a:ext cx="2988439" cy="82388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4572002" y="4400932"/>
            <a:ext cx="765951" cy="1022771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 b="0" i="0" baseline="0">
                <a:uFillTx/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>
                <a:uFillTx/>
              </a:rPr>
              <a:t>Insert Photo</a:t>
            </a:r>
            <a:endParaRPr lang="en-US" dirty="0" smtClean="0">
              <a:uFillTx/>
            </a:endParaRPr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5457108" y="4420925"/>
            <a:ext cx="2988438" cy="31142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000" b="1" i="0" spc="-95" baseline="0">
                <a:solidFill>
                  <a:schemeClr val="tx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5457108" y="4732353"/>
            <a:ext cx="2988439" cy="821141"/>
          </a:xfrm>
          <a:prstGeom prst="rect">
            <a:avLst/>
          </a:prstGeom>
        </p:spPr>
        <p:txBody>
          <a:bodyPr lIns="0" tIns="68040" rIns="0" bIns="0" numCol="1" anchor="t" anchorCtr="0">
            <a:normAutofit/>
          </a:bodyPr>
          <a:lstStyle>
            <a:lvl1pPr marL="0" indent="0" algn="l">
              <a:buNone/>
              <a:defRPr sz="1500" b="1" i="0" spc="-32" baseline="0">
                <a:solidFill>
                  <a:schemeClr val="bg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sed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diam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nonummy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nibh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1385" y="-81383"/>
            <a:ext cx="1302152" cy="146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733060" y="4617542"/>
            <a:ext cx="1327944" cy="149393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3263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594124"/>
            <a:ext cx="3676340" cy="192422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200" b="1" i="0" spc="-284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5" y="2518348"/>
            <a:ext cx="3446215" cy="3044252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2000" y="594125"/>
            <a:ext cx="4572000" cy="55538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350647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2000" y="594125"/>
            <a:ext cx="4572000" cy="555386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uFillTx/>
              </a:rPr>
              <a:t>Drag picture to placeholder or click icon to add</a:t>
            </a:r>
            <a:endParaRPr lang="en-GB">
              <a:uFillTx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1" y="594124"/>
            <a:ext cx="3676340" cy="192422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200" b="1" i="0" spc="-284" baseline="0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>
                <a:uFillTx/>
              </a:defRPr>
            </a:lvl2pPr>
            <a:lvl5pPr marL="1120110" indent="0" algn="ctr">
              <a:buFontTx/>
              <a:buNone/>
              <a:defRPr sz="3300" b="1" i="0" spc="-32" baseline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DolorSit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9"/>
            <a:ext cx="1168056" cy="555914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</p:spPr>
        <p:txBody>
          <a:bodyPr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407195" y="2518348"/>
            <a:ext cx="3446215" cy="3044252"/>
          </a:xfrm>
          <a:prstGeom prst="rect">
            <a:avLst/>
          </a:prstGeom>
        </p:spPr>
        <p:txBody>
          <a:bodyPr lIns="0" tIns="113400" rIns="0" bIns="113400" numCol="1" anchor="t" anchorCtr="0">
            <a:normAutofit/>
          </a:bodyPr>
          <a:lstStyle>
            <a:lvl1pPr marL="0" indent="0" algn="l">
              <a:buNone/>
              <a:defRPr sz="2000" b="0" i="0" spc="-95" baseline="0">
                <a:solidFill>
                  <a:schemeClr val="tx2"/>
                </a:solidFill>
                <a:uFillTx/>
                <a:latin typeface="Calibri Light" charset="0"/>
                <a:ea typeface="Calibri Light" charset="0"/>
                <a:cs typeface="Calibri Light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consectetuer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adipiscing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elit</a:t>
            </a:r>
            <a:r>
              <a:rPr lang="en-US" dirty="0" smtClean="0">
                <a:uFillTx/>
              </a:rPr>
              <a:t>.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 ligula </a:t>
            </a:r>
            <a:r>
              <a:rPr lang="en-US" dirty="0" err="1" smtClean="0">
                <a:uFillTx/>
              </a:rPr>
              <a:t>eget</a:t>
            </a:r>
            <a:r>
              <a:rPr lang="en-US" dirty="0" smtClean="0">
                <a:uFillTx/>
              </a:rPr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V="1">
            <a:off x="7593574" y="-100128"/>
            <a:ext cx="1450298" cy="1650557"/>
          </a:xfrm>
          <a:prstGeom prst="rect">
            <a:avLst/>
          </a:prstGeom>
        </p:spPr>
      </p:pic>
      <p:sp>
        <p:nvSpPr>
          <p:cNvPr id="10" name="Rounded Rectangle 9"/>
          <p:cNvSpPr>
            <a:spLocks/>
          </p:cNvSpPr>
          <p:nvPr userDrawn="1"/>
        </p:nvSpPr>
        <p:spPr>
          <a:xfrm>
            <a:off x="5018530" y="4936244"/>
            <a:ext cx="5044949" cy="38816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spAutoFit/>
          </a:bodyPr>
          <a:lstStyle/>
          <a:p>
            <a:pPr marL="0" marR="0" indent="0" algn="ctr" defTabSz="3450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kumimoji="0" lang="en-US" sz="1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5396459" y="4621774"/>
            <a:ext cx="3575154" cy="93755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i="1" spc="-189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2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0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>
                <a:uFillTx/>
              </a:rPr>
              <a:t>Lorem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ipsum</a:t>
            </a:r>
            <a:r>
              <a:rPr lang="en-US" dirty="0" smtClean="0">
                <a:uFillTx/>
              </a:rPr>
              <a:t> dolor sit </a:t>
            </a:r>
            <a:r>
              <a:rPr lang="en-US" dirty="0" err="1" smtClean="0">
                <a:uFillTx/>
              </a:rPr>
              <a:t>amet</a:t>
            </a:r>
            <a:r>
              <a:rPr lang="en-US" dirty="0" smtClean="0">
                <a:uFillTx/>
              </a:rPr>
              <a:t>, </a:t>
            </a:r>
            <a:r>
              <a:rPr lang="en-US" dirty="0" err="1" smtClean="0">
                <a:uFillTx/>
              </a:rPr>
              <a:t>aenean</a:t>
            </a:r>
            <a:r>
              <a:rPr lang="en-US" dirty="0" smtClean="0">
                <a:uFillTx/>
              </a:rPr>
              <a:t> </a:t>
            </a:r>
            <a:r>
              <a:rPr lang="en-US" dirty="0" err="1" smtClean="0">
                <a:uFillTx/>
              </a:rPr>
              <a:t>commodo</a:t>
            </a:r>
            <a:r>
              <a:rPr lang="en-US" dirty="0" smtClean="0">
                <a:uFillTx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9451" y="-83584"/>
            <a:ext cx="1111169" cy="12500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963385" y="5677383"/>
            <a:ext cx="1111169" cy="1250066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4567849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164"/>
          </a:xfrm>
          <a:prstGeom prst="rect">
            <a:avLst/>
          </a:prstGeom>
        </p:spPr>
      </p:pic>
      <p:sp>
        <p:nvSpPr>
          <p:cNvPr id="4" name="TextBox 3"/>
          <p:cNvSpPr txBox="1">
            <a:spLocks/>
          </p:cNvSpPr>
          <p:nvPr userDrawn="1"/>
        </p:nvSpPr>
        <p:spPr>
          <a:xfrm>
            <a:off x="1871663" y="2074761"/>
            <a:ext cx="5450320" cy="262795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rtlCol="0" anchor="ctr">
            <a:normAutofit/>
          </a:bodyPr>
          <a:lstStyle/>
          <a:p>
            <a:pPr marL="0" marR="0" indent="0" algn="ctr" defTabSz="3450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kumimoji="0" lang="en-US" sz="8200" b="1" i="0" u="none" strike="noStrike" cap="none" spc="-189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8200" b="1" i="0" u="none" strike="noStrike" cap="none" spc="-189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8200" b="1" i="0" u="none" strike="noStrike" cap="none" spc="-189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349036" y="4598235"/>
            <a:ext cx="4444673" cy="390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2500" b="1" i="0" spc="-95"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Name Surname</a:t>
            </a:r>
            <a:endParaRPr lang="en-US" dirty="0">
              <a:uFillTx/>
            </a:endParaRP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2349036" y="4989229"/>
            <a:ext cx="4444673" cy="1138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8040" rIns="0" bIns="0" anchor="t" anchorCtr="1">
            <a:normAutofit/>
          </a:bodyPr>
          <a:lstStyle>
            <a:lvl1pPr marL="0" indent="0" algn="ctr">
              <a:buNone/>
              <a:defRPr sz="2000" b="0" i="0" spc="-95">
                <a:solidFill>
                  <a:schemeClr val="accent2"/>
                </a:solidFill>
                <a:uFillTx/>
                <a:latin typeface="Arial" charset="0"/>
                <a:ea typeface="Arial" charset="0"/>
                <a:cs typeface="Arial" charset="0"/>
              </a:defRPr>
            </a:lvl1pPr>
            <a:lvl2pPr marL="280027" indent="0" algn="l">
              <a:buFont typeface="Arial" charset="0"/>
              <a:buNone/>
              <a:defRPr sz="1100" b="1" i="0"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>
                <a:uFillTx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49080713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0051" y="254002"/>
            <a:ext cx="7610859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400" b="1" i="0" spc="-95" baseline="0">
                <a:solidFill>
                  <a:schemeClr val="accent1"/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  <a:lvl2pPr marL="280027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2pPr>
            <a:lvl3pPr marL="560056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3pPr>
            <a:lvl4pPr marL="840083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4pPr>
            <a:lvl5pPr marL="1120111" indent="0">
              <a:buNone/>
              <a:defRPr sz="1500" b="0" i="0">
                <a:uFillTx/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>
                <a:uFillTx/>
              </a:rPr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6152748"/>
            <a:ext cx="1168056" cy="555914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076391" y="6312024"/>
            <a:ext cx="4663418" cy="282178"/>
          </a:xfrm>
          <a:prstGeom prst="rect">
            <a:avLst/>
          </a:prstGeom>
        </p:spPr>
        <p:txBody>
          <a:bodyPr lIns="57607" tIns="28804" rIns="57607" bIns="28804">
            <a:normAutofit/>
          </a:bodyPr>
          <a:lstStyle>
            <a:lvl1pPr algn="r">
              <a:defRPr sz="1100" b="0" i="0" spc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DI4R conference, 1</a:t>
            </a:r>
            <a:r>
              <a:rPr lang="en-US" baseline="30000" dirty="0" smtClean="0"/>
              <a:t>st</a:t>
            </a:r>
            <a:r>
              <a:rPr lang="en-US" dirty="0" smtClean="0"/>
              <a:t> of December, 2017 - Brussels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6553" y="6167846"/>
            <a:ext cx="583288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7963384" y="5677383"/>
            <a:ext cx="1111169" cy="1250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69450" y="-83584"/>
            <a:ext cx="1111169" cy="1250066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8858" y="6312024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3811729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1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1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257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5" y="1340769"/>
            <a:ext cx="3815655" cy="478472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6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6"/>
            <a:ext cx="4040188" cy="46166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2" y="2391446"/>
            <a:ext cx="4041775" cy="3774405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WP6 Knowledge Commons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1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30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5.xml"/><Relationship Id="rId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7.xml"/><Relationship Id="rId35" Type="http://schemas.openxmlformats.org/officeDocument/2006/relationships/theme" Target="../theme/theme5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  <p:sldLayoutId id="2147483723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" y="4581129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30" y="6021289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5" y="6153343"/>
            <a:ext cx="109707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9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5" y="6402584"/>
            <a:ext cx="755740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399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399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5" y="188641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1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5" y="6453337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WP6 Knowledge Commons 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698128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" y="188641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399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798" marR="0" indent="0" algn="l" defTabSz="91439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" y="4581129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30" y="6021289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5" y="6153343"/>
            <a:ext cx="1097079" cy="2769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9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5" y="6402584"/>
            <a:ext cx="755740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1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399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399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828925" y="6290073"/>
            <a:ext cx="3486150" cy="2821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b="0" i="0" spc="-50" baseline="0">
                <a:solidFill>
                  <a:schemeClr val="bg2">
                    <a:lumMod val="50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>
                <a:uFillTx/>
              </a:rPr>
              <a:t>This is where you type in the event</a:t>
            </a:r>
            <a:endParaRPr lang="en-US" dirty="0"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6290073"/>
            <a:ext cx="285750" cy="282178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>
                <a:uFillTx/>
              </a:rPr>
              <a:pPr/>
              <a:t>‹#›</a:t>
            </a:fld>
            <a:endParaRPr lang="en-GB">
              <a:uFillTx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365524"/>
            <a:ext cx="7886700" cy="1325165"/>
          </a:xfrm>
          <a:prstGeom prst="rect">
            <a:avLst/>
          </a:prstGeom>
        </p:spPr>
        <p:txBody>
          <a:bodyPr vert="horz" lIns="57607" tIns="28804" rIns="57607" bIns="28804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229"/>
            <a:ext cx="7886700" cy="4351734"/>
          </a:xfrm>
          <a:prstGeom prst="rect">
            <a:avLst/>
          </a:prstGeom>
        </p:spPr>
        <p:txBody>
          <a:bodyPr vert="horz" lIns="57607" tIns="28804" rIns="57607" bIns="28804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6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marL="0" marR="0" indent="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40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802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2043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605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20071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4086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810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521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48914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28942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08969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088996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69023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49051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929079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209107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489136" marR="0" indent="-248914" algn="l" defTabSz="345033" rtl="0" eaLnBrk="1" latinLnBrk="0" hangingPunct="1">
        <a:lnSpc>
          <a:spcPct val="100000"/>
        </a:lnSpc>
        <a:spcBef>
          <a:spcPts val="2457"/>
        </a:spcBef>
        <a:spcAft>
          <a:spcPts val="0"/>
        </a:spcAft>
        <a:buSzPct val="75000"/>
        <a:buFontTx/>
        <a:buChar char="•"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40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8802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32043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76058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20071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64086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08100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52114" algn="ctr" defTabSz="345033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ergely.sipos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osc-hub.eu/display/EOSC/Service+catalog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6696744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WP8 – Competence </a:t>
            </a:r>
            <a:r>
              <a:rPr lang="en-US" dirty="0" err="1" smtClean="0"/>
              <a:t>Centres</a:t>
            </a:r>
            <a:r>
              <a:rPr lang="en-US" dirty="0" smtClean="0"/>
              <a:t> [M01-M36]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WP Kickoff, Amsterdam, January 2018.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Gergely Sipos (EGI Foundation)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WP8 coordinator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</a:t>
            </a:r>
            <a:r>
              <a:rPr lang="en-US" dirty="0" smtClean="0">
                <a:hlinkClick r:id="rId2"/>
              </a:rPr>
              <a:t>ergely.sipos@egi.eu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presentations – 8x10’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8291264" cy="4608512"/>
          </a:xfrm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/>
              <a:t>background and maturity</a:t>
            </a:r>
          </a:p>
          <a:p>
            <a:r>
              <a:rPr lang="en-US" dirty="0" smtClean="0"/>
              <a:t>What </a:t>
            </a:r>
            <a:r>
              <a:rPr lang="en-US" dirty="0"/>
              <a:t>you want to setup/test/demonstrate in the CC</a:t>
            </a:r>
          </a:p>
          <a:p>
            <a:r>
              <a:rPr lang="en-US" dirty="0" smtClean="0"/>
              <a:t>CC </a:t>
            </a:r>
            <a:r>
              <a:rPr lang="en-US" dirty="0"/>
              <a:t>members, their roles, effort (table)  +  External partnerships</a:t>
            </a:r>
          </a:p>
          <a:p>
            <a:r>
              <a:rPr lang="en-US" dirty="0" smtClean="0"/>
              <a:t>Required </a:t>
            </a:r>
            <a:r>
              <a:rPr lang="en-US" dirty="0"/>
              <a:t>Common services (WP6) with capacity; Required federation tools (WP5)</a:t>
            </a:r>
          </a:p>
          <a:p>
            <a:r>
              <a:rPr lang="en-US" dirty="0" smtClean="0"/>
              <a:t>Expected </a:t>
            </a:r>
            <a:r>
              <a:rPr lang="en-US" dirty="0"/>
              <a:t>CC outputs with milestones for at least the first 12 months</a:t>
            </a:r>
          </a:p>
          <a:p>
            <a:r>
              <a:rPr lang="en-US" dirty="0" smtClean="0"/>
              <a:t>Open </a:t>
            </a:r>
            <a:r>
              <a:rPr lang="en-US" dirty="0"/>
              <a:t>questions (e.g. technological)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input </a:t>
            </a:r>
            <a:r>
              <a:rPr lang="en-US" dirty="0"/>
              <a:t>for WP11 training, WP10 technical support, WP12 Business models and procurement,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608512"/>
          </a:xfrm>
        </p:spPr>
        <p:txBody>
          <a:bodyPr/>
          <a:lstStyle/>
          <a:p>
            <a:r>
              <a:rPr lang="en-US" sz="2000" dirty="0"/>
              <a:t>Session 1</a:t>
            </a:r>
          </a:p>
          <a:p>
            <a:pPr lvl="1"/>
            <a:r>
              <a:rPr lang="en-US" sz="2000" dirty="0"/>
              <a:t>Introduction</a:t>
            </a:r>
          </a:p>
          <a:p>
            <a:pPr lvl="1"/>
            <a:r>
              <a:rPr lang="en-US" sz="2000" dirty="0"/>
              <a:t>CC presentations (based on common template) – 8x10’ </a:t>
            </a:r>
          </a:p>
          <a:p>
            <a:r>
              <a:rPr lang="en-US" sz="2000" dirty="0"/>
              <a:t>Session 2</a:t>
            </a:r>
          </a:p>
          <a:p>
            <a:pPr lvl="1"/>
            <a:r>
              <a:rPr lang="en-US" sz="2000" dirty="0"/>
              <a:t>Discussion of (common) challenges</a:t>
            </a:r>
          </a:p>
          <a:p>
            <a:pPr lvl="2"/>
            <a:r>
              <a:rPr lang="en-US" sz="1800" dirty="0"/>
              <a:t>Collaborative </a:t>
            </a:r>
            <a:r>
              <a:rPr lang="en-US" sz="1800" dirty="0" smtClean="0"/>
              <a:t>tools, Detailed </a:t>
            </a:r>
            <a:r>
              <a:rPr lang="en-US" sz="1800" dirty="0" err="1" smtClean="0"/>
              <a:t>workplans</a:t>
            </a:r>
            <a:r>
              <a:rPr lang="en-US" sz="1800" dirty="0" smtClean="0"/>
              <a:t>, Meetings, Metrics, Team membership, Key </a:t>
            </a:r>
            <a:r>
              <a:rPr lang="en-US" sz="1800" dirty="0"/>
              <a:t>Exploitable Results (KERs)</a:t>
            </a:r>
          </a:p>
          <a:p>
            <a:pPr lvl="2"/>
            <a:r>
              <a:rPr lang="en-US" sz="1800" dirty="0" err="1"/>
              <a:t>OpenAIRE</a:t>
            </a:r>
            <a:r>
              <a:rPr lang="en-US" sz="1800" dirty="0"/>
              <a:t>-Advance collaboration</a:t>
            </a:r>
          </a:p>
          <a:p>
            <a:pPr lvl="1"/>
            <a:r>
              <a:rPr lang="en-US" sz="2000" dirty="0"/>
              <a:t>Next steps</a:t>
            </a:r>
          </a:p>
          <a:p>
            <a:pPr marL="1587" indent="0">
              <a:buNone/>
            </a:pPr>
            <a:endParaRPr lang="en-US" sz="2000" dirty="0"/>
          </a:p>
          <a:p>
            <a:pPr marL="1587" indent="0">
              <a:buNone/>
            </a:pPr>
            <a:r>
              <a:rPr lang="en-US" sz="2000" dirty="0" smtClean="0"/>
              <a:t>Thursday – Join if you can:</a:t>
            </a:r>
            <a:endParaRPr lang="en-US" sz="2000" dirty="0"/>
          </a:p>
          <a:p>
            <a:pPr marL="800099" lvl="1" indent="-265113"/>
            <a:r>
              <a:rPr lang="en-US" sz="1800" dirty="0"/>
              <a:t>Training needs and plans (WP7, WP8, WP9, WP10, WP11)</a:t>
            </a:r>
          </a:p>
          <a:p>
            <a:pPr marL="800099" lvl="1" indent="-265113"/>
            <a:r>
              <a:rPr lang="en-US" sz="1800" dirty="0"/>
              <a:t>Technical Coordination and Training (WP10, WP11)</a:t>
            </a:r>
          </a:p>
          <a:p>
            <a:pPr marL="800099" lvl="1" indent="-3429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96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and leaders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0427216"/>
              </p:ext>
            </p:extLst>
          </p:nvPr>
        </p:nvGraphicFramePr>
        <p:xfrm>
          <a:off x="323529" y="1340768"/>
          <a:ext cx="8352929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516"/>
                <a:gridCol w="1636723"/>
                <a:gridCol w="1523845"/>
                <a:gridCol w="1523845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 </a:t>
                      </a:r>
                      <a:r>
                        <a:rPr lang="en-US" sz="1800" dirty="0" err="1" smtClean="0"/>
                        <a:t>nb.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title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Task leader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Deputy/technical leader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Represented</a:t>
                      </a:r>
                      <a:r>
                        <a:rPr lang="en-US" sz="1800" baseline="0" dirty="0" smtClean="0"/>
                        <a:t> Research infrastructure</a:t>
                      </a:r>
                      <a:endParaRPr lang="en-US" sz="18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WP8.1 ELIXIR / EMBL-EBI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Steven Newhouse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Susheel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Varma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ELIXIR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WP8.2 Fusion / CCFE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Shaun de Witt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ITER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WP8.3 Marine / IFREMER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Thierry </a:t>
                      </a:r>
                      <a:r>
                        <a:rPr lang="en-US" sz="1600" dirty="0" err="1" smtClean="0"/>
                        <a:t>Carval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Euro-Argo, </a:t>
                      </a:r>
                      <a:r>
                        <a:rPr lang="en-US" sz="1600" dirty="0" err="1" smtClean="0"/>
                        <a:t>SeaDataNet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WP8.4 EISCAT_3D / EISCAT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Ingemar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Häggström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Carl-Fredrik </a:t>
                      </a:r>
                      <a:r>
                        <a:rPr lang="en-US" sz="1600" dirty="0" err="1" smtClean="0"/>
                        <a:t>Enell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EISCAT_3D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WP8.5 EPOS-ORFEUS</a:t>
                      </a:r>
                      <a:r>
                        <a:rPr lang="en-US" sz="1600" baseline="0" dirty="0" smtClean="0"/>
                        <a:t> / KNMI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Luca </a:t>
                      </a:r>
                      <a:r>
                        <a:rPr lang="en-US" sz="1600" dirty="0" err="1" smtClean="0"/>
                        <a:t>Trani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Javier </a:t>
                      </a:r>
                      <a:r>
                        <a:rPr lang="en-US" sz="1600" dirty="0" err="1" smtClean="0"/>
                        <a:t>Quinteros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EPOS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WP8.6</a:t>
                      </a:r>
                      <a:r>
                        <a:rPr lang="en-US" sz="1600" baseline="0" dirty="0" smtClean="0"/>
                        <a:t> Radio astronomy / ASTRON (</a:t>
                      </a:r>
                      <a:r>
                        <a:rPr lang="en-US" sz="1600" baseline="0" dirty="0" err="1" smtClean="0"/>
                        <a:t>SurfSARA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Hanno </a:t>
                      </a:r>
                      <a:r>
                        <a:rPr lang="en-US" sz="1600" dirty="0" err="1" smtClean="0"/>
                        <a:t>Holties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Rob van der Meer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LOFAR, SKA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WP8.7 ICOS / University of </a:t>
                      </a:r>
                      <a:r>
                        <a:rPr lang="en-US" sz="1600" baseline="0" dirty="0" smtClean="0"/>
                        <a:t>Uppsala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 </a:t>
                      </a:r>
                      <a:r>
                        <a:rPr lang="en-US" sz="1600" dirty="0" err="1" smtClean="0"/>
                        <a:t>Vermeulen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ICOS, </a:t>
                      </a:r>
                      <a:r>
                        <a:rPr lang="en-US" sz="1600" dirty="0" err="1" smtClean="0"/>
                        <a:t>eLTER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WP8.8 Disaster Mitigation Plus / Academia </a:t>
                      </a:r>
                      <a:r>
                        <a:rPr lang="en-US" sz="1600" dirty="0" err="1" smtClean="0"/>
                        <a:t>Sinica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Eric Yen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Simon Lin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8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overview (WP8+WP11)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8291264" cy="46085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WP8 supports the design, integration and dissemination of new, community-specific e-Infrastructure service platforms. [</a:t>
            </a:r>
            <a:r>
              <a:rPr lang="is-IS" sz="1600" dirty="0"/>
              <a:t>…]</a:t>
            </a:r>
            <a:r>
              <a:rPr lang="en-US" sz="1600" dirty="0"/>
              <a:t> Activities are complemented by WP11 to deliver training to research communities and related relevant data providers and data scientists.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1800" dirty="0"/>
              <a:t>Objectives</a:t>
            </a:r>
          </a:p>
          <a:p>
            <a:pPr lvl="1"/>
            <a:r>
              <a:rPr lang="en-US" sz="1800" dirty="0"/>
              <a:t>Running </a:t>
            </a:r>
            <a:r>
              <a:rPr lang="en-US" sz="1800" b="1" dirty="0"/>
              <a:t>proofs of concept </a:t>
            </a:r>
            <a:r>
              <a:rPr lang="en-US" sz="1800" dirty="0"/>
              <a:t>to test </a:t>
            </a:r>
            <a:r>
              <a:rPr lang="en-US" sz="1800" b="1" dirty="0"/>
              <a:t>the feasibility of use cases</a:t>
            </a:r>
            <a:r>
              <a:rPr lang="en-US" sz="1800" dirty="0"/>
              <a:t>, based on specific scientific and technical requirements defined by high impact research communities.</a:t>
            </a:r>
          </a:p>
          <a:p>
            <a:pPr lvl="1"/>
            <a:r>
              <a:rPr lang="en-US" sz="1800" dirty="0"/>
              <a:t>Conducting </a:t>
            </a:r>
            <a:r>
              <a:rPr lang="en-US" sz="1800" b="1" dirty="0"/>
              <a:t>pilots</a:t>
            </a:r>
            <a:r>
              <a:rPr lang="en-US" sz="1800" dirty="0"/>
              <a:t> to define and test the architecture of solutions.</a:t>
            </a:r>
          </a:p>
          <a:p>
            <a:pPr lvl="1"/>
            <a:r>
              <a:rPr lang="en-US" sz="1800" dirty="0"/>
              <a:t>Preparing the </a:t>
            </a:r>
            <a:r>
              <a:rPr lang="en-US" sz="1800" b="1" dirty="0"/>
              <a:t>production environments </a:t>
            </a:r>
            <a:r>
              <a:rPr lang="en-US" sz="1800" dirty="0"/>
              <a:t>to make platforms available to users beyond the CC.</a:t>
            </a:r>
          </a:p>
          <a:p>
            <a:pPr lvl="1"/>
            <a:r>
              <a:rPr lang="en-US" sz="1800" dirty="0"/>
              <a:t>Defining </a:t>
            </a:r>
            <a:r>
              <a:rPr lang="en-US" sz="1800" b="1" dirty="0"/>
              <a:t>business models to sustain the solutions </a:t>
            </a:r>
            <a:r>
              <a:rPr lang="en-US" sz="1800" dirty="0"/>
              <a:t>within EOSC after the end of the project.</a:t>
            </a:r>
          </a:p>
          <a:p>
            <a:r>
              <a:rPr lang="en-US" sz="1800" dirty="0"/>
              <a:t>Members</a:t>
            </a:r>
          </a:p>
          <a:p>
            <a:pPr lvl="1"/>
            <a:r>
              <a:rPr lang="en-US" sz="1800" b="1" dirty="0"/>
              <a:t>EGI Foundation</a:t>
            </a:r>
            <a:r>
              <a:rPr lang="en-US" sz="1800" dirty="0"/>
              <a:t>, CSC, ACK </a:t>
            </a:r>
            <a:r>
              <a:rPr lang="en-US" sz="1800" dirty="0" err="1"/>
              <a:t>Cyfronet</a:t>
            </a:r>
            <a:r>
              <a:rPr lang="en-US" sz="1800" dirty="0"/>
              <a:t>, ASTRON, CCFE (UKAEA), CEA, CESNET, CINECA, CNRS, EAA , EISCAT, EMBL, GFZ, GRNET, IFREMER, INGV, JUELICH, KIT, LUND, MARIS, MU, NOA, PSNC, SNIC (UU), STFC, </a:t>
            </a:r>
            <a:r>
              <a:rPr lang="en-US" sz="1800" dirty="0" err="1"/>
              <a:t>SURFsara</a:t>
            </a:r>
            <a:r>
              <a:rPr lang="en-US" sz="1800" dirty="0"/>
              <a:t> (ASTRON), ULG, AS (ASGC)</a:t>
            </a:r>
          </a:p>
        </p:txBody>
      </p:sp>
    </p:spTree>
    <p:extLst>
      <p:ext uri="{BB962C8B-B14F-4D97-AF65-F5344CB8AC3E}">
        <p14:creationId xmlns:p14="http://schemas.microsoft.com/office/powerpoint/2010/main" val="145872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3"/>
            <a:ext cx="8280920" cy="576064"/>
          </a:xfrm>
        </p:spPr>
        <p:txBody>
          <a:bodyPr/>
          <a:lstStyle/>
          <a:p>
            <a:r>
              <a:rPr lang="en-US" sz="2400" dirty="0"/>
              <a:t>A bit of history:</a:t>
            </a:r>
            <a:br>
              <a:rPr lang="en-US" sz="2400" dirty="0"/>
            </a:br>
            <a:r>
              <a:rPr lang="en-US" sz="2400" dirty="0"/>
              <a:t>CCs in EGI-Engage WP6 (2014-2017)</a:t>
            </a:r>
          </a:p>
        </p:txBody>
      </p:sp>
      <p:pic>
        <p:nvPicPr>
          <p:cNvPr id="6" name="Picture 5" descr="Screen Shot 2018-01-04 at 16.3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9088"/>
            <a:ext cx="7056784" cy="5566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ular Callout 7"/>
          <p:cNvSpPr/>
          <p:nvPr/>
        </p:nvSpPr>
        <p:spPr>
          <a:xfrm>
            <a:off x="7020272" y="1412776"/>
            <a:ext cx="1944216" cy="2232248"/>
          </a:xfrm>
          <a:prstGeom prst="wedgeRectCallout">
            <a:avLst>
              <a:gd name="adj1" fmla="val -64362"/>
              <a:gd name="adj2" fmla="val 44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smtClean="0"/>
              <a:t>ELIXIR</a:t>
            </a:r>
          </a:p>
          <a:p>
            <a:pPr algn="ctr"/>
            <a:r>
              <a:rPr lang="en-US" dirty="0" smtClean="0"/>
              <a:t>BBMRI</a:t>
            </a:r>
          </a:p>
          <a:p>
            <a:pPr algn="ctr"/>
            <a:r>
              <a:rPr lang="en-US" dirty="0" err="1" smtClean="0"/>
              <a:t>MoBrain</a:t>
            </a:r>
            <a:endParaRPr lang="en-US" dirty="0" smtClean="0"/>
          </a:p>
          <a:p>
            <a:pPr algn="ctr"/>
            <a:r>
              <a:rPr lang="en-US" dirty="0" smtClean="0"/>
              <a:t>DARIAH</a:t>
            </a:r>
          </a:p>
          <a:p>
            <a:pPr algn="ctr"/>
            <a:r>
              <a:rPr lang="en-US" dirty="0" err="1" smtClean="0"/>
              <a:t>LifeWatch</a:t>
            </a:r>
            <a:endParaRPr lang="en-US" dirty="0" smtClean="0"/>
          </a:p>
          <a:p>
            <a:pPr algn="ctr"/>
            <a:r>
              <a:rPr lang="en-US" dirty="0" smtClean="0"/>
              <a:t>EISCAT_3D</a:t>
            </a:r>
          </a:p>
          <a:p>
            <a:pPr algn="ctr"/>
            <a:r>
              <a:rPr lang="en-US" dirty="0" smtClean="0"/>
              <a:t>EPOS</a:t>
            </a:r>
          </a:p>
          <a:p>
            <a:pPr algn="ctr"/>
            <a:r>
              <a:rPr lang="en-US" dirty="0" smtClean="0"/>
              <a:t>Disaster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37312"/>
            <a:ext cx="9144000" cy="648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31640" y="332656"/>
            <a:ext cx="7632848" cy="864096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GB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EGI-Engage PY1 </a:t>
            </a:r>
            <a:r>
              <a:rPr lang="en-GB" sz="2500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 </a:t>
            </a:r>
            <a:r>
              <a:rPr lang="en-GB" sz="2500" dirty="0">
                <a:solidFill>
                  <a:schemeClr val="accent3">
                    <a:lumMod val="75000"/>
                  </a:schemeClr>
                </a:solidFill>
              </a:rPr>
              <a:t>PY2 </a:t>
            </a:r>
            <a:r>
              <a:rPr lang="en-GB" sz="2500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 PY3</a:t>
            </a:r>
            <a:r>
              <a:rPr lang="en-GB" sz="25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 EOSC-Hub</a:t>
            </a:r>
            <a:endParaRPr lang="en-GB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38839"/>
              </p:ext>
            </p:extLst>
          </p:nvPr>
        </p:nvGraphicFramePr>
        <p:xfrm>
          <a:off x="107504" y="819094"/>
          <a:ext cx="8857676" cy="581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160239"/>
                <a:gridCol w="2016225"/>
                <a:gridCol w="1440160"/>
                <a:gridCol w="1224136"/>
                <a:gridCol w="1152820"/>
              </a:tblGrid>
              <a:tr h="330462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ELIXIR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Compute Platform with AAI</a:t>
                      </a:r>
                      <a:br>
                        <a:rPr lang="en-GB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5 use cases are defined</a:t>
                      </a:r>
                      <a:endParaRPr lang="en-GB" sz="12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Wingdings" panose="05000000000000000000" pitchFamily="2" charset="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Operates</a:t>
                      </a:r>
                      <a:r>
                        <a:rPr lang="en-GB" sz="1200" baseline="0" dirty="0" smtClean="0"/>
                        <a:t> in 3 nodes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Application demos</a:t>
                      </a:r>
                      <a:endParaRPr lang="en-GB" sz="1200" dirty="0" smtClean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ELIXIR</a:t>
                      </a:r>
                      <a:r>
                        <a:rPr lang="en-GB" sz="1200" baseline="0" dirty="0" smtClean="0"/>
                        <a:t> AHM ’17, AHM ’18</a:t>
                      </a:r>
                      <a:endParaRPr lang="en-GB" sz="12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CC in EOSC-hub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BBMRI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Private clouds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Deployed at </a:t>
                      </a:r>
                      <a:r>
                        <a:rPr lang="en-GB" sz="1200" baseline="0" dirty="0" err="1" smtClean="0"/>
                        <a:t>biobank</a:t>
                      </a:r>
                      <a:r>
                        <a:rPr lang="en-GB" sz="1200" baseline="0" dirty="0" smtClean="0"/>
                        <a:t>-SE</a:t>
                      </a:r>
                    </a:p>
                    <a:p>
                      <a:r>
                        <a:rPr lang="en-GB" sz="1200" baseline="0" dirty="0" smtClean="0"/>
                        <a:t>Under setup in </a:t>
                      </a:r>
                      <a:r>
                        <a:rPr lang="en-GB" sz="1200" baseline="0" dirty="0" err="1" smtClean="0"/>
                        <a:t>biobank</a:t>
                      </a:r>
                      <a:r>
                        <a:rPr lang="en-GB" sz="1200" baseline="0" dirty="0" smtClean="0"/>
                        <a:t>-CZ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Workflows and</a:t>
                      </a:r>
                      <a:r>
                        <a:rPr lang="en-GB" sz="1200" baseline="0" dirty="0" smtClean="0"/>
                        <a:t> PIDs</a:t>
                      </a:r>
                      <a:endParaRPr lang="en-GB" sz="1200" dirty="0"/>
                    </a:p>
                  </a:txBody>
                  <a:tcP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BioBanking</a:t>
                      </a:r>
                      <a:r>
                        <a:rPr lang="en-GB" sz="1200" baseline="0" dirty="0" smtClean="0"/>
                        <a:t> annual event</a:t>
                      </a:r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noFill/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MoBrain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Community portal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75+</a:t>
                      </a:r>
                      <a:r>
                        <a:rPr lang="en-GB" sz="1200" baseline="0" dirty="0" smtClean="0"/>
                        <a:t> events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aseline="0" dirty="0" smtClean="0"/>
                        <a:t>TS in EINFRA12</a:t>
                      </a:r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Cryo</a:t>
                      </a:r>
                      <a:r>
                        <a:rPr lang="en-GB" sz="1200" dirty="0" smtClean="0"/>
                        <a:t>-EM</a:t>
                      </a:r>
                      <a:r>
                        <a:rPr lang="en-GB" sz="1200" baseline="0" dirty="0" smtClean="0"/>
                        <a:t> in the cloud (SCIPION)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GPGPU application gateways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Completed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Completed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320">
                <a:tc rowSpan="3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DARIAH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 repository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Completed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20 events</a:t>
                      </a:r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dirty="0" smtClean="0"/>
                        <a:t>TS in EOSC-hub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Real-time</a:t>
                      </a:r>
                      <a:r>
                        <a:rPr lang="en-GB" sz="1200" baseline="0" dirty="0" smtClean="0"/>
                        <a:t> search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Done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Application gateway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Completed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7310">
                <a:tc rowSpan="2"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LifeWatch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Cloud</a:t>
                      </a:r>
                      <a:r>
                        <a:rPr lang="en-GB" sz="1200" baseline="0" dirty="0" smtClean="0"/>
                        <a:t> infra. Services &amp; VREs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Marine VRE, GBIF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Cloud site in Seville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err="1" smtClean="0"/>
                        <a:t>Approx</a:t>
                      </a:r>
                      <a:r>
                        <a:rPr lang="en-GB" sz="1200" baseline="0" dirty="0" smtClean="0"/>
                        <a:t> 10k users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TS in EOSC-hub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7310">
                <a:tc vMerge="1"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Apps. for citizen science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Done</a:t>
                      </a:r>
                      <a:endParaRPr lang="en-GB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EISCAT_3D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 Portal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Done–Proof-of-concept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Done (For Proof of</a:t>
                      </a:r>
                      <a:r>
                        <a:rPr lang="en-GB" sz="1200" baseline="0" dirty="0" smtClean="0"/>
                        <a:t> Concept)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EISCAT Symposium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uk-UA" sz="1200" baseline="0" dirty="0" smtClean="0"/>
                        <a:t>’</a:t>
                      </a:r>
                      <a:r>
                        <a:rPr lang="en-GB" sz="1200" baseline="0" dirty="0" smtClean="0"/>
                        <a:t>16</a:t>
                      </a:r>
                      <a:endParaRPr lang="en-GB" sz="1200" dirty="0"/>
                    </a:p>
                  </a:txBody>
                  <a:tcPr>
                    <a:solidFill>
                      <a:srgbClr val="77933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CC in EOSC-hub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Data &amp; Compute Portal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Completed</a:t>
                      </a:r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Extended portal</a:t>
                      </a:r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EISCAT</a:t>
                      </a:r>
                      <a:r>
                        <a:rPr lang="en-GB" sz="1200" baseline="0" dirty="0" smtClean="0"/>
                        <a:t> Symp’17</a:t>
                      </a:r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EPOS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 use cases are defined 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Completed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dirty="0" smtClean="0"/>
                        <a:t>Completed-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AAI, Compute, Data</a:t>
                      </a:r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CC in EOSC-hub</a:t>
                      </a:r>
                      <a:endParaRPr lang="en-GB" sz="1200" dirty="0"/>
                    </a:p>
                  </a:txBody>
                  <a:tcPr anchor="ctr">
                    <a:solidFill>
                      <a:srgbClr val="BFBFBF"/>
                    </a:solidFill>
                  </a:tcPr>
                </a:tc>
              </a:tr>
              <a:tr h="8229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Disaster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Mitigat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.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2 simulation gateways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err="1" smtClean="0"/>
                        <a:t>gWRF</a:t>
                      </a:r>
                      <a:r>
                        <a:rPr lang="en-GB" sz="1200" dirty="0" smtClean="0"/>
                        <a:t> and </a:t>
                      </a:r>
                      <a:r>
                        <a:rPr lang="en-GB" sz="1200" dirty="0" err="1" smtClean="0"/>
                        <a:t>iCOMCOT</a:t>
                      </a:r>
                      <a:r>
                        <a:rPr lang="en-GB" sz="1200" dirty="0" smtClean="0"/>
                        <a:t> gateways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Completed</a:t>
                      </a:r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 cases: Typhoon </a:t>
                      </a:r>
                      <a:r>
                        <a:rPr lang="en-GB" sz="1200" dirty="0" err="1" smtClean="0"/>
                        <a:t>Haiyan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MY flood ‘14-15</a:t>
                      </a:r>
                    </a:p>
                    <a:p>
                      <a:r>
                        <a:rPr lang="en-GB" sz="1200" dirty="0" smtClean="0"/>
                        <a:t>Forest fire dust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dirty="0" smtClean="0"/>
                        <a:t>CC in EOSC-hub</a:t>
                      </a:r>
                      <a:endParaRPr lang="en-GB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Climate change cases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Chevron 8"/>
          <p:cNvSpPr/>
          <p:nvPr/>
        </p:nvSpPr>
        <p:spPr>
          <a:xfrm>
            <a:off x="1020037" y="818149"/>
            <a:ext cx="2111803" cy="360986"/>
          </a:xfrm>
          <a:prstGeom prst="chevron">
            <a:avLst>
              <a:gd name="adj" fmla="val 309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GB" sz="1200" dirty="0"/>
              <a:t>   Requirement collection </a:t>
            </a:r>
            <a:br>
              <a:rPr lang="en-GB" sz="1200" dirty="0"/>
            </a:br>
            <a:r>
              <a:rPr lang="en-GB" sz="1200" dirty="0"/>
              <a:t>&amp; system design</a:t>
            </a:r>
          </a:p>
        </p:txBody>
      </p:sp>
      <p:sp>
        <p:nvSpPr>
          <p:cNvPr id="10" name="Chevron 9"/>
          <p:cNvSpPr/>
          <p:nvPr/>
        </p:nvSpPr>
        <p:spPr>
          <a:xfrm>
            <a:off x="3131840" y="819094"/>
            <a:ext cx="2088232" cy="360986"/>
          </a:xfrm>
          <a:prstGeom prst="chevron">
            <a:avLst>
              <a:gd name="adj" fmla="val 309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GB" sz="1200" dirty="0"/>
              <a:t>   Co-development</a:t>
            </a:r>
          </a:p>
        </p:txBody>
      </p:sp>
      <p:sp>
        <p:nvSpPr>
          <p:cNvPr id="11" name="Chevron 10"/>
          <p:cNvSpPr/>
          <p:nvPr/>
        </p:nvSpPr>
        <p:spPr>
          <a:xfrm>
            <a:off x="5220072" y="818149"/>
            <a:ext cx="1400134" cy="360986"/>
          </a:xfrm>
          <a:prstGeom prst="chevron">
            <a:avLst>
              <a:gd name="adj" fmla="val 309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GB" sz="1200" dirty="0"/>
              <a:t>Tests,</a:t>
            </a:r>
            <a:br>
              <a:rPr lang="en-GB" sz="1200" dirty="0"/>
            </a:br>
            <a:r>
              <a:rPr lang="en-GB" sz="1200" dirty="0"/>
              <a:t>evaluation</a:t>
            </a:r>
          </a:p>
        </p:txBody>
      </p:sp>
      <p:sp>
        <p:nvSpPr>
          <p:cNvPr id="12" name="Chevron 11"/>
          <p:cNvSpPr/>
          <p:nvPr/>
        </p:nvSpPr>
        <p:spPr>
          <a:xfrm>
            <a:off x="6620206" y="818149"/>
            <a:ext cx="1264162" cy="360986"/>
          </a:xfrm>
          <a:prstGeom prst="chevron">
            <a:avLst>
              <a:gd name="adj" fmla="val 309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GB" sz="1200" dirty="0"/>
              <a:t> </a:t>
            </a:r>
            <a:r>
              <a:rPr lang="en-GB" sz="1200" dirty="0" err="1"/>
              <a:t>Dissemin</a:t>
            </a:r>
            <a:r>
              <a:rPr lang="en-GB" sz="1200" dirty="0"/>
              <a:t>./</a:t>
            </a:r>
          </a:p>
          <a:p>
            <a:pPr algn="ctr"/>
            <a:r>
              <a:rPr lang="en-GB" sz="1200" dirty="0"/>
              <a:t> Exploitation</a:t>
            </a:r>
          </a:p>
        </p:txBody>
      </p:sp>
      <p:sp>
        <p:nvSpPr>
          <p:cNvPr id="13" name="Chevron 12"/>
          <p:cNvSpPr/>
          <p:nvPr/>
        </p:nvSpPr>
        <p:spPr>
          <a:xfrm>
            <a:off x="7844342" y="819094"/>
            <a:ext cx="1192154" cy="360986"/>
          </a:xfrm>
          <a:prstGeom prst="chevron">
            <a:avLst>
              <a:gd name="adj" fmla="val 309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GB" sz="1200" dirty="0"/>
              <a:t>Operation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2360" y="1629962"/>
            <a:ext cx="1512168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100" dirty="0"/>
              <a:t>Cloud certification work in EOSC-hub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8065" y="-99391"/>
            <a:ext cx="402871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noFill/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SLIDE FROM FINAL EC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676" y="3356992"/>
            <a:ext cx="791174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23 deliverables and 3 milestones in 30 months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Competence </a:t>
            </a:r>
            <a:r>
              <a:rPr lang="en-US" dirty="0" err="1" smtClean="0"/>
              <a:t>Centres</a:t>
            </a:r>
            <a:r>
              <a:rPr lang="en-US" dirty="0" smtClean="0"/>
              <a:t> in EOSC-hub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2033554"/>
            <a:ext cx="1584176" cy="22322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Thematic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1800" y="2033554"/>
            <a:ext cx="5904656" cy="218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Common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7584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Data analytics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&amp;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Community-specific 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8304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Open Collaboration Services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Application/software repository, Configuration management, Marketplace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32" y="2204864"/>
            <a:ext cx="1152128" cy="172819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Federation Services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AAI, Accounting, Monitoring, Operations, Security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976" y="2204864"/>
            <a:ext cx="2808312" cy="86409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Added value services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Compute, data, software management, </a:t>
            </a:r>
            <a:r>
              <a:rPr lang="en-US" sz="1200" dirty="0" err="1">
                <a:solidFill>
                  <a:schemeClr val="accent1"/>
                </a:solidFill>
              </a:rPr>
              <a:t>curation</a:t>
            </a:r>
            <a:r>
              <a:rPr lang="en-US" sz="1200" dirty="0">
                <a:solidFill>
                  <a:schemeClr val="accent1"/>
                </a:solidFill>
              </a:rPr>
              <a:t> &amp; preservation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5976" y="3257689"/>
            <a:ext cx="2808312" cy="648072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Basic infrastructure</a:t>
            </a:r>
            <a:endParaRPr lang="en-US" sz="1200" dirty="0">
              <a:solidFill>
                <a:schemeClr val="accent1"/>
              </a:solidFill>
            </a:endParaRP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Compute and storage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2051720" y="2825642"/>
            <a:ext cx="864096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4" name="Oval 13"/>
          <p:cNvSpPr/>
          <p:nvPr/>
        </p:nvSpPr>
        <p:spPr>
          <a:xfrm>
            <a:off x="755576" y="5157192"/>
            <a:ext cx="1296144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1B216E"/>
                </a:solidFill>
              </a:rPr>
              <a:t>Competence</a:t>
            </a:r>
            <a:br>
              <a:rPr lang="en-US" sz="1400" dirty="0">
                <a:solidFill>
                  <a:srgbClr val="1B216E"/>
                </a:solidFill>
              </a:rPr>
            </a:br>
            <a:r>
              <a:rPr lang="en-US" sz="1400" dirty="0" err="1">
                <a:solidFill>
                  <a:srgbClr val="1B216E"/>
                </a:solidFill>
              </a:rPr>
              <a:t>Centres</a:t>
            </a:r>
            <a:endParaRPr lang="en-US" sz="1400" dirty="0">
              <a:solidFill>
                <a:srgbClr val="1B216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8942464">
            <a:off x="1495663" y="4473702"/>
            <a:ext cx="1654815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cxnSp>
        <p:nvCxnSpPr>
          <p:cNvPr id="19" name="Straight Arrow Connector 18"/>
          <p:cNvCxnSpPr>
            <a:stCxn id="14" idx="0"/>
            <a:endCxn id="6" idx="2"/>
          </p:cNvCxnSpPr>
          <p:nvPr/>
        </p:nvCxnSpPr>
        <p:spPr>
          <a:xfrm flipV="1">
            <a:off x="1403648" y="4265802"/>
            <a:ext cx="0" cy="891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3569" y="4653137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5417928"/>
            <a:ext cx="2787943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WHO: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Research community experts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Service providers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 smtClean="0">
                <a:solidFill>
                  <a:srgbClr val="1F497D"/>
                </a:solidFill>
              </a:rPr>
              <a:t>Technology </a:t>
            </a:r>
            <a:r>
              <a:rPr lang="en-US" sz="1600" dirty="0">
                <a:solidFill>
                  <a:srgbClr val="1F497D"/>
                </a:solidFill>
              </a:rPr>
              <a:t>providers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8880" y="5417929"/>
            <a:ext cx="3467616" cy="132343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WHAT: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Run proof-of-concepts and pilots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Service co-creation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Bring new services into the catalogue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>
                <a:solidFill>
                  <a:srgbClr val="1F497D"/>
                </a:solidFill>
              </a:rPr>
              <a:t>Dissemination and training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55977" y="5085184"/>
            <a:ext cx="217649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Competence </a:t>
            </a:r>
            <a:r>
              <a:rPr lang="en-US" b="1" dirty="0" err="1" smtClean="0">
                <a:solidFill>
                  <a:srgbClr val="1F497D"/>
                </a:solidFill>
              </a:rPr>
              <a:t>Centres</a:t>
            </a: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800" y="1052736"/>
            <a:ext cx="7361886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b="1" dirty="0" smtClean="0"/>
              <a:t>EOSC</a:t>
            </a:r>
            <a:r>
              <a:rPr lang="en-US" b="1" dirty="0"/>
              <a:t> </a:t>
            </a:r>
            <a:r>
              <a:rPr lang="en-US" b="1" dirty="0" smtClean="0"/>
              <a:t>hub</a:t>
            </a:r>
          </a:p>
          <a:p>
            <a:pPr algn="ctr"/>
            <a:r>
              <a:rPr lang="en-US" dirty="0" smtClean="0"/>
              <a:t>A </a:t>
            </a:r>
            <a:r>
              <a:rPr lang="en-US" dirty="0"/>
              <a:t>federated integration and management system for </a:t>
            </a:r>
            <a:r>
              <a:rPr lang="en-US" dirty="0" smtClean="0"/>
              <a:t>EOSC</a:t>
            </a:r>
          </a:p>
          <a:p>
            <a:pPr algn="ctr"/>
            <a:r>
              <a:rPr lang="en-US" dirty="0" smtClean="0"/>
              <a:t>Service catalogue: </a:t>
            </a:r>
            <a:r>
              <a:rPr lang="en-US" dirty="0">
                <a:hlinkClick r:id="rId2"/>
              </a:rPr>
              <a:t>https://wiki.eosc-hub.eu/display/EOSC/Service+</a:t>
            </a:r>
            <a:r>
              <a:rPr lang="en-US" dirty="0" smtClean="0">
                <a:hlinkClick r:id="rId2"/>
              </a:rPr>
              <a:t>catalogue</a:t>
            </a:r>
            <a:r>
              <a:rPr lang="en-US" dirty="0" smtClean="0"/>
              <a:t> </a:t>
            </a:r>
          </a:p>
          <a:p>
            <a:pPr algn="ctr"/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390009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98520" y="21235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08104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0248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5616" y="22048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6660" y="5805265"/>
            <a:ext cx="1061045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WP7, WP11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11667" y="4581128"/>
            <a:ext cx="3147015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WP10: Tech. support, Service roadmaps</a:t>
            </a:r>
          </a:p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WP11: Training</a:t>
            </a:r>
          </a:p>
        </p:txBody>
      </p:sp>
    </p:spTree>
    <p:extLst>
      <p:ext uri="{BB962C8B-B14F-4D97-AF65-F5344CB8AC3E}">
        <p14:creationId xmlns:p14="http://schemas.microsoft.com/office/powerpoint/2010/main" val="2103234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2" grpId="0"/>
      <p:bldP spid="23" grpId="0"/>
      <p:bldP spid="24" grpId="0"/>
      <p:bldP spid="26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reen Shot 2018-01-05 at 10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4" y="5034040"/>
            <a:ext cx="4094388" cy="1779337"/>
          </a:xfrm>
          <a:prstGeom prst="rect">
            <a:avLst/>
          </a:prstGeom>
        </p:spPr>
      </p:pic>
      <p:pic>
        <p:nvPicPr>
          <p:cNvPr id="9" name="Picture 8" descr="Screen Shot 2018-01-05 at 10.1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4" y="3525408"/>
            <a:ext cx="4179952" cy="3287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4536" y="3165368"/>
            <a:ext cx="2054600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Federation services:</a:t>
            </a:r>
          </a:p>
        </p:txBody>
      </p:sp>
      <p:pic>
        <p:nvPicPr>
          <p:cNvPr id="11" name="Picture 10" descr="Screen Shot 2018-01-05 at 10.1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4" y="405407"/>
            <a:ext cx="4149102" cy="503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45368"/>
            <a:ext cx="285822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Open Collaboration services:</a:t>
            </a:r>
          </a:p>
        </p:txBody>
      </p:sp>
      <p:pic>
        <p:nvPicPr>
          <p:cNvPr id="13" name="Picture 12" descr="Screen Shot 2018-01-05 at 10.15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4" y="404664"/>
            <a:ext cx="4070818" cy="4698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9" y="44624"/>
            <a:ext cx="446262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Basic infrastructure and Added value services:</a:t>
            </a:r>
          </a:p>
        </p:txBody>
      </p:sp>
      <p:sp>
        <p:nvSpPr>
          <p:cNvPr id="15" name="Oval 14"/>
          <p:cNvSpPr/>
          <p:nvPr/>
        </p:nvSpPr>
        <p:spPr>
          <a:xfrm>
            <a:off x="5868144" y="1556793"/>
            <a:ext cx="1296144" cy="10081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1B216E"/>
                </a:solidFill>
              </a:rPr>
              <a:t>Competence</a:t>
            </a:r>
            <a:br>
              <a:rPr lang="en-US" sz="1400" dirty="0">
                <a:solidFill>
                  <a:srgbClr val="1B216E"/>
                </a:solidFill>
              </a:rPr>
            </a:br>
            <a:r>
              <a:rPr lang="en-US" sz="1400" dirty="0" err="1">
                <a:solidFill>
                  <a:srgbClr val="1B216E"/>
                </a:solidFill>
              </a:rPr>
              <a:t>Centres</a:t>
            </a:r>
            <a:endParaRPr lang="en-US" sz="1400" dirty="0">
              <a:solidFill>
                <a:srgbClr val="1B216E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17327397">
            <a:off x="6347023" y="1129431"/>
            <a:ext cx="878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7" name="Left-Right Arrow 16"/>
          <p:cNvSpPr/>
          <p:nvPr/>
        </p:nvSpPr>
        <p:spPr>
          <a:xfrm rot="669668">
            <a:off x="4631047" y="1614467"/>
            <a:ext cx="1396183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8" name="Left-Right Arrow 17"/>
          <p:cNvSpPr/>
          <p:nvPr/>
        </p:nvSpPr>
        <p:spPr>
          <a:xfrm rot="4773903">
            <a:off x="6151650" y="2473126"/>
            <a:ext cx="878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4104" y="44624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36296" y="44624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WP5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8360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WP5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10/01/18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Milestones and deliverables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4406863"/>
              </p:ext>
            </p:extLst>
          </p:nvPr>
        </p:nvGraphicFramePr>
        <p:xfrm>
          <a:off x="457200" y="1557338"/>
          <a:ext cx="829126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872208"/>
                <a:gridCol w="3240360"/>
                <a:gridCol w="1152128"/>
                <a:gridCol w="648072"/>
                <a:gridCol w="8641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Nb.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Lead beneficiary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Due date</a:t>
                      </a:r>
                      <a:endParaRPr 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M35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Technology assessment, architecture integration &amp; validation plan for CCs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EGI Foundation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PM13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en-US" sz="1200" baseline="0" dirty="0" smtClean="0"/>
                        <a:t>(Feb 2019)</a:t>
                      </a:r>
                      <a:endParaRPr lang="en-US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M36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Online platforms from Competence </a:t>
                      </a:r>
                      <a:r>
                        <a:rPr lang="en-US" sz="1200" dirty="0" err="1" smtClean="0"/>
                        <a:t>Centres</a:t>
                      </a:r>
                      <a:r>
                        <a:rPr lang="en-US" sz="1200" dirty="0" smtClean="0"/>
                        <a:t> are available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EGI Foundation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PM18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(Aug</a:t>
                      </a:r>
                      <a:r>
                        <a:rPr lang="en-US" sz="1200" baseline="0" dirty="0" smtClean="0"/>
                        <a:t> 2019)</a:t>
                      </a:r>
                      <a:endParaRPr lang="en-US" sz="12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D8.1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 on progress, achievements and plans of the Competence </a:t>
                      </a:r>
                      <a:r>
                        <a:rPr lang="en-US" sz="1200" dirty="0" err="1" smtClean="0"/>
                        <a:t>Centres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 report about the prototypes, pilots and production services that were setup by the Competence </a:t>
                      </a:r>
                      <a:r>
                        <a:rPr lang="en-US" sz="1200" dirty="0" err="1" smtClean="0"/>
                        <a:t>Centres</a:t>
                      </a:r>
                      <a:r>
                        <a:rPr lang="en-US" sz="1200" dirty="0" smtClean="0"/>
                        <a:t>, together with their further development plans to EOSC services.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EGI Foundation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PM18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(Aug</a:t>
                      </a:r>
                      <a:r>
                        <a:rPr lang="en-US" sz="1200" baseline="0" dirty="0" smtClean="0"/>
                        <a:t> 2019)</a:t>
                      </a:r>
                      <a:endParaRPr lang="en-US" sz="12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D8.2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report on Competence Centre key results and exploitation status and plans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Final report about the achievements of the Competence </a:t>
                      </a:r>
                      <a:r>
                        <a:rPr lang="en-US" sz="1200" dirty="0" err="1" smtClean="0"/>
                        <a:t>Centres</a:t>
                      </a:r>
                      <a:r>
                        <a:rPr lang="en-US" sz="1200" dirty="0" smtClean="0"/>
                        <a:t>, and plans for evolving, operating and exploiting the CC prototypes/pilots/services beyond the project.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EGI Foundation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Report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PM36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(Dec 2020)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8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13021</TotalTime>
  <Words>1064</Words>
  <Application>Microsoft Macintosh PowerPoint</Application>
  <PresentationFormat>On-screen Show (4:3)</PresentationFormat>
  <Paragraphs>245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Presentation1</vt:lpstr>
      <vt:lpstr>EGI Engage powerpoint presentation v3.2</vt:lpstr>
      <vt:lpstr>EGI Powerpoint Presentation (body)</vt:lpstr>
      <vt:lpstr>EGI Powerpoint Presentation (closing)</vt:lpstr>
      <vt:lpstr>Master</vt:lpstr>
      <vt:lpstr>WP8 – Competence Centres [M01-M36] </vt:lpstr>
      <vt:lpstr>Agenda</vt:lpstr>
      <vt:lpstr>Tasks and leaders</vt:lpstr>
      <vt:lpstr>CC overview (WP8+WP11)</vt:lpstr>
      <vt:lpstr>A bit of history: CCs in EGI-Engage WP6 (2014-2017)</vt:lpstr>
      <vt:lpstr>PowerPoint Presentation</vt:lpstr>
      <vt:lpstr>Competence Centres in EOSC-hub</vt:lpstr>
      <vt:lpstr>PowerPoint Presentation</vt:lpstr>
      <vt:lpstr>EC Milestones and deliverables</vt:lpstr>
      <vt:lpstr>CC presentations – 8x10’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Gergely Sipos</cp:lastModifiedBy>
  <cp:revision>231</cp:revision>
  <dcterms:created xsi:type="dcterms:W3CDTF">2017-10-02T12:41:48Z</dcterms:created>
  <dcterms:modified xsi:type="dcterms:W3CDTF">2018-01-10T08:57:28Z</dcterms:modified>
</cp:coreProperties>
</file>