
<file path=[Content_Types].xml><?xml version="1.0" encoding="utf-8"?>
<Types xmlns="http://schemas.openxmlformats.org/package/2006/content-types">
  <Default Extension="xml" ContentType="application/xml"/>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0"/>
  </p:notesMasterIdLst>
  <p:sldIdLst>
    <p:sldId id="316" r:id="rId2"/>
    <p:sldId id="317" r:id="rId3"/>
    <p:sldId id="318" r:id="rId4"/>
    <p:sldId id="319" r:id="rId5"/>
    <p:sldId id="320" r:id="rId6"/>
    <p:sldId id="321" r:id="rId7"/>
    <p:sldId id="323" r:id="rId8"/>
    <p:sldId id="32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F5FB"/>
    <a:srgbClr val="C9FABC"/>
    <a:srgbClr val="246889"/>
    <a:srgbClr val="FCF7BA"/>
    <a:srgbClr val="FED1B8"/>
    <a:srgbClr val="006699"/>
    <a:srgbClr val="0E71B4"/>
    <a:srgbClr val="F6BBFB"/>
    <a:srgbClr val="F7B034"/>
    <a:srgbClr val="109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87347" autoAdjust="0"/>
  </p:normalViewPr>
  <p:slideViewPr>
    <p:cSldViewPr>
      <p:cViewPr varScale="1">
        <p:scale>
          <a:sx n="133" d="100"/>
          <a:sy n="133" d="100"/>
        </p:scale>
        <p:origin x="194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3528" y="184"/>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0D696-3FDD-B64D-BCCD-A5C769FC78D6}" type="datetimeFigureOut">
              <a:rPr lang="en-US" smtClean="0"/>
              <a:t>1/10/18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00F2E-E6F6-584A-8B3A-823D09DC1503}" type="slidenum">
              <a:rPr lang="en-US" smtClean="0"/>
              <a:t>‹#›</a:t>
            </a:fld>
            <a:endParaRPr lang="en-US"/>
          </a:p>
        </p:txBody>
      </p:sp>
    </p:spTree>
    <p:extLst>
      <p:ext uri="{BB962C8B-B14F-4D97-AF65-F5344CB8AC3E}">
        <p14:creationId xmlns:p14="http://schemas.microsoft.com/office/powerpoint/2010/main" val="11539704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WP6</a:t>
            </a:r>
            <a:r>
              <a:rPr lang="en-US" b="1" baseline="0" dirty="0" smtClean="0"/>
              <a:t> will provide the following types of Common Services:</a:t>
            </a:r>
          </a:p>
          <a:p>
            <a:r>
              <a:rPr lang="en-US" baseline="0" dirty="0" smtClean="0"/>
              <a:t>WP6.1 Discovery and access</a:t>
            </a:r>
          </a:p>
          <a:p>
            <a:r>
              <a:rPr lang="en-US" baseline="0" dirty="0" smtClean="0"/>
              <a:t>WP6.2 Federated computing (Cloud and HTC grid)</a:t>
            </a:r>
          </a:p>
          <a:p>
            <a:r>
              <a:rPr lang="en-US" baseline="0" dirty="0" smtClean="0"/>
              <a:t>WP6.3 Processing orchestration</a:t>
            </a:r>
          </a:p>
          <a:p>
            <a:r>
              <a:rPr lang="en-US" baseline="0" dirty="0" smtClean="0"/>
              <a:t>WP6.4 Data and metadata</a:t>
            </a:r>
          </a:p>
          <a:p>
            <a:r>
              <a:rPr lang="en-US" baseline="0" dirty="0" smtClean="0"/>
              <a:t>WP6.5 Preservation</a:t>
            </a:r>
          </a:p>
          <a:p>
            <a:r>
              <a:rPr lang="en-US" baseline="0" dirty="0" smtClean="0"/>
              <a:t>WP6.6 Sensitive data</a:t>
            </a:r>
          </a:p>
          <a:p>
            <a:endParaRPr lang="en-US" baseline="0" dirty="0" smtClean="0"/>
          </a:p>
          <a:p>
            <a:r>
              <a:rPr lang="en-US" b="1" baseline="0" dirty="0" smtClean="0"/>
              <a:t>WP5 will provide the following types of federation services: </a:t>
            </a:r>
          </a:p>
          <a:p>
            <a:r>
              <a:rPr lang="en-US" dirty="0" smtClean="0"/>
              <a:t>WP5.1 AAI</a:t>
            </a:r>
          </a:p>
          <a:p>
            <a:r>
              <a:rPr lang="en-US" dirty="0" smtClean="0"/>
              <a:t>WP5.2 Marketplace</a:t>
            </a:r>
          </a:p>
          <a:p>
            <a:r>
              <a:rPr lang="en-US" dirty="0" smtClean="0"/>
              <a:t>WP5.3 Operational Support</a:t>
            </a:r>
          </a:p>
          <a:p>
            <a:r>
              <a:rPr lang="en-US" dirty="0" smtClean="0"/>
              <a:t>WP5.4 Monitoring service </a:t>
            </a:r>
          </a:p>
          <a:p>
            <a:r>
              <a:rPr lang="en-US" dirty="0" smtClean="0"/>
              <a:t>WP5.5 Helpdesk service</a:t>
            </a:r>
          </a:p>
          <a:p>
            <a:r>
              <a:rPr lang="en-US" dirty="0" smtClean="0"/>
              <a:t>WP5.6 Collaborative services (VM Catalogue)</a:t>
            </a:r>
          </a:p>
          <a:p>
            <a:endParaRPr lang="en-US" dirty="0"/>
          </a:p>
        </p:txBody>
      </p:sp>
      <p:sp>
        <p:nvSpPr>
          <p:cNvPr id="4" name="Slide Number Placeholder 3"/>
          <p:cNvSpPr>
            <a:spLocks noGrp="1"/>
          </p:cNvSpPr>
          <p:nvPr>
            <p:ph type="sldNum" sz="quarter" idx="10"/>
          </p:nvPr>
        </p:nvSpPr>
        <p:spPr/>
        <p:txBody>
          <a:bodyPr/>
          <a:lstStyle/>
          <a:p>
            <a:fld id="{D3700F2E-E6F6-584A-8B3A-823D09DC1503}" type="slidenum">
              <a:rPr lang="en-US" smtClean="0"/>
              <a:t>5</a:t>
            </a:fld>
            <a:endParaRPr lang="en-US"/>
          </a:p>
        </p:txBody>
      </p:sp>
    </p:spTree>
    <p:extLst>
      <p:ext uri="{BB962C8B-B14F-4D97-AF65-F5344CB8AC3E}">
        <p14:creationId xmlns:p14="http://schemas.microsoft.com/office/powerpoint/2010/main" val="12908256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gif"/><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First_slide">
    <p:spTree>
      <p:nvGrpSpPr>
        <p:cNvPr id="1" name=""/>
        <p:cNvGrpSpPr/>
        <p:nvPr/>
      </p:nvGrpSpPr>
      <p:grpSpPr>
        <a:xfrm>
          <a:off x="0" y="0"/>
          <a:ext cx="0" cy="0"/>
          <a:chOff x="0" y="0"/>
          <a:chExt cx="0" cy="0"/>
        </a:xfrm>
      </p:grpSpPr>
      <p:sp>
        <p:nvSpPr>
          <p:cNvPr id="7" name="Rettangolo 6"/>
          <p:cNvSpPr/>
          <p:nvPr userDrawn="1"/>
        </p:nvSpPr>
        <p:spPr>
          <a:xfrm>
            <a:off x="0" y="1690402"/>
            <a:ext cx="9144000" cy="2890727"/>
          </a:xfrm>
          <a:prstGeom prst="rect">
            <a:avLst/>
          </a:prstGeom>
          <a:solidFill>
            <a:srgbClr val="24688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1043608" y="2153563"/>
            <a:ext cx="5110336" cy="720080"/>
          </a:xfrm>
          <a:prstGeom prst="rect">
            <a:avLst/>
          </a:prstGeom>
        </p:spPr>
        <p:txBody>
          <a:bodyPr>
            <a:normAutofit/>
          </a:bodyPr>
          <a:lstStyle>
            <a:lvl1pPr algn="l">
              <a:defRPr sz="2800" b="1" i="0" baseline="0">
                <a:solidFill>
                  <a:schemeClr val="bg1"/>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a:t>
            </a:r>
            <a:r>
              <a:rPr lang="it-IT" dirty="0" err="1" smtClean="0"/>
              <a:t>title</a:t>
            </a:r>
            <a:endParaRPr lang="en-US" dirty="0"/>
          </a:p>
        </p:txBody>
      </p:sp>
      <p:sp>
        <p:nvSpPr>
          <p:cNvPr id="3" name="Subtitle 2"/>
          <p:cNvSpPr>
            <a:spLocks noGrp="1"/>
          </p:cNvSpPr>
          <p:nvPr>
            <p:ph type="subTitle" idx="1" hasCustomPrompt="1"/>
          </p:nvPr>
        </p:nvSpPr>
        <p:spPr>
          <a:xfrm>
            <a:off x="1043608" y="2996952"/>
            <a:ext cx="6400800" cy="601960"/>
          </a:xfrm>
          <a:prstGeom prst="rect">
            <a:avLst/>
          </a:prstGeom>
        </p:spPr>
        <p:txBody>
          <a:bodyPr>
            <a:noAutofit/>
          </a:bodyPr>
          <a:lstStyle>
            <a:lvl1pPr marL="0" indent="0" algn="l">
              <a:buNone/>
              <a:defRPr sz="1500" b="0" i="0">
                <a:solidFill>
                  <a:schemeClr val="bg1"/>
                </a:solidFill>
                <a:latin typeface="Alte DIN 1451 Mittelschrift" panose="020B0603020202020204" pitchFamily="34" charset="0"/>
                <a:ea typeface="Open Sans" charset="0"/>
                <a:cs typeface="Open Sans"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Click </a:t>
            </a:r>
            <a:r>
              <a:rPr lang="it-IT" dirty="0" err="1" smtClean="0"/>
              <a:t>here</a:t>
            </a:r>
            <a:r>
              <a:rPr lang="it-IT" dirty="0" smtClean="0"/>
              <a:t> to </a:t>
            </a:r>
            <a:r>
              <a:rPr lang="it-IT" dirty="0" err="1" smtClean="0"/>
              <a:t>add</a:t>
            </a:r>
            <a:r>
              <a:rPr lang="it-IT" dirty="0" smtClean="0"/>
              <a:t> sub-</a:t>
            </a:r>
            <a:r>
              <a:rPr lang="it-IT" dirty="0" err="1" smtClean="0"/>
              <a:t>title</a:t>
            </a:r>
            <a:endParaRPr lang="en-US" dirty="0"/>
          </a:p>
        </p:txBody>
      </p:sp>
      <p:sp>
        <p:nvSpPr>
          <p:cNvPr id="10" name="Text Placeholder 9"/>
          <p:cNvSpPr>
            <a:spLocks noGrp="1"/>
          </p:cNvSpPr>
          <p:nvPr>
            <p:ph type="body" sz="quarter" idx="11" hasCustomPrompt="1"/>
          </p:nvPr>
        </p:nvSpPr>
        <p:spPr>
          <a:xfrm>
            <a:off x="6013012" y="4725145"/>
            <a:ext cx="2735452" cy="308657"/>
          </a:xfrm>
          <a:prstGeom prst="rect">
            <a:avLst/>
          </a:prstGeom>
        </p:spPr>
        <p:txBody>
          <a:bodyPr>
            <a:norm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Name Surname</a:t>
            </a:r>
          </a:p>
        </p:txBody>
      </p:sp>
      <p:sp>
        <p:nvSpPr>
          <p:cNvPr id="12" name="Text Placeholder 9"/>
          <p:cNvSpPr>
            <a:spLocks noGrp="1"/>
          </p:cNvSpPr>
          <p:nvPr>
            <p:ph type="body" sz="quarter" idx="12" hasCustomPrompt="1"/>
          </p:nvPr>
        </p:nvSpPr>
        <p:spPr>
          <a:xfrm>
            <a:off x="4139954" y="5085184"/>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Affiliation</a:t>
            </a:r>
          </a:p>
        </p:txBody>
      </p:sp>
      <p:sp>
        <p:nvSpPr>
          <p:cNvPr id="4" name="Rettangolo 3"/>
          <p:cNvSpPr/>
          <p:nvPr userDrawn="1"/>
        </p:nvSpPr>
        <p:spPr>
          <a:xfrm>
            <a:off x="1493912" y="6237312"/>
            <a:ext cx="5670376" cy="400110"/>
          </a:xfrm>
          <a:prstGeom prst="rect">
            <a:avLst/>
          </a:prstGeom>
        </p:spPr>
        <p:txBody>
          <a:bodyPr wrap="square">
            <a:spAutoFit/>
          </a:bodyPr>
          <a:lstStyle/>
          <a:p>
            <a:r>
              <a:rPr lang="en-US" sz="1000" kern="1200" dirty="0" smtClean="0">
                <a:solidFill>
                  <a:schemeClr val="tx1"/>
                </a:solidFill>
                <a:latin typeface="Alte DIN 1451 Mittelschrift" panose="020B0603020202020204" pitchFamily="34" charset="0"/>
                <a:ea typeface="+mn-ea"/>
                <a:cs typeface="+mn-cs"/>
              </a:rPr>
              <a:t>EOSC-hub receives funding from the European Union’s Horizon 2020 research and innovation </a:t>
            </a:r>
            <a:r>
              <a:rPr lang="en-US" sz="1000" kern="1200" dirty="0" err="1" smtClean="0">
                <a:solidFill>
                  <a:schemeClr val="tx1"/>
                </a:solidFill>
                <a:latin typeface="Alte DIN 1451 Mittelschrift" panose="020B0603020202020204" pitchFamily="34" charset="0"/>
                <a:ea typeface="+mn-ea"/>
                <a:cs typeface="+mn-cs"/>
              </a:rPr>
              <a:t>programme</a:t>
            </a:r>
            <a:r>
              <a:rPr lang="en-US" sz="1000" kern="1200" dirty="0" smtClean="0">
                <a:solidFill>
                  <a:schemeClr val="tx1"/>
                </a:solidFill>
                <a:latin typeface="Alte DIN 1451 Mittelschrift" panose="020B0603020202020204" pitchFamily="34" charset="0"/>
                <a:ea typeface="+mn-ea"/>
                <a:cs typeface="+mn-cs"/>
              </a:rPr>
              <a:t> under grant agreement No. 777536.</a:t>
            </a:r>
            <a:endParaRPr lang="en-GB" sz="1000" kern="1200" dirty="0">
              <a:solidFill>
                <a:schemeClr val="tx1"/>
              </a:solidFill>
              <a:latin typeface="Alte DIN 1451 Mittelschrift" panose="020B0603020202020204" pitchFamily="34" charset="0"/>
              <a:ea typeface="+mn-ea"/>
              <a:cs typeface="+mn-cs"/>
            </a:endParaRPr>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072699"/>
            <a:ext cx="974228" cy="677652"/>
          </a:xfrm>
          <a:prstGeom prst="rect">
            <a:avLst/>
          </a:prstGeom>
        </p:spPr>
      </p:pic>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19672" y="198832"/>
            <a:ext cx="1500758" cy="915463"/>
          </a:xfrm>
          <a:prstGeom prst="rect">
            <a:avLst/>
          </a:prstGeom>
        </p:spPr>
      </p:pic>
      <p:pic>
        <p:nvPicPr>
          <p:cNvPr id="9" name="Immagin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24393"/>
            <a:ext cx="1493912" cy="1185645"/>
          </a:xfrm>
          <a:prstGeom prst="rect">
            <a:avLst/>
          </a:prstGeom>
        </p:spPr>
      </p:pic>
      <p:pic>
        <p:nvPicPr>
          <p:cNvPr id="11" name="Immagin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03848" y="101455"/>
            <a:ext cx="1539080" cy="1051500"/>
          </a:xfrm>
          <a:prstGeom prst="rect">
            <a:avLst/>
          </a:prstGeom>
        </p:spPr>
      </p:pic>
      <p:sp>
        <p:nvSpPr>
          <p:cNvPr id="13" name="Text Placeholder 9"/>
          <p:cNvSpPr>
            <a:spLocks noGrp="1"/>
          </p:cNvSpPr>
          <p:nvPr>
            <p:ph type="body" sz="quarter" idx="13" hasCustomPrompt="1"/>
          </p:nvPr>
        </p:nvSpPr>
        <p:spPr>
          <a:xfrm>
            <a:off x="4139953" y="5517232"/>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Email </a:t>
            </a:r>
          </a:p>
        </p:txBody>
      </p:sp>
    </p:spTree>
    <p:extLst>
      <p:ext uri="{BB962C8B-B14F-4D97-AF65-F5344CB8AC3E}">
        <p14:creationId xmlns:p14="http://schemas.microsoft.com/office/powerpoint/2010/main" val="9935033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04236"/>
            <a:ext cx="2133600" cy="365125"/>
          </a:xfrm>
          <a:prstGeom prst="rect">
            <a:avLst/>
          </a:prstGeom>
        </p:spPr>
        <p:txBody>
          <a:bodyPr lIns="0"/>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1/10/18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lgn="ct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6" name="Slide Number Placeholder 5"/>
          <p:cNvSpPr>
            <a:spLocks noGrp="1"/>
          </p:cNvSpPr>
          <p:nvPr>
            <p:ph type="sldNum" sz="quarter" idx="12"/>
          </p:nvPr>
        </p:nvSpPr>
        <p:spPr>
          <a:xfrm>
            <a:off x="6614864"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11" name="Titolo 1"/>
          <p:cNvSpPr>
            <a:spLocks noGrp="1"/>
          </p:cNvSpPr>
          <p:nvPr>
            <p:ph type="title" hasCustomPrompt="1"/>
          </p:nvPr>
        </p:nvSpPr>
        <p:spPr>
          <a:xfrm>
            <a:off x="467544" y="620688"/>
            <a:ext cx="8280920"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a:t>
            </a:r>
            <a:r>
              <a:rPr lang="it-IT" dirty="0" err="1" smtClean="0"/>
              <a:t>title</a:t>
            </a:r>
            <a:endParaRPr lang="it-IT" dirty="0"/>
          </a:p>
        </p:txBody>
      </p:sp>
      <p:sp>
        <p:nvSpPr>
          <p:cNvPr id="12" name="Rettangolo 11"/>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8" name="Content Placeholder 2"/>
          <p:cNvSpPr>
            <a:spLocks noGrp="1"/>
          </p:cNvSpPr>
          <p:nvPr>
            <p:ph sz="half" idx="1" hasCustomPrompt="1"/>
          </p:nvPr>
        </p:nvSpPr>
        <p:spPr>
          <a:xfrm>
            <a:off x="457200" y="1556792"/>
            <a:ext cx="8291264" cy="4608512"/>
          </a:xfrm>
          <a:prstGeom prst="rect">
            <a:avLst/>
          </a:prstGeom>
        </p:spPr>
        <p:txBody>
          <a:bodyPr/>
          <a:lstStyle>
            <a:lvl1pPr marL="263525" indent="-263525">
              <a:buSzPct val="10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719138" indent="-261938">
              <a:buSzPct val="100000"/>
              <a:buFont typeface="Arial" panose="020B0604020202020204" pitchFamily="34" charset="0"/>
              <a:buChar char="•"/>
              <a:defRPr lang="it-IT" sz="22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162050" indent="-247650">
              <a:buSzPct val="100000"/>
              <a:buFont typeface="Arial" panose="020B0604020202020204" pitchFamily="34" charset="0"/>
              <a:buChar char="•"/>
              <a:defRPr lang="it-IT" sz="20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617663" indent="-246063">
              <a:buSzPct val="100000"/>
              <a:buFont typeface="Arial" panose="020B0604020202020204" pitchFamily="34" charset="0"/>
              <a:buChar char="•"/>
              <a:defRPr lang="it-IT" sz="18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060575" indent="-231775">
              <a:buSzPct val="100000"/>
              <a:buFont typeface="Arial" panose="020B0604020202020204" pitchFamily="34" charset="0"/>
              <a:buChar char="•"/>
              <a:defRPr lang="en-US" sz="160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Tree>
    <p:extLst>
      <p:ext uri="{BB962C8B-B14F-4D97-AF65-F5344CB8AC3E}">
        <p14:creationId xmlns:p14="http://schemas.microsoft.com/office/powerpoint/2010/main" val="48363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uto 2">
    <p:bg>
      <p:bgPr>
        <a:solidFill>
          <a:schemeClr val="bg1"/>
        </a:solidFill>
        <a:effectLst/>
      </p:bgPr>
    </p:bg>
    <p:spTree>
      <p:nvGrpSpPr>
        <p:cNvPr id="1" name=""/>
        <p:cNvGrpSpPr/>
        <p:nvPr/>
      </p:nvGrpSpPr>
      <p:grpSpPr>
        <a:xfrm>
          <a:off x="0" y="0"/>
          <a:ext cx="0" cy="0"/>
          <a:chOff x="0" y="0"/>
          <a:chExt cx="0" cy="0"/>
        </a:xfrm>
      </p:grpSpPr>
      <p:sp>
        <p:nvSpPr>
          <p:cNvPr id="12" name="Titolo 1"/>
          <p:cNvSpPr>
            <a:spLocks noGrp="1"/>
          </p:cNvSpPr>
          <p:nvPr>
            <p:ph type="title" hasCustomPrompt="1"/>
          </p:nvPr>
        </p:nvSpPr>
        <p:spPr>
          <a:xfrm>
            <a:off x="467544" y="620688"/>
            <a:ext cx="8280920"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a:t>
            </a:r>
            <a:r>
              <a:rPr lang="it-IT" dirty="0" err="1" smtClean="0"/>
              <a:t>title</a:t>
            </a:r>
            <a:endParaRPr lang="it-IT" dirty="0"/>
          </a:p>
        </p:txBody>
      </p:sp>
      <p:sp>
        <p:nvSpPr>
          <p:cNvPr id="13" name="Rettangolo 12"/>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10" name="Content Placeholder 2"/>
          <p:cNvSpPr>
            <a:spLocks noGrp="1"/>
          </p:cNvSpPr>
          <p:nvPr>
            <p:ph sz="half" idx="1" hasCustomPrompt="1"/>
          </p:nvPr>
        </p:nvSpPr>
        <p:spPr>
          <a:xfrm>
            <a:off x="457200" y="1556792"/>
            <a:ext cx="3970784" cy="4608512"/>
          </a:xfrm>
          <a:prstGeom prst="rect">
            <a:avLst/>
          </a:prstGeom>
        </p:spPr>
        <p:txBody>
          <a:bodyPr/>
          <a:lstStyle>
            <a:lvl1pPr marL="263525" indent="-263525">
              <a:buSzPct val="10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719138" indent="-261938">
              <a:buSzPct val="100000"/>
              <a:buFont typeface="Arial" panose="020B0604020202020204" pitchFamily="34" charset="0"/>
              <a:buChar char="•"/>
              <a:defRPr lang="it-IT" sz="22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162050" indent="-247650">
              <a:buSzPct val="100000"/>
              <a:buFont typeface="Arial" panose="020B0604020202020204" pitchFamily="34" charset="0"/>
              <a:buChar char="•"/>
              <a:defRPr lang="it-IT" sz="20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617663" indent="-246063">
              <a:buSzPct val="100000"/>
              <a:buFont typeface="Arial" panose="020B0604020202020204" pitchFamily="34" charset="0"/>
              <a:buChar char="•"/>
              <a:defRPr lang="it-IT" sz="18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060575" indent="-231775">
              <a:buSzPct val="100000"/>
              <a:buFont typeface="Arial" panose="020B0604020202020204" pitchFamily="34" charset="0"/>
              <a:buChar char="•"/>
              <a:defRPr lang="en-US" sz="160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11" name="Content Placeholder 2"/>
          <p:cNvSpPr>
            <a:spLocks noGrp="1"/>
          </p:cNvSpPr>
          <p:nvPr>
            <p:ph sz="half" idx="13" hasCustomPrompt="1"/>
          </p:nvPr>
        </p:nvSpPr>
        <p:spPr>
          <a:xfrm>
            <a:off x="4716016" y="1556792"/>
            <a:ext cx="4032448" cy="4608512"/>
          </a:xfrm>
          <a:prstGeom prst="rect">
            <a:avLst/>
          </a:prstGeom>
        </p:spPr>
        <p:txBody>
          <a:bodyPr/>
          <a:lstStyle>
            <a:lvl1pPr marL="263525" indent="-263525">
              <a:buSzPct val="10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719138" indent="-261938">
              <a:buSzPct val="100000"/>
              <a:buFont typeface="Arial" panose="020B0604020202020204" pitchFamily="34" charset="0"/>
              <a:buChar char="•"/>
              <a:defRPr lang="it-IT" sz="22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162050" indent="-247650">
              <a:buSzPct val="100000"/>
              <a:buFont typeface="Arial" panose="020B0604020202020204" pitchFamily="34" charset="0"/>
              <a:buChar char="•"/>
              <a:defRPr lang="it-IT" sz="20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617663" indent="-246063">
              <a:buSzPct val="100000"/>
              <a:buFont typeface="Arial" panose="020B0604020202020204" pitchFamily="34" charset="0"/>
              <a:buChar char="•"/>
              <a:defRPr lang="it-IT" sz="18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060575" indent="-231775">
              <a:buSzPct val="100000"/>
              <a:buFont typeface="Arial" panose="020B0604020202020204" pitchFamily="34" charset="0"/>
              <a:buChar char="•"/>
              <a:defRPr lang="en-US" sz="160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15" name="Footer Placeholder 4"/>
          <p:cNvSpPr>
            <a:spLocks noGrp="1"/>
          </p:cNvSpPr>
          <p:nvPr>
            <p:ph type="ftr" sz="quarter" idx="11"/>
          </p:nvPr>
        </p:nvSpPr>
        <p:spPr>
          <a:xfrm>
            <a:off x="3124200" y="6304236"/>
            <a:ext cx="2895600" cy="365125"/>
          </a:xfrm>
          <a:prstGeom prst="rect">
            <a:avLst/>
          </a:prstGeom>
        </p:spPr>
        <p:txBody>
          <a:bodyPr/>
          <a:lstStyle>
            <a:lvl1pPr algn="ct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16" name="Slide Number Placeholder 5"/>
          <p:cNvSpPr>
            <a:spLocks noGrp="1"/>
          </p:cNvSpPr>
          <p:nvPr>
            <p:ph type="sldNum" sz="quarter" idx="12"/>
          </p:nvPr>
        </p:nvSpPr>
        <p:spPr>
          <a:xfrm>
            <a:off x="6614864"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9" name="Date Placeholder 3"/>
          <p:cNvSpPr>
            <a:spLocks noGrp="1"/>
          </p:cNvSpPr>
          <p:nvPr>
            <p:ph type="dt" sz="half" idx="10"/>
          </p:nvPr>
        </p:nvSpPr>
        <p:spPr>
          <a:xfrm>
            <a:off x="457200" y="6304236"/>
            <a:ext cx="2133600" cy="365125"/>
          </a:xfrm>
          <a:prstGeom prst="rect">
            <a:avLst/>
          </a:prstGeom>
        </p:spPr>
        <p:txBody>
          <a:bodyPr lIns="0"/>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1/10/18</a:t>
            </a:fld>
            <a:endParaRPr lang="en-US" dirty="0"/>
          </a:p>
        </p:txBody>
      </p:sp>
    </p:spTree>
    <p:extLst>
      <p:ext uri="{BB962C8B-B14F-4D97-AF65-F5344CB8AC3E}">
        <p14:creationId xmlns:p14="http://schemas.microsoft.com/office/powerpoint/2010/main" val="170702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uto 2">
    <p:bg>
      <p:bgPr>
        <a:solidFill>
          <a:schemeClr val="bg1"/>
        </a:solidFill>
        <a:effectLst/>
      </p:bgPr>
    </p:bg>
    <p:spTree>
      <p:nvGrpSpPr>
        <p:cNvPr id="1" name=""/>
        <p:cNvGrpSpPr/>
        <p:nvPr/>
      </p:nvGrpSpPr>
      <p:grpSpPr>
        <a:xfrm>
          <a:off x="0" y="0"/>
          <a:ext cx="0" cy="0"/>
          <a:chOff x="0" y="0"/>
          <a:chExt cx="0" cy="0"/>
        </a:xfrm>
      </p:grpSpPr>
      <p:sp>
        <p:nvSpPr>
          <p:cNvPr id="12" name="Titolo 1"/>
          <p:cNvSpPr>
            <a:spLocks noGrp="1"/>
          </p:cNvSpPr>
          <p:nvPr>
            <p:ph type="title" hasCustomPrompt="1"/>
          </p:nvPr>
        </p:nvSpPr>
        <p:spPr>
          <a:xfrm>
            <a:off x="467544" y="620688"/>
            <a:ext cx="8280920"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a:t>
            </a:r>
            <a:r>
              <a:rPr lang="it-IT" dirty="0" err="1" smtClean="0"/>
              <a:t>title</a:t>
            </a:r>
            <a:endParaRPr lang="it-IT" dirty="0"/>
          </a:p>
        </p:txBody>
      </p:sp>
      <p:sp>
        <p:nvSpPr>
          <p:cNvPr id="13" name="Rettangolo 12"/>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9" name="Footer Placeholder 4"/>
          <p:cNvSpPr>
            <a:spLocks noGrp="1"/>
          </p:cNvSpPr>
          <p:nvPr>
            <p:ph type="ftr" sz="quarter" idx="11"/>
          </p:nvPr>
        </p:nvSpPr>
        <p:spPr>
          <a:xfrm>
            <a:off x="3124200" y="6304236"/>
            <a:ext cx="2895600" cy="365125"/>
          </a:xfrm>
          <a:prstGeom prst="rect">
            <a:avLst/>
          </a:prstGeom>
        </p:spPr>
        <p:txBody>
          <a:bodyPr/>
          <a:lstStyle>
            <a:lvl1pPr algn="ct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10" name="Slide Number Placeholder 5"/>
          <p:cNvSpPr>
            <a:spLocks noGrp="1"/>
          </p:cNvSpPr>
          <p:nvPr>
            <p:ph type="sldNum" sz="quarter" idx="12"/>
          </p:nvPr>
        </p:nvSpPr>
        <p:spPr>
          <a:xfrm>
            <a:off x="6614864"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7" name="Date Placeholder 3"/>
          <p:cNvSpPr>
            <a:spLocks noGrp="1"/>
          </p:cNvSpPr>
          <p:nvPr>
            <p:ph type="dt" sz="half" idx="10"/>
          </p:nvPr>
        </p:nvSpPr>
        <p:spPr>
          <a:xfrm>
            <a:off x="457200" y="6304236"/>
            <a:ext cx="2133600" cy="365125"/>
          </a:xfrm>
          <a:prstGeom prst="rect">
            <a:avLst/>
          </a:prstGeom>
        </p:spPr>
        <p:txBody>
          <a:bodyPr lIns="0"/>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1/10/18</a:t>
            </a:fld>
            <a:endParaRPr lang="en-US" dirty="0"/>
          </a:p>
        </p:txBody>
      </p:sp>
    </p:spTree>
    <p:extLst>
      <p:ext uri="{BB962C8B-B14F-4D97-AF65-F5344CB8AC3E}">
        <p14:creationId xmlns:p14="http://schemas.microsoft.com/office/powerpoint/2010/main" val="1753431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0" r:id="rId4"/>
  </p:sldLayoutIdLst>
  <p:timing>
    <p:tnLst>
      <p:par>
        <p:cTn id="1" dur="indefinite" restart="never" nodeType="tmRoot"/>
      </p:par>
    </p:tnLst>
  </p:timing>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153563"/>
            <a:ext cx="6400800" cy="720080"/>
          </a:xfrm>
        </p:spPr>
        <p:txBody>
          <a:bodyPr anchor="ctr">
            <a:normAutofit/>
          </a:bodyPr>
          <a:lstStyle/>
          <a:p>
            <a:r>
              <a:rPr lang="is-IS" dirty="0" smtClean="0"/>
              <a:t>Disaster Mitigation Competence Centre</a:t>
            </a:r>
            <a:endParaRPr lang="en-US"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1"/>
          </p:nvPr>
        </p:nvSpPr>
        <p:spPr/>
        <p:txBody>
          <a:bodyPr>
            <a:normAutofit lnSpcReduction="10000"/>
          </a:bodyPr>
          <a:lstStyle/>
          <a:p>
            <a:r>
              <a:rPr lang="en-US" dirty="0" smtClean="0"/>
              <a:t>Eric Yen</a:t>
            </a:r>
            <a:endParaRPr lang="en-US" dirty="0"/>
          </a:p>
        </p:txBody>
      </p:sp>
      <p:sp>
        <p:nvSpPr>
          <p:cNvPr id="5" name="Text Placeholder 4"/>
          <p:cNvSpPr>
            <a:spLocks noGrp="1"/>
          </p:cNvSpPr>
          <p:nvPr>
            <p:ph type="body" sz="quarter" idx="12"/>
          </p:nvPr>
        </p:nvSpPr>
        <p:spPr>
          <a:xfrm>
            <a:off x="3707904" y="5085184"/>
            <a:ext cx="5040563" cy="350912"/>
          </a:xfrm>
        </p:spPr>
        <p:txBody>
          <a:bodyPr/>
          <a:lstStyle/>
          <a:p>
            <a:r>
              <a:rPr lang="en-US" smtClean="0"/>
              <a:t>Academia Sinica Grid Computing Centre (ASGC), Taiwan</a:t>
            </a:r>
            <a:endParaRPr lang="en-US"/>
          </a:p>
        </p:txBody>
      </p:sp>
      <p:sp>
        <p:nvSpPr>
          <p:cNvPr id="6" name="Text Placeholder 5"/>
          <p:cNvSpPr>
            <a:spLocks noGrp="1"/>
          </p:cNvSpPr>
          <p:nvPr>
            <p:ph type="body" sz="quarter" idx="13"/>
          </p:nvPr>
        </p:nvSpPr>
        <p:spPr/>
        <p:txBody>
          <a:bodyPr/>
          <a:lstStyle/>
          <a:p>
            <a:r>
              <a:rPr lang="en-US" dirty="0" err="1" smtClean="0"/>
              <a:t>Eric.Yen@twgrid.org</a:t>
            </a:r>
            <a:endParaRPr lang="en-US" dirty="0"/>
          </a:p>
        </p:txBody>
      </p:sp>
    </p:spTree>
    <p:extLst>
      <p:ext uri="{BB962C8B-B14F-4D97-AF65-F5344CB8AC3E}">
        <p14:creationId xmlns:p14="http://schemas.microsoft.com/office/powerpoint/2010/main" val="3920406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016015" y="2924945"/>
            <a:ext cx="6103197" cy="3933056"/>
          </a:xfrm>
          <a:prstGeom prst="rect">
            <a:avLst/>
          </a:prstGeom>
        </p:spPr>
      </p:pic>
      <p:sp>
        <p:nvSpPr>
          <p:cNvPr id="2" name="Date Placeholder 1"/>
          <p:cNvSpPr>
            <a:spLocks noGrp="1"/>
          </p:cNvSpPr>
          <p:nvPr>
            <p:ph type="dt" sz="half" idx="10"/>
          </p:nvPr>
        </p:nvSpPr>
        <p:spPr/>
        <p:txBody>
          <a:bodyPr/>
          <a:lstStyle/>
          <a:p>
            <a:fld id="{1D8BD707-D9CF-40AE-B4C6-C98DA3205C09}" type="datetimeFigureOut">
              <a:rPr lang="en-US" smtClean="0"/>
              <a:pPr/>
              <a:t>1/10/18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dirty="0"/>
          </a:p>
        </p:txBody>
      </p:sp>
      <p:sp>
        <p:nvSpPr>
          <p:cNvPr id="4" name="Title 3"/>
          <p:cNvSpPr>
            <a:spLocks noGrp="1"/>
          </p:cNvSpPr>
          <p:nvPr>
            <p:ph type="title"/>
          </p:nvPr>
        </p:nvSpPr>
        <p:spPr/>
        <p:txBody>
          <a:bodyPr/>
          <a:lstStyle/>
          <a:p>
            <a:r>
              <a:rPr lang="en-US" dirty="0"/>
              <a:t>Community background </a:t>
            </a:r>
            <a:r>
              <a:rPr lang="en-US" dirty="0" smtClean="0"/>
              <a:t>and maturity</a:t>
            </a:r>
            <a:endParaRPr lang="en-US" dirty="0"/>
          </a:p>
        </p:txBody>
      </p:sp>
      <p:sp>
        <p:nvSpPr>
          <p:cNvPr id="5" name="Content Placeholder 4"/>
          <p:cNvSpPr>
            <a:spLocks noGrp="1"/>
          </p:cNvSpPr>
          <p:nvPr>
            <p:ph sz="half" idx="1"/>
          </p:nvPr>
        </p:nvSpPr>
        <p:spPr>
          <a:xfrm>
            <a:off x="107504" y="1196751"/>
            <a:ext cx="8928992" cy="5472609"/>
          </a:xfrm>
        </p:spPr>
        <p:txBody>
          <a:bodyPr/>
          <a:lstStyle/>
          <a:p>
            <a:r>
              <a:rPr lang="en-US" dirty="0" smtClean="0">
                <a:sym typeface="Wingdings"/>
              </a:rPr>
              <a:t>DMCC in EGI-Engage during March 2015 and August 2017</a:t>
            </a:r>
          </a:p>
          <a:p>
            <a:r>
              <a:rPr lang="en-US" dirty="0" smtClean="0">
                <a:sym typeface="Wingdings"/>
              </a:rPr>
              <a:t>Open collaboration model based on deeper understanding &amp; moving towards Open Science</a:t>
            </a:r>
          </a:p>
          <a:p>
            <a:r>
              <a:rPr lang="en-US" dirty="0" smtClean="0">
                <a:sym typeface="Wingdings"/>
              </a:rPr>
              <a:t>Simulation Portals: Tsunami, Weather, Storm Surge</a:t>
            </a:r>
          </a:p>
          <a:p>
            <a:r>
              <a:rPr lang="en-US" dirty="0" smtClean="0">
                <a:sym typeface="Wingdings"/>
              </a:rPr>
              <a:t>Partners: TW, PH, MY, ID, DE</a:t>
            </a:r>
          </a:p>
          <a:p>
            <a:r>
              <a:rPr lang="en-US" dirty="0" smtClean="0">
                <a:sym typeface="Wingdings"/>
              </a:rPr>
              <a:t>Case studies conducted</a:t>
            </a:r>
          </a:p>
          <a:p>
            <a:pPr lvl="1"/>
            <a:r>
              <a:rPr lang="en-US" sz="2000" dirty="0" smtClean="0">
                <a:sym typeface="Wingdings"/>
              </a:rPr>
              <a:t>Storm surge (Typhoon Haiyan, PH)</a:t>
            </a:r>
          </a:p>
          <a:p>
            <a:pPr lvl="1"/>
            <a:r>
              <a:rPr lang="en-US" sz="2000" dirty="0" smtClean="0">
                <a:sym typeface="Wingdings"/>
              </a:rPr>
              <a:t>Flood (MY)</a:t>
            </a:r>
          </a:p>
          <a:p>
            <a:pPr lvl="1"/>
            <a:r>
              <a:rPr lang="en-US" sz="2000" dirty="0" smtClean="0">
                <a:sym typeface="Wingdings"/>
              </a:rPr>
              <a:t>Dust transportation (ID)</a:t>
            </a:r>
          </a:p>
          <a:p>
            <a:r>
              <a:rPr lang="en-US" dirty="0" smtClean="0"/>
              <a:t>Enlarge the impacts </a:t>
            </a:r>
          </a:p>
          <a:p>
            <a:pPr lvl="1"/>
            <a:r>
              <a:rPr lang="en-US" sz="2000" dirty="0" smtClean="0"/>
              <a:t>EGI</a:t>
            </a:r>
          </a:p>
          <a:p>
            <a:pPr lvl="1"/>
            <a:r>
              <a:rPr lang="en-US" sz="2000" dirty="0" smtClean="0"/>
              <a:t>APAN Disaster Mitigation WG</a:t>
            </a:r>
          </a:p>
          <a:p>
            <a:pPr lvl="1"/>
            <a:r>
              <a:rPr lang="en-US" sz="2000" dirty="0" smtClean="0"/>
              <a:t>Asi@Connect </a:t>
            </a:r>
            <a:r>
              <a:rPr lang="en-US" sz="2000" dirty="0" err="1" smtClean="0"/>
              <a:t>Proj</a:t>
            </a:r>
            <a:endParaRPr lang="en-US" sz="2000" dirty="0" smtClean="0"/>
          </a:p>
          <a:p>
            <a:pPr lvl="1"/>
            <a:r>
              <a:rPr lang="en-US" sz="2000" dirty="0" smtClean="0"/>
              <a:t>UNESCO</a:t>
            </a:r>
            <a:endParaRPr lang="en-US" sz="2000" dirty="0"/>
          </a:p>
        </p:txBody>
      </p:sp>
    </p:spTree>
    <p:extLst>
      <p:ext uri="{BB962C8B-B14F-4D97-AF65-F5344CB8AC3E}">
        <p14:creationId xmlns:p14="http://schemas.microsoft.com/office/powerpoint/2010/main" val="220180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dirty="0"/>
          </a:p>
        </p:txBody>
      </p:sp>
      <p:sp>
        <p:nvSpPr>
          <p:cNvPr id="4" name="Title 3"/>
          <p:cNvSpPr>
            <a:spLocks noGrp="1"/>
          </p:cNvSpPr>
          <p:nvPr>
            <p:ph type="title"/>
          </p:nvPr>
        </p:nvSpPr>
        <p:spPr/>
        <p:txBody>
          <a:bodyPr/>
          <a:lstStyle/>
          <a:p>
            <a:r>
              <a:rPr lang="en-US" dirty="0"/>
              <a:t>What </a:t>
            </a:r>
            <a:r>
              <a:rPr lang="en-US" dirty="0" smtClean="0"/>
              <a:t>we want </a:t>
            </a:r>
            <a:r>
              <a:rPr lang="en-US" dirty="0"/>
              <a:t>to </a:t>
            </a:r>
            <a:r>
              <a:rPr lang="en-US" dirty="0" smtClean="0"/>
              <a:t>setup, test, demonstrate</a:t>
            </a:r>
            <a:endParaRPr lang="en-US" dirty="0"/>
          </a:p>
        </p:txBody>
      </p:sp>
      <p:sp>
        <p:nvSpPr>
          <p:cNvPr id="5" name="Content Placeholder 4"/>
          <p:cNvSpPr>
            <a:spLocks noGrp="1"/>
          </p:cNvSpPr>
          <p:nvPr>
            <p:ph sz="half" idx="1"/>
          </p:nvPr>
        </p:nvSpPr>
        <p:spPr/>
        <p:txBody>
          <a:bodyPr/>
          <a:lstStyle/>
          <a:p>
            <a:r>
              <a:rPr lang="en-US" dirty="0" smtClean="0"/>
              <a:t>Storm surge simulation web portal</a:t>
            </a:r>
          </a:p>
          <a:p>
            <a:r>
              <a:rPr lang="en-US" dirty="0" smtClean="0"/>
              <a:t>Long-distance dust transportation on fore fire and biomass burning</a:t>
            </a:r>
          </a:p>
          <a:p>
            <a:r>
              <a:rPr lang="en-US" dirty="0" smtClean="0"/>
              <a:t>Weather simulation on flood</a:t>
            </a:r>
          </a:p>
          <a:p>
            <a:r>
              <a:rPr lang="en-US" dirty="0" smtClean="0"/>
              <a:t>EGI Infrastructure: </a:t>
            </a:r>
          </a:p>
          <a:p>
            <a:pPr lvl="1"/>
            <a:r>
              <a:rPr lang="en-US" dirty="0"/>
              <a:t>Federated computing (Cloud and HTC grid</a:t>
            </a:r>
            <a:r>
              <a:rPr lang="en-US" dirty="0" smtClean="0"/>
              <a:t>) </a:t>
            </a:r>
          </a:p>
          <a:p>
            <a:pPr lvl="1"/>
            <a:r>
              <a:rPr lang="en-US" dirty="0" smtClean="0"/>
              <a:t>And other Common services</a:t>
            </a:r>
          </a:p>
          <a:p>
            <a:r>
              <a:rPr lang="en-US" dirty="0" smtClean="0"/>
              <a:t>Others: Container</a:t>
            </a:r>
            <a:r>
              <a:rPr lang="en-US" dirty="0"/>
              <a:t> </a:t>
            </a:r>
            <a:r>
              <a:rPr lang="en-US" dirty="0" smtClean="0"/>
              <a:t>for WRF simulations over distributed resources</a:t>
            </a:r>
          </a:p>
        </p:txBody>
      </p:sp>
    </p:spTree>
    <p:extLst>
      <p:ext uri="{BB962C8B-B14F-4D97-AF65-F5344CB8AC3E}">
        <p14:creationId xmlns:p14="http://schemas.microsoft.com/office/powerpoint/2010/main" val="1988375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dirty="0"/>
          </a:p>
        </p:txBody>
      </p:sp>
      <p:sp>
        <p:nvSpPr>
          <p:cNvPr id="4" name="Title 3"/>
          <p:cNvSpPr>
            <a:spLocks noGrp="1"/>
          </p:cNvSpPr>
          <p:nvPr>
            <p:ph type="title"/>
          </p:nvPr>
        </p:nvSpPr>
        <p:spPr>
          <a:xfrm>
            <a:off x="467544" y="476672"/>
            <a:ext cx="8280920" cy="576064"/>
          </a:xfrm>
        </p:spPr>
        <p:txBody>
          <a:bodyPr/>
          <a:lstStyle/>
          <a:p>
            <a:r>
              <a:rPr lang="en-US" dirty="0" smtClean="0"/>
              <a:t>Members, roles, effort, external </a:t>
            </a:r>
            <a:r>
              <a:rPr lang="en-US" dirty="0"/>
              <a:t>partnerships</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038444784"/>
              </p:ext>
            </p:extLst>
          </p:nvPr>
        </p:nvGraphicFramePr>
        <p:xfrm>
          <a:off x="451317" y="1046336"/>
          <a:ext cx="8291514" cy="4348480"/>
        </p:xfrm>
        <a:graphic>
          <a:graphicData uri="http://schemas.openxmlformats.org/drawingml/2006/table">
            <a:tbl>
              <a:tblPr firstRow="1" bandRow="1">
                <a:tableStyleId>{5C22544A-7EE6-4342-B048-85BDC9FD1C3A}</a:tableStyleId>
              </a:tblPr>
              <a:tblGrid>
                <a:gridCol w="1888435"/>
                <a:gridCol w="5184576"/>
                <a:gridCol w="1218503"/>
              </a:tblGrid>
              <a:tr h="370840">
                <a:tc>
                  <a:txBody>
                    <a:bodyPr/>
                    <a:lstStyle/>
                    <a:p>
                      <a:r>
                        <a:rPr lang="en-US" dirty="0" smtClean="0"/>
                        <a:t>Member acronym</a:t>
                      </a:r>
                      <a:endParaRPr lang="en-US" dirty="0"/>
                    </a:p>
                  </a:txBody>
                  <a:tcPr/>
                </a:tc>
                <a:tc>
                  <a:txBody>
                    <a:bodyPr/>
                    <a:lstStyle/>
                    <a:p>
                      <a:r>
                        <a:rPr lang="en-US" dirty="0" smtClean="0"/>
                        <a:t>Role</a:t>
                      </a:r>
                      <a:r>
                        <a:rPr lang="en-US" baseline="0" dirty="0" smtClean="0"/>
                        <a:t> in the CC</a:t>
                      </a:r>
                      <a:endParaRPr lang="en-US" dirty="0"/>
                    </a:p>
                  </a:txBody>
                  <a:tcPr/>
                </a:tc>
                <a:tc>
                  <a:txBody>
                    <a:bodyPr/>
                    <a:lstStyle/>
                    <a:p>
                      <a:r>
                        <a:rPr lang="en-US" dirty="0" smtClean="0"/>
                        <a:t>Effort</a:t>
                      </a:r>
                      <a:endParaRPr lang="en-US" dirty="0"/>
                    </a:p>
                  </a:txBody>
                  <a:tcPr/>
                </a:tc>
              </a:tr>
              <a:tr h="370840">
                <a:tc>
                  <a:txBody>
                    <a:bodyPr/>
                    <a:lstStyle/>
                    <a:p>
                      <a:r>
                        <a:rPr lang="en-US" dirty="0" smtClean="0"/>
                        <a:t>AS (TW)</a:t>
                      </a:r>
                      <a:endParaRPr lang="en-US" dirty="0"/>
                    </a:p>
                  </a:txBody>
                  <a:tcPr/>
                </a:tc>
                <a:tc>
                  <a:txBody>
                    <a:bodyPr/>
                    <a:lstStyle/>
                    <a:p>
                      <a:r>
                        <a:rPr lang="en-US" dirty="0" smtClean="0"/>
                        <a:t>Coordinating scientific study,</a:t>
                      </a:r>
                      <a:r>
                        <a:rPr lang="en-US" baseline="0" dirty="0" smtClean="0"/>
                        <a:t> case study, tech support, training &amp; dissemination</a:t>
                      </a:r>
                      <a:endParaRPr lang="en-US" dirty="0"/>
                    </a:p>
                  </a:txBody>
                  <a:tcPr/>
                </a:tc>
                <a:tc>
                  <a:txBody>
                    <a:bodyPr/>
                    <a:lstStyle/>
                    <a:p>
                      <a:r>
                        <a:rPr lang="en-US" dirty="0" smtClean="0"/>
                        <a:t>36</a:t>
                      </a:r>
                      <a:endParaRPr lang="en-US" dirty="0"/>
                    </a:p>
                  </a:txBody>
                  <a:tcPr/>
                </a:tc>
              </a:tr>
              <a:tr h="370840">
                <a:tc>
                  <a:txBody>
                    <a:bodyPr/>
                    <a:lstStyle/>
                    <a:p>
                      <a:r>
                        <a:rPr lang="en-US" dirty="0" smtClean="0"/>
                        <a:t>ASTI (PH)</a:t>
                      </a:r>
                      <a:endParaRPr lang="en-US" dirty="0"/>
                    </a:p>
                  </a:txBody>
                  <a:tcPr/>
                </a:tc>
                <a:tc>
                  <a:txBody>
                    <a:bodyPr/>
                    <a:lstStyle/>
                    <a:p>
                      <a:r>
                        <a:rPr lang="en-US" dirty="0" smtClean="0"/>
                        <a:t>Case study (Storm surge), User</a:t>
                      </a:r>
                      <a:r>
                        <a:rPr lang="en-US" baseline="0" dirty="0" smtClean="0"/>
                        <a:t> support</a:t>
                      </a:r>
                      <a:endParaRPr lang="en-US" dirty="0"/>
                    </a:p>
                  </a:txBody>
                  <a:tcPr/>
                </a:tc>
                <a:tc>
                  <a:txBody>
                    <a:bodyPr/>
                    <a:lstStyle/>
                    <a:p>
                      <a:r>
                        <a:rPr lang="en-US" dirty="0" smtClean="0"/>
                        <a:t>2</a:t>
                      </a:r>
                      <a:endParaRPr lang="en-US" dirty="0"/>
                    </a:p>
                  </a:txBody>
                  <a:tcPr/>
                </a:tc>
              </a:tr>
              <a:tr h="370840">
                <a:tc>
                  <a:txBody>
                    <a:bodyPr/>
                    <a:lstStyle/>
                    <a:p>
                      <a:r>
                        <a:rPr lang="en-US" dirty="0" smtClean="0"/>
                        <a:t>HCMUT (VN)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Case study (Landslide), User</a:t>
                      </a:r>
                      <a:r>
                        <a:rPr lang="en-US" baseline="0" dirty="0" smtClean="0"/>
                        <a:t> support</a:t>
                      </a:r>
                      <a:endParaRPr lang="en-US" dirty="0" smtClean="0"/>
                    </a:p>
                  </a:txBody>
                  <a:tcPr/>
                </a:tc>
                <a:tc>
                  <a:txBody>
                    <a:bodyPr/>
                    <a:lstStyle/>
                    <a:p>
                      <a:r>
                        <a:rPr lang="en-US" dirty="0" smtClean="0"/>
                        <a:t>2</a:t>
                      </a:r>
                      <a:endParaRPr lang="en-US" dirty="0"/>
                    </a:p>
                  </a:txBody>
                  <a:tcPr/>
                </a:tc>
              </a:tr>
              <a:tr h="370840">
                <a:tc>
                  <a:txBody>
                    <a:bodyPr/>
                    <a:lstStyle/>
                    <a:p>
                      <a:r>
                        <a:rPr lang="en-US" dirty="0" smtClean="0"/>
                        <a:t>UPM (MY)</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Case study (Flood), User/Tech</a:t>
                      </a:r>
                      <a:r>
                        <a:rPr lang="en-US" baseline="0" dirty="0" smtClean="0"/>
                        <a:t> support, infrastructure</a:t>
                      </a:r>
                      <a:endParaRPr lang="en-US" dirty="0" smtClean="0"/>
                    </a:p>
                  </a:txBody>
                  <a:tcPr/>
                </a:tc>
                <a:tc>
                  <a:txBody>
                    <a:bodyPr/>
                    <a:lstStyle/>
                    <a:p>
                      <a:r>
                        <a:rPr lang="en-US" dirty="0" smtClean="0"/>
                        <a:t>2</a:t>
                      </a:r>
                      <a:endParaRPr lang="en-US" dirty="0"/>
                    </a:p>
                  </a:txBody>
                  <a:tcPr/>
                </a:tc>
              </a:tr>
              <a:tr h="370840">
                <a:tc>
                  <a:txBody>
                    <a:bodyPr/>
                    <a:lstStyle/>
                    <a:p>
                      <a:r>
                        <a:rPr lang="en-US" dirty="0" smtClean="0"/>
                        <a:t>HAII</a:t>
                      </a:r>
                      <a:r>
                        <a:rPr lang="en-US" baseline="0" dirty="0" smtClean="0"/>
                        <a:t> (TH)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Case study (Dust trans, Flood), User/Tech</a:t>
                      </a:r>
                      <a:r>
                        <a:rPr lang="en-US" baseline="0" dirty="0" smtClean="0"/>
                        <a:t> support</a:t>
                      </a:r>
                      <a:endParaRPr lang="en-US" dirty="0" smtClean="0"/>
                    </a:p>
                  </a:txBody>
                  <a:tcPr/>
                </a:tc>
                <a:tc>
                  <a:txBody>
                    <a:bodyPr/>
                    <a:lstStyle/>
                    <a:p>
                      <a:r>
                        <a:rPr lang="en-US" dirty="0" smtClean="0"/>
                        <a:t>6</a:t>
                      </a:r>
                      <a:endParaRPr lang="en-US" dirty="0"/>
                    </a:p>
                  </a:txBody>
                  <a:tcPr/>
                </a:tc>
              </a:tr>
              <a:tr h="370840">
                <a:tc>
                  <a:txBody>
                    <a:bodyPr/>
                    <a:lstStyle/>
                    <a:p>
                      <a:r>
                        <a:rPr lang="en-US" dirty="0" smtClean="0"/>
                        <a:t>ITB (ID)</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Case study (Dust trans), User</a:t>
                      </a:r>
                      <a:r>
                        <a:rPr lang="en-US" baseline="0" dirty="0" smtClean="0"/>
                        <a:t> support</a:t>
                      </a:r>
                      <a:endParaRPr lang="en-US" dirty="0" smtClean="0"/>
                    </a:p>
                  </a:txBody>
                  <a:tcPr/>
                </a:tc>
                <a:tc>
                  <a:txBody>
                    <a:bodyPr/>
                    <a:lstStyle/>
                    <a:p>
                      <a:r>
                        <a:rPr lang="en-US" dirty="0" smtClean="0"/>
                        <a:t>2</a:t>
                      </a:r>
                      <a:endParaRPr lang="en-US" dirty="0"/>
                    </a:p>
                  </a:txBody>
                  <a:tcPr/>
                </a:tc>
              </a:tr>
              <a:tr h="370840">
                <a:tc>
                  <a:txBody>
                    <a:bodyPr/>
                    <a:lstStyle/>
                    <a:p>
                      <a:r>
                        <a:rPr lang="en-US" dirty="0" smtClean="0"/>
                        <a:t>UD (IN)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Case study (Flood), User</a:t>
                      </a:r>
                      <a:r>
                        <a:rPr lang="en-US" baseline="0" dirty="0" smtClean="0"/>
                        <a:t> support</a:t>
                      </a:r>
                      <a:endParaRPr lang="en-US" dirty="0" smtClean="0"/>
                    </a:p>
                  </a:txBody>
                  <a:tcPr/>
                </a:tc>
                <a:tc>
                  <a:txBody>
                    <a:bodyPr/>
                    <a:lstStyle/>
                    <a:p>
                      <a:r>
                        <a:rPr lang="en-US" dirty="0" smtClean="0"/>
                        <a:t>2</a:t>
                      </a:r>
                      <a:endParaRPr lang="en-US" dirty="0"/>
                    </a:p>
                  </a:txBody>
                  <a:tcPr/>
                </a:tc>
              </a:tr>
              <a:tr h="370840">
                <a:tc>
                  <a:txBody>
                    <a:bodyPr/>
                    <a:lstStyle/>
                    <a:p>
                      <a:r>
                        <a:rPr lang="en-US" dirty="0" smtClean="0"/>
                        <a:t>NII (JP)</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Tech support, infrastructure</a:t>
                      </a:r>
                    </a:p>
                  </a:txBody>
                  <a:tcPr/>
                </a:tc>
                <a:tc>
                  <a:txBody>
                    <a:bodyPr/>
                    <a:lstStyle/>
                    <a:p>
                      <a:r>
                        <a:rPr lang="en-US" smtClean="0"/>
                        <a:t>2</a:t>
                      </a:r>
                      <a:endParaRPr lang="en-US" dirty="0"/>
                    </a:p>
                  </a:txBody>
                  <a:tcPr/>
                </a:tc>
              </a:tr>
              <a:tr h="370840">
                <a:tc>
                  <a:txBody>
                    <a:bodyPr/>
                    <a:lstStyle/>
                    <a:p>
                      <a:r>
                        <a:rPr lang="en-US" dirty="0" smtClean="0"/>
                        <a:t>CESNET (CZ)</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EOSC infrastructure, tech support</a:t>
                      </a:r>
                    </a:p>
                  </a:txBody>
                  <a:tcPr/>
                </a:tc>
                <a:tc>
                  <a:txBody>
                    <a:bodyPr/>
                    <a:lstStyle/>
                    <a:p>
                      <a:r>
                        <a:rPr lang="en-US" dirty="0" smtClean="0"/>
                        <a:t>6</a:t>
                      </a:r>
                      <a:endParaRPr lang="en-US" dirty="0"/>
                    </a:p>
                  </a:txBody>
                  <a:tcPr/>
                </a:tc>
              </a:tr>
              <a:tr h="370840">
                <a:tc>
                  <a:txBody>
                    <a:bodyPr/>
                    <a:lstStyle/>
                    <a:p>
                      <a:r>
                        <a:rPr lang="en-US" dirty="0" smtClean="0"/>
                        <a:t>LRZ</a:t>
                      </a:r>
                      <a:r>
                        <a:rPr lang="en-US" baseline="0" dirty="0" smtClean="0"/>
                        <a:t> (DE)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Advanced visualization</a:t>
                      </a:r>
                    </a:p>
                  </a:txBody>
                  <a:tcPr/>
                </a:tc>
                <a:tc>
                  <a:txBody>
                    <a:bodyPr/>
                    <a:lstStyle/>
                    <a:p>
                      <a:r>
                        <a:rPr lang="en-US" dirty="0" smtClean="0"/>
                        <a:t>2</a:t>
                      </a:r>
                      <a:endParaRPr lang="en-US" dirty="0"/>
                    </a:p>
                  </a:txBody>
                  <a:tcPr/>
                </a:tc>
              </a:tr>
            </a:tbl>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1040673474"/>
              </p:ext>
            </p:extLst>
          </p:nvPr>
        </p:nvGraphicFramePr>
        <p:xfrm>
          <a:off x="467543" y="5484832"/>
          <a:ext cx="8275287" cy="1112520"/>
        </p:xfrm>
        <a:graphic>
          <a:graphicData uri="http://schemas.openxmlformats.org/drawingml/2006/table">
            <a:tbl>
              <a:tblPr firstRow="1" bandRow="1">
                <a:tableStyleId>{5C22544A-7EE6-4342-B048-85BDC9FD1C3A}</a:tableStyleId>
              </a:tblPr>
              <a:tblGrid>
                <a:gridCol w="2976200"/>
                <a:gridCol w="5299087"/>
              </a:tblGrid>
              <a:tr h="370840">
                <a:tc>
                  <a:txBody>
                    <a:bodyPr/>
                    <a:lstStyle/>
                    <a:p>
                      <a:r>
                        <a:rPr lang="en-US" dirty="0" smtClean="0"/>
                        <a:t>External partner</a:t>
                      </a:r>
                      <a:endParaRPr lang="en-US" dirty="0"/>
                    </a:p>
                  </a:txBody>
                  <a:tcPr/>
                </a:tc>
                <a:tc>
                  <a:txBody>
                    <a:bodyPr/>
                    <a:lstStyle/>
                    <a:p>
                      <a:r>
                        <a:rPr lang="en-US" dirty="0" smtClean="0"/>
                        <a:t>Type of partnership</a:t>
                      </a:r>
                      <a:endParaRPr lang="en-US" dirty="0"/>
                    </a:p>
                  </a:txBody>
                  <a:tcPr/>
                </a:tc>
              </a:tr>
              <a:tr h="370840">
                <a:tc>
                  <a:txBody>
                    <a:bodyPr/>
                    <a:lstStyle/>
                    <a:p>
                      <a:r>
                        <a:rPr lang="en-US" dirty="0" smtClean="0"/>
                        <a:t>APAN</a:t>
                      </a:r>
                      <a:r>
                        <a:rPr lang="en-US" baseline="0" dirty="0" smtClean="0"/>
                        <a:t> Disaster Mitigation WG</a:t>
                      </a:r>
                      <a:endParaRPr lang="en-US" dirty="0"/>
                    </a:p>
                  </a:txBody>
                  <a:tcPr/>
                </a:tc>
                <a:tc>
                  <a:txBody>
                    <a:bodyPr/>
                    <a:lstStyle/>
                    <a:p>
                      <a:r>
                        <a:rPr lang="en-US" dirty="0" smtClean="0"/>
                        <a:t>Extension of collaboration framework</a:t>
                      </a:r>
                      <a:r>
                        <a:rPr lang="en-US" baseline="0" dirty="0" smtClean="0"/>
                        <a:t> and case studies</a:t>
                      </a:r>
                      <a:endParaRPr lang="en-US" dirty="0"/>
                    </a:p>
                  </a:txBody>
                  <a:tcPr/>
                </a:tc>
              </a:tr>
              <a:tr h="370840">
                <a:tc>
                  <a:txBody>
                    <a:bodyPr/>
                    <a:lstStyle/>
                    <a:p>
                      <a:r>
                        <a:rPr lang="en-US" dirty="0" smtClean="0"/>
                        <a:t>Asi@Connect Project</a:t>
                      </a:r>
                      <a:endParaRPr lang="en-US" dirty="0"/>
                    </a:p>
                  </a:txBody>
                  <a:tcPr/>
                </a:tc>
                <a:tc>
                  <a:txBody>
                    <a:bodyPr/>
                    <a:lstStyle/>
                    <a:p>
                      <a:r>
                        <a:rPr lang="en-US" dirty="0" smtClean="0"/>
                        <a:t>Source of scientific analysis and case study implement.</a:t>
                      </a:r>
                      <a:endParaRPr lang="en-US" dirty="0"/>
                    </a:p>
                  </a:txBody>
                  <a:tcPr/>
                </a:tc>
              </a:tr>
            </a:tbl>
          </a:graphicData>
        </a:graphic>
      </p:graphicFrame>
    </p:spTree>
    <p:extLst>
      <p:ext uri="{BB962C8B-B14F-4D97-AF65-F5344CB8AC3E}">
        <p14:creationId xmlns:p14="http://schemas.microsoft.com/office/powerpoint/2010/main" val="4060346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dirty="0"/>
          </a:p>
        </p:txBody>
      </p:sp>
      <p:sp>
        <p:nvSpPr>
          <p:cNvPr id="4" name="Title 3"/>
          <p:cNvSpPr>
            <a:spLocks noGrp="1"/>
          </p:cNvSpPr>
          <p:nvPr>
            <p:ph type="title"/>
          </p:nvPr>
        </p:nvSpPr>
        <p:spPr/>
        <p:txBody>
          <a:bodyPr/>
          <a:lstStyle/>
          <a:p>
            <a:r>
              <a:rPr lang="en-US" dirty="0"/>
              <a:t>Required </a:t>
            </a:r>
            <a:r>
              <a:rPr lang="en-US" dirty="0" smtClean="0"/>
              <a:t>‘common’ and ‘federation’ services</a:t>
            </a:r>
            <a:endParaRPr lang="en-US" dirty="0"/>
          </a:p>
        </p:txBody>
      </p:sp>
      <p:sp>
        <p:nvSpPr>
          <p:cNvPr id="5" name="Content Placeholder 4"/>
          <p:cNvSpPr>
            <a:spLocks noGrp="1"/>
          </p:cNvSpPr>
          <p:nvPr>
            <p:ph sz="half" idx="1"/>
          </p:nvPr>
        </p:nvSpPr>
        <p:spPr/>
        <p:txBody>
          <a:bodyPr/>
          <a:lstStyle/>
          <a:p>
            <a:r>
              <a:rPr lang="en-US" dirty="0" smtClean="0"/>
              <a:t>Required Common Services</a:t>
            </a:r>
          </a:p>
          <a:p>
            <a:pPr lvl="1"/>
            <a:r>
              <a:rPr lang="en-US" dirty="0" smtClean="0"/>
              <a:t>Federated computing; Data and metadata; Sensitive data</a:t>
            </a:r>
          </a:p>
          <a:p>
            <a:r>
              <a:rPr lang="en-US" dirty="0" smtClean="0"/>
              <a:t>Required Federation Services</a:t>
            </a:r>
          </a:p>
          <a:p>
            <a:pPr lvl="1"/>
            <a:r>
              <a:rPr lang="en-US" dirty="0" smtClean="0"/>
              <a:t>AAI; Marketplace; Collaborative services</a:t>
            </a:r>
          </a:p>
          <a:p>
            <a:endParaRPr lang="en-US" dirty="0" smtClean="0"/>
          </a:p>
          <a:p>
            <a:r>
              <a:rPr lang="en-US" dirty="0" smtClean="0"/>
              <a:t>Define/estimate capacity requirements also where possible</a:t>
            </a:r>
          </a:p>
          <a:p>
            <a:pPr lvl="1"/>
            <a:r>
              <a:rPr lang="en-US" dirty="0" smtClean="0"/>
              <a:t>Capacity from the CC members: 100+ CPU cores, 1PB disk, and regional networking</a:t>
            </a:r>
          </a:p>
          <a:p>
            <a:pPr lvl="1"/>
            <a:r>
              <a:rPr lang="en-US" dirty="0" smtClean="0"/>
              <a:t>Capacity expected from external providers: 100+ CPU cores</a:t>
            </a:r>
            <a:endParaRPr lang="en-US" dirty="0"/>
          </a:p>
        </p:txBody>
      </p:sp>
    </p:spTree>
    <p:extLst>
      <p:ext uri="{BB962C8B-B14F-4D97-AF65-F5344CB8AC3E}">
        <p14:creationId xmlns:p14="http://schemas.microsoft.com/office/powerpoint/2010/main" val="303149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dirty="0"/>
          </a:p>
        </p:txBody>
      </p:sp>
      <p:sp>
        <p:nvSpPr>
          <p:cNvPr id="4" name="Title 3"/>
          <p:cNvSpPr>
            <a:spLocks noGrp="1"/>
          </p:cNvSpPr>
          <p:nvPr>
            <p:ph type="title"/>
          </p:nvPr>
        </p:nvSpPr>
        <p:spPr>
          <a:xfrm>
            <a:off x="467544" y="476672"/>
            <a:ext cx="8280920" cy="576064"/>
          </a:xfrm>
        </p:spPr>
        <p:txBody>
          <a:bodyPr/>
          <a:lstStyle/>
          <a:p>
            <a:r>
              <a:rPr lang="en-US" dirty="0"/>
              <a:t>Expected CC </a:t>
            </a:r>
            <a:r>
              <a:rPr lang="en-US" dirty="0" smtClean="0"/>
              <a:t>outputs</a:t>
            </a:r>
            <a:endParaRPr lang="en-US" dirty="0"/>
          </a:p>
        </p:txBody>
      </p:sp>
      <p:sp>
        <p:nvSpPr>
          <p:cNvPr id="5" name="Content Placeholder 4"/>
          <p:cNvSpPr>
            <a:spLocks noGrp="1"/>
          </p:cNvSpPr>
          <p:nvPr>
            <p:ph sz="half" idx="1"/>
          </p:nvPr>
        </p:nvSpPr>
        <p:spPr>
          <a:xfrm>
            <a:off x="457200" y="1052737"/>
            <a:ext cx="8291264" cy="5400600"/>
          </a:xfrm>
        </p:spPr>
        <p:txBody>
          <a:bodyPr>
            <a:normAutofit fontScale="77500" lnSpcReduction="20000"/>
          </a:bodyPr>
          <a:lstStyle/>
          <a:p>
            <a:r>
              <a:rPr lang="en-US" dirty="0" smtClean="0"/>
              <a:t>Deliverables</a:t>
            </a:r>
          </a:p>
          <a:p>
            <a:pPr lvl="1"/>
            <a:r>
              <a:rPr lang="en-US" dirty="0" smtClean="0"/>
              <a:t>EOSC </a:t>
            </a:r>
            <a:r>
              <a:rPr lang="en-US" dirty="0"/>
              <a:t>Technology assessment and integration plan (milestone in month 6): Goal is to integrate Asia Pacific regional infrastructure with EOSC framework and making use of EOSC services for DMCC+ applications. </a:t>
            </a:r>
          </a:p>
          <a:p>
            <a:pPr lvl="1"/>
            <a:r>
              <a:rPr lang="en-US" dirty="0"/>
              <a:t>Online services integrated into a unified e-infra platform (milestone in month 21): Finish planned case studies by simulation portals over EOSC framework and EOSC services</a:t>
            </a:r>
            <a:r>
              <a:rPr lang="en-US" dirty="0" smtClean="0"/>
              <a:t>.</a:t>
            </a:r>
          </a:p>
          <a:p>
            <a:r>
              <a:rPr lang="en-US" dirty="0" smtClean="0"/>
              <a:t>Tasks</a:t>
            </a:r>
          </a:p>
          <a:p>
            <a:pPr lvl="1"/>
            <a:r>
              <a:rPr lang="en-US" dirty="0" smtClean="0"/>
              <a:t>Demonstrate </a:t>
            </a:r>
            <a:r>
              <a:rPr lang="en-US" dirty="0"/>
              <a:t>the effective collaboration model to engage end users, scientific groups, technical groups, infrastructure support group, user support groups and simulation facility in partner countries to accomplish the planned case studies based on deeper investigation of the underlying causes. </a:t>
            </a:r>
            <a:endParaRPr lang="en-US" dirty="0" smtClean="0"/>
          </a:p>
          <a:p>
            <a:pPr lvl="1"/>
            <a:r>
              <a:rPr lang="en-US" dirty="0" smtClean="0"/>
              <a:t>Make </a:t>
            </a:r>
            <a:r>
              <a:rPr lang="en-US" dirty="0"/>
              <a:t>the existing DMCC regional e-Infrastructure compatible with EOSC framework and support the case studies and shares of data, tools and knowledge to DMCC+ partners and potential collaborators in Asia, Europe and other </a:t>
            </a:r>
            <a:r>
              <a:rPr lang="en-US" dirty="0" smtClean="0"/>
              <a:t>continents.</a:t>
            </a:r>
          </a:p>
          <a:p>
            <a:pPr lvl="1"/>
            <a:r>
              <a:rPr lang="en-US" dirty="0" smtClean="0"/>
              <a:t>Open </a:t>
            </a:r>
            <a:r>
              <a:rPr lang="en-US" dirty="0"/>
              <a:t>Data: Make data, tools, processes, and derived results from the case studies sharable through EOSC framework and </a:t>
            </a:r>
            <a:r>
              <a:rPr lang="en-US" dirty="0" smtClean="0"/>
              <a:t>services.</a:t>
            </a:r>
          </a:p>
          <a:p>
            <a:pPr lvl="1"/>
            <a:r>
              <a:rPr lang="en-US" dirty="0" smtClean="0"/>
              <a:t>Dissemination </a:t>
            </a:r>
            <a:r>
              <a:rPr lang="en-US" dirty="0"/>
              <a:t>&amp; Outreach: Collaborate with APAN Disaster Mitigation Working Group, series of master classes on the DMCC+ simulation facilities, web portals and hands-on trainings will take place in various Asia countries. More user communities and cloud resource providers in Asia would be engaged through the EGI-APAN collaboration framework</a:t>
            </a:r>
            <a:r>
              <a:rPr lang="en-US" dirty="0" smtClean="0"/>
              <a:t>.</a:t>
            </a:r>
            <a:endParaRPr lang="en-US" dirty="0"/>
          </a:p>
        </p:txBody>
      </p:sp>
    </p:spTree>
    <p:extLst>
      <p:ext uri="{BB962C8B-B14F-4D97-AF65-F5344CB8AC3E}">
        <p14:creationId xmlns:p14="http://schemas.microsoft.com/office/powerpoint/2010/main" val="231226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dirty="0"/>
          </a:p>
        </p:txBody>
      </p:sp>
      <p:sp>
        <p:nvSpPr>
          <p:cNvPr id="4" name="Title 3"/>
          <p:cNvSpPr>
            <a:spLocks noGrp="1"/>
          </p:cNvSpPr>
          <p:nvPr>
            <p:ph type="title"/>
          </p:nvPr>
        </p:nvSpPr>
        <p:spPr>
          <a:xfrm>
            <a:off x="467544" y="476672"/>
            <a:ext cx="8280920" cy="576064"/>
          </a:xfrm>
        </p:spPr>
        <p:txBody>
          <a:bodyPr/>
          <a:lstStyle/>
          <a:p>
            <a:r>
              <a:rPr lang="en-US" dirty="0"/>
              <a:t>Expected CC </a:t>
            </a:r>
            <a:r>
              <a:rPr lang="en-US" dirty="0" smtClean="0"/>
              <a:t>outputs</a:t>
            </a:r>
            <a:endParaRPr lang="en-US" dirty="0"/>
          </a:p>
        </p:txBody>
      </p:sp>
      <p:sp>
        <p:nvSpPr>
          <p:cNvPr id="5" name="Content Placeholder 4"/>
          <p:cNvSpPr>
            <a:spLocks noGrp="1"/>
          </p:cNvSpPr>
          <p:nvPr>
            <p:ph sz="half" idx="1"/>
          </p:nvPr>
        </p:nvSpPr>
        <p:spPr>
          <a:xfrm>
            <a:off x="457200" y="1052737"/>
            <a:ext cx="8291264" cy="5400600"/>
          </a:xfrm>
        </p:spPr>
        <p:txBody>
          <a:bodyPr>
            <a:normAutofit/>
          </a:bodyPr>
          <a:lstStyle/>
          <a:p>
            <a:r>
              <a:rPr lang="en-US" dirty="0" smtClean="0"/>
              <a:t>Deliverables</a:t>
            </a:r>
          </a:p>
          <a:p>
            <a:pPr lvl="1"/>
            <a:r>
              <a:rPr lang="en-US" dirty="0" smtClean="0"/>
              <a:t>EOSC </a:t>
            </a:r>
            <a:r>
              <a:rPr lang="en-US" dirty="0"/>
              <a:t>Technology assessment and integration plan (milestone in month 6): Goal is to integrate Asia Pacific regional infrastructure with EOSC framework and making use of EOSC services for DMCC+ applications. </a:t>
            </a:r>
          </a:p>
          <a:p>
            <a:pPr lvl="1"/>
            <a:r>
              <a:rPr lang="en-US" dirty="0"/>
              <a:t>Online services integrated into a unified e-infra platform (milestone in month 21): Finish planned case studies by simulation portals over EOSC framework and EOSC services</a:t>
            </a:r>
            <a:r>
              <a:rPr lang="en-US" dirty="0" smtClean="0"/>
              <a:t>.</a:t>
            </a:r>
          </a:p>
          <a:p>
            <a:r>
              <a:rPr lang="en-US" dirty="0" smtClean="0"/>
              <a:t>Milestone</a:t>
            </a:r>
          </a:p>
          <a:p>
            <a:pPr lvl="1"/>
            <a:r>
              <a:rPr lang="en-US" dirty="0" smtClean="0"/>
              <a:t>PM6: Integration Plan for EOSC framework and DMCC+ applications</a:t>
            </a:r>
          </a:p>
          <a:p>
            <a:pPr lvl="1"/>
            <a:r>
              <a:rPr lang="en-US" dirty="0" smtClean="0"/>
              <a:t>PM9: Improving storm surge simulation model on typhoon Haiyan case study</a:t>
            </a:r>
          </a:p>
          <a:p>
            <a:pPr lvl="1"/>
            <a:r>
              <a:rPr lang="en-US" dirty="0" smtClean="0"/>
              <a:t>PM12: Storm surge simulation portal online (pilot)</a:t>
            </a:r>
            <a:endParaRPr lang="en-US" dirty="0" smtClean="0"/>
          </a:p>
        </p:txBody>
      </p:sp>
    </p:spTree>
    <p:extLst>
      <p:ext uri="{BB962C8B-B14F-4D97-AF65-F5344CB8AC3E}">
        <p14:creationId xmlns:p14="http://schemas.microsoft.com/office/powerpoint/2010/main" val="508920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dirty="0"/>
          </a:p>
        </p:txBody>
      </p:sp>
      <p:sp>
        <p:nvSpPr>
          <p:cNvPr id="4" name="Title 3"/>
          <p:cNvSpPr>
            <a:spLocks noGrp="1"/>
          </p:cNvSpPr>
          <p:nvPr>
            <p:ph type="title"/>
          </p:nvPr>
        </p:nvSpPr>
        <p:spPr/>
        <p:txBody>
          <a:bodyPr/>
          <a:lstStyle/>
          <a:p>
            <a:r>
              <a:rPr lang="en-US" dirty="0" smtClean="0"/>
              <a:t>Open questions</a:t>
            </a:r>
            <a:endParaRPr lang="en-US" dirty="0"/>
          </a:p>
        </p:txBody>
      </p:sp>
      <p:sp>
        <p:nvSpPr>
          <p:cNvPr id="5" name="Content Placeholder 4"/>
          <p:cNvSpPr>
            <a:spLocks noGrp="1"/>
          </p:cNvSpPr>
          <p:nvPr>
            <p:ph sz="half" idx="1"/>
          </p:nvPr>
        </p:nvSpPr>
        <p:spPr/>
        <p:txBody>
          <a:bodyPr/>
          <a:lstStyle/>
          <a:p>
            <a:r>
              <a:rPr lang="en-US" dirty="0" smtClean="0">
                <a:sym typeface="Wingdings"/>
              </a:rPr>
              <a:t>Integration of simulation portals with the federated Cloud/HPC</a:t>
            </a:r>
          </a:p>
          <a:p>
            <a:r>
              <a:rPr lang="en-US" dirty="0" smtClean="0">
                <a:sym typeface="Wingdings"/>
              </a:rPr>
              <a:t>Extending the EGI Infrastructure (incl. AAI, operation, monitoring and accounting framework) to Asian partners</a:t>
            </a:r>
          </a:p>
          <a:p>
            <a:r>
              <a:rPr lang="en-US" dirty="0" smtClean="0">
                <a:sym typeface="Wingdings"/>
              </a:rPr>
              <a:t>Training</a:t>
            </a:r>
          </a:p>
          <a:p>
            <a:pPr lvl="1"/>
            <a:r>
              <a:rPr lang="en-US" dirty="0" smtClean="0">
                <a:sym typeface="Wingdings"/>
              </a:rPr>
              <a:t>DMCC+ services and collaborations</a:t>
            </a:r>
          </a:p>
          <a:p>
            <a:pPr lvl="1"/>
            <a:r>
              <a:rPr lang="en-US" dirty="0" smtClean="0">
                <a:sym typeface="Wingdings"/>
              </a:rPr>
              <a:t>EOSC-Hub services</a:t>
            </a:r>
          </a:p>
          <a:p>
            <a:r>
              <a:rPr lang="en-US" dirty="0" smtClean="0">
                <a:sym typeface="Wingdings"/>
              </a:rPr>
              <a:t>Serving as a (Open Science) hub for Asian scientific communities on various applications</a:t>
            </a:r>
            <a:endParaRPr lang="en-US" dirty="0"/>
          </a:p>
        </p:txBody>
      </p:sp>
    </p:spTree>
    <p:extLst>
      <p:ext uri="{BB962C8B-B14F-4D97-AF65-F5344CB8AC3E}">
        <p14:creationId xmlns:p14="http://schemas.microsoft.com/office/powerpoint/2010/main" val="1244879895"/>
      </p:ext>
    </p:extLst>
  </p:cSld>
  <p:clrMapOvr>
    <a:masterClrMapping/>
  </p:clrMapOvr>
</p:sld>
</file>

<file path=ppt/theme/theme1.xml><?xml version="1.0" encoding="utf-8"?>
<a:theme xmlns:a="http://schemas.openxmlformats.org/drawingml/2006/main" name="Presentation1">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MODnet_PPT_template" id="{94FD5FB4-A648-4C41-A45E-DC1B56821C8E}" vid="{6F891982-9957-D443-80E9-5627794D2B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EOSCHub_PPT</Template>
  <TotalTime>5966</TotalTime>
  <Words>579</Words>
  <Application>Microsoft Macintosh PowerPoint</Application>
  <PresentationFormat>On-screen Show (4:3)</PresentationFormat>
  <Paragraphs>129</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Alte DIN 1451 Mittelschrift</vt:lpstr>
      <vt:lpstr>Alte DIN 1451 Mittelschrift gepraegt</vt:lpstr>
      <vt:lpstr>Calibri</vt:lpstr>
      <vt:lpstr>Open Sans</vt:lpstr>
      <vt:lpstr>Wingdings</vt:lpstr>
      <vt:lpstr>Arial</vt:lpstr>
      <vt:lpstr>Presentation1</vt:lpstr>
      <vt:lpstr>Disaster Mitigation Competence Centre</vt:lpstr>
      <vt:lpstr>Community background and maturity</vt:lpstr>
      <vt:lpstr>What we want to setup, test, demonstrate</vt:lpstr>
      <vt:lpstr>Members, roles, effort, external partnerships</vt:lpstr>
      <vt:lpstr>Required ‘common’ and ‘federation’ services</vt:lpstr>
      <vt:lpstr>Expected CC outputs</vt:lpstr>
      <vt:lpstr>Expected CC outputs</vt:lpstr>
      <vt:lpstr>Open questions</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Sara</dc:creator>
  <cp:lastModifiedBy>Eric Yen</cp:lastModifiedBy>
  <cp:revision>232</cp:revision>
  <dcterms:created xsi:type="dcterms:W3CDTF">2017-10-02T12:41:48Z</dcterms:created>
  <dcterms:modified xsi:type="dcterms:W3CDTF">2018-01-10T08:22:55Z</dcterms:modified>
</cp:coreProperties>
</file>