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0"/>
  </p:notesMasterIdLst>
  <p:sldIdLst>
    <p:sldId id="316" r:id="rId2"/>
    <p:sldId id="317" r:id="rId3"/>
    <p:sldId id="318" r:id="rId4"/>
    <p:sldId id="324" r:id="rId5"/>
    <p:sldId id="319" r:id="rId6"/>
    <p:sldId id="320" r:id="rId7"/>
    <p:sldId id="321" r:id="rId8"/>
    <p:sldId id="32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5FB"/>
    <a:srgbClr val="C9FABC"/>
    <a:srgbClr val="246889"/>
    <a:srgbClr val="FCF7BA"/>
    <a:srgbClr val="FED1B8"/>
    <a:srgbClr val="006699"/>
    <a:srgbClr val="0E71B4"/>
    <a:srgbClr val="F6BBFB"/>
    <a:srgbClr val="F7B034"/>
    <a:srgbClr val="109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9" autoAdjust="0"/>
    <p:restoredTop sz="91202" autoAdjust="0"/>
  </p:normalViewPr>
  <p:slideViewPr>
    <p:cSldViewPr>
      <p:cViewPr varScale="1">
        <p:scale>
          <a:sx n="84" d="100"/>
          <a:sy n="84" d="100"/>
        </p:scale>
        <p:origin x="55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D696-3FDD-B64D-BCCD-A5C769FC78D6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00F2E-E6F6-584A-8B3A-823D09DC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WP6</a:t>
            </a:r>
            <a:r>
              <a:rPr lang="en-US" b="1" baseline="0" dirty="0" smtClean="0"/>
              <a:t> will provide the following types of Common Services:</a:t>
            </a:r>
          </a:p>
          <a:p>
            <a:r>
              <a:rPr lang="en-US" baseline="0" dirty="0" smtClean="0"/>
              <a:t>WP6.1 Discovery and access</a:t>
            </a:r>
          </a:p>
          <a:p>
            <a:r>
              <a:rPr lang="en-US" baseline="0" dirty="0" smtClean="0"/>
              <a:t>WP6.2 Federated computing (Cloud and HTC grid)</a:t>
            </a:r>
          </a:p>
          <a:p>
            <a:r>
              <a:rPr lang="en-US" baseline="0" dirty="0" smtClean="0"/>
              <a:t>WP6.3 Processing orchestration</a:t>
            </a:r>
          </a:p>
          <a:p>
            <a:r>
              <a:rPr lang="en-US" baseline="0" dirty="0" smtClean="0"/>
              <a:t>WP6.4 Data and metadata</a:t>
            </a:r>
          </a:p>
          <a:p>
            <a:r>
              <a:rPr lang="en-US" baseline="0" dirty="0" smtClean="0"/>
              <a:t>WP6.5 Preservation</a:t>
            </a:r>
          </a:p>
          <a:p>
            <a:r>
              <a:rPr lang="en-US" baseline="0" dirty="0" smtClean="0"/>
              <a:t>WP6.6 Sensitive data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WP5 will provide the following types of federation services: </a:t>
            </a:r>
          </a:p>
          <a:p>
            <a:r>
              <a:rPr lang="en-US" dirty="0" smtClean="0"/>
              <a:t>WP5.1 AAI</a:t>
            </a:r>
          </a:p>
          <a:p>
            <a:r>
              <a:rPr lang="en-US" dirty="0" smtClean="0"/>
              <a:t>WP5.2 Marketplace</a:t>
            </a:r>
          </a:p>
          <a:p>
            <a:r>
              <a:rPr lang="en-US" dirty="0" smtClean="0"/>
              <a:t>WP5.3 Operational Support</a:t>
            </a:r>
          </a:p>
          <a:p>
            <a:r>
              <a:rPr lang="en-US" dirty="0" smtClean="0"/>
              <a:t>WP5.4 Monitoring service </a:t>
            </a:r>
          </a:p>
          <a:p>
            <a:r>
              <a:rPr lang="en-US" dirty="0" smtClean="0"/>
              <a:t>WP5.5 Helpdesk service</a:t>
            </a:r>
          </a:p>
          <a:p>
            <a:r>
              <a:rPr lang="en-US" dirty="0" smtClean="0"/>
              <a:t>WP5.6 Collaborative services (VM Catalogue)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00F2E-E6F6-584A-8B3A-823D09DC1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2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690402"/>
            <a:ext cx="9144000" cy="2890727"/>
          </a:xfrm>
          <a:prstGeom prst="rect">
            <a:avLst/>
          </a:prstGeom>
          <a:solidFill>
            <a:srgbClr val="24688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3608" y="2153563"/>
            <a:ext cx="5110336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 i="0" baseline="0">
                <a:solidFill>
                  <a:schemeClr val="bg1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3608" y="2996952"/>
            <a:ext cx="6400800" cy="6019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sub-</a:t>
            </a:r>
            <a:r>
              <a:rPr lang="it-IT" dirty="0" err="1" smtClean="0"/>
              <a:t>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3012" y="4725145"/>
            <a:ext cx="2735452" cy="3086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Name Surname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4" y="5085184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Affiliation</a:t>
            </a:r>
          </a:p>
        </p:txBody>
      </p:sp>
      <p:sp>
        <p:nvSpPr>
          <p:cNvPr id="4" name="Rettangolo 3"/>
          <p:cNvSpPr/>
          <p:nvPr userDrawn="1"/>
        </p:nvSpPr>
        <p:spPr>
          <a:xfrm>
            <a:off x="1493912" y="6237312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EOSC-hub receives funding from the European Union’s Horizon 2020 research and innovation </a:t>
            </a:r>
            <a:r>
              <a:rPr lang="en-US" sz="1000" kern="1200" dirty="0" err="1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programme</a:t>
            </a:r>
            <a:r>
              <a:rPr lang="en-US" sz="1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+mn-ea"/>
                <a:cs typeface="+mn-cs"/>
              </a:rPr>
              <a:t> under grant agreement No. 777536.</a:t>
            </a:r>
            <a:endParaRPr lang="en-GB" sz="1000" kern="1200" dirty="0">
              <a:solidFill>
                <a:schemeClr val="tx1"/>
              </a:solidFill>
              <a:latin typeface="Alte DIN 1451 Mittelschrift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72699"/>
            <a:ext cx="974228" cy="6776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32"/>
            <a:ext cx="1500758" cy="915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3"/>
            <a:ext cx="1493912" cy="118564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455"/>
            <a:ext cx="1539080" cy="1051500"/>
          </a:xfrm>
          <a:prstGeom prst="rect">
            <a:avLst/>
          </a:prstGeom>
        </p:spPr>
      </p:pic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53" y="5517232"/>
            <a:ext cx="4608513" cy="3509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500" b="0" i="0" baseline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 smtClean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99350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2" name="Rettangolo 11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829126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56792"/>
            <a:ext cx="3970784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16016" y="1556792"/>
            <a:ext cx="4032448" cy="4608512"/>
          </a:xfrm>
          <a:prstGeom prst="rect">
            <a:avLst/>
          </a:prstGeom>
        </p:spPr>
        <p:txBody>
          <a:bodyPr/>
          <a:lstStyle>
            <a:lvl1pPr marL="263525" indent="-263525">
              <a:buSzPct val="100000"/>
              <a:buFont typeface="Arial" panose="020B0604020202020204" pitchFamily="34" charset="0"/>
              <a:buChar char="•"/>
              <a:defRPr lang="it-IT" sz="24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19138" indent="-261938">
              <a:buSzPct val="100000"/>
              <a:buFont typeface="Arial" panose="020B0604020202020204" pitchFamily="34" charset="0"/>
              <a:buChar char="•"/>
              <a:defRPr lang="it-IT" sz="22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62050" indent="-247650">
              <a:buSzPct val="100000"/>
              <a:buFont typeface="Arial" panose="020B0604020202020204" pitchFamily="34" charset="0"/>
              <a:buChar char="•"/>
              <a:defRPr lang="it-IT" sz="20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17663" indent="-246063">
              <a:buSzPct val="100000"/>
              <a:buFont typeface="Arial" panose="020B0604020202020204" pitchFamily="34" charset="0"/>
              <a:buChar char="•"/>
              <a:defRPr lang="it-IT" sz="1800" kern="1200" dirty="0" smtClean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60575" indent="-231775">
              <a:buSzPct val="100000"/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Alte DIN 1451 Mittelschrift" panose="020B06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/>
          <p:cNvSpPr>
            <a:spLocks noGrp="1"/>
          </p:cNvSpPr>
          <p:nvPr>
            <p:ph type="title" hasCustomPrompt="1"/>
          </p:nvPr>
        </p:nvSpPr>
        <p:spPr>
          <a:xfrm>
            <a:off x="467544" y="620688"/>
            <a:ext cx="8280920" cy="576064"/>
          </a:xfrm>
          <a:prstGeom prst="rect">
            <a:avLst/>
          </a:prstGeom>
        </p:spPr>
        <p:txBody>
          <a:bodyPr vert="horz"/>
          <a:lstStyle>
            <a:lvl1pPr algn="l">
              <a:defRPr sz="2800" b="1" i="0">
                <a:solidFill>
                  <a:srgbClr val="246889"/>
                </a:solidFill>
                <a:latin typeface="Alte DIN 1451 Mittelschrift gepraegt" charset="0"/>
                <a:ea typeface="Alte DIN 1451 Mittelschrift gepraegt" charset="0"/>
                <a:cs typeface="Alte DIN 1451 Mittelschrift gepraegt" charset="0"/>
              </a:defRPr>
            </a:lvl1pPr>
          </a:lstStyle>
          <a:p>
            <a:r>
              <a:rPr lang="it-IT" dirty="0" smtClean="0"/>
              <a:t>Click </a:t>
            </a:r>
            <a:r>
              <a:rPr lang="it-IT" dirty="0" err="1" smtClean="0"/>
              <a:t>here</a:t>
            </a:r>
            <a:r>
              <a:rPr lang="it-IT" dirty="0" smtClean="0"/>
              <a:t>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13" name="Rettangolo 12"/>
          <p:cNvSpPr/>
          <p:nvPr userDrawn="1"/>
        </p:nvSpPr>
        <p:spPr>
          <a:xfrm>
            <a:off x="495063" y="476672"/>
            <a:ext cx="2016224" cy="45719"/>
          </a:xfrm>
          <a:prstGeom prst="rect">
            <a:avLst/>
          </a:prstGeom>
          <a:solidFill>
            <a:srgbClr val="0E71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24688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6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Footer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30423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6"/>
            <a:ext cx="2133600" cy="365125"/>
          </a:xfrm>
          <a:prstGeom prst="rect">
            <a:avLst/>
          </a:prstGeom>
        </p:spPr>
        <p:txBody>
          <a:bodyPr lIns="0"/>
          <a:lstStyle>
            <a:lvl1pPr>
              <a:defRPr sz="1300" b="0" i="0">
                <a:solidFill>
                  <a:schemeClr val="tx1">
                    <a:lumMod val="75000"/>
                  </a:schemeClr>
                </a:solidFill>
                <a:latin typeface="Alte DIN 1451 Mittelschrift" panose="020B0603020202020204" pitchFamily="34" charset="0"/>
                <a:ea typeface="Open Sans" charset="0"/>
                <a:cs typeface="Open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3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9"/>
          <p:cNvSpPr txBox="1">
            <a:spLocks/>
          </p:cNvSpPr>
          <p:nvPr userDrawn="1"/>
        </p:nvSpPr>
        <p:spPr>
          <a:xfrm>
            <a:off x="1968103" y="6313489"/>
            <a:ext cx="5575697" cy="365125"/>
          </a:xfrm>
          <a:prstGeom prst="rect">
            <a:avLst/>
          </a:prstGeom>
        </p:spPr>
        <p:txBody>
          <a:bodyPr tIns="35100" anchor="ctr"/>
          <a:lstStyle>
            <a:defPPr>
              <a:defRPr lang="fi-FI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Open Sans"/>
                <a:ea typeface="Open Sans" panose="020B0606030504020204" pitchFamily="34" charset="0"/>
                <a:cs typeface="Open San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75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ICOS ERIC Carbon Portal, Lund, Sweden | www.icos-cp.eu</a:t>
            </a:r>
            <a:endParaRPr lang="fi-FI" sz="7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98" y="274638"/>
            <a:ext cx="7911703" cy="595312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698" y="1047750"/>
            <a:ext cx="7911703" cy="5078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305551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2979D-8451-4E52-BFFC-C9BA7BA413B9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403282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0" r:id="rId4"/>
    <p:sldLayoutId id="2147483711" r:id="rId5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ter-europe.net/lter-europe/infrastructure/network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153563"/>
            <a:ext cx="6400800" cy="720080"/>
          </a:xfrm>
        </p:spPr>
        <p:txBody>
          <a:bodyPr>
            <a:normAutofit/>
          </a:bodyPr>
          <a:lstStyle/>
          <a:p>
            <a:r>
              <a:rPr lang="is-IS" dirty="0" smtClean="0"/>
              <a:t>ICOS/LTER Competence Centre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Inter-RI integration focused on Ecosystem observations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Alex Vermeulen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ICOS ERIC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Alex.Vermeulen@icos-ri.eu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background </a:t>
            </a:r>
            <a:r>
              <a:rPr lang="en-US" dirty="0" smtClean="0"/>
              <a:t>and maturity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73" y="1071188"/>
            <a:ext cx="3679203" cy="197881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55976" y="1071188"/>
            <a:ext cx="4392488" cy="5161484"/>
          </a:xfrm>
        </p:spPr>
        <p:txBody>
          <a:bodyPr/>
          <a:lstStyle/>
          <a:p>
            <a:pPr marL="0" indent="0">
              <a:buNone/>
            </a:pPr>
            <a:r>
              <a:rPr lang="en-GB" dirty="0" err="1" smtClean="0"/>
              <a:t>eLTER</a:t>
            </a:r>
            <a:r>
              <a:rPr lang="en-GB" dirty="0" smtClean="0"/>
              <a:t> (emerging ESFRI RI) 'network </a:t>
            </a:r>
            <a:r>
              <a:rPr lang="en-GB" dirty="0"/>
              <a:t>of networks'. </a:t>
            </a:r>
            <a:endParaRPr lang="en-GB" dirty="0" smtClean="0"/>
          </a:p>
          <a:p>
            <a:pPr lvl="1"/>
            <a:r>
              <a:rPr lang="en-GB" dirty="0" smtClean="0">
                <a:hlinkClick r:id="rId3"/>
              </a:rPr>
              <a:t>national </a:t>
            </a:r>
            <a:r>
              <a:rPr lang="en-GB" dirty="0">
                <a:hlinkClick r:id="rId3"/>
              </a:rPr>
              <a:t>networks</a:t>
            </a:r>
            <a:r>
              <a:rPr lang="en-GB" dirty="0"/>
              <a:t> of LTER sites (for ecosystem research and </a:t>
            </a:r>
            <a:r>
              <a:rPr lang="en-GB" dirty="0" smtClean="0"/>
              <a:t>monitoring)</a:t>
            </a:r>
          </a:p>
          <a:p>
            <a:pPr lvl="1"/>
            <a:r>
              <a:rPr lang="en-GB" dirty="0" smtClean="0"/>
              <a:t>larger </a:t>
            </a:r>
            <a:r>
              <a:rPr lang="en-GB" dirty="0"/>
              <a:t>areas (LTSER platforms) supporting socio-ecological studies. </a:t>
            </a:r>
            <a:endParaRPr lang="en-GB" dirty="0" smtClean="0"/>
          </a:p>
          <a:p>
            <a:pPr marL="1587" indent="0">
              <a:buNone/>
            </a:pPr>
            <a:r>
              <a:rPr lang="en-GB" dirty="0" smtClean="0"/>
              <a:t>ICOS RI (landmark ERIC)</a:t>
            </a:r>
          </a:p>
          <a:p>
            <a:pPr marL="800100" lvl="1" indent="-342900"/>
            <a:r>
              <a:rPr lang="en-GB" dirty="0" smtClean="0"/>
              <a:t>Multi domain (ecosystem, atmosphere, ocean)</a:t>
            </a:r>
          </a:p>
          <a:p>
            <a:pPr marL="800100" lvl="1" indent="-342900"/>
            <a:r>
              <a:rPr lang="en-GB" dirty="0" smtClean="0"/>
              <a:t>Greenhouse gas budget</a:t>
            </a:r>
          </a:p>
          <a:p>
            <a:pPr marL="800100" lvl="1" indent="-342900"/>
            <a:r>
              <a:rPr lang="en-GB" dirty="0" smtClean="0"/>
              <a:t>12 member states 127 stations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3" y="3100638"/>
            <a:ext cx="2592288" cy="30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we want </a:t>
            </a:r>
            <a:r>
              <a:rPr lang="en-US" dirty="0"/>
              <a:t>to </a:t>
            </a:r>
            <a:r>
              <a:rPr lang="en-US" dirty="0" smtClean="0"/>
              <a:t>setup, test, demonstrate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The ICOS/LTER </a:t>
            </a:r>
            <a:r>
              <a:rPr lang="en-GB" sz="2000" dirty="0"/>
              <a:t>CC will integrate the ICOS Carbon Portal and eLTER’s data management </a:t>
            </a:r>
            <a:r>
              <a:rPr lang="en-GB" sz="2000" dirty="0" smtClean="0"/>
              <a:t>system DEIMS </a:t>
            </a:r>
            <a:r>
              <a:rPr lang="en-GB" sz="2000" dirty="0"/>
              <a:t>with the EOSC-Hub infrastructure, including station footprints and </a:t>
            </a:r>
            <a:r>
              <a:rPr lang="en-GB" sz="2000" dirty="0" smtClean="0"/>
              <a:t>GHG concentration </a:t>
            </a:r>
            <a:r>
              <a:rPr lang="en-GB" sz="2000" dirty="0"/>
              <a:t>analysis tools, as well as other tools as needed by the RI’s communities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r>
              <a:rPr lang="en-GB" sz="2000" dirty="0" smtClean="0"/>
              <a:t>The CC </a:t>
            </a:r>
            <a:r>
              <a:rPr lang="en-GB" sz="2000" dirty="0"/>
              <a:t>will prototype a platform that will enable the RI data portal users to:</a:t>
            </a:r>
          </a:p>
          <a:p>
            <a:r>
              <a:rPr lang="en-GB" sz="2000" dirty="0" smtClean="0"/>
              <a:t>Deploy </a:t>
            </a:r>
            <a:r>
              <a:rPr lang="en-GB" sz="2000" dirty="0"/>
              <a:t>RI Data from long-term e-infrastructure storage </a:t>
            </a:r>
            <a:r>
              <a:rPr lang="en-GB" sz="2000" dirty="0" smtClean="0"/>
              <a:t>with </a:t>
            </a:r>
            <a:r>
              <a:rPr lang="en-GB" sz="2000" dirty="0"/>
              <a:t>the use of PIDs</a:t>
            </a:r>
          </a:p>
          <a:p>
            <a:r>
              <a:rPr lang="en-GB" sz="2000" dirty="0" smtClean="0"/>
              <a:t>Stage </a:t>
            </a:r>
            <a:r>
              <a:rPr lang="en-GB" sz="2000" dirty="0"/>
              <a:t>and couple ICOS RI and eLTER Data with </a:t>
            </a:r>
            <a:r>
              <a:rPr lang="en-GB" sz="2000" dirty="0" smtClean="0"/>
              <a:t>TC/Cloud </a:t>
            </a:r>
            <a:r>
              <a:rPr lang="en-GB" sz="2000" dirty="0"/>
              <a:t>computing resources</a:t>
            </a:r>
          </a:p>
          <a:p>
            <a:r>
              <a:rPr lang="en-GB" sz="2000" dirty="0" smtClean="0"/>
              <a:t>Use </a:t>
            </a:r>
            <a:r>
              <a:rPr lang="en-GB" sz="2000" dirty="0"/>
              <a:t>container compute service to process ICOS RI and </a:t>
            </a:r>
            <a:r>
              <a:rPr lang="en-GB" sz="2000" dirty="0" smtClean="0"/>
              <a:t>LTER </a:t>
            </a:r>
            <a:r>
              <a:rPr lang="en-GB" sz="2000" dirty="0"/>
              <a:t>datasets</a:t>
            </a:r>
          </a:p>
          <a:p>
            <a:r>
              <a:rPr lang="en-GB" sz="2000" dirty="0" smtClean="0"/>
              <a:t>Automatically </a:t>
            </a:r>
            <a:r>
              <a:rPr lang="en-GB" sz="2000" dirty="0"/>
              <a:t>orchestrate containers in the EOSC-Hub infrastructure based on </a:t>
            </a:r>
            <a:r>
              <a:rPr lang="en-GB" sz="2000" dirty="0" smtClean="0"/>
              <a:t>data location </a:t>
            </a:r>
            <a:r>
              <a:rPr lang="en-GB" sz="2000" dirty="0"/>
              <a:t>and distribution.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37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3223022" y="3494485"/>
            <a:ext cx="4204097" cy="926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3263" y="4624387"/>
            <a:ext cx="3198019" cy="719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mpd="sng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24000"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Measurement stations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(National networks)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0419" y="2209800"/>
            <a:ext cx="3932635" cy="1048941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75000" anchor="ctr"/>
          <a:lstStyle/>
          <a:p>
            <a:pPr algn="ctr" eaLnBrk="1" hangingPunct="1">
              <a:defRPr/>
            </a:pPr>
            <a:r>
              <a:rPr lang="en-US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ICOS Carbon Portal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3555207" y="1487092"/>
            <a:ext cx="607219" cy="373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93319" y="3268266"/>
            <a:ext cx="2381" cy="311944"/>
          </a:xfrm>
          <a:prstGeom prst="straightConnector1">
            <a:avLst/>
          </a:prstGeom>
          <a:ln w="50800">
            <a:solidFill>
              <a:srgbClr val="00B050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350544" y="1487092"/>
            <a:ext cx="607219" cy="373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5882" y="1487092"/>
            <a:ext cx="607219" cy="373856"/>
          </a:xfrm>
          <a:prstGeom prst="rect">
            <a:avLst/>
          </a:prstGeom>
          <a:solidFill>
            <a:srgbClr val="FEF4EC"/>
          </a:solidFill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0419" y="3580210"/>
            <a:ext cx="721519" cy="74295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Ecosystem Thematic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</a:t>
            </a:r>
          </a:p>
        </p:txBody>
      </p:sp>
      <p:grpSp>
        <p:nvGrpSpPr>
          <p:cNvPr id="30730" name="Group 11"/>
          <p:cNvGrpSpPr>
            <a:grpSpLocks/>
          </p:cNvGrpSpPr>
          <p:nvPr/>
        </p:nvGrpSpPr>
        <p:grpSpPr bwMode="auto">
          <a:xfrm>
            <a:off x="3370660" y="4751785"/>
            <a:ext cx="778669" cy="191690"/>
            <a:chOff x="1979712" y="5588514"/>
            <a:chExt cx="1086313" cy="288000"/>
          </a:xfrm>
        </p:grpSpPr>
        <p:sp>
          <p:nvSpPr>
            <p:cNvPr id="81" name="Flowchart: Connector 80"/>
            <p:cNvSpPr/>
            <p:nvPr/>
          </p:nvSpPr>
          <p:spPr>
            <a:xfrm>
              <a:off x="1979712" y="5588514"/>
              <a:ext cx="287358" cy="288000"/>
            </a:xfrm>
            <a:prstGeom prst="flowChartConnector">
              <a:avLst/>
            </a:prstGeom>
            <a:solidFill>
              <a:srgbClr val="9FFFC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2378359" y="5588514"/>
              <a:ext cx="289019" cy="288000"/>
            </a:xfrm>
            <a:prstGeom prst="flowChartConnector">
              <a:avLst/>
            </a:prstGeom>
            <a:solidFill>
              <a:srgbClr val="9FFFC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2778666" y="5588514"/>
              <a:ext cx="287359" cy="288000"/>
            </a:xfrm>
            <a:prstGeom prst="flowChartConnector">
              <a:avLst/>
            </a:prstGeom>
            <a:solidFill>
              <a:srgbClr val="9FFFCF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86376" y="3570685"/>
            <a:ext cx="869156" cy="741759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Atmospheric Thematic   Centre</a:t>
            </a:r>
          </a:p>
        </p:txBody>
      </p:sp>
      <p:grpSp>
        <p:nvGrpSpPr>
          <p:cNvPr id="30732" name="Group 13"/>
          <p:cNvGrpSpPr>
            <a:grpSpLocks/>
          </p:cNvGrpSpPr>
          <p:nvPr/>
        </p:nvGrpSpPr>
        <p:grpSpPr bwMode="auto">
          <a:xfrm>
            <a:off x="4379119" y="4751785"/>
            <a:ext cx="778669" cy="191690"/>
            <a:chOff x="4244867" y="4698813"/>
            <a:chExt cx="1086313" cy="288000"/>
          </a:xfrm>
        </p:grpSpPr>
        <p:sp>
          <p:nvSpPr>
            <p:cNvPr id="78" name="Flowchart: Connector 77"/>
            <p:cNvSpPr/>
            <p:nvPr/>
          </p:nvSpPr>
          <p:spPr>
            <a:xfrm>
              <a:off x="4244867" y="4698813"/>
              <a:ext cx="287359" cy="288000"/>
            </a:xfrm>
            <a:prstGeom prst="flowChartConnector">
              <a:avLst/>
            </a:prstGeom>
            <a:solidFill>
              <a:srgbClr val="FFC1C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4643514" y="4698813"/>
              <a:ext cx="289019" cy="288000"/>
            </a:xfrm>
            <a:prstGeom prst="flowChartConnector">
              <a:avLst/>
            </a:prstGeom>
            <a:solidFill>
              <a:srgbClr val="FFC1C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5043822" y="4698813"/>
              <a:ext cx="287358" cy="288000"/>
            </a:xfrm>
            <a:prstGeom prst="flowChartConnector">
              <a:avLst/>
            </a:prstGeom>
            <a:solidFill>
              <a:srgbClr val="FFC1C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324351" y="3580210"/>
            <a:ext cx="792956" cy="741759"/>
          </a:xfrm>
          <a:prstGeom prst="rect">
            <a:avLst/>
          </a:prstGeom>
          <a:noFill/>
          <a:ln w="222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Oceanic Thematic   Centre</a:t>
            </a:r>
          </a:p>
        </p:txBody>
      </p:sp>
      <p:grpSp>
        <p:nvGrpSpPr>
          <p:cNvPr id="30734" name="Group 1"/>
          <p:cNvGrpSpPr>
            <a:grpSpLocks/>
          </p:cNvGrpSpPr>
          <p:nvPr/>
        </p:nvGrpSpPr>
        <p:grpSpPr bwMode="auto">
          <a:xfrm>
            <a:off x="5387579" y="4751785"/>
            <a:ext cx="778669" cy="202406"/>
            <a:chOff x="7118704" y="5144791"/>
            <a:chExt cx="1038018" cy="332017"/>
          </a:xfrm>
        </p:grpSpPr>
        <p:sp>
          <p:nvSpPr>
            <p:cNvPr id="16" name="Flowchart: Connector 15"/>
            <p:cNvSpPr/>
            <p:nvPr/>
          </p:nvSpPr>
          <p:spPr>
            <a:xfrm>
              <a:off x="7118704" y="5144791"/>
              <a:ext cx="274582" cy="332017"/>
            </a:xfrm>
            <a:prstGeom prst="flowChartConnector">
              <a:avLst/>
            </a:prstGeom>
            <a:solidFill>
              <a:srgbClr val="CCEC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7499628" y="5144791"/>
              <a:ext cx="276170" cy="332017"/>
            </a:xfrm>
            <a:prstGeom prst="flowChartConnector">
              <a:avLst/>
            </a:prstGeom>
            <a:solidFill>
              <a:srgbClr val="CCEC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7882139" y="5144791"/>
              <a:ext cx="274583" cy="332017"/>
            </a:xfrm>
            <a:prstGeom prst="flowChartConnector">
              <a:avLst/>
            </a:prstGeom>
            <a:solidFill>
              <a:srgbClr val="CCECFF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4716067" y="3268266"/>
            <a:ext cx="2381" cy="311944"/>
          </a:xfrm>
          <a:prstGeom prst="straightConnector1">
            <a:avLst/>
          </a:prstGeom>
          <a:ln w="50800">
            <a:solidFill>
              <a:srgbClr val="C00000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723335" y="3268266"/>
            <a:ext cx="2381" cy="311944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977879" y="1859757"/>
            <a:ext cx="0" cy="351235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52963" y="1859756"/>
            <a:ext cx="2381" cy="361950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00938" y="3669507"/>
            <a:ext cx="121324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Standardized processing, quality assurance &amp; control</a:t>
            </a:r>
          </a:p>
        </p:txBody>
      </p:sp>
      <p:grpSp>
        <p:nvGrpSpPr>
          <p:cNvPr id="30740" name="Group 32"/>
          <p:cNvGrpSpPr>
            <a:grpSpLocks/>
          </p:cNvGrpSpPr>
          <p:nvPr/>
        </p:nvGrpSpPr>
        <p:grpSpPr bwMode="auto">
          <a:xfrm>
            <a:off x="1982391" y="3105150"/>
            <a:ext cx="646509" cy="896541"/>
            <a:chOff x="1471073" y="3226908"/>
            <a:chExt cx="903028" cy="1037482"/>
          </a:xfrm>
        </p:grpSpPr>
        <p:sp>
          <p:nvSpPr>
            <p:cNvPr id="74" name="Can 73"/>
            <p:cNvSpPr/>
            <p:nvPr/>
          </p:nvSpPr>
          <p:spPr>
            <a:xfrm>
              <a:off x="1471073" y="3226908"/>
              <a:ext cx="450682" cy="575919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1619083" y="3383977"/>
              <a:ext cx="450683" cy="575919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Can 75"/>
            <p:cNvSpPr/>
            <p:nvPr/>
          </p:nvSpPr>
          <p:spPr>
            <a:xfrm>
              <a:off x="1770419" y="3535535"/>
              <a:ext cx="450682" cy="575919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7" name="Can 76"/>
            <p:cNvSpPr/>
            <p:nvPr/>
          </p:nvSpPr>
          <p:spPr>
            <a:xfrm>
              <a:off x="1923419" y="3688471"/>
              <a:ext cx="450682" cy="575919"/>
            </a:xfrm>
            <a:prstGeom prst="ca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18047" y="3705226"/>
            <a:ext cx="11620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ICOS </a:t>
            </a:r>
          </a:p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repository</a:t>
            </a:r>
          </a:p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(data, metadata)</a:t>
            </a:r>
          </a:p>
        </p:txBody>
      </p:sp>
      <p:grpSp>
        <p:nvGrpSpPr>
          <p:cNvPr id="30742" name="Group 36"/>
          <p:cNvGrpSpPr>
            <a:grpSpLocks/>
          </p:cNvGrpSpPr>
          <p:nvPr/>
        </p:nvGrpSpPr>
        <p:grpSpPr bwMode="auto">
          <a:xfrm>
            <a:off x="2287192" y="4357688"/>
            <a:ext cx="935831" cy="560785"/>
            <a:chOff x="1672824" y="4941168"/>
            <a:chExt cx="776284" cy="585013"/>
          </a:xfrm>
        </p:grpSpPr>
        <p:cxnSp>
          <p:nvCxnSpPr>
            <p:cNvPr id="72" name="Straight Arrow Connector 71"/>
            <p:cNvCxnSpPr/>
            <p:nvPr/>
          </p:nvCxnSpPr>
          <p:spPr>
            <a:xfrm flipV="1">
              <a:off x="1691589" y="4941168"/>
              <a:ext cx="0" cy="585013"/>
            </a:xfrm>
            <a:prstGeom prst="straightConnector1">
              <a:avLst/>
            </a:prstGeom>
            <a:ln w="50800">
              <a:solidFill>
                <a:schemeClr val="tx1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H="1" flipV="1">
              <a:off x="1672824" y="5513760"/>
              <a:ext cx="776284" cy="3726"/>
            </a:xfrm>
            <a:prstGeom prst="straightConnector1">
              <a:avLst/>
            </a:prstGeom>
            <a:ln w="50800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2176463" y="4975622"/>
            <a:ext cx="81319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 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1628" y="2496741"/>
            <a:ext cx="156686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ingestion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PID and DOI minting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Metadata services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discovery &amp; access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Usage tracking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3785" y="2496741"/>
            <a:ext cx="1785938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</a:t>
            </a:r>
            <a:r>
              <a:rPr lang="en-US" sz="9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visualisation</a:t>
            </a: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 term archiving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Repository administration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Preservation planning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community support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029" y="1358504"/>
            <a:ext cx="14823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Diverse user communities, including data producers and other portals</a:t>
            </a:r>
          </a:p>
        </p:txBody>
      </p:sp>
      <p:sp>
        <p:nvSpPr>
          <p:cNvPr id="42" name="Oval 41"/>
          <p:cNvSpPr/>
          <p:nvPr/>
        </p:nvSpPr>
        <p:spPr>
          <a:xfrm>
            <a:off x="1340644" y="2982516"/>
            <a:ext cx="1495425" cy="1433513"/>
          </a:xfrm>
          <a:prstGeom prst="ellipse">
            <a:avLst/>
          </a:prstGeom>
          <a:noFill/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451872" y="1859756"/>
            <a:ext cx="0" cy="342900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754042" y="1868092"/>
            <a:ext cx="10715" cy="353615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50" name="Group 44"/>
          <p:cNvGrpSpPr>
            <a:grpSpLocks/>
          </p:cNvGrpSpPr>
          <p:nvPr/>
        </p:nvGrpSpPr>
        <p:grpSpPr bwMode="auto">
          <a:xfrm rot="-5400000">
            <a:off x="1688902" y="4510683"/>
            <a:ext cx="478631" cy="320278"/>
            <a:chOff x="1672824" y="4941168"/>
            <a:chExt cx="776284" cy="585013"/>
          </a:xfrm>
        </p:grpSpPr>
        <p:cxnSp>
          <p:nvCxnSpPr>
            <p:cNvPr id="70" name="Straight Arrow Connector 69"/>
            <p:cNvCxnSpPr/>
            <p:nvPr/>
          </p:nvCxnSpPr>
          <p:spPr>
            <a:xfrm flipV="1">
              <a:off x="1692135" y="4941169"/>
              <a:ext cx="0" cy="585013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H="1" flipV="1">
              <a:off x="1672824" y="5513132"/>
              <a:ext cx="776284" cy="4350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76238" y="4624388"/>
            <a:ext cx="137874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performance and throughput computing</a:t>
            </a:r>
          </a:p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</a:p>
        </p:txBody>
      </p:sp>
      <p:grpSp>
        <p:nvGrpSpPr>
          <p:cNvPr id="30752" name="Group 46"/>
          <p:cNvGrpSpPr>
            <a:grpSpLocks/>
          </p:cNvGrpSpPr>
          <p:nvPr/>
        </p:nvGrpSpPr>
        <p:grpSpPr bwMode="auto">
          <a:xfrm flipV="1">
            <a:off x="2447925" y="2564607"/>
            <a:ext cx="902494" cy="540544"/>
            <a:chOff x="1672824" y="4941168"/>
            <a:chExt cx="776284" cy="585013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1691258" y="4941168"/>
              <a:ext cx="0" cy="585013"/>
            </a:xfrm>
            <a:prstGeom prst="straightConnector1">
              <a:avLst/>
            </a:prstGeom>
            <a:ln w="50800">
              <a:solidFill>
                <a:schemeClr val="tx1"/>
              </a:solidFill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672824" y="5513295"/>
              <a:ext cx="776284" cy="3865"/>
            </a:xfrm>
            <a:prstGeom prst="straightConnector1">
              <a:avLst/>
            </a:prstGeom>
            <a:ln w="50800">
              <a:solidFill>
                <a:schemeClr val="tx1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2300288" y="2057401"/>
            <a:ext cx="1007269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Finalized and elaborated 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products</a:t>
            </a:r>
          </a:p>
        </p:txBody>
      </p:sp>
      <p:grpSp>
        <p:nvGrpSpPr>
          <p:cNvPr id="30754" name="Group 48"/>
          <p:cNvGrpSpPr>
            <a:grpSpLocks/>
          </p:cNvGrpSpPr>
          <p:nvPr/>
        </p:nvGrpSpPr>
        <p:grpSpPr bwMode="auto">
          <a:xfrm>
            <a:off x="1794273" y="2565798"/>
            <a:ext cx="283369" cy="416719"/>
            <a:chOff x="938213" y="2870466"/>
            <a:chExt cx="452435" cy="446464"/>
          </a:xfrm>
        </p:grpSpPr>
        <p:cxnSp>
          <p:nvCxnSpPr>
            <p:cNvPr id="66" name="Straight Arrow Connector 65"/>
            <p:cNvCxnSpPr/>
            <p:nvPr/>
          </p:nvCxnSpPr>
          <p:spPr>
            <a:xfrm rot="5400000">
              <a:off x="1164431" y="2655728"/>
              <a:ext cx="0" cy="452435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miter lim="800000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>
              <a:off x="1144604" y="3091797"/>
              <a:ext cx="446464" cy="3802"/>
            </a:xfrm>
            <a:prstGeom prst="straightConnector1">
              <a:avLst/>
            </a:prstGeom>
            <a:ln w="50800">
              <a:solidFill>
                <a:schemeClr val="tx1"/>
              </a:solidFill>
              <a:prstDash val="sysDash"/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460773" y="2332435"/>
            <a:ext cx="1325165" cy="5078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External metadata</a:t>
            </a:r>
          </a:p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registry &amp; catalogue</a:t>
            </a:r>
          </a:p>
          <a:p>
            <a:pPr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</a:t>
            </a:r>
          </a:p>
        </p:txBody>
      </p:sp>
      <p:sp>
        <p:nvSpPr>
          <p:cNvPr id="84" name="Rectangle 83"/>
          <p:cNvSpPr/>
          <p:nvPr/>
        </p:nvSpPr>
        <p:spPr>
          <a:xfrm>
            <a:off x="6456760" y="3571875"/>
            <a:ext cx="819150" cy="742950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Calibration</a:t>
            </a:r>
          </a:p>
          <a:p>
            <a:pPr algn="ctr" eaLnBrk="1" hangingPunct="1">
              <a:defRPr/>
            </a:pPr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Labs</a:t>
            </a:r>
          </a:p>
        </p:txBody>
      </p:sp>
      <p:cxnSp>
        <p:nvCxnSpPr>
          <p:cNvPr id="85" name="Straight Arrow Connector 84"/>
          <p:cNvCxnSpPr>
            <a:stCxn id="84" idx="1"/>
            <a:endCxn id="13" idx="3"/>
          </p:cNvCxnSpPr>
          <p:nvPr/>
        </p:nvCxnSpPr>
        <p:spPr>
          <a:xfrm flipH="1" flipV="1">
            <a:off x="6155531" y="3942160"/>
            <a:ext cx="301229" cy="1190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6155531" y="4099323"/>
            <a:ext cx="301229" cy="2381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8" idx="0"/>
            <a:endCxn id="84" idx="2"/>
          </p:cNvCxnSpPr>
          <p:nvPr/>
        </p:nvCxnSpPr>
        <p:spPr>
          <a:xfrm flipV="1">
            <a:off x="6063854" y="4314825"/>
            <a:ext cx="802481" cy="436960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7" idx="0"/>
          </p:cNvCxnSpPr>
          <p:nvPr/>
        </p:nvCxnSpPr>
        <p:spPr>
          <a:xfrm flipV="1">
            <a:off x="5776912" y="4318397"/>
            <a:ext cx="872729" cy="433388"/>
          </a:xfrm>
          <a:prstGeom prst="straightConnector1">
            <a:avLst/>
          </a:prstGeom>
          <a:ln w="22225">
            <a:solidFill>
              <a:schemeClr val="accent5">
                <a:lumMod val="50000"/>
              </a:schemeClr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1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D7E986-5609-44CF-9B59-EFD8DEE0C016}" type="slidenum">
              <a:rPr lang="fi-FI" altLang="en-US" smtClean="0">
                <a:solidFill>
                  <a:srgbClr val="898989"/>
                </a:solidFill>
                <a:latin typeface="Open Sans" panose="020B0606030504020204" pitchFamily="34" charset="0"/>
              </a:rPr>
              <a:pPr/>
              <a:t>4</a:t>
            </a:fld>
            <a:endParaRPr lang="fi-FI" altLang="en-US" smtClean="0">
              <a:solidFill>
                <a:srgbClr val="898989"/>
              </a:solidFill>
              <a:latin typeface="Open Sans" panose="020B0606030504020204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6852048" y="3264694"/>
            <a:ext cx="2381" cy="311944"/>
          </a:xfrm>
          <a:prstGeom prst="straightConnector1">
            <a:avLst/>
          </a:prstGeom>
          <a:ln w="50800">
            <a:solidFill>
              <a:schemeClr val="accent5">
                <a:lumMod val="50000"/>
              </a:schemeClr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00" idx="1"/>
          </p:cNvCxnSpPr>
          <p:nvPr/>
        </p:nvCxnSpPr>
        <p:spPr>
          <a:xfrm flipH="1">
            <a:off x="2787254" y="3957638"/>
            <a:ext cx="435769" cy="0"/>
          </a:xfrm>
          <a:prstGeom prst="straightConnector1">
            <a:avLst/>
          </a:prstGeom>
          <a:ln w="50800">
            <a:solidFill>
              <a:schemeClr val="tx1"/>
            </a:solidFill>
            <a:miter lim="800000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1" idx="0"/>
          </p:cNvCxnSpPr>
          <p:nvPr/>
        </p:nvCxnSpPr>
        <p:spPr>
          <a:xfrm flipV="1">
            <a:off x="3474244" y="4312444"/>
            <a:ext cx="0" cy="4393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3758804" y="4312444"/>
            <a:ext cx="0" cy="4393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046935" y="4312444"/>
            <a:ext cx="0" cy="43934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4482704" y="4312444"/>
            <a:ext cx="0" cy="439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4768454" y="4312444"/>
            <a:ext cx="0" cy="4393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5043488" y="4312444"/>
            <a:ext cx="0" cy="439341"/>
          </a:xfrm>
          <a:prstGeom prst="straightConnector1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473304" y="4318398"/>
            <a:ext cx="0" cy="43934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5765006" y="4312444"/>
            <a:ext cx="0" cy="43934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063854" y="4323160"/>
            <a:ext cx="0" cy="43934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ICOS Data Flow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4160" y="5137547"/>
            <a:ext cx="9989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350" b="1">
                <a:solidFill>
                  <a:srgbClr val="C00000"/>
                </a:solidFill>
              </a:rPr>
              <a:t>B2STAGE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22698" y="3275410"/>
            <a:ext cx="9977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350" b="1">
                <a:solidFill>
                  <a:srgbClr val="C00000"/>
                </a:solidFill>
              </a:rPr>
              <a:t>B2SAFE</a:t>
            </a:r>
          </a:p>
          <a:p>
            <a:pPr eaLnBrk="1" hangingPunct="1"/>
            <a:r>
              <a:rPr lang="en-GB" altLang="en-US" sz="1350" b="1">
                <a:solidFill>
                  <a:srgbClr val="C00000"/>
                </a:solidFill>
              </a:rPr>
              <a:t>B2FIND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100138" y="2027635"/>
            <a:ext cx="99893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350" b="1">
                <a:solidFill>
                  <a:srgbClr val="C00000"/>
                </a:solidFill>
              </a:rPr>
              <a:t>B2FIND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222332" y="1102519"/>
            <a:ext cx="131206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350" b="1" dirty="0">
                <a:solidFill>
                  <a:srgbClr val="C00000"/>
                </a:solidFill>
              </a:rPr>
              <a:t>B2STAGE</a:t>
            </a:r>
          </a:p>
          <a:p>
            <a:pPr eaLnBrk="1" hangingPunct="1"/>
            <a:r>
              <a:rPr lang="en-GB" altLang="en-US" sz="1350" b="1" dirty="0">
                <a:solidFill>
                  <a:srgbClr val="C00000"/>
                </a:solidFill>
              </a:rPr>
              <a:t>B2SAFE</a:t>
            </a:r>
          </a:p>
          <a:p>
            <a:pPr eaLnBrk="1" hangingPunct="1"/>
            <a:r>
              <a:rPr lang="en-GB" altLang="en-US" sz="1350" b="1" dirty="0">
                <a:solidFill>
                  <a:srgbClr val="C00000"/>
                </a:solidFill>
              </a:rPr>
              <a:t>B2SHARE</a:t>
            </a:r>
          </a:p>
          <a:p>
            <a:pPr eaLnBrk="1" hangingPunct="1"/>
            <a:r>
              <a:rPr lang="en-GB" altLang="en-US" sz="1350" b="1" dirty="0">
                <a:solidFill>
                  <a:srgbClr val="C00000"/>
                </a:solidFill>
              </a:rPr>
              <a:t>VRE (EGI)</a:t>
            </a:r>
          </a:p>
          <a:p>
            <a:pPr eaLnBrk="1" hangingPunct="1"/>
            <a:r>
              <a:rPr lang="en-GB" altLang="en-US" sz="1350" b="1" dirty="0" err="1">
                <a:solidFill>
                  <a:srgbClr val="C00000"/>
                </a:solidFill>
              </a:rPr>
              <a:t>Datacite</a:t>
            </a:r>
            <a:endParaRPr lang="en-GB" altLang="en-US" sz="1350" b="1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259932" y="3238500"/>
            <a:ext cx="9977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1350" b="1">
                <a:solidFill>
                  <a:srgbClr val="C00000"/>
                </a:solidFill>
              </a:rPr>
              <a:t>VRE (EGI)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2184798" y="4525567"/>
            <a:ext cx="230981" cy="23931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06" name="5-Point Star 105"/>
          <p:cNvSpPr/>
          <p:nvPr/>
        </p:nvSpPr>
        <p:spPr>
          <a:xfrm>
            <a:off x="2714626" y="2441973"/>
            <a:ext cx="230981" cy="23931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07" name="5-Point Star 106"/>
          <p:cNvSpPr/>
          <p:nvPr/>
        </p:nvSpPr>
        <p:spPr>
          <a:xfrm>
            <a:off x="4612482" y="3099198"/>
            <a:ext cx="232172" cy="23931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08" name="5-Point Star 107"/>
          <p:cNvSpPr/>
          <p:nvPr/>
        </p:nvSpPr>
        <p:spPr>
          <a:xfrm>
            <a:off x="5622132" y="3126581"/>
            <a:ext cx="230981" cy="239316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09" name="5-Point Star 108"/>
          <p:cNvSpPr/>
          <p:nvPr/>
        </p:nvSpPr>
        <p:spPr>
          <a:xfrm>
            <a:off x="6730604" y="3081338"/>
            <a:ext cx="230981" cy="239316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10" name="5-Point Star 109"/>
          <p:cNvSpPr/>
          <p:nvPr/>
        </p:nvSpPr>
        <p:spPr>
          <a:xfrm>
            <a:off x="3588544" y="3068242"/>
            <a:ext cx="230981" cy="23931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11" name="5-Point Star 110"/>
          <p:cNvSpPr/>
          <p:nvPr/>
        </p:nvSpPr>
        <p:spPr>
          <a:xfrm>
            <a:off x="3657601" y="2119313"/>
            <a:ext cx="230981" cy="239316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  <p:sp>
        <p:nvSpPr>
          <p:cNvPr id="112" name="5-Point Star 111"/>
          <p:cNvSpPr/>
          <p:nvPr/>
        </p:nvSpPr>
        <p:spPr>
          <a:xfrm>
            <a:off x="4535092" y="2046685"/>
            <a:ext cx="230981" cy="239315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110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8" grpId="0"/>
      <p:bldP spid="89" grpId="0"/>
      <p:bldP spid="90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Members, roles, effort, external </a:t>
            </a:r>
            <a:r>
              <a:rPr lang="en-US" dirty="0"/>
              <a:t>partnerships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7522959"/>
              </p:ext>
            </p:extLst>
          </p:nvPr>
        </p:nvGraphicFramePr>
        <p:xfrm>
          <a:off x="457200" y="1557338"/>
          <a:ext cx="829151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838"/>
                <a:gridCol w="2763838"/>
                <a:gridCol w="27638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Member acronym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r>
                        <a:rPr lang="en-US" baseline="0" dirty="0" smtClean="0"/>
                        <a:t> in the 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ICOS ERIC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WP8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EGI (</a:t>
                      </a:r>
                      <a:r>
                        <a:rPr lang="en-US" dirty="0" err="1" smtClean="0"/>
                        <a:t>Cyfronet</a:t>
                      </a:r>
                      <a:r>
                        <a:rPr lang="en-US" dirty="0" smtClean="0"/>
                        <a:t>, CESNET)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integration support + capacity provisioning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EUDAT (</a:t>
                      </a:r>
                      <a:r>
                        <a:rPr lang="en-US" dirty="0" err="1" smtClean="0"/>
                        <a:t>SNIC-PDC+Jülich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integration support + capacity provisioning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716257"/>
              </p:ext>
            </p:extLst>
          </p:nvPr>
        </p:nvGraphicFramePr>
        <p:xfrm>
          <a:off x="457200" y="4310604"/>
          <a:ext cx="82912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980"/>
                <a:gridCol w="45092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External partner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partnership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WMO</a:t>
                      </a:r>
                      <a:r>
                        <a:rPr lang="en-US" baseline="0" dirty="0" smtClean="0"/>
                        <a:t> Information System, OSCAR, WIGOS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  participates in relevant </a:t>
                      </a:r>
                      <a:r>
                        <a:rPr lang="en-US" baseline="0" dirty="0" smtClean="0"/>
                        <a:t>WGs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 to GEOSS, Geo-C</a:t>
                      </a:r>
                      <a:r>
                        <a:rPr lang="en-US" baseline="0" dirty="0" smtClean="0"/>
                        <a:t> initiative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34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</a:t>
            </a:r>
            <a:r>
              <a:rPr lang="en-US" dirty="0" smtClean="0"/>
              <a:t>‘common’ and ‘federation’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WP6.1 Discovery and access</a:t>
            </a:r>
          </a:p>
          <a:p>
            <a:pPr marL="0" indent="0">
              <a:buNone/>
            </a:pPr>
            <a:r>
              <a:rPr lang="en-US" dirty="0"/>
              <a:t>WP6.2 Federated computing (Cloud and HTC grid)</a:t>
            </a:r>
          </a:p>
          <a:p>
            <a:pPr marL="0" indent="0">
              <a:buNone/>
            </a:pPr>
            <a:r>
              <a:rPr lang="en-US" dirty="0"/>
              <a:t>WP6.3 Processing orchestration</a:t>
            </a:r>
          </a:p>
          <a:p>
            <a:pPr marL="0" indent="0">
              <a:buNone/>
            </a:pPr>
            <a:r>
              <a:rPr lang="en-US" dirty="0"/>
              <a:t>WP6.4 Data and metadata</a:t>
            </a:r>
          </a:p>
          <a:p>
            <a:pPr marL="0" indent="0">
              <a:buNone/>
            </a:pPr>
            <a:r>
              <a:rPr lang="en-US" dirty="0"/>
              <a:t>WP6.5 Preservation</a:t>
            </a:r>
          </a:p>
          <a:p>
            <a:pPr marL="0" indent="0">
              <a:buNone/>
            </a:pPr>
            <a:r>
              <a:rPr lang="en-US" dirty="0"/>
              <a:t>WP5.1 AAI</a:t>
            </a:r>
          </a:p>
          <a:p>
            <a:pPr marL="0" indent="0">
              <a:buNone/>
            </a:pPr>
            <a:r>
              <a:rPr lang="en-US" dirty="0" smtClean="0"/>
              <a:t>WP5.3 </a:t>
            </a:r>
            <a:r>
              <a:rPr lang="en-US" dirty="0"/>
              <a:t>Operational Support</a:t>
            </a:r>
          </a:p>
          <a:p>
            <a:pPr marL="0" indent="0">
              <a:buNone/>
            </a:pPr>
            <a:r>
              <a:rPr lang="en-US" dirty="0"/>
              <a:t>WP5.4 Monitoring service </a:t>
            </a:r>
          </a:p>
          <a:p>
            <a:pPr marL="0" indent="0">
              <a:buNone/>
            </a:pPr>
            <a:r>
              <a:rPr lang="en-US" dirty="0"/>
              <a:t>WP5.5 Helpdesk service</a:t>
            </a:r>
          </a:p>
          <a:p>
            <a:pPr marL="0" indent="0">
              <a:buNone/>
            </a:pPr>
            <a:r>
              <a:rPr lang="en-US" dirty="0"/>
              <a:t>WP5.6 Collaborative services (VM Catalogue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9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CC </a:t>
            </a:r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M8.7.1: </a:t>
            </a:r>
            <a:r>
              <a:rPr lang="en-GB" dirty="0"/>
              <a:t>ICOS CC Technology assessment </a:t>
            </a:r>
            <a:r>
              <a:rPr lang="en-GB" dirty="0" smtClean="0"/>
              <a:t>and architecture/integration </a:t>
            </a:r>
            <a:r>
              <a:rPr lang="en-GB" dirty="0"/>
              <a:t>plan (M04)</a:t>
            </a:r>
          </a:p>
          <a:p>
            <a:r>
              <a:rPr lang="en-GB" dirty="0" smtClean="0"/>
              <a:t>D8.7.2: </a:t>
            </a:r>
            <a:r>
              <a:rPr lang="en-GB" dirty="0"/>
              <a:t>Beta version ICOS Carbon Portal/eLTER integration with EOSC (M14)</a:t>
            </a:r>
          </a:p>
          <a:p>
            <a:r>
              <a:rPr lang="en-GB" dirty="0" smtClean="0"/>
              <a:t>D8.7.3: </a:t>
            </a:r>
            <a:r>
              <a:rPr lang="en-GB" dirty="0"/>
              <a:t>Production version ICOS Carbon Portal/eLTER integration with EOSC (M18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RI’s are operational entities</a:t>
            </a:r>
          </a:p>
          <a:p>
            <a:pPr lvl="1"/>
            <a:r>
              <a:rPr lang="en-US" dirty="0" smtClean="0"/>
              <a:t>Show must go on</a:t>
            </a:r>
          </a:p>
          <a:p>
            <a:pPr lvl="1"/>
            <a:r>
              <a:rPr lang="en-US" dirty="0" smtClean="0"/>
              <a:t>Developments are based on needs of internal and external users of the RI’s</a:t>
            </a:r>
          </a:p>
          <a:p>
            <a:pPr lvl="1"/>
            <a:r>
              <a:rPr lang="en-US" dirty="0" smtClean="0"/>
              <a:t>Developments follow science so requirements develop continuously</a:t>
            </a:r>
          </a:p>
          <a:p>
            <a:pPr lvl="1"/>
            <a:r>
              <a:rPr lang="en-US" dirty="0" smtClean="0"/>
              <a:t>Services must be 100% reliable</a:t>
            </a:r>
          </a:p>
          <a:p>
            <a:pPr lvl="2"/>
            <a:r>
              <a:rPr lang="en-US" dirty="0" smtClean="0"/>
              <a:t>“Not our problem” is unacceptable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87989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MODnet_PPT_template" id="{94FD5FB4-A648-4C41-A45E-DC1B56821C8E}" vid="{6F891982-9957-D443-80E9-5627794D2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EOSCHub_PPT</Template>
  <TotalTime>3386</TotalTime>
  <Words>547</Words>
  <Application>Microsoft Office PowerPoint</Application>
  <PresentationFormat>On-screen Show (4:3)</PresentationFormat>
  <Paragraphs>142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Alte DIN 1451 Mittelschrift</vt:lpstr>
      <vt:lpstr>Alte DIN 1451 Mittelschrift gepraegt</vt:lpstr>
      <vt:lpstr>Arial</vt:lpstr>
      <vt:lpstr>Calibri</vt:lpstr>
      <vt:lpstr>Calibri Light</vt:lpstr>
      <vt:lpstr>Open Sans</vt:lpstr>
      <vt:lpstr>Presentation1</vt:lpstr>
      <vt:lpstr>ICOS/LTER Competence Centre</vt:lpstr>
      <vt:lpstr>Community background and maturity</vt:lpstr>
      <vt:lpstr>What we want to setup, test, demonstrate</vt:lpstr>
      <vt:lpstr>ICOS Data Flow</vt:lpstr>
      <vt:lpstr>Members, roles, effort, external partnerships</vt:lpstr>
      <vt:lpstr>Required ‘common’ and ‘federation’ services</vt:lpstr>
      <vt:lpstr>Expected CC outputs</vt:lpstr>
      <vt:lpstr>Open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alex.vermeulen</cp:lastModifiedBy>
  <cp:revision>219</cp:revision>
  <dcterms:created xsi:type="dcterms:W3CDTF">2017-10-02T12:41:48Z</dcterms:created>
  <dcterms:modified xsi:type="dcterms:W3CDTF">2018-01-10T09:17:15Z</dcterms:modified>
</cp:coreProperties>
</file>