
<file path=[Content_Types].xml><?xml version="1.0" encoding="utf-8"?>
<Types xmlns="http://schemas.openxmlformats.org/package/2006/content-types">
  <Default Extension="xml" ContentType="application/xml"/>
  <Default Extension="png" ContentType="image/png"/>
  <Default Extension="gif" ContentType="image/gif"/>
  <Default Extension="emf" ContentType="image/x-em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17"/>
  </p:notesMasterIdLst>
  <p:sldIdLst>
    <p:sldId id="305" r:id="rId2"/>
    <p:sldId id="307" r:id="rId3"/>
    <p:sldId id="315" r:id="rId4"/>
    <p:sldId id="317" r:id="rId5"/>
    <p:sldId id="304" r:id="rId6"/>
    <p:sldId id="318" r:id="rId7"/>
    <p:sldId id="316" r:id="rId8"/>
    <p:sldId id="309" r:id="rId9"/>
    <p:sldId id="310" r:id="rId10"/>
    <p:sldId id="319" r:id="rId11"/>
    <p:sldId id="311" r:id="rId12"/>
    <p:sldId id="321" r:id="rId13"/>
    <p:sldId id="313" r:id="rId14"/>
    <p:sldId id="320" r:id="rId15"/>
    <p:sldId id="30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F5FB"/>
    <a:srgbClr val="C9FABC"/>
    <a:srgbClr val="246889"/>
    <a:srgbClr val="FCF7BA"/>
    <a:srgbClr val="FED1B8"/>
    <a:srgbClr val="006699"/>
    <a:srgbClr val="0E71B4"/>
    <a:srgbClr val="F6BBFB"/>
    <a:srgbClr val="F7B034"/>
    <a:srgbClr val="109E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892" autoAdjust="0"/>
    <p:restoredTop sz="95339" autoAdjust="0"/>
  </p:normalViewPr>
  <p:slideViewPr>
    <p:cSldViewPr>
      <p:cViewPr varScale="1">
        <p:scale>
          <a:sx n="96" d="100"/>
          <a:sy n="96" d="100"/>
        </p:scale>
        <p:origin x="1744"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00D696-3FDD-B64D-BCCD-A5C769FC78D6}" type="datetimeFigureOut">
              <a:rPr lang="en-US" smtClean="0"/>
              <a:t>1/9/18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700F2E-E6F6-584A-8B3A-823D09DC1503}" type="slidenum">
              <a:rPr lang="en-US" smtClean="0"/>
              <a:t>‹#›</a:t>
            </a:fld>
            <a:endParaRPr lang="en-US"/>
          </a:p>
        </p:txBody>
      </p:sp>
    </p:spTree>
    <p:extLst>
      <p:ext uri="{BB962C8B-B14F-4D97-AF65-F5344CB8AC3E}">
        <p14:creationId xmlns:p14="http://schemas.microsoft.com/office/powerpoint/2010/main" val="115397040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gif"/><Relationship Id="rId5" Type="http://schemas.openxmlformats.org/officeDocument/2006/relationships/image" Target="../media/image4.png"/><Relationship Id="rId1" Type="http://schemas.openxmlformats.org/officeDocument/2006/relationships/slideMaster" Target="../slideMasters/slideMaster1.xml"/><Relationship Id="rId2" Type="http://schemas.openxmlformats.org/officeDocument/2006/relationships/image" Target="../media/image1.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First_slide">
    <p:spTree>
      <p:nvGrpSpPr>
        <p:cNvPr id="1" name=""/>
        <p:cNvGrpSpPr/>
        <p:nvPr/>
      </p:nvGrpSpPr>
      <p:grpSpPr>
        <a:xfrm>
          <a:off x="0" y="0"/>
          <a:ext cx="0" cy="0"/>
          <a:chOff x="0" y="0"/>
          <a:chExt cx="0" cy="0"/>
        </a:xfrm>
      </p:grpSpPr>
      <p:sp>
        <p:nvSpPr>
          <p:cNvPr id="7" name="Rettangolo 6"/>
          <p:cNvSpPr/>
          <p:nvPr userDrawn="1"/>
        </p:nvSpPr>
        <p:spPr>
          <a:xfrm>
            <a:off x="0" y="1690402"/>
            <a:ext cx="9144000" cy="2890727"/>
          </a:xfrm>
          <a:prstGeom prst="rect">
            <a:avLst/>
          </a:prstGeom>
          <a:solidFill>
            <a:srgbClr val="24688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 name="Title 1"/>
          <p:cNvSpPr>
            <a:spLocks noGrp="1"/>
          </p:cNvSpPr>
          <p:nvPr>
            <p:ph type="ctrTitle" hasCustomPrompt="1"/>
          </p:nvPr>
        </p:nvSpPr>
        <p:spPr>
          <a:xfrm>
            <a:off x="1043608" y="2153563"/>
            <a:ext cx="5110336" cy="720080"/>
          </a:xfrm>
          <a:prstGeom prst="rect">
            <a:avLst/>
          </a:prstGeom>
        </p:spPr>
        <p:txBody>
          <a:bodyPr>
            <a:normAutofit/>
          </a:bodyPr>
          <a:lstStyle>
            <a:lvl1pPr algn="l">
              <a:defRPr sz="2800" b="1" i="0" baseline="0">
                <a:solidFill>
                  <a:schemeClr val="bg1"/>
                </a:solidFill>
                <a:latin typeface="Alte DIN 1451 Mittelschrift gepraegt" charset="0"/>
                <a:ea typeface="Alte DIN 1451 Mittelschrift gepraegt" charset="0"/>
                <a:cs typeface="Alte DIN 1451 Mittelschrift gepraegt" charset="0"/>
              </a:defRPr>
            </a:lvl1pPr>
          </a:lstStyle>
          <a:p>
            <a:r>
              <a:rPr lang="it-IT" dirty="0" smtClean="0"/>
              <a:t>Click </a:t>
            </a:r>
            <a:r>
              <a:rPr lang="it-IT" dirty="0" err="1" smtClean="0"/>
              <a:t>here</a:t>
            </a:r>
            <a:r>
              <a:rPr lang="it-IT" dirty="0" smtClean="0"/>
              <a:t> to </a:t>
            </a:r>
            <a:r>
              <a:rPr lang="it-IT" dirty="0" err="1" smtClean="0"/>
              <a:t>add</a:t>
            </a:r>
            <a:r>
              <a:rPr lang="it-IT" dirty="0" smtClean="0"/>
              <a:t> Title</a:t>
            </a:r>
            <a:endParaRPr lang="en-US" dirty="0"/>
          </a:p>
        </p:txBody>
      </p:sp>
      <p:sp>
        <p:nvSpPr>
          <p:cNvPr id="3" name="Subtitle 2"/>
          <p:cNvSpPr>
            <a:spLocks noGrp="1"/>
          </p:cNvSpPr>
          <p:nvPr>
            <p:ph type="subTitle" idx="1" hasCustomPrompt="1"/>
          </p:nvPr>
        </p:nvSpPr>
        <p:spPr>
          <a:xfrm>
            <a:off x="1043608" y="2996952"/>
            <a:ext cx="6400800" cy="601960"/>
          </a:xfrm>
          <a:prstGeom prst="rect">
            <a:avLst/>
          </a:prstGeom>
        </p:spPr>
        <p:txBody>
          <a:bodyPr>
            <a:noAutofit/>
          </a:bodyPr>
          <a:lstStyle>
            <a:lvl1pPr marL="0" indent="0" algn="l">
              <a:buNone/>
              <a:defRPr sz="1500" b="0" i="0">
                <a:solidFill>
                  <a:schemeClr val="bg1"/>
                </a:solidFill>
                <a:latin typeface="Alte DIN 1451 Mittelschrift" panose="020B0603020202020204" pitchFamily="34" charset="0"/>
                <a:ea typeface="Open Sans" charset="0"/>
                <a:cs typeface="Open Sans"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dirty="0" smtClean="0"/>
              <a:t>Click </a:t>
            </a:r>
            <a:r>
              <a:rPr lang="it-IT" dirty="0" err="1" smtClean="0"/>
              <a:t>here</a:t>
            </a:r>
            <a:r>
              <a:rPr lang="it-IT" dirty="0" smtClean="0"/>
              <a:t> to </a:t>
            </a:r>
            <a:r>
              <a:rPr lang="it-IT" dirty="0" err="1" smtClean="0"/>
              <a:t>add</a:t>
            </a:r>
            <a:r>
              <a:rPr lang="it-IT" dirty="0" smtClean="0"/>
              <a:t> Sub-</a:t>
            </a:r>
            <a:r>
              <a:rPr lang="it-IT" dirty="0" err="1" smtClean="0"/>
              <a:t>title</a:t>
            </a:r>
            <a:endParaRPr lang="en-US" dirty="0"/>
          </a:p>
        </p:txBody>
      </p:sp>
      <p:sp>
        <p:nvSpPr>
          <p:cNvPr id="10" name="Text Placeholder 9"/>
          <p:cNvSpPr>
            <a:spLocks noGrp="1"/>
          </p:cNvSpPr>
          <p:nvPr>
            <p:ph type="body" sz="quarter" idx="11" hasCustomPrompt="1"/>
          </p:nvPr>
        </p:nvSpPr>
        <p:spPr>
          <a:xfrm>
            <a:off x="6013012" y="4725145"/>
            <a:ext cx="2735452" cy="308657"/>
          </a:xfrm>
          <a:prstGeom prst="rect">
            <a:avLst/>
          </a:prstGeom>
        </p:spPr>
        <p:txBody>
          <a:bodyPr>
            <a:normAutofit/>
          </a:bodyPr>
          <a:lstStyle>
            <a:lvl1pPr marL="0" indent="0" algn="r">
              <a:buFont typeface="Arial" panose="020B0604020202020204" pitchFamily="34" charset="0"/>
              <a:buNone/>
              <a:defRPr sz="1500" b="0" i="0" baseline="0">
                <a:solidFill>
                  <a:schemeClr val="tx1">
                    <a:lumMod val="75000"/>
                  </a:schemeClr>
                </a:solidFill>
                <a:latin typeface="Alte DIN 1451 Mittelschrift" panose="020B0603020202020204" pitchFamily="34" charset="0"/>
                <a:ea typeface="Open Sans" charset="0"/>
                <a:cs typeface="Open Sans" charset="0"/>
              </a:defRPr>
            </a:lvl1pPr>
          </a:lstStyle>
          <a:p>
            <a:pPr lvl="0"/>
            <a:r>
              <a:rPr lang="en-US" dirty="0" smtClean="0"/>
              <a:t>Name Surname</a:t>
            </a:r>
          </a:p>
        </p:txBody>
      </p:sp>
      <p:sp>
        <p:nvSpPr>
          <p:cNvPr id="12" name="Text Placeholder 9"/>
          <p:cNvSpPr>
            <a:spLocks noGrp="1"/>
          </p:cNvSpPr>
          <p:nvPr>
            <p:ph type="body" sz="quarter" idx="12" hasCustomPrompt="1"/>
          </p:nvPr>
        </p:nvSpPr>
        <p:spPr>
          <a:xfrm>
            <a:off x="4139954" y="5085184"/>
            <a:ext cx="4608513" cy="350912"/>
          </a:xfrm>
          <a:prstGeom prst="rect">
            <a:avLst/>
          </a:prstGeom>
        </p:spPr>
        <p:txBody>
          <a:bodyPr>
            <a:noAutofit/>
          </a:bodyPr>
          <a:lstStyle>
            <a:lvl1pPr marL="0" indent="0" algn="r">
              <a:buFont typeface="Arial" panose="020B0604020202020204" pitchFamily="34" charset="0"/>
              <a:buNone/>
              <a:defRPr sz="1500" b="0" i="0" baseline="0">
                <a:solidFill>
                  <a:schemeClr val="tx1">
                    <a:lumMod val="75000"/>
                  </a:schemeClr>
                </a:solidFill>
                <a:latin typeface="Alte DIN 1451 Mittelschrift" panose="020B0603020202020204" pitchFamily="34" charset="0"/>
                <a:ea typeface="Open Sans" charset="0"/>
                <a:cs typeface="Open Sans" charset="0"/>
              </a:defRPr>
            </a:lvl1pPr>
          </a:lstStyle>
          <a:p>
            <a:pPr lvl="0"/>
            <a:r>
              <a:rPr lang="en-US" dirty="0" smtClean="0"/>
              <a:t>Affiliation</a:t>
            </a:r>
          </a:p>
        </p:txBody>
      </p:sp>
      <p:sp>
        <p:nvSpPr>
          <p:cNvPr id="4" name="Rettangolo 3"/>
          <p:cNvSpPr/>
          <p:nvPr userDrawn="1"/>
        </p:nvSpPr>
        <p:spPr>
          <a:xfrm>
            <a:off x="1493912" y="6237312"/>
            <a:ext cx="5670376" cy="400110"/>
          </a:xfrm>
          <a:prstGeom prst="rect">
            <a:avLst/>
          </a:prstGeom>
        </p:spPr>
        <p:txBody>
          <a:bodyPr wrap="square">
            <a:spAutoFit/>
          </a:bodyPr>
          <a:lstStyle/>
          <a:p>
            <a:r>
              <a:rPr lang="en-US" sz="1000" kern="1200" dirty="0" smtClean="0">
                <a:solidFill>
                  <a:schemeClr val="tx1"/>
                </a:solidFill>
                <a:latin typeface="Alte DIN 1451 Mittelschrift" panose="020B0603020202020204" pitchFamily="34" charset="0"/>
                <a:ea typeface="+mn-ea"/>
                <a:cs typeface="+mn-cs"/>
              </a:rPr>
              <a:t>EOSC-hub receives funding from the European Union’s Horizon 2020 research and innovation </a:t>
            </a:r>
            <a:r>
              <a:rPr lang="en-US" sz="1000" kern="1200" dirty="0" err="1" smtClean="0">
                <a:solidFill>
                  <a:schemeClr val="tx1"/>
                </a:solidFill>
                <a:latin typeface="Alte DIN 1451 Mittelschrift" panose="020B0603020202020204" pitchFamily="34" charset="0"/>
                <a:ea typeface="+mn-ea"/>
                <a:cs typeface="+mn-cs"/>
              </a:rPr>
              <a:t>programme</a:t>
            </a:r>
            <a:r>
              <a:rPr lang="en-US" sz="1000" kern="1200" dirty="0" smtClean="0">
                <a:solidFill>
                  <a:schemeClr val="tx1"/>
                </a:solidFill>
                <a:latin typeface="Alte DIN 1451 Mittelschrift" panose="020B0603020202020204" pitchFamily="34" charset="0"/>
                <a:ea typeface="+mn-ea"/>
                <a:cs typeface="+mn-cs"/>
              </a:rPr>
              <a:t> under grant agreement No. 777536.</a:t>
            </a:r>
            <a:endParaRPr lang="en-GB" sz="1000" kern="1200" dirty="0">
              <a:solidFill>
                <a:schemeClr val="tx1"/>
              </a:solidFill>
              <a:latin typeface="Alte DIN 1451 Mittelschrift" panose="020B0603020202020204" pitchFamily="34" charset="0"/>
              <a:ea typeface="+mn-ea"/>
              <a:cs typeface="+mn-cs"/>
            </a:endParaRPr>
          </a:p>
        </p:txBody>
      </p:sp>
      <p:pic>
        <p:nvPicPr>
          <p:cNvPr id="6" name="Immagin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5536" y="6072699"/>
            <a:ext cx="974228" cy="677652"/>
          </a:xfrm>
          <a:prstGeom prst="rect">
            <a:avLst/>
          </a:prstGeom>
        </p:spPr>
      </p:pic>
      <p:pic>
        <p:nvPicPr>
          <p:cNvPr id="8" name="Immagin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19672" y="198832"/>
            <a:ext cx="1500758" cy="915463"/>
          </a:xfrm>
          <a:prstGeom prst="rect">
            <a:avLst/>
          </a:prstGeom>
        </p:spPr>
      </p:pic>
      <p:pic>
        <p:nvPicPr>
          <p:cNvPr id="9" name="Immagin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24393"/>
            <a:ext cx="1493912" cy="1185645"/>
          </a:xfrm>
          <a:prstGeom prst="rect">
            <a:avLst/>
          </a:prstGeom>
        </p:spPr>
      </p:pic>
      <p:pic>
        <p:nvPicPr>
          <p:cNvPr id="11" name="Immagine 10"/>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203848" y="101455"/>
            <a:ext cx="1539080" cy="1051500"/>
          </a:xfrm>
          <a:prstGeom prst="rect">
            <a:avLst/>
          </a:prstGeom>
        </p:spPr>
      </p:pic>
      <p:sp>
        <p:nvSpPr>
          <p:cNvPr id="13" name="Text Placeholder 9"/>
          <p:cNvSpPr>
            <a:spLocks noGrp="1"/>
          </p:cNvSpPr>
          <p:nvPr>
            <p:ph type="body" sz="quarter" idx="13" hasCustomPrompt="1"/>
          </p:nvPr>
        </p:nvSpPr>
        <p:spPr>
          <a:xfrm>
            <a:off x="4139953" y="5517232"/>
            <a:ext cx="4608513" cy="350912"/>
          </a:xfrm>
          <a:prstGeom prst="rect">
            <a:avLst/>
          </a:prstGeom>
        </p:spPr>
        <p:txBody>
          <a:bodyPr>
            <a:noAutofit/>
          </a:bodyPr>
          <a:lstStyle>
            <a:lvl1pPr marL="0" indent="0" algn="r">
              <a:buFont typeface="Arial" panose="020B0604020202020204" pitchFamily="34" charset="0"/>
              <a:buNone/>
              <a:defRPr sz="1500" b="0" i="0" baseline="0">
                <a:solidFill>
                  <a:schemeClr val="tx1">
                    <a:lumMod val="75000"/>
                  </a:schemeClr>
                </a:solidFill>
                <a:latin typeface="Alte DIN 1451 Mittelschrift" panose="020B0603020202020204" pitchFamily="34" charset="0"/>
                <a:ea typeface="Open Sans" charset="0"/>
                <a:cs typeface="Open Sans" charset="0"/>
              </a:defRPr>
            </a:lvl1pPr>
          </a:lstStyle>
          <a:p>
            <a:pPr lvl="0"/>
            <a:r>
              <a:rPr lang="en-US" dirty="0" smtClean="0"/>
              <a:t>Email </a:t>
            </a:r>
          </a:p>
        </p:txBody>
      </p:sp>
    </p:spTree>
    <p:extLst>
      <p:ext uri="{BB962C8B-B14F-4D97-AF65-F5344CB8AC3E}">
        <p14:creationId xmlns:p14="http://schemas.microsoft.com/office/powerpoint/2010/main" val="99350332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Content_slide">
    <p:bg>
      <p:bgPr>
        <a:solidFill>
          <a:schemeClr val="bg1"/>
        </a:solidFill>
        <a:effectLst/>
      </p:bgPr>
    </p:bg>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323528" y="620688"/>
            <a:ext cx="5472608" cy="576064"/>
          </a:xfrm>
          <a:prstGeom prst="rect">
            <a:avLst/>
          </a:prstGeom>
        </p:spPr>
        <p:txBody>
          <a:bodyPr vert="horz"/>
          <a:lstStyle>
            <a:lvl1pPr algn="l">
              <a:defRPr sz="2800" b="1" i="0">
                <a:solidFill>
                  <a:srgbClr val="246889"/>
                </a:solidFill>
                <a:latin typeface="Alte DIN 1451 Mittelschrift gepraegt" charset="0"/>
                <a:ea typeface="Alte DIN 1451 Mittelschrift gepraegt" charset="0"/>
                <a:cs typeface="Alte DIN 1451 Mittelschrift gepraegt" charset="0"/>
              </a:defRPr>
            </a:lvl1pPr>
          </a:lstStyle>
          <a:p>
            <a:r>
              <a:rPr lang="it-IT" dirty="0" smtClean="0"/>
              <a:t>Click </a:t>
            </a:r>
            <a:r>
              <a:rPr lang="it-IT" dirty="0" err="1" smtClean="0"/>
              <a:t>here</a:t>
            </a:r>
            <a:r>
              <a:rPr lang="it-IT" dirty="0" smtClean="0"/>
              <a:t> to </a:t>
            </a:r>
            <a:r>
              <a:rPr lang="it-IT" dirty="0" err="1" smtClean="0"/>
              <a:t>add</a:t>
            </a:r>
            <a:r>
              <a:rPr lang="it-IT" dirty="0" smtClean="0"/>
              <a:t> Title</a:t>
            </a:r>
            <a:endParaRPr lang="it-IT" dirty="0"/>
          </a:p>
        </p:txBody>
      </p:sp>
      <p:sp>
        <p:nvSpPr>
          <p:cNvPr id="11" name="Rettangolo 10"/>
          <p:cNvSpPr/>
          <p:nvPr userDrawn="1"/>
        </p:nvSpPr>
        <p:spPr>
          <a:xfrm>
            <a:off x="323528" y="476674"/>
            <a:ext cx="2016224" cy="45719"/>
          </a:xfrm>
          <a:prstGeom prst="rect">
            <a:avLst/>
          </a:prstGeom>
          <a:solidFill>
            <a:srgbClr val="0E71B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srgbClr val="246889"/>
              </a:solidFill>
            </a:endParaRPr>
          </a:p>
        </p:txBody>
      </p:sp>
      <p:sp>
        <p:nvSpPr>
          <p:cNvPr id="5" name="Slide Number Placeholder 5"/>
          <p:cNvSpPr>
            <a:spLocks noGrp="1"/>
          </p:cNvSpPr>
          <p:nvPr>
            <p:ph type="sldNum" sz="quarter" idx="12"/>
          </p:nvPr>
        </p:nvSpPr>
        <p:spPr>
          <a:xfrm>
            <a:off x="6553200" y="6304236"/>
            <a:ext cx="2133600" cy="365125"/>
          </a:xfrm>
          <a:prstGeom prst="rect">
            <a:avLst/>
          </a:prstGeom>
        </p:spPr>
        <p:txBody>
          <a:bodyPr/>
          <a:lstStyle>
            <a:lvl1pPr algn="r">
              <a:defRPr sz="1300" b="0" i="0">
                <a:solidFill>
                  <a:schemeClr val="tx1">
                    <a:lumMod val="75000"/>
                  </a:schemeClr>
                </a:solidFill>
                <a:latin typeface="Alte DIN 1451 Mittelschrift" panose="020B0603020202020204" pitchFamily="34" charset="0"/>
                <a:ea typeface="Open Sans" charset="0"/>
                <a:cs typeface="Open Sans" charset="0"/>
              </a:defRPr>
            </a:lvl1pPr>
          </a:lstStyle>
          <a:p>
            <a:fld id="{B6F15528-21DE-4FAA-801E-634DDDAF4B2B}" type="slidenum">
              <a:rPr lang="en-US" smtClean="0"/>
              <a:pPr/>
              <a:t>‹#›</a:t>
            </a:fld>
            <a:endParaRPr lang="en-US" dirty="0"/>
          </a:p>
        </p:txBody>
      </p:sp>
      <p:sp>
        <p:nvSpPr>
          <p:cNvPr id="6" name="Date Placeholder 3"/>
          <p:cNvSpPr>
            <a:spLocks noGrp="1"/>
          </p:cNvSpPr>
          <p:nvPr>
            <p:ph type="dt" sz="half" idx="10"/>
          </p:nvPr>
        </p:nvSpPr>
        <p:spPr>
          <a:xfrm>
            <a:off x="457200" y="6304236"/>
            <a:ext cx="2133600" cy="365125"/>
          </a:xfrm>
          <a:prstGeom prst="rect">
            <a:avLst/>
          </a:prstGeom>
        </p:spPr>
        <p:txBody>
          <a:bodyPr/>
          <a:lstStyle>
            <a:lvl1pPr>
              <a:defRPr sz="1300" b="0" i="0">
                <a:solidFill>
                  <a:schemeClr val="tx1">
                    <a:lumMod val="75000"/>
                  </a:schemeClr>
                </a:solidFill>
                <a:latin typeface="Alte DIN 1451 Mittelschrift" panose="020B0603020202020204" pitchFamily="34" charset="0"/>
                <a:ea typeface="Open Sans" charset="0"/>
                <a:cs typeface="Open Sans" charset="0"/>
              </a:defRPr>
            </a:lvl1pPr>
          </a:lstStyle>
          <a:p>
            <a:fld id="{1D8BD707-D9CF-40AE-B4C6-C98DA3205C09}" type="datetimeFigureOut">
              <a:rPr lang="en-US" smtClean="0"/>
              <a:pPr/>
              <a:t>1/9/18</a:t>
            </a:fld>
            <a:endParaRPr lang="en-US" dirty="0"/>
          </a:p>
        </p:txBody>
      </p:sp>
      <p:sp>
        <p:nvSpPr>
          <p:cNvPr id="7" name="Footer Placeholder 4"/>
          <p:cNvSpPr>
            <a:spLocks noGrp="1"/>
          </p:cNvSpPr>
          <p:nvPr>
            <p:ph type="ftr" sz="quarter" idx="11"/>
          </p:nvPr>
        </p:nvSpPr>
        <p:spPr>
          <a:xfrm>
            <a:off x="3124200" y="6304236"/>
            <a:ext cx="2895600" cy="365125"/>
          </a:xfrm>
          <a:prstGeom prst="rect">
            <a:avLst/>
          </a:prstGeom>
        </p:spPr>
        <p:txBody>
          <a:bodyPr/>
          <a:lstStyle>
            <a:lvl1pPr>
              <a:defRPr sz="1300" b="0" i="0">
                <a:solidFill>
                  <a:schemeClr val="tx1">
                    <a:lumMod val="75000"/>
                  </a:schemeClr>
                </a:solidFill>
                <a:latin typeface="Alte DIN 1451 Mittelschrift" panose="020B0603020202020204" pitchFamily="34" charset="0"/>
                <a:ea typeface="Open Sans" charset="0"/>
                <a:cs typeface="Open Sans" charset="0"/>
              </a:defRPr>
            </a:lvl1pPr>
          </a:lstStyle>
          <a:p>
            <a:r>
              <a:rPr lang="en-US" smtClean="0"/>
              <a:t>Footer</a:t>
            </a:r>
            <a:endParaRPr lang="en-US" dirty="0"/>
          </a:p>
        </p:txBody>
      </p:sp>
    </p:spTree>
    <p:extLst>
      <p:ext uri="{BB962C8B-B14F-4D97-AF65-F5344CB8AC3E}">
        <p14:creationId xmlns:p14="http://schemas.microsoft.com/office/powerpoint/2010/main" val="180983271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olo e contenuto">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304236"/>
            <a:ext cx="2133600" cy="365125"/>
          </a:xfrm>
          <a:prstGeom prst="rect">
            <a:avLst/>
          </a:prstGeom>
        </p:spPr>
        <p:txBody>
          <a:bodyPr/>
          <a:lstStyle>
            <a:lvl1pPr>
              <a:defRPr sz="1300" b="0" i="0">
                <a:solidFill>
                  <a:schemeClr val="tx1">
                    <a:lumMod val="75000"/>
                  </a:schemeClr>
                </a:solidFill>
                <a:latin typeface="Alte DIN 1451 Mittelschrift" panose="020B0603020202020204" pitchFamily="34" charset="0"/>
                <a:ea typeface="Open Sans" charset="0"/>
                <a:cs typeface="Open Sans" charset="0"/>
              </a:defRPr>
            </a:lvl1pPr>
          </a:lstStyle>
          <a:p>
            <a:fld id="{1D8BD707-D9CF-40AE-B4C6-C98DA3205C09}" type="datetimeFigureOut">
              <a:rPr lang="en-US" smtClean="0"/>
              <a:pPr/>
              <a:t>1/9/18</a:t>
            </a:fld>
            <a:endParaRPr lang="en-US" dirty="0"/>
          </a:p>
        </p:txBody>
      </p:sp>
      <p:sp>
        <p:nvSpPr>
          <p:cNvPr id="5" name="Footer Placeholder 4"/>
          <p:cNvSpPr>
            <a:spLocks noGrp="1"/>
          </p:cNvSpPr>
          <p:nvPr>
            <p:ph type="ftr" sz="quarter" idx="11"/>
          </p:nvPr>
        </p:nvSpPr>
        <p:spPr>
          <a:xfrm>
            <a:off x="3124200" y="6304236"/>
            <a:ext cx="2895600" cy="365125"/>
          </a:xfrm>
          <a:prstGeom prst="rect">
            <a:avLst/>
          </a:prstGeom>
        </p:spPr>
        <p:txBody>
          <a:bodyPr/>
          <a:lstStyle>
            <a:lvl1pPr>
              <a:defRPr sz="1300" b="0" i="0">
                <a:solidFill>
                  <a:schemeClr val="tx1">
                    <a:lumMod val="75000"/>
                  </a:schemeClr>
                </a:solidFill>
                <a:latin typeface="Alte DIN 1451 Mittelschrift" panose="020B0603020202020204" pitchFamily="34" charset="0"/>
                <a:ea typeface="Open Sans" charset="0"/>
                <a:cs typeface="Open Sans" charset="0"/>
              </a:defRPr>
            </a:lvl1pPr>
          </a:lstStyle>
          <a:p>
            <a:r>
              <a:rPr lang="en-US" smtClean="0"/>
              <a:t>Footer</a:t>
            </a:r>
            <a:endParaRPr lang="en-US" dirty="0"/>
          </a:p>
        </p:txBody>
      </p:sp>
      <p:sp>
        <p:nvSpPr>
          <p:cNvPr id="6" name="Slide Number Placeholder 5"/>
          <p:cNvSpPr>
            <a:spLocks noGrp="1"/>
          </p:cNvSpPr>
          <p:nvPr>
            <p:ph type="sldNum" sz="quarter" idx="12"/>
          </p:nvPr>
        </p:nvSpPr>
        <p:spPr>
          <a:xfrm>
            <a:off x="6553200" y="6304236"/>
            <a:ext cx="2133600" cy="365125"/>
          </a:xfrm>
          <a:prstGeom prst="rect">
            <a:avLst/>
          </a:prstGeom>
        </p:spPr>
        <p:txBody>
          <a:bodyPr/>
          <a:lstStyle>
            <a:lvl1pPr algn="r">
              <a:defRPr sz="1300" b="0" i="0">
                <a:solidFill>
                  <a:schemeClr val="tx1">
                    <a:lumMod val="75000"/>
                  </a:schemeClr>
                </a:solidFill>
                <a:latin typeface="Alte DIN 1451 Mittelschrift" panose="020B0603020202020204" pitchFamily="34" charset="0"/>
                <a:ea typeface="Open Sans" charset="0"/>
                <a:cs typeface="Open Sans" charset="0"/>
              </a:defRPr>
            </a:lvl1pPr>
          </a:lstStyle>
          <a:p>
            <a:fld id="{B6F15528-21DE-4FAA-801E-634DDDAF4B2B}" type="slidenum">
              <a:rPr lang="en-US" smtClean="0"/>
              <a:pPr/>
              <a:t>‹#›</a:t>
            </a:fld>
            <a:endParaRPr lang="en-US" dirty="0"/>
          </a:p>
        </p:txBody>
      </p:sp>
      <p:sp>
        <p:nvSpPr>
          <p:cNvPr id="11" name="Titolo 1"/>
          <p:cNvSpPr>
            <a:spLocks noGrp="1"/>
          </p:cNvSpPr>
          <p:nvPr>
            <p:ph type="title" hasCustomPrompt="1"/>
          </p:nvPr>
        </p:nvSpPr>
        <p:spPr>
          <a:xfrm>
            <a:off x="467544" y="620688"/>
            <a:ext cx="5472608" cy="576064"/>
          </a:xfrm>
          <a:prstGeom prst="rect">
            <a:avLst/>
          </a:prstGeom>
        </p:spPr>
        <p:txBody>
          <a:bodyPr vert="horz"/>
          <a:lstStyle>
            <a:lvl1pPr algn="l">
              <a:defRPr sz="2800" b="1" i="0">
                <a:solidFill>
                  <a:srgbClr val="246889"/>
                </a:solidFill>
                <a:latin typeface="Alte DIN 1451 Mittelschrift gepraegt" charset="0"/>
                <a:ea typeface="Alte DIN 1451 Mittelschrift gepraegt" charset="0"/>
                <a:cs typeface="Alte DIN 1451 Mittelschrift gepraegt" charset="0"/>
              </a:defRPr>
            </a:lvl1pPr>
          </a:lstStyle>
          <a:p>
            <a:r>
              <a:rPr lang="it-IT" dirty="0" smtClean="0"/>
              <a:t>Click </a:t>
            </a:r>
            <a:r>
              <a:rPr lang="it-IT" dirty="0" err="1" smtClean="0"/>
              <a:t>here</a:t>
            </a:r>
            <a:r>
              <a:rPr lang="it-IT" dirty="0" smtClean="0"/>
              <a:t> to </a:t>
            </a:r>
            <a:r>
              <a:rPr lang="it-IT" dirty="0" err="1" smtClean="0"/>
              <a:t>add</a:t>
            </a:r>
            <a:r>
              <a:rPr lang="it-IT" dirty="0" smtClean="0"/>
              <a:t> Title</a:t>
            </a:r>
            <a:endParaRPr lang="it-IT" dirty="0"/>
          </a:p>
        </p:txBody>
      </p:sp>
      <p:sp>
        <p:nvSpPr>
          <p:cNvPr id="12" name="Rettangolo 11"/>
          <p:cNvSpPr/>
          <p:nvPr userDrawn="1"/>
        </p:nvSpPr>
        <p:spPr>
          <a:xfrm>
            <a:off x="495063" y="476672"/>
            <a:ext cx="2016224" cy="45719"/>
          </a:xfrm>
          <a:prstGeom prst="rect">
            <a:avLst/>
          </a:prstGeom>
          <a:solidFill>
            <a:srgbClr val="0E71B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srgbClr val="246889"/>
              </a:solidFill>
            </a:endParaRPr>
          </a:p>
        </p:txBody>
      </p:sp>
      <p:sp>
        <p:nvSpPr>
          <p:cNvPr id="15" name="Segnaposto contenuto 2"/>
          <p:cNvSpPr>
            <a:spLocks noGrp="1"/>
          </p:cNvSpPr>
          <p:nvPr>
            <p:ph idx="1"/>
          </p:nvPr>
        </p:nvSpPr>
        <p:spPr>
          <a:xfrm>
            <a:off x="457200" y="1268761"/>
            <a:ext cx="8229600" cy="4525963"/>
          </a:xfrm>
          <a:prstGeom prst="rect">
            <a:avLst/>
          </a:prstGeom>
        </p:spPr>
        <p:txBody>
          <a:bodyPr/>
          <a:lstStyle>
            <a:lvl1pPr>
              <a:defRPr sz="2400">
                <a:latin typeface="Alte DIN 1451 Mittelschrift" panose="020B0603020202020204" pitchFamily="34" charset="0"/>
                <a:ea typeface="Open Sans" panose="020B0606030504020204" pitchFamily="34" charset="0"/>
                <a:cs typeface="Open Sans" panose="020B0606030504020204" pitchFamily="34" charset="0"/>
              </a:defRPr>
            </a:lvl1pPr>
          </a:lstStyle>
          <a:p>
            <a:endParaRPr lang="it-IT" dirty="0"/>
          </a:p>
        </p:txBody>
      </p:sp>
    </p:spTree>
    <p:extLst>
      <p:ext uri="{BB962C8B-B14F-4D97-AF65-F5344CB8AC3E}">
        <p14:creationId xmlns:p14="http://schemas.microsoft.com/office/powerpoint/2010/main" val="483638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uto 2">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57200" y="2022896"/>
            <a:ext cx="4038600" cy="4103267"/>
          </a:xfrm>
          <a:prstGeom prst="rect">
            <a:avLst/>
          </a:prstGeom>
        </p:spPr>
        <p:txBody>
          <a:bodyPr/>
          <a:lstStyle>
            <a:lvl1pPr marL="342900" indent="-342900">
              <a:buSzPct val="180000"/>
              <a:buFont typeface="Arial" panose="020B0604020202020204" pitchFamily="34" charset="0"/>
              <a:buChar char="•"/>
              <a:defRPr lang="it-IT" sz="2400" kern="1200" dirty="0" smtClean="0">
                <a:solidFill>
                  <a:schemeClr val="tx1"/>
                </a:solidFill>
                <a:latin typeface="Alte DIN 1451 Mittelschrift" panose="020B0603020202020204" pitchFamily="34" charset="0"/>
                <a:ea typeface="Open Sans" panose="020B0606030504020204" pitchFamily="34" charset="0"/>
                <a:cs typeface="Open Sans" panose="020B0606030504020204" pitchFamily="34" charset="0"/>
              </a:defRPr>
            </a:lvl1pPr>
            <a:lvl2pPr marL="800100" indent="-342900">
              <a:buSzPct val="180000"/>
              <a:buFont typeface="Arial" panose="020B0604020202020204" pitchFamily="34" charset="0"/>
              <a:buChar char="•"/>
              <a:defRPr lang="it-IT" sz="2400" kern="1200" dirty="0" smtClean="0">
                <a:solidFill>
                  <a:schemeClr val="tx1"/>
                </a:solidFill>
                <a:latin typeface="Alte DIN 1451 Mittelschrift" panose="020B0603020202020204" pitchFamily="34" charset="0"/>
                <a:ea typeface="Open Sans" panose="020B0606030504020204" pitchFamily="34" charset="0"/>
                <a:cs typeface="Open Sans" panose="020B0606030504020204" pitchFamily="34" charset="0"/>
              </a:defRPr>
            </a:lvl2pPr>
            <a:lvl3pPr marL="1257300" indent="-342900">
              <a:buSzPct val="180000"/>
              <a:buFont typeface="Arial" panose="020B0604020202020204" pitchFamily="34" charset="0"/>
              <a:buChar char="•"/>
              <a:defRPr lang="it-IT" sz="2400" kern="1200" dirty="0" smtClean="0">
                <a:solidFill>
                  <a:schemeClr val="tx1"/>
                </a:solidFill>
                <a:latin typeface="Alte DIN 1451 Mittelschrift" panose="020B0603020202020204" pitchFamily="34" charset="0"/>
                <a:ea typeface="Open Sans" panose="020B0606030504020204" pitchFamily="34" charset="0"/>
                <a:cs typeface="Open Sans" panose="020B0606030504020204" pitchFamily="34" charset="0"/>
              </a:defRPr>
            </a:lvl3pPr>
            <a:lvl4pPr marL="1714500" indent="-342900">
              <a:buSzPct val="180000"/>
              <a:buFont typeface="Arial" panose="020B0604020202020204" pitchFamily="34" charset="0"/>
              <a:buChar char="•"/>
              <a:defRPr lang="it-IT" sz="2400" kern="1200" dirty="0" smtClean="0">
                <a:solidFill>
                  <a:schemeClr val="tx1"/>
                </a:solidFill>
                <a:latin typeface="Alte DIN 1451 Mittelschrift" panose="020B0603020202020204" pitchFamily="34" charset="0"/>
                <a:ea typeface="Open Sans" panose="020B0606030504020204" pitchFamily="34" charset="0"/>
                <a:cs typeface="Open Sans" panose="020B0606030504020204" pitchFamily="34" charset="0"/>
              </a:defRPr>
            </a:lvl4pPr>
            <a:lvl5pPr marL="2171700" indent="-342900">
              <a:buSzPct val="180000"/>
              <a:buFont typeface="Arial" panose="020B0604020202020204" pitchFamily="34" charset="0"/>
              <a:buChar char="•"/>
              <a:defRPr lang="en-US" sz="2400" kern="1200" dirty="0">
                <a:solidFill>
                  <a:schemeClr val="tx1"/>
                </a:solidFill>
                <a:latin typeface="Alte DIN 1451 Mittelschrift" panose="020B0603020202020204" pitchFamily="34" charset="0"/>
                <a:ea typeface="Open Sans" panose="020B0606030504020204" pitchFamily="34" charset="0"/>
                <a:cs typeface="Open Sans" panose="020B0606030504020204" pitchFamily="34" charset="0"/>
              </a:defRPr>
            </a:lvl5pPr>
            <a:lvl6pPr>
              <a:defRPr sz="1800"/>
            </a:lvl6pPr>
            <a:lvl7pPr>
              <a:defRPr sz="1800"/>
            </a:lvl7pPr>
            <a:lvl8pPr>
              <a:defRPr sz="1800"/>
            </a:lvl8pPr>
            <a:lvl9pPr>
              <a:defRPr sz="1800"/>
            </a:lvl9pPr>
          </a:lstStyle>
          <a:p>
            <a:pPr lvl="0"/>
            <a:r>
              <a:rPr lang="it-IT" dirty="0" smtClean="0"/>
              <a:t>Click </a:t>
            </a:r>
            <a:r>
              <a:rPr lang="it-IT" dirty="0" err="1" smtClean="0"/>
              <a:t>here</a:t>
            </a:r>
            <a:r>
              <a:rPr lang="it-IT" dirty="0" smtClean="0"/>
              <a:t> to </a:t>
            </a:r>
            <a:r>
              <a:rPr lang="it-IT" dirty="0" err="1" smtClean="0"/>
              <a:t>add</a:t>
            </a:r>
            <a:r>
              <a:rPr lang="it-IT" dirty="0" smtClean="0"/>
              <a:t> text</a:t>
            </a:r>
          </a:p>
          <a:p>
            <a:pPr lvl="1"/>
            <a:r>
              <a:rPr lang="it-IT" dirty="0" smtClean="0"/>
              <a:t>Second </a:t>
            </a:r>
            <a:r>
              <a:rPr lang="it-IT" dirty="0" err="1" smtClean="0"/>
              <a:t>level</a:t>
            </a:r>
            <a:endParaRPr lang="it-IT" dirty="0" smtClean="0"/>
          </a:p>
          <a:p>
            <a:pPr lvl="2"/>
            <a:r>
              <a:rPr lang="it-IT" dirty="0" smtClean="0"/>
              <a:t>Third </a:t>
            </a:r>
            <a:r>
              <a:rPr lang="it-IT" dirty="0" err="1" smtClean="0"/>
              <a:t>level</a:t>
            </a:r>
            <a:endParaRPr lang="it-IT" dirty="0" smtClean="0"/>
          </a:p>
          <a:p>
            <a:pPr lvl="3"/>
            <a:r>
              <a:rPr lang="it-IT" dirty="0" err="1" smtClean="0"/>
              <a:t>Fourth</a:t>
            </a:r>
            <a:r>
              <a:rPr lang="it-IT" dirty="0" smtClean="0"/>
              <a:t> </a:t>
            </a:r>
            <a:r>
              <a:rPr lang="it-IT" dirty="0" err="1" smtClean="0"/>
              <a:t>level</a:t>
            </a:r>
            <a:endParaRPr lang="it-IT" dirty="0" smtClean="0"/>
          </a:p>
          <a:p>
            <a:pPr lvl="4"/>
            <a:r>
              <a:rPr lang="it-IT" dirty="0" err="1" smtClean="0"/>
              <a:t>Fifth</a:t>
            </a:r>
            <a:r>
              <a:rPr lang="it-IT" dirty="0" smtClean="0"/>
              <a:t> </a:t>
            </a:r>
            <a:r>
              <a:rPr lang="it-IT" dirty="0" err="1" smtClean="0"/>
              <a:t>level</a:t>
            </a:r>
            <a:endParaRPr lang="en-US" dirty="0"/>
          </a:p>
        </p:txBody>
      </p:sp>
      <p:sp>
        <p:nvSpPr>
          <p:cNvPr id="4" name="Content Placeholder 3"/>
          <p:cNvSpPr>
            <a:spLocks noGrp="1"/>
          </p:cNvSpPr>
          <p:nvPr>
            <p:ph sz="half" idx="2" hasCustomPrompt="1"/>
          </p:nvPr>
        </p:nvSpPr>
        <p:spPr>
          <a:xfrm>
            <a:off x="4648200" y="2022896"/>
            <a:ext cx="4038600" cy="4103267"/>
          </a:xfrm>
          <a:prstGeom prst="rect">
            <a:avLst/>
          </a:prstGeom>
        </p:spPr>
        <p:txBody>
          <a:bodyPr/>
          <a:lstStyle>
            <a:lvl1pPr marL="342900" indent="-342900" algn="l" defTabSz="457200" rtl="0" eaLnBrk="1" latinLnBrk="0" hangingPunct="1">
              <a:spcBef>
                <a:spcPct val="20000"/>
              </a:spcBef>
              <a:buSzPct val="180000"/>
              <a:buFont typeface="Arial" panose="020B0604020202020204" pitchFamily="34" charset="0"/>
              <a:buChar char="•"/>
              <a:defRPr lang="it-IT" sz="2400" b="0" kern="1200" dirty="0" smtClean="0">
                <a:solidFill>
                  <a:schemeClr val="tx1"/>
                </a:solidFill>
                <a:latin typeface="Alte DIN 1451 Mittelschrift" panose="020B0603020202020204" pitchFamily="34" charset="0"/>
                <a:ea typeface="Open Sans" panose="020B0606030504020204" pitchFamily="34" charset="0"/>
                <a:cs typeface="Open Sans" panose="020B0606030504020204" pitchFamily="34" charset="0"/>
              </a:defRPr>
            </a:lvl1pPr>
            <a:lvl2pPr marL="742950" indent="-342900" algn="l" defTabSz="457200" rtl="0" eaLnBrk="1" latinLnBrk="0" hangingPunct="1">
              <a:spcBef>
                <a:spcPct val="20000"/>
              </a:spcBef>
              <a:buSzPct val="180000"/>
              <a:buFont typeface="Arial" panose="020B0604020202020204" pitchFamily="34" charset="0"/>
              <a:buChar char="•"/>
              <a:defRPr lang="it-IT" sz="2400" b="0" kern="1200" dirty="0" smtClean="0">
                <a:solidFill>
                  <a:schemeClr val="tx1"/>
                </a:solidFill>
                <a:latin typeface="Alte DIN 1451 Mittelschrift" panose="020B0603020202020204" pitchFamily="34" charset="0"/>
                <a:ea typeface="Open Sans" panose="020B0606030504020204" pitchFamily="34" charset="0"/>
                <a:cs typeface="Open Sans" panose="020B0606030504020204" pitchFamily="34" charset="0"/>
              </a:defRPr>
            </a:lvl2pPr>
            <a:lvl3pPr marL="1143000" indent="-342900" algn="l" defTabSz="457200" rtl="0" eaLnBrk="1" latinLnBrk="0" hangingPunct="1">
              <a:spcBef>
                <a:spcPct val="20000"/>
              </a:spcBef>
              <a:buSzPct val="180000"/>
              <a:buFont typeface="Arial" panose="020B0604020202020204" pitchFamily="34" charset="0"/>
              <a:buChar char="•"/>
              <a:defRPr lang="it-IT" sz="2400" b="0" kern="1200" dirty="0" smtClean="0">
                <a:solidFill>
                  <a:schemeClr val="tx1"/>
                </a:solidFill>
                <a:latin typeface="Alte DIN 1451 Mittelschrift" panose="020B0603020202020204" pitchFamily="34" charset="0"/>
                <a:ea typeface="Open Sans" panose="020B0606030504020204" pitchFamily="34" charset="0"/>
                <a:cs typeface="Open Sans" panose="020B0606030504020204" pitchFamily="34" charset="0"/>
              </a:defRPr>
            </a:lvl3pPr>
            <a:lvl4pPr marL="1600200" indent="-342900" algn="l" defTabSz="457200" rtl="0" eaLnBrk="1" latinLnBrk="0" hangingPunct="1">
              <a:spcBef>
                <a:spcPct val="20000"/>
              </a:spcBef>
              <a:buSzPct val="180000"/>
              <a:buFont typeface="Arial" panose="020B0604020202020204" pitchFamily="34" charset="0"/>
              <a:buChar char="•"/>
              <a:defRPr lang="it-IT" sz="2400" b="0" kern="1200" dirty="0" smtClean="0">
                <a:solidFill>
                  <a:schemeClr val="tx1"/>
                </a:solidFill>
                <a:latin typeface="Alte DIN 1451 Mittelschrift" panose="020B0603020202020204" pitchFamily="34" charset="0"/>
                <a:ea typeface="Open Sans" panose="020B0606030504020204" pitchFamily="34" charset="0"/>
                <a:cs typeface="Open Sans" panose="020B0606030504020204" pitchFamily="34" charset="0"/>
              </a:defRPr>
            </a:lvl4pPr>
            <a:lvl5pPr marL="2057400" indent="-342900" algn="l" defTabSz="457200" rtl="0" eaLnBrk="1" latinLnBrk="0" hangingPunct="1">
              <a:spcBef>
                <a:spcPct val="20000"/>
              </a:spcBef>
              <a:buSzPct val="180000"/>
              <a:buFont typeface="Arial" panose="020B0604020202020204" pitchFamily="34" charset="0"/>
              <a:buChar char="•"/>
              <a:defRPr lang="en-US" sz="2400" b="0" kern="1200" dirty="0">
                <a:solidFill>
                  <a:schemeClr val="tx1"/>
                </a:solidFill>
                <a:latin typeface="Alte DIN 1451 Mittelschrift" panose="020B0603020202020204" pitchFamily="34" charset="0"/>
                <a:ea typeface="Open Sans" panose="020B0606030504020204" pitchFamily="34" charset="0"/>
                <a:cs typeface="Open Sans" panose="020B0606030504020204" pitchFamily="34" charset="0"/>
              </a:defRPr>
            </a:lvl5pPr>
            <a:lvl6pPr>
              <a:defRPr sz="1800"/>
            </a:lvl6pPr>
            <a:lvl7pPr>
              <a:defRPr sz="1800"/>
            </a:lvl7pPr>
            <a:lvl8pPr>
              <a:defRPr sz="1800"/>
            </a:lvl8pPr>
            <a:lvl9pPr>
              <a:defRPr sz="1800"/>
            </a:lvl9pPr>
          </a:lstStyle>
          <a:p>
            <a:pPr lvl="0"/>
            <a:r>
              <a:rPr lang="it-IT" dirty="0" smtClean="0"/>
              <a:t>Click </a:t>
            </a:r>
            <a:r>
              <a:rPr lang="it-IT" dirty="0" err="1" smtClean="0"/>
              <a:t>here</a:t>
            </a:r>
            <a:r>
              <a:rPr lang="it-IT" dirty="0" smtClean="0"/>
              <a:t> to </a:t>
            </a:r>
            <a:r>
              <a:rPr lang="it-IT" dirty="0" err="1" smtClean="0"/>
              <a:t>add</a:t>
            </a:r>
            <a:r>
              <a:rPr lang="it-IT" dirty="0" smtClean="0"/>
              <a:t> text</a:t>
            </a:r>
          </a:p>
          <a:p>
            <a:pPr lvl="1"/>
            <a:r>
              <a:rPr lang="it-IT" dirty="0" smtClean="0"/>
              <a:t>Second </a:t>
            </a:r>
            <a:r>
              <a:rPr lang="it-IT" dirty="0" err="1" smtClean="0"/>
              <a:t>level</a:t>
            </a:r>
            <a:endParaRPr lang="it-IT" dirty="0" smtClean="0"/>
          </a:p>
          <a:p>
            <a:pPr lvl="2"/>
            <a:r>
              <a:rPr lang="it-IT" dirty="0" smtClean="0"/>
              <a:t>Third </a:t>
            </a:r>
            <a:r>
              <a:rPr lang="it-IT" dirty="0" err="1" smtClean="0"/>
              <a:t>level</a:t>
            </a:r>
            <a:endParaRPr lang="it-IT" dirty="0" smtClean="0"/>
          </a:p>
          <a:p>
            <a:pPr lvl="3"/>
            <a:r>
              <a:rPr lang="it-IT" dirty="0" err="1" smtClean="0"/>
              <a:t>Fourth</a:t>
            </a:r>
            <a:r>
              <a:rPr lang="it-IT" dirty="0" smtClean="0"/>
              <a:t> </a:t>
            </a:r>
            <a:r>
              <a:rPr lang="it-IT" dirty="0" err="1" smtClean="0"/>
              <a:t>level</a:t>
            </a:r>
            <a:endParaRPr lang="it-IT" dirty="0" smtClean="0"/>
          </a:p>
          <a:p>
            <a:pPr lvl="4"/>
            <a:r>
              <a:rPr lang="it-IT" dirty="0" err="1" smtClean="0"/>
              <a:t>Fifth</a:t>
            </a:r>
            <a:r>
              <a:rPr lang="it-IT" dirty="0" smtClean="0"/>
              <a:t> </a:t>
            </a:r>
            <a:r>
              <a:rPr lang="it-IT" dirty="0" err="1" smtClean="0"/>
              <a:t>level</a:t>
            </a:r>
            <a:endParaRPr lang="en-US" dirty="0"/>
          </a:p>
        </p:txBody>
      </p:sp>
      <p:sp>
        <p:nvSpPr>
          <p:cNvPr id="5" name="Date Placeholder 4"/>
          <p:cNvSpPr>
            <a:spLocks noGrp="1"/>
          </p:cNvSpPr>
          <p:nvPr>
            <p:ph type="dt" sz="half" idx="10"/>
          </p:nvPr>
        </p:nvSpPr>
        <p:spPr>
          <a:xfrm>
            <a:off x="457200" y="6304236"/>
            <a:ext cx="2133600" cy="365125"/>
          </a:xfrm>
          <a:prstGeom prst="rect">
            <a:avLst/>
          </a:prstGeom>
        </p:spPr>
        <p:txBody>
          <a:bodyPr/>
          <a:lstStyle>
            <a:lvl1pPr>
              <a:defRPr sz="1300" b="0" i="0">
                <a:solidFill>
                  <a:schemeClr val="tx1">
                    <a:lumMod val="75000"/>
                  </a:schemeClr>
                </a:solidFill>
                <a:latin typeface="Alte DIN 1451 Mittelschrift" panose="020B0603020202020204" pitchFamily="34" charset="0"/>
                <a:ea typeface="Open Sans" charset="0"/>
                <a:cs typeface="Open Sans" charset="0"/>
              </a:defRPr>
            </a:lvl1pPr>
          </a:lstStyle>
          <a:p>
            <a:fld id="{1D8BD707-D9CF-40AE-B4C6-C98DA3205C09}" type="datetimeFigureOut">
              <a:rPr lang="en-US" smtClean="0"/>
              <a:pPr/>
              <a:t>1/9/18</a:t>
            </a:fld>
            <a:endParaRPr lang="en-US" dirty="0"/>
          </a:p>
        </p:txBody>
      </p:sp>
      <p:sp>
        <p:nvSpPr>
          <p:cNvPr id="6" name="Footer Placeholder 5"/>
          <p:cNvSpPr>
            <a:spLocks noGrp="1"/>
          </p:cNvSpPr>
          <p:nvPr>
            <p:ph type="ftr" sz="quarter" idx="11"/>
          </p:nvPr>
        </p:nvSpPr>
        <p:spPr>
          <a:xfrm>
            <a:off x="3124200" y="6304236"/>
            <a:ext cx="2895600" cy="365125"/>
          </a:xfrm>
          <a:prstGeom prst="rect">
            <a:avLst/>
          </a:prstGeom>
        </p:spPr>
        <p:txBody>
          <a:bodyPr/>
          <a:lstStyle>
            <a:lvl1pPr>
              <a:defRPr sz="1300" b="0" i="0">
                <a:solidFill>
                  <a:schemeClr val="tx1">
                    <a:lumMod val="75000"/>
                  </a:schemeClr>
                </a:solidFill>
                <a:latin typeface="Alte DIN 1451 Mittelschrift" panose="020B0603020202020204" pitchFamily="34" charset="0"/>
                <a:ea typeface="Open Sans" charset="0"/>
                <a:cs typeface="Open Sans" charset="0"/>
              </a:defRPr>
            </a:lvl1pPr>
          </a:lstStyle>
          <a:p>
            <a:r>
              <a:rPr lang="en-US" smtClean="0"/>
              <a:t>Footer</a:t>
            </a:r>
            <a:endParaRPr lang="en-US" dirty="0"/>
          </a:p>
        </p:txBody>
      </p:sp>
      <p:sp>
        <p:nvSpPr>
          <p:cNvPr id="7" name="Slide Number Placeholder 6"/>
          <p:cNvSpPr>
            <a:spLocks noGrp="1"/>
          </p:cNvSpPr>
          <p:nvPr>
            <p:ph type="sldNum" sz="quarter" idx="12"/>
          </p:nvPr>
        </p:nvSpPr>
        <p:spPr>
          <a:xfrm>
            <a:off x="6553200" y="6304236"/>
            <a:ext cx="2133600" cy="365125"/>
          </a:xfrm>
          <a:prstGeom prst="rect">
            <a:avLst/>
          </a:prstGeom>
        </p:spPr>
        <p:txBody>
          <a:bodyPr/>
          <a:lstStyle>
            <a:lvl1pPr algn="r">
              <a:defRPr sz="1300" b="0" i="0">
                <a:solidFill>
                  <a:schemeClr val="tx1">
                    <a:lumMod val="75000"/>
                  </a:schemeClr>
                </a:solidFill>
                <a:latin typeface="Alte DIN 1451 Mittelschrift" panose="020B0603020202020204" pitchFamily="34" charset="0"/>
                <a:ea typeface="Open Sans" charset="0"/>
                <a:cs typeface="Open Sans" charset="0"/>
              </a:defRPr>
            </a:lvl1pPr>
          </a:lstStyle>
          <a:p>
            <a:fld id="{B6F15528-21DE-4FAA-801E-634DDDAF4B2B}" type="slidenum">
              <a:rPr lang="en-US" smtClean="0"/>
              <a:pPr/>
              <a:t>‹#›</a:t>
            </a:fld>
            <a:endParaRPr lang="en-US" dirty="0"/>
          </a:p>
        </p:txBody>
      </p:sp>
      <p:sp>
        <p:nvSpPr>
          <p:cNvPr id="12" name="Titolo 1"/>
          <p:cNvSpPr>
            <a:spLocks noGrp="1"/>
          </p:cNvSpPr>
          <p:nvPr>
            <p:ph type="title" hasCustomPrompt="1"/>
          </p:nvPr>
        </p:nvSpPr>
        <p:spPr>
          <a:xfrm>
            <a:off x="467544" y="620688"/>
            <a:ext cx="5472608" cy="576064"/>
          </a:xfrm>
          <a:prstGeom prst="rect">
            <a:avLst/>
          </a:prstGeom>
        </p:spPr>
        <p:txBody>
          <a:bodyPr vert="horz"/>
          <a:lstStyle>
            <a:lvl1pPr algn="l">
              <a:defRPr sz="2800" b="1" i="0">
                <a:solidFill>
                  <a:srgbClr val="246889"/>
                </a:solidFill>
                <a:latin typeface="Alte DIN 1451 Mittelschrift gepraegt" charset="0"/>
                <a:ea typeface="Alte DIN 1451 Mittelschrift gepraegt" charset="0"/>
                <a:cs typeface="Alte DIN 1451 Mittelschrift gepraegt" charset="0"/>
              </a:defRPr>
            </a:lvl1pPr>
          </a:lstStyle>
          <a:p>
            <a:r>
              <a:rPr lang="it-IT" dirty="0" smtClean="0"/>
              <a:t>Click </a:t>
            </a:r>
            <a:r>
              <a:rPr lang="it-IT" dirty="0" err="1" smtClean="0"/>
              <a:t>here</a:t>
            </a:r>
            <a:r>
              <a:rPr lang="it-IT" dirty="0" smtClean="0"/>
              <a:t> to </a:t>
            </a:r>
            <a:r>
              <a:rPr lang="it-IT" dirty="0" err="1" smtClean="0"/>
              <a:t>add</a:t>
            </a:r>
            <a:r>
              <a:rPr lang="it-IT" dirty="0" smtClean="0"/>
              <a:t> Title</a:t>
            </a:r>
            <a:endParaRPr lang="it-IT" dirty="0"/>
          </a:p>
        </p:txBody>
      </p:sp>
      <p:sp>
        <p:nvSpPr>
          <p:cNvPr id="13" name="Rettangolo 12"/>
          <p:cNvSpPr/>
          <p:nvPr userDrawn="1"/>
        </p:nvSpPr>
        <p:spPr>
          <a:xfrm>
            <a:off x="495063" y="476672"/>
            <a:ext cx="2016224" cy="45719"/>
          </a:xfrm>
          <a:prstGeom prst="rect">
            <a:avLst/>
          </a:prstGeom>
          <a:solidFill>
            <a:srgbClr val="0E71B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srgbClr val="246889"/>
              </a:solidFill>
            </a:endParaRPr>
          </a:p>
        </p:txBody>
      </p:sp>
    </p:spTree>
    <p:extLst>
      <p:ext uri="{BB962C8B-B14F-4D97-AF65-F5344CB8AC3E}">
        <p14:creationId xmlns:p14="http://schemas.microsoft.com/office/powerpoint/2010/main" val="1707022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olo e testo verticale">
    <p:bg>
      <p:bgPr>
        <a:solidFill>
          <a:schemeClr val="bg1"/>
        </a:solid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hasCustomPrompt="1"/>
          </p:nvPr>
        </p:nvSpPr>
        <p:spPr>
          <a:xfrm>
            <a:off x="457200" y="1943123"/>
            <a:ext cx="8229600" cy="4078165"/>
          </a:xfrm>
          <a:prstGeom prst="rect">
            <a:avLst/>
          </a:prstGeom>
        </p:spPr>
        <p:txBody>
          <a:bodyPr vert="eaVert"/>
          <a:lstStyle>
            <a:lvl1pPr marL="285750" indent="-285750">
              <a:buSzPct val="180000"/>
              <a:buFont typeface="Arial" panose="020B0604020202020204" pitchFamily="34" charset="0"/>
              <a:buChar char="•"/>
              <a:defRPr sz="2400" b="0" i="0" baseline="0">
                <a:solidFill>
                  <a:schemeClr val="tx1">
                    <a:lumMod val="75000"/>
                  </a:schemeClr>
                </a:solidFill>
                <a:latin typeface="Alte DIN 1451 Mittelschrift" panose="020B0603020202020204" pitchFamily="34" charset="0"/>
                <a:ea typeface="Open Sans" charset="0"/>
                <a:cs typeface="Open Sans" charset="0"/>
              </a:defRPr>
            </a:lvl1pPr>
            <a:lvl2pPr marL="742950" indent="-285750">
              <a:buSzPct val="180000"/>
              <a:buFont typeface="Arial" panose="020B0604020202020204" pitchFamily="34" charset="0"/>
              <a:buChar char="•"/>
              <a:defRPr sz="2400" b="0" i="0" baseline="0">
                <a:solidFill>
                  <a:schemeClr val="tx1">
                    <a:lumMod val="75000"/>
                  </a:schemeClr>
                </a:solidFill>
                <a:latin typeface="Alte DIN 1451 Mittelschrift" panose="020B0603020202020204" pitchFamily="34" charset="0"/>
                <a:ea typeface="Open Sans" charset="0"/>
                <a:cs typeface="Open Sans" charset="0"/>
              </a:defRPr>
            </a:lvl2pPr>
            <a:lvl3pPr marL="1200150" indent="-285750">
              <a:buSzPct val="180000"/>
              <a:buFont typeface="Arial" panose="020B0604020202020204" pitchFamily="34" charset="0"/>
              <a:buChar char="•"/>
              <a:defRPr sz="2400" b="0" i="0" baseline="0">
                <a:solidFill>
                  <a:schemeClr val="tx1">
                    <a:lumMod val="75000"/>
                  </a:schemeClr>
                </a:solidFill>
                <a:latin typeface="Alte DIN 1451 Mittelschrift" panose="020B0603020202020204" pitchFamily="34" charset="0"/>
                <a:ea typeface="Open Sans" charset="0"/>
                <a:cs typeface="Open Sans" charset="0"/>
              </a:defRPr>
            </a:lvl3pPr>
            <a:lvl4pPr marL="1657350" indent="-285750">
              <a:buSzPct val="180000"/>
              <a:buFont typeface="Arial" panose="020B0604020202020204" pitchFamily="34" charset="0"/>
              <a:buChar char="•"/>
              <a:defRPr sz="2400" b="0" i="0" baseline="0">
                <a:solidFill>
                  <a:schemeClr val="tx1">
                    <a:lumMod val="75000"/>
                  </a:schemeClr>
                </a:solidFill>
                <a:latin typeface="Alte DIN 1451 Mittelschrift" panose="020B0603020202020204" pitchFamily="34" charset="0"/>
                <a:ea typeface="Open Sans" charset="0"/>
                <a:cs typeface="Open Sans" charset="0"/>
              </a:defRPr>
            </a:lvl4pPr>
            <a:lvl5pPr marL="2114550" indent="-285750">
              <a:buSzPct val="180000"/>
              <a:buFont typeface="Arial" panose="020B0604020202020204" pitchFamily="34" charset="0"/>
              <a:buChar char="•"/>
              <a:defRPr sz="2400" b="0" i="0" baseline="0">
                <a:solidFill>
                  <a:schemeClr val="tx1">
                    <a:lumMod val="75000"/>
                  </a:schemeClr>
                </a:solidFill>
                <a:latin typeface="Alte DIN 1451 Mittelschrift" panose="020B0603020202020204" pitchFamily="34" charset="0"/>
                <a:ea typeface="Open Sans" charset="0"/>
                <a:cs typeface="Open Sans" charset="0"/>
              </a:defRPr>
            </a:lvl5pPr>
          </a:lstStyle>
          <a:p>
            <a:pPr lvl="0"/>
            <a:r>
              <a:rPr lang="it-IT" dirty="0" smtClean="0"/>
              <a:t>Click </a:t>
            </a:r>
            <a:r>
              <a:rPr lang="it-IT" dirty="0" err="1" smtClean="0"/>
              <a:t>here</a:t>
            </a:r>
            <a:r>
              <a:rPr lang="it-IT" dirty="0" smtClean="0"/>
              <a:t> to </a:t>
            </a:r>
            <a:r>
              <a:rPr lang="it-IT" dirty="0" err="1" smtClean="0"/>
              <a:t>add</a:t>
            </a:r>
            <a:r>
              <a:rPr lang="it-IT" dirty="0" smtClean="0"/>
              <a:t> text</a:t>
            </a:r>
          </a:p>
          <a:p>
            <a:pPr lvl="1"/>
            <a:r>
              <a:rPr lang="it-IT" dirty="0" smtClean="0"/>
              <a:t>Second </a:t>
            </a:r>
            <a:r>
              <a:rPr lang="it-IT" dirty="0" err="1" smtClean="0"/>
              <a:t>level</a:t>
            </a:r>
            <a:endParaRPr lang="it-IT" dirty="0" smtClean="0"/>
          </a:p>
          <a:p>
            <a:pPr lvl="2"/>
            <a:r>
              <a:rPr lang="it-IT" dirty="0" smtClean="0"/>
              <a:t>Third </a:t>
            </a:r>
            <a:r>
              <a:rPr lang="it-IT" dirty="0" err="1" smtClean="0"/>
              <a:t>level</a:t>
            </a:r>
            <a:endParaRPr lang="it-IT" dirty="0" smtClean="0"/>
          </a:p>
          <a:p>
            <a:pPr lvl="3"/>
            <a:r>
              <a:rPr lang="it-IT" dirty="0" err="1" smtClean="0"/>
              <a:t>Fourth</a:t>
            </a:r>
            <a:r>
              <a:rPr lang="it-IT" dirty="0" smtClean="0"/>
              <a:t> </a:t>
            </a:r>
            <a:r>
              <a:rPr lang="it-IT" dirty="0" err="1" smtClean="0"/>
              <a:t>level</a:t>
            </a:r>
            <a:endParaRPr lang="it-IT" dirty="0" smtClean="0"/>
          </a:p>
          <a:p>
            <a:pPr lvl="4"/>
            <a:r>
              <a:rPr lang="it-IT" dirty="0" err="1" smtClean="0"/>
              <a:t>Fifth</a:t>
            </a:r>
            <a:r>
              <a:rPr lang="it-IT" dirty="0" smtClean="0"/>
              <a:t> </a:t>
            </a:r>
            <a:r>
              <a:rPr lang="it-IT" dirty="0" err="1" smtClean="0"/>
              <a:t>level</a:t>
            </a:r>
            <a:endParaRPr lang="en-US" dirty="0"/>
          </a:p>
        </p:txBody>
      </p:sp>
      <p:sp>
        <p:nvSpPr>
          <p:cNvPr id="4" name="Date Placeholder 3"/>
          <p:cNvSpPr>
            <a:spLocks noGrp="1"/>
          </p:cNvSpPr>
          <p:nvPr>
            <p:ph type="dt" sz="half" idx="10"/>
          </p:nvPr>
        </p:nvSpPr>
        <p:spPr>
          <a:xfrm>
            <a:off x="457200" y="6304236"/>
            <a:ext cx="2133600" cy="365125"/>
          </a:xfrm>
          <a:prstGeom prst="rect">
            <a:avLst/>
          </a:prstGeom>
        </p:spPr>
        <p:txBody>
          <a:bodyPr/>
          <a:lstStyle>
            <a:lvl1pPr>
              <a:defRPr sz="1300" b="0" i="0">
                <a:solidFill>
                  <a:schemeClr val="tx1">
                    <a:lumMod val="75000"/>
                  </a:schemeClr>
                </a:solidFill>
                <a:latin typeface="Alte DIN 1451 Mittelschrift" panose="020B0603020202020204" pitchFamily="34" charset="0"/>
                <a:ea typeface="Open Sans" charset="0"/>
                <a:cs typeface="Open Sans" charset="0"/>
              </a:defRPr>
            </a:lvl1pPr>
          </a:lstStyle>
          <a:p>
            <a:fld id="{1D8BD707-D9CF-40AE-B4C6-C98DA3205C09}" type="datetimeFigureOut">
              <a:rPr lang="en-US" smtClean="0"/>
              <a:pPr/>
              <a:t>1/9/18</a:t>
            </a:fld>
            <a:endParaRPr lang="en-US" dirty="0"/>
          </a:p>
        </p:txBody>
      </p:sp>
      <p:sp>
        <p:nvSpPr>
          <p:cNvPr id="5" name="Footer Placeholder 4"/>
          <p:cNvSpPr>
            <a:spLocks noGrp="1"/>
          </p:cNvSpPr>
          <p:nvPr>
            <p:ph type="ftr" sz="quarter" idx="11"/>
          </p:nvPr>
        </p:nvSpPr>
        <p:spPr>
          <a:xfrm>
            <a:off x="3124200" y="6304236"/>
            <a:ext cx="2895600" cy="365125"/>
          </a:xfrm>
          <a:prstGeom prst="rect">
            <a:avLst/>
          </a:prstGeom>
        </p:spPr>
        <p:txBody>
          <a:bodyPr/>
          <a:lstStyle>
            <a:lvl1pPr>
              <a:defRPr sz="1300" b="0" i="0">
                <a:solidFill>
                  <a:schemeClr val="tx1">
                    <a:lumMod val="75000"/>
                  </a:schemeClr>
                </a:solidFill>
                <a:latin typeface="Alte DIN 1451 Mittelschrift" panose="020B0603020202020204" pitchFamily="34" charset="0"/>
                <a:ea typeface="Open Sans" charset="0"/>
                <a:cs typeface="Open Sans" charset="0"/>
              </a:defRPr>
            </a:lvl1pPr>
          </a:lstStyle>
          <a:p>
            <a:r>
              <a:rPr lang="en-US" smtClean="0"/>
              <a:t>Footer</a:t>
            </a:r>
            <a:endParaRPr lang="en-US" dirty="0"/>
          </a:p>
        </p:txBody>
      </p:sp>
      <p:sp>
        <p:nvSpPr>
          <p:cNvPr id="6" name="Slide Number Placeholder 5"/>
          <p:cNvSpPr>
            <a:spLocks noGrp="1"/>
          </p:cNvSpPr>
          <p:nvPr>
            <p:ph type="sldNum" sz="quarter" idx="12"/>
          </p:nvPr>
        </p:nvSpPr>
        <p:spPr>
          <a:xfrm>
            <a:off x="6553200" y="6304236"/>
            <a:ext cx="2133600" cy="365125"/>
          </a:xfrm>
          <a:prstGeom prst="rect">
            <a:avLst/>
          </a:prstGeom>
        </p:spPr>
        <p:txBody>
          <a:bodyPr/>
          <a:lstStyle>
            <a:lvl1pPr algn="r">
              <a:defRPr sz="1300" b="0" i="0">
                <a:solidFill>
                  <a:schemeClr val="tx1">
                    <a:lumMod val="75000"/>
                  </a:schemeClr>
                </a:solidFill>
                <a:latin typeface="Alte DIN 1451 Mittelschrift" panose="020B0603020202020204" pitchFamily="34" charset="0"/>
                <a:ea typeface="Open Sans" charset="0"/>
                <a:cs typeface="Open Sans" charset="0"/>
              </a:defRPr>
            </a:lvl1pPr>
          </a:lstStyle>
          <a:p>
            <a:fld id="{B6F15528-21DE-4FAA-801E-634DDDAF4B2B}" type="slidenum">
              <a:rPr lang="en-US" smtClean="0"/>
              <a:pPr/>
              <a:t>‹#›</a:t>
            </a:fld>
            <a:endParaRPr lang="en-US" dirty="0"/>
          </a:p>
        </p:txBody>
      </p:sp>
      <p:sp>
        <p:nvSpPr>
          <p:cNvPr id="8" name="Titolo 1"/>
          <p:cNvSpPr>
            <a:spLocks noGrp="1"/>
          </p:cNvSpPr>
          <p:nvPr>
            <p:ph type="title" hasCustomPrompt="1"/>
          </p:nvPr>
        </p:nvSpPr>
        <p:spPr>
          <a:xfrm>
            <a:off x="467544" y="620688"/>
            <a:ext cx="5472608" cy="576064"/>
          </a:xfrm>
          <a:prstGeom prst="rect">
            <a:avLst/>
          </a:prstGeom>
        </p:spPr>
        <p:txBody>
          <a:bodyPr vert="horz"/>
          <a:lstStyle>
            <a:lvl1pPr algn="l">
              <a:defRPr sz="2800" b="1" i="0">
                <a:solidFill>
                  <a:srgbClr val="246889"/>
                </a:solidFill>
                <a:latin typeface="DIN Next LT Pro" charset="0"/>
                <a:ea typeface="DIN Next LT Pro" charset="0"/>
                <a:cs typeface="DIN Next LT Pro" charset="0"/>
              </a:defRPr>
            </a:lvl1pPr>
          </a:lstStyle>
          <a:p>
            <a:r>
              <a:rPr lang="it-IT" dirty="0" smtClean="0"/>
              <a:t>Click </a:t>
            </a:r>
            <a:r>
              <a:rPr lang="it-IT" dirty="0" err="1" smtClean="0"/>
              <a:t>here</a:t>
            </a:r>
            <a:r>
              <a:rPr lang="it-IT" dirty="0" smtClean="0"/>
              <a:t> to </a:t>
            </a:r>
            <a:r>
              <a:rPr lang="it-IT" dirty="0" err="1" smtClean="0"/>
              <a:t>add</a:t>
            </a:r>
            <a:r>
              <a:rPr lang="it-IT" dirty="0" smtClean="0"/>
              <a:t> Title</a:t>
            </a:r>
            <a:endParaRPr lang="it-IT" dirty="0"/>
          </a:p>
        </p:txBody>
      </p:sp>
      <p:sp>
        <p:nvSpPr>
          <p:cNvPr id="9" name="Rettangolo 8"/>
          <p:cNvSpPr/>
          <p:nvPr userDrawn="1"/>
        </p:nvSpPr>
        <p:spPr>
          <a:xfrm>
            <a:off x="495063" y="476672"/>
            <a:ext cx="2016224" cy="45719"/>
          </a:xfrm>
          <a:prstGeom prst="rect">
            <a:avLst/>
          </a:prstGeom>
          <a:solidFill>
            <a:srgbClr val="0E71B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srgbClr val="246889"/>
              </a:solidFill>
            </a:endParaRPr>
          </a:p>
        </p:txBody>
      </p:sp>
    </p:spTree>
    <p:extLst>
      <p:ext uri="{BB962C8B-B14F-4D97-AF65-F5344CB8AC3E}">
        <p14:creationId xmlns:p14="http://schemas.microsoft.com/office/powerpoint/2010/main" val="1474920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st_Slide">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501104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2183773"/>
      </p:ext>
    </p:extLst>
  </p:cSld>
  <p:clrMap bg1="lt1" tx1="dk1" bg2="lt2" tx2="dk2" accent1="accent1" accent2="accent2" accent3="accent3" accent4="accent4" accent5="accent5" accent6="accent6" hlink="hlink" folHlink="folHlink"/>
  <p:sldLayoutIdLst>
    <p:sldLayoutId id="2147483706" r:id="rId1"/>
    <p:sldLayoutId id="2147483704" r:id="rId2"/>
    <p:sldLayoutId id="2147483708" r:id="rId3"/>
    <p:sldLayoutId id="2147483709" r:id="rId4"/>
    <p:sldLayoutId id="2147483710" r:id="rId5"/>
    <p:sldLayoutId id="2147483707" r:id="rId6"/>
  </p:sldLayoutIdLst>
  <p:timing>
    <p:tnLst>
      <p:par>
        <p:cTn id="1" dur="indefinite" restart="never" nodeType="tmRoot"/>
      </p:par>
    </p:tnLst>
  </p:timing>
  <p:hf hdr="0" ft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5.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43608" y="2153563"/>
            <a:ext cx="7488832" cy="720080"/>
          </a:xfrm>
        </p:spPr>
        <p:txBody>
          <a:bodyPr>
            <a:normAutofit fontScale="90000"/>
          </a:bodyPr>
          <a:lstStyle/>
          <a:p>
            <a:r>
              <a:rPr lang="pl-PL" sz="4000" dirty="0" err="1" smtClean="0"/>
              <a:t>Task</a:t>
            </a:r>
            <a:r>
              <a:rPr lang="pl-PL" sz="4000" dirty="0" smtClean="0"/>
              <a:t> </a:t>
            </a:r>
            <a:r>
              <a:rPr lang="pl-PL" sz="4000" dirty="0"/>
              <a:t>9.2 Business </a:t>
            </a:r>
            <a:r>
              <a:rPr lang="pl-PL" sz="4000" dirty="0" err="1"/>
              <a:t>Pilots</a:t>
            </a:r>
            <a:r>
              <a:rPr lang="pl-PL" sz="4000" dirty="0"/>
              <a:t/>
            </a:r>
            <a:br>
              <a:rPr lang="pl-PL" sz="4000" dirty="0"/>
            </a:br>
            <a:endParaRPr lang="en-GB" sz="3100" dirty="0"/>
          </a:p>
        </p:txBody>
      </p:sp>
      <p:sp>
        <p:nvSpPr>
          <p:cNvPr id="3" name="Sottotitolo 2"/>
          <p:cNvSpPr>
            <a:spLocks noGrp="1"/>
          </p:cNvSpPr>
          <p:nvPr>
            <p:ph type="subTitle" idx="1"/>
          </p:nvPr>
        </p:nvSpPr>
        <p:spPr>
          <a:xfrm>
            <a:off x="467544" y="4987280"/>
            <a:ext cx="8352928" cy="601960"/>
          </a:xfrm>
        </p:spPr>
        <p:txBody>
          <a:bodyPr/>
          <a:lstStyle/>
          <a:p>
            <a:pPr algn="ctr"/>
            <a:r>
              <a:rPr lang="en-GB" sz="1800" dirty="0" smtClean="0">
                <a:solidFill>
                  <a:schemeClr val="accent6">
                    <a:lumMod val="10000"/>
                  </a:schemeClr>
                </a:solidFill>
              </a:rPr>
              <a:t>EOSC hub kick-off, </a:t>
            </a:r>
            <a:r>
              <a:rPr lang="en-GB" sz="1800" dirty="0" smtClean="0">
                <a:solidFill>
                  <a:schemeClr val="accent6">
                    <a:lumMod val="10000"/>
                  </a:schemeClr>
                </a:solidFill>
              </a:rPr>
              <a:t>9.01</a:t>
            </a:r>
            <a:r>
              <a:rPr lang="en-GB" sz="1800" dirty="0" smtClean="0">
                <a:solidFill>
                  <a:schemeClr val="accent6">
                    <a:lumMod val="10000"/>
                  </a:schemeClr>
                </a:solidFill>
              </a:rPr>
              <a:t>, Amsterdam</a:t>
            </a:r>
            <a:endParaRPr lang="en-GB" sz="1800" dirty="0">
              <a:solidFill>
                <a:schemeClr val="accent6">
                  <a:lumMod val="10000"/>
                </a:schemeClr>
              </a:solidFill>
            </a:endParaRPr>
          </a:p>
          <a:p>
            <a:endParaRPr lang="en-GB" sz="1800" dirty="0">
              <a:solidFill>
                <a:schemeClr val="accent6">
                  <a:lumMod val="10000"/>
                </a:schemeClr>
              </a:solidFill>
            </a:endParaRPr>
          </a:p>
        </p:txBody>
      </p:sp>
      <p:sp>
        <p:nvSpPr>
          <p:cNvPr id="5" name="Segnaposto testo 4"/>
          <p:cNvSpPr>
            <a:spLocks noGrp="1"/>
          </p:cNvSpPr>
          <p:nvPr>
            <p:ph type="body" sz="quarter" idx="12"/>
          </p:nvPr>
        </p:nvSpPr>
        <p:spPr>
          <a:xfrm>
            <a:off x="4067945" y="3356992"/>
            <a:ext cx="4824536" cy="422920"/>
          </a:xfrm>
        </p:spPr>
        <p:txBody>
          <a:bodyPr/>
          <a:lstStyle/>
          <a:p>
            <a:r>
              <a:rPr lang="en-US" sz="2000" dirty="0" smtClean="0">
                <a:solidFill>
                  <a:schemeClr val="bg1"/>
                </a:solidFill>
              </a:rPr>
              <a:t>Marcin </a:t>
            </a:r>
            <a:r>
              <a:rPr lang="en-US" sz="2000" dirty="0" err="1" smtClean="0">
                <a:solidFill>
                  <a:schemeClr val="bg1"/>
                </a:solidFill>
              </a:rPr>
              <a:t>Płóciennik</a:t>
            </a:r>
            <a:r>
              <a:rPr lang="en-US" sz="2000" dirty="0" smtClean="0">
                <a:solidFill>
                  <a:schemeClr val="bg1"/>
                </a:solidFill>
              </a:rPr>
              <a:t>, PSNC</a:t>
            </a:r>
            <a:endParaRPr lang="en-GB" sz="2000" dirty="0">
              <a:solidFill>
                <a:schemeClr val="bg1"/>
              </a:solidFill>
            </a:endParaRPr>
          </a:p>
        </p:txBody>
      </p:sp>
    </p:spTree>
    <p:extLst>
      <p:ext uri="{BB962C8B-B14F-4D97-AF65-F5344CB8AC3E}">
        <p14:creationId xmlns:p14="http://schemas.microsoft.com/office/powerpoint/2010/main" val="21119149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latin typeface="Calibri" charset="0"/>
                <a:ea typeface="Calibri" charset="0"/>
                <a:cs typeface="Calibri" charset="0"/>
              </a:rPr>
              <a:pPr/>
              <a:t>10</a:t>
            </a:fld>
            <a:endParaRPr lang="en-US" dirty="0">
              <a:latin typeface="Calibri" charset="0"/>
              <a:ea typeface="Calibri" charset="0"/>
              <a:cs typeface="Calibri" charset="0"/>
            </a:endParaRPr>
          </a:p>
        </p:txBody>
      </p:sp>
      <p:sp>
        <p:nvSpPr>
          <p:cNvPr id="4" name="Title 3"/>
          <p:cNvSpPr>
            <a:spLocks noGrp="1"/>
          </p:cNvSpPr>
          <p:nvPr>
            <p:ph type="title"/>
          </p:nvPr>
        </p:nvSpPr>
        <p:spPr>
          <a:xfrm>
            <a:off x="467544" y="620688"/>
            <a:ext cx="6480720" cy="576064"/>
          </a:xfrm>
        </p:spPr>
        <p:txBody>
          <a:bodyPr/>
          <a:lstStyle/>
          <a:p>
            <a:r>
              <a:rPr lang="en-US" dirty="0" smtClean="0"/>
              <a:t>D9.1</a:t>
            </a:r>
            <a:endParaRPr lang="en-US" dirty="0"/>
          </a:p>
        </p:txBody>
      </p:sp>
      <p:sp>
        <p:nvSpPr>
          <p:cNvPr id="5" name="Content Placeholder 4"/>
          <p:cNvSpPr>
            <a:spLocks noGrp="1"/>
          </p:cNvSpPr>
          <p:nvPr>
            <p:ph idx="1"/>
          </p:nvPr>
        </p:nvSpPr>
        <p:spPr>
          <a:xfrm>
            <a:off x="611560" y="1567333"/>
            <a:ext cx="8229600" cy="4525963"/>
          </a:xfrm>
        </p:spPr>
        <p:txBody>
          <a:bodyPr/>
          <a:lstStyle/>
          <a:p>
            <a:pPr fontAlgn="base"/>
            <a:r>
              <a:rPr lang="en-US" dirty="0" smtClean="0"/>
              <a:t>Deliverable </a:t>
            </a:r>
            <a:r>
              <a:rPr lang="en-US" dirty="0"/>
              <a:t>D9.1, </a:t>
            </a:r>
            <a:r>
              <a:rPr lang="en-US" dirty="0" smtClean="0"/>
              <a:t>Month3</a:t>
            </a:r>
          </a:p>
          <a:p>
            <a:pPr lvl="1" fontAlgn="base"/>
            <a:r>
              <a:rPr lang="en-US" sz="2600" dirty="0"/>
              <a:t>Title: </a:t>
            </a:r>
            <a:r>
              <a:rPr lang="en-US" sz="2600" b="1" dirty="0"/>
              <a:t>Initial Business Pilots Overview &amp; Work </a:t>
            </a:r>
            <a:r>
              <a:rPr lang="en-US" sz="2600" b="1" dirty="0" smtClean="0"/>
              <a:t>Plans</a:t>
            </a:r>
          </a:p>
          <a:p>
            <a:pPr lvl="1" fontAlgn="base"/>
            <a:r>
              <a:rPr lang="en-US" sz="1800" i="1" dirty="0" smtClean="0"/>
              <a:t>“This </a:t>
            </a:r>
            <a:r>
              <a:rPr lang="en-US" sz="1800" i="1" dirty="0"/>
              <a:t>report provides an introduction to the management of the business pilots and </a:t>
            </a:r>
            <a:r>
              <a:rPr lang="en-US" sz="1800" b="1" i="1" dirty="0"/>
              <a:t>details the individual activity plans </a:t>
            </a:r>
            <a:r>
              <a:rPr lang="en-US" sz="1800" i="1" dirty="0"/>
              <a:t>of each comprising objectives, timelines and expected results. Communication of initial activities will be limited to the Joint DIH public </a:t>
            </a:r>
            <a:r>
              <a:rPr lang="en-US" sz="1800" i="1" dirty="0" err="1"/>
              <a:t>webspaces</a:t>
            </a:r>
            <a:r>
              <a:rPr lang="en-US" sz="1800" i="1" dirty="0"/>
              <a:t>. Upon conclusion of each pilot, a polished use case will be published for external consumption</a:t>
            </a:r>
            <a:r>
              <a:rPr lang="en-US" sz="1800" i="1" dirty="0" smtClean="0"/>
              <a:t>.”</a:t>
            </a:r>
            <a:endParaRPr lang="en-US" sz="2000" b="1" i="1" dirty="0" smtClean="0"/>
          </a:p>
          <a:p>
            <a:pPr lvl="1" fontAlgn="base"/>
            <a:r>
              <a:rPr lang="en-US" sz="2600" dirty="0" smtClean="0"/>
              <a:t>Initial TOC to be proposed next week</a:t>
            </a:r>
          </a:p>
          <a:p>
            <a:pPr lvl="1" fontAlgn="base"/>
            <a:r>
              <a:rPr lang="en-US" sz="2400" dirty="0"/>
              <a:t>Questionnaire for the Pilots to define necessary details beginning of the </a:t>
            </a:r>
            <a:r>
              <a:rPr lang="en-US" sz="2400" dirty="0" smtClean="0"/>
              <a:t>February</a:t>
            </a:r>
          </a:p>
          <a:p>
            <a:pPr marL="457200" lvl="1" indent="0" fontAlgn="base">
              <a:buNone/>
            </a:pPr>
            <a:endParaRPr lang="en-US" sz="2600" dirty="0" smtClean="0"/>
          </a:p>
          <a:p>
            <a:pPr lvl="3" fontAlgn="base"/>
            <a:endParaRPr lang="en-US" sz="1800" b="1" dirty="0"/>
          </a:p>
          <a:p>
            <a:pPr marL="457200" lvl="1" indent="0" fontAlgn="base">
              <a:buNone/>
            </a:pPr>
            <a:endParaRPr lang="en-US" sz="1800" dirty="0"/>
          </a:p>
        </p:txBody>
      </p:sp>
      <p:sp>
        <p:nvSpPr>
          <p:cNvPr id="7" name="Date Placeholder 1"/>
          <p:cNvSpPr>
            <a:spLocks noGrp="1"/>
          </p:cNvSpPr>
          <p:nvPr>
            <p:ph type="dt" sz="half" idx="10"/>
          </p:nvPr>
        </p:nvSpPr>
        <p:spPr>
          <a:xfrm>
            <a:off x="457200" y="6304236"/>
            <a:ext cx="2133600" cy="365125"/>
          </a:xfrm>
        </p:spPr>
        <p:txBody>
          <a:bodyPr/>
          <a:lstStyle/>
          <a:p>
            <a:r>
              <a:rPr lang="en-US" dirty="0" smtClean="0">
                <a:latin typeface="Calibri" charset="0"/>
                <a:ea typeface="Calibri" charset="0"/>
                <a:cs typeface="Calibri" charset="0"/>
              </a:rPr>
              <a:t>09/01/2018</a:t>
            </a:r>
            <a:endParaRPr lang="en-US" dirty="0">
              <a:latin typeface="Calibri" charset="0"/>
              <a:ea typeface="Calibri" charset="0"/>
              <a:cs typeface="Calibri" charset="0"/>
            </a:endParaRPr>
          </a:p>
        </p:txBody>
      </p:sp>
    </p:spTree>
    <p:extLst>
      <p:ext uri="{BB962C8B-B14F-4D97-AF65-F5344CB8AC3E}">
        <p14:creationId xmlns:p14="http://schemas.microsoft.com/office/powerpoint/2010/main" val="15641705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latin typeface="Calibri" charset="0"/>
                <a:ea typeface="Calibri" charset="0"/>
                <a:cs typeface="Calibri" charset="0"/>
              </a:rPr>
              <a:pPr/>
              <a:t>11</a:t>
            </a:fld>
            <a:endParaRPr lang="en-US" dirty="0">
              <a:latin typeface="Calibri" charset="0"/>
              <a:ea typeface="Calibri" charset="0"/>
              <a:cs typeface="Calibri" charset="0"/>
            </a:endParaRPr>
          </a:p>
        </p:txBody>
      </p:sp>
      <p:sp>
        <p:nvSpPr>
          <p:cNvPr id="4" name="Title 3"/>
          <p:cNvSpPr>
            <a:spLocks noGrp="1"/>
          </p:cNvSpPr>
          <p:nvPr>
            <p:ph type="title"/>
          </p:nvPr>
        </p:nvSpPr>
        <p:spPr>
          <a:xfrm>
            <a:off x="467544" y="620688"/>
            <a:ext cx="6480720" cy="576064"/>
          </a:xfrm>
        </p:spPr>
        <p:txBody>
          <a:bodyPr/>
          <a:lstStyle/>
          <a:p>
            <a:r>
              <a:rPr lang="en-US" dirty="0" smtClean="0"/>
              <a:t>9.2: KPI and Metrics</a:t>
            </a:r>
            <a:endParaRPr lang="en-US" dirty="0"/>
          </a:p>
        </p:txBody>
      </p:sp>
      <p:sp>
        <p:nvSpPr>
          <p:cNvPr id="5" name="Content Placeholder 4"/>
          <p:cNvSpPr>
            <a:spLocks noGrp="1"/>
          </p:cNvSpPr>
          <p:nvPr>
            <p:ph idx="1"/>
          </p:nvPr>
        </p:nvSpPr>
        <p:spPr>
          <a:xfrm>
            <a:off x="611560" y="1567333"/>
            <a:ext cx="8229600" cy="4525963"/>
          </a:xfrm>
        </p:spPr>
        <p:txBody>
          <a:bodyPr/>
          <a:lstStyle/>
          <a:p>
            <a:pPr fontAlgn="base"/>
            <a:r>
              <a:rPr lang="en-US" sz="1600" dirty="0" smtClean="0"/>
              <a:t>KPIs </a:t>
            </a:r>
            <a:r>
              <a:rPr lang="en-US" sz="1600" dirty="0"/>
              <a:t>defined during proposal writing:</a:t>
            </a:r>
          </a:p>
          <a:p>
            <a:pPr lvl="1" fontAlgn="base"/>
            <a:r>
              <a:rPr lang="en-US" sz="2000" b="1" dirty="0"/>
              <a:t>KPI04:  # published business pilot success </a:t>
            </a:r>
            <a:r>
              <a:rPr lang="en-US" sz="2000" b="1" dirty="0" smtClean="0"/>
              <a:t>stories</a:t>
            </a:r>
          </a:p>
          <a:p>
            <a:pPr fontAlgn="base"/>
            <a:r>
              <a:rPr lang="en-US" sz="1600" dirty="0" smtClean="0"/>
              <a:t>Related KPIs:</a:t>
            </a:r>
          </a:p>
          <a:p>
            <a:pPr lvl="1" fontAlgn="base"/>
            <a:r>
              <a:rPr lang="en-US" sz="2000" dirty="0" smtClean="0"/>
              <a:t>Dissemination:</a:t>
            </a:r>
          </a:p>
          <a:p>
            <a:pPr lvl="2" fontAlgn="base"/>
            <a:r>
              <a:rPr lang="en-US" sz="1400" dirty="0"/>
              <a:t>Participate in industry-related &gt; E.g. </a:t>
            </a:r>
            <a:r>
              <a:rPr lang="en-US" sz="1400" dirty="0" err="1"/>
              <a:t>GreenPort</a:t>
            </a:r>
            <a:r>
              <a:rPr lang="en-US" sz="1400" dirty="0"/>
              <a:t> Conference &amp; Business2Sea (</a:t>
            </a:r>
            <a:r>
              <a:rPr lang="en-US" sz="1400" dirty="0" err="1"/>
              <a:t>ACTIONport</a:t>
            </a:r>
            <a:r>
              <a:rPr lang="en-US" sz="1400" dirty="0"/>
              <a:t>) or events International Water Association (</a:t>
            </a:r>
            <a:r>
              <a:rPr lang="en-US" sz="1400" dirty="0" err="1"/>
              <a:t>Ecohydros</a:t>
            </a:r>
            <a:r>
              <a:rPr lang="en-US" sz="1400" dirty="0"/>
              <a:t>) or Big Data from Space </a:t>
            </a:r>
            <a:r>
              <a:rPr lang="en-US" sz="1400" dirty="0" smtClean="0"/>
              <a:t>Conference </a:t>
            </a:r>
            <a:r>
              <a:rPr lang="en-US" sz="1400" dirty="0"/>
              <a:t>(</a:t>
            </a:r>
            <a:r>
              <a:rPr lang="en-US" sz="1400" dirty="0" err="1"/>
              <a:t>Hidronav</a:t>
            </a:r>
            <a:r>
              <a:rPr lang="en-US" sz="1400" dirty="0"/>
              <a:t>) </a:t>
            </a:r>
            <a:endParaRPr lang="en-US" sz="1400" dirty="0" smtClean="0"/>
          </a:p>
          <a:p>
            <a:pPr lvl="2" fontAlgn="base"/>
            <a:r>
              <a:rPr lang="en-US" sz="1400" dirty="0" smtClean="0"/>
              <a:t>Promote </a:t>
            </a:r>
            <a:r>
              <a:rPr lang="en-US" sz="1400" dirty="0"/>
              <a:t>the outputs of the &gt; 1 flyer showcasing each business pilot business pilots &gt; 1 business use case </a:t>
            </a:r>
            <a:r>
              <a:rPr lang="en-US" sz="1400" dirty="0" smtClean="0"/>
              <a:t>publication</a:t>
            </a:r>
          </a:p>
          <a:p>
            <a:pPr lvl="2" fontAlgn="base"/>
            <a:r>
              <a:rPr lang="en-US" sz="1400" dirty="0"/>
              <a:t>Write use cases to illustrate &gt; 1 use case per business pilot, focused on usage added value of business pilots </a:t>
            </a:r>
            <a:endParaRPr lang="en-US" sz="1400" dirty="0"/>
          </a:p>
          <a:p>
            <a:pPr marL="914400" lvl="2" indent="0" fontAlgn="base">
              <a:buNone/>
            </a:pPr>
            <a:r>
              <a:rPr lang="en-US" sz="1400" dirty="0" smtClean="0"/>
              <a:t> </a:t>
            </a:r>
            <a:endParaRPr lang="en-US" sz="1400" dirty="0"/>
          </a:p>
          <a:p>
            <a:pPr lvl="1" fontAlgn="base"/>
            <a:endParaRPr lang="en-US" sz="1800" dirty="0"/>
          </a:p>
        </p:txBody>
      </p:sp>
      <p:sp>
        <p:nvSpPr>
          <p:cNvPr id="7" name="Date Placeholder 1"/>
          <p:cNvSpPr>
            <a:spLocks noGrp="1"/>
          </p:cNvSpPr>
          <p:nvPr>
            <p:ph type="dt" sz="half" idx="10"/>
          </p:nvPr>
        </p:nvSpPr>
        <p:spPr>
          <a:xfrm>
            <a:off x="457200" y="6304236"/>
            <a:ext cx="2133600" cy="365125"/>
          </a:xfrm>
        </p:spPr>
        <p:txBody>
          <a:bodyPr/>
          <a:lstStyle/>
          <a:p>
            <a:r>
              <a:rPr lang="en-US" dirty="0" smtClean="0">
                <a:latin typeface="Calibri" charset="0"/>
                <a:ea typeface="Calibri" charset="0"/>
                <a:cs typeface="Calibri" charset="0"/>
              </a:rPr>
              <a:t>09/01/2018</a:t>
            </a:r>
            <a:endParaRPr lang="en-US" dirty="0">
              <a:latin typeface="Calibri" charset="0"/>
              <a:ea typeface="Calibri" charset="0"/>
              <a:cs typeface="Calibri" charset="0"/>
            </a:endParaRPr>
          </a:p>
        </p:txBody>
      </p:sp>
    </p:spTree>
    <p:extLst>
      <p:ext uri="{BB962C8B-B14F-4D97-AF65-F5344CB8AC3E}">
        <p14:creationId xmlns:p14="http://schemas.microsoft.com/office/powerpoint/2010/main" val="1088412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latin typeface="Calibri" charset="0"/>
                <a:ea typeface="Calibri" charset="0"/>
                <a:cs typeface="Calibri" charset="0"/>
              </a:rPr>
              <a:pPr/>
              <a:t>12</a:t>
            </a:fld>
            <a:endParaRPr lang="en-US" dirty="0">
              <a:latin typeface="Calibri" charset="0"/>
              <a:ea typeface="Calibri" charset="0"/>
              <a:cs typeface="Calibri" charset="0"/>
            </a:endParaRPr>
          </a:p>
        </p:txBody>
      </p:sp>
      <p:sp>
        <p:nvSpPr>
          <p:cNvPr id="4" name="Title 3"/>
          <p:cNvSpPr>
            <a:spLocks noGrp="1"/>
          </p:cNvSpPr>
          <p:nvPr>
            <p:ph type="title"/>
          </p:nvPr>
        </p:nvSpPr>
        <p:spPr>
          <a:xfrm>
            <a:off x="467544" y="620688"/>
            <a:ext cx="6480720" cy="576064"/>
          </a:xfrm>
        </p:spPr>
        <p:txBody>
          <a:bodyPr/>
          <a:lstStyle/>
          <a:p>
            <a:r>
              <a:rPr lang="en-US" dirty="0" smtClean="0"/>
              <a:t>9.2: KPI and Metrics (part of the table)</a:t>
            </a:r>
            <a:endParaRPr lang="en-US" dirty="0"/>
          </a:p>
        </p:txBody>
      </p:sp>
      <p:sp>
        <p:nvSpPr>
          <p:cNvPr id="5" name="Content Placeholder 4"/>
          <p:cNvSpPr>
            <a:spLocks noGrp="1"/>
          </p:cNvSpPr>
          <p:nvPr>
            <p:ph idx="1"/>
          </p:nvPr>
        </p:nvSpPr>
        <p:spPr>
          <a:xfrm>
            <a:off x="611560" y="1567333"/>
            <a:ext cx="8229600" cy="4525963"/>
          </a:xfrm>
        </p:spPr>
        <p:txBody>
          <a:bodyPr/>
          <a:lstStyle/>
          <a:p>
            <a:pPr marL="914400" lvl="2" indent="0" fontAlgn="base">
              <a:buNone/>
            </a:pPr>
            <a:r>
              <a:rPr lang="en-US" sz="1400" dirty="0" smtClean="0"/>
              <a:t> </a:t>
            </a:r>
            <a:endParaRPr lang="en-US" sz="1400" dirty="0"/>
          </a:p>
          <a:p>
            <a:pPr lvl="1" fontAlgn="base"/>
            <a:endParaRPr lang="en-US" sz="1800" dirty="0"/>
          </a:p>
        </p:txBody>
      </p:sp>
      <p:sp>
        <p:nvSpPr>
          <p:cNvPr id="7" name="Date Placeholder 1"/>
          <p:cNvSpPr>
            <a:spLocks noGrp="1"/>
          </p:cNvSpPr>
          <p:nvPr>
            <p:ph type="dt" sz="half" idx="10"/>
          </p:nvPr>
        </p:nvSpPr>
        <p:spPr>
          <a:xfrm>
            <a:off x="457200" y="6304236"/>
            <a:ext cx="2133600" cy="365125"/>
          </a:xfrm>
        </p:spPr>
        <p:txBody>
          <a:bodyPr/>
          <a:lstStyle/>
          <a:p>
            <a:r>
              <a:rPr lang="en-US" dirty="0" smtClean="0">
                <a:latin typeface="Calibri" charset="0"/>
                <a:ea typeface="Calibri" charset="0"/>
                <a:cs typeface="Calibri" charset="0"/>
              </a:rPr>
              <a:t>09/01/2018</a:t>
            </a:r>
            <a:endParaRPr lang="en-US" dirty="0">
              <a:latin typeface="Calibri" charset="0"/>
              <a:ea typeface="Calibri" charset="0"/>
              <a:cs typeface="Calibri" charset="0"/>
            </a:endParaRPr>
          </a:p>
        </p:txBody>
      </p:sp>
      <p:graphicFrame>
        <p:nvGraphicFramePr>
          <p:cNvPr id="8" name="Table 7"/>
          <p:cNvGraphicFramePr>
            <a:graphicFrameLocks noGrp="1"/>
          </p:cNvGraphicFramePr>
          <p:nvPr>
            <p:extLst>
              <p:ext uri="{D42A27DB-BD31-4B8C-83A1-F6EECF244321}">
                <p14:modId xmlns:p14="http://schemas.microsoft.com/office/powerpoint/2010/main" val="1501301336"/>
              </p:ext>
            </p:extLst>
          </p:nvPr>
        </p:nvGraphicFramePr>
        <p:xfrm>
          <a:off x="628650" y="1844823"/>
          <a:ext cx="7886701" cy="3902143"/>
        </p:xfrm>
        <a:graphic>
          <a:graphicData uri="http://schemas.openxmlformats.org/drawingml/2006/table">
            <a:tbl>
              <a:tblPr/>
              <a:tblGrid>
                <a:gridCol w="1034935"/>
                <a:gridCol w="1851660"/>
                <a:gridCol w="2425238"/>
                <a:gridCol w="1016231"/>
                <a:gridCol w="773084"/>
                <a:gridCol w="785553"/>
              </a:tblGrid>
              <a:tr h="181171">
                <a:tc>
                  <a:txBody>
                    <a:bodyPr/>
                    <a:lstStyle/>
                    <a:p>
                      <a:pPr rtl="0" fontAlgn="b"/>
                      <a:r>
                        <a:rPr lang="en-US" sz="900" b="1" dirty="0" err="1" smtClean="0">
                          <a:effectLst/>
                        </a:rPr>
                        <a:t>WPw</a:t>
                      </a:r>
                      <a:endParaRPr lang="en-US" sz="900" b="1" dirty="0">
                        <a:effectLst/>
                      </a:endParaRPr>
                    </a:p>
                  </a:txBody>
                  <a:tcPr marL="18704" marR="18704" marT="12469" marB="12469"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900" b="1">
                          <a:effectLst/>
                        </a:rPr>
                        <a:t>Success criteria</a:t>
                      </a:r>
                    </a:p>
                  </a:txBody>
                  <a:tcPr marL="18704" marR="18704" marT="12469" marB="12469"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900" b="1">
                          <a:effectLst/>
                        </a:rPr>
                        <a:t>Indicator</a:t>
                      </a:r>
                    </a:p>
                  </a:txBody>
                  <a:tcPr marL="18704" marR="18704" marT="12469" marB="12469"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900" b="1">
                          <a:effectLst/>
                        </a:rPr>
                        <a:t>Baseline</a:t>
                      </a:r>
                    </a:p>
                  </a:txBody>
                  <a:tcPr marL="18704" marR="18704" marT="12469" marB="12469"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gridSpan="2">
                  <a:txBody>
                    <a:bodyPr/>
                    <a:lstStyle/>
                    <a:p>
                      <a:pPr algn="ctr" rtl="0" fontAlgn="b"/>
                      <a:r>
                        <a:rPr lang="en-US" sz="900" b="1">
                          <a:effectLst/>
                        </a:rPr>
                        <a:t>Target</a:t>
                      </a:r>
                    </a:p>
                  </a:txBody>
                  <a:tcPr marL="18704" marR="18704" marT="12469" marB="12469"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hMerge="1">
                  <a:txBody>
                    <a:bodyPr/>
                    <a:lstStyle/>
                    <a:p>
                      <a:endParaRPr lang="en-US"/>
                    </a:p>
                  </a:txBody>
                  <a:tcPr/>
                </a:tc>
              </a:tr>
              <a:tr h="947663">
                <a:tc>
                  <a:txBody>
                    <a:bodyPr/>
                    <a:lstStyle/>
                    <a:p>
                      <a:pPr rtl="0" fontAlgn="t"/>
                      <a:r>
                        <a:rPr lang="en-US" sz="900">
                          <a:effectLst/>
                        </a:rPr>
                        <a:t>Work package number</a:t>
                      </a:r>
                    </a:p>
                  </a:txBody>
                  <a:tcPr marL="18704" marR="18704" marT="12469" marB="12469">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900">
                          <a:effectLst/>
                        </a:rPr>
                        <a:t>What is your strategic objective with regards to the exploitation of the result? (e.g. increase the user base, achieve sustainable funding)</a:t>
                      </a:r>
                    </a:p>
                  </a:txBody>
                  <a:tcPr marL="18704" marR="18704" marT="12469" marB="12469"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t"/>
                      <a:r>
                        <a:rPr lang="en-US" sz="900">
                          <a:effectLst/>
                        </a:rPr>
                        <a:t>Could you please give us an indicator to measure how you are succeeding in exploiting the result?</a:t>
                      </a:r>
                    </a:p>
                  </a:txBody>
                  <a:tcPr marL="18704" marR="18704" marT="12469" marB="12469">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t"/>
                      <a:r>
                        <a:rPr lang="en-US" sz="900">
                          <a:effectLst/>
                        </a:rPr>
                        <a:t>What is the value of the measure at the at the beginning of the project?</a:t>
                      </a:r>
                    </a:p>
                  </a:txBody>
                  <a:tcPr marL="18704" marR="18704" marT="12469" marB="12469">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ctr" rtl="0" fontAlgn="t"/>
                      <a:r>
                        <a:rPr lang="en-US" sz="900">
                          <a:effectLst/>
                        </a:rPr>
                        <a:t>What is the ideal value you want to reach by the end of the project?</a:t>
                      </a:r>
                    </a:p>
                  </a:txBody>
                  <a:tcPr marL="18704" marR="18704" marT="12469" marB="12469">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ctr" rtl="0" fontAlgn="t"/>
                      <a:r>
                        <a:rPr lang="en-US" sz="900">
                          <a:effectLst/>
                        </a:rPr>
                        <a:t>What is the stretch value you want to reach by the end of the project?</a:t>
                      </a:r>
                    </a:p>
                  </a:txBody>
                  <a:tcPr marL="18704" marR="18704" marT="12469" marB="12469">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181171">
                <a:tc>
                  <a:txBody>
                    <a:bodyPr/>
                    <a:lstStyle/>
                    <a:p>
                      <a:pPr rtl="0" fontAlgn="b"/>
                      <a:r>
                        <a:rPr lang="en-US" sz="900">
                          <a:solidFill>
                            <a:srgbClr val="000000"/>
                          </a:solidFill>
                          <a:effectLst/>
                        </a:rPr>
                        <a:t>WP9</a:t>
                      </a:r>
                    </a:p>
                  </a:txBody>
                  <a:tcPr marL="18704" marR="18704" marT="12469" marB="12469"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900">
                          <a:solidFill>
                            <a:srgbClr val="000000"/>
                          </a:solidFill>
                          <a:effectLst/>
                        </a:rPr>
                        <a:t>Acceptance by relevant institutions</a:t>
                      </a:r>
                    </a:p>
                  </a:txBody>
                  <a:tcPr marL="18704" marR="18704" marT="12469" marB="12469"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900">
                          <a:solidFill>
                            <a:srgbClr val="000000"/>
                          </a:solidFill>
                          <a:effectLst/>
                        </a:rPr>
                        <a:t>Subscription of relevant institutions</a:t>
                      </a:r>
                    </a:p>
                  </a:txBody>
                  <a:tcPr marL="18704" marR="18704" marT="12469" marB="12469"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en-US" sz="900">
                          <a:solidFill>
                            <a:srgbClr val="000000"/>
                          </a:solidFill>
                          <a:effectLst/>
                        </a:rPr>
                        <a:t>0</a:t>
                      </a:r>
                    </a:p>
                  </a:txBody>
                  <a:tcPr marL="18704" marR="18704" marT="12469" marB="12469"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en-US" sz="900">
                          <a:solidFill>
                            <a:srgbClr val="000000"/>
                          </a:solidFill>
                          <a:effectLst/>
                        </a:rPr>
                        <a:t>5</a:t>
                      </a:r>
                    </a:p>
                  </a:txBody>
                  <a:tcPr marL="18704" marR="18704" marT="12469" marB="12469"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en-US" sz="900">
                          <a:solidFill>
                            <a:srgbClr val="000000"/>
                          </a:solidFill>
                          <a:effectLst/>
                        </a:rPr>
                        <a:t>3</a:t>
                      </a:r>
                    </a:p>
                  </a:txBody>
                  <a:tcPr marL="18704" marR="18704" marT="12469" marB="12469"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334470">
                <a:tc>
                  <a:txBody>
                    <a:bodyPr/>
                    <a:lstStyle/>
                    <a:p>
                      <a:pPr rtl="0" fontAlgn="b"/>
                      <a:r>
                        <a:rPr lang="en-US" sz="900">
                          <a:solidFill>
                            <a:srgbClr val="000000"/>
                          </a:solidFill>
                          <a:effectLst/>
                        </a:rPr>
                        <a:t>WP9 (Moxoff/Yottacle)</a:t>
                      </a:r>
                    </a:p>
                  </a:txBody>
                  <a:tcPr marL="18704" marR="18704" marT="12469" marB="12469"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900">
                          <a:solidFill>
                            <a:srgbClr val="000000"/>
                          </a:solidFill>
                          <a:effectLst/>
                        </a:rPr>
                        <a:t>Automatic video processing</a:t>
                      </a:r>
                    </a:p>
                  </a:txBody>
                  <a:tcPr marL="18704" marR="18704" marT="12469" marB="12469"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900">
                          <a:solidFill>
                            <a:srgbClr val="000000"/>
                          </a:solidFill>
                          <a:effectLst/>
                        </a:rPr>
                        <a:t>Hours for the processing of one training session (100 videos) (end of pilot: Dec 2018)</a:t>
                      </a:r>
                    </a:p>
                  </a:txBody>
                  <a:tcPr marL="18704" marR="18704" marT="12469" marB="12469"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en-US" sz="900">
                          <a:solidFill>
                            <a:srgbClr val="000000"/>
                          </a:solidFill>
                          <a:effectLst/>
                        </a:rPr>
                        <a:t>10</a:t>
                      </a:r>
                    </a:p>
                  </a:txBody>
                  <a:tcPr marL="18704" marR="18704" marT="12469" marB="12469"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nb-NO" sz="900">
                          <a:solidFill>
                            <a:srgbClr val="000000"/>
                          </a:solidFill>
                          <a:effectLst/>
                        </a:rPr>
                        <a:t>0.5</a:t>
                      </a:r>
                    </a:p>
                  </a:txBody>
                  <a:tcPr marL="18704" marR="18704" marT="12469" marB="12469"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is-IS" sz="900">
                          <a:solidFill>
                            <a:srgbClr val="000000"/>
                          </a:solidFill>
                          <a:effectLst/>
                        </a:rPr>
                        <a:t>2</a:t>
                      </a:r>
                    </a:p>
                  </a:txBody>
                  <a:tcPr marL="18704" marR="18704" marT="12469" marB="12469"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334470">
                <a:tc>
                  <a:txBody>
                    <a:bodyPr/>
                    <a:lstStyle/>
                    <a:p>
                      <a:pPr rtl="0" fontAlgn="b"/>
                      <a:r>
                        <a:rPr lang="en-US" sz="900">
                          <a:solidFill>
                            <a:srgbClr val="000000"/>
                          </a:solidFill>
                          <a:effectLst/>
                        </a:rPr>
                        <a:t>WP9 (Moxoff/Yottacle)</a:t>
                      </a:r>
                    </a:p>
                  </a:txBody>
                  <a:tcPr marL="18704" marR="18704" marT="12469" marB="12469"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900">
                          <a:solidFill>
                            <a:srgbClr val="000000"/>
                          </a:solidFill>
                          <a:effectLst/>
                        </a:rPr>
                        <a:t>Increase the user base in the sport field</a:t>
                      </a:r>
                    </a:p>
                  </a:txBody>
                  <a:tcPr marL="18704" marR="18704" marT="12469" marB="12469"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900">
                          <a:solidFill>
                            <a:srgbClr val="000000"/>
                          </a:solidFill>
                          <a:effectLst/>
                        </a:rPr>
                        <a:t>Number of users of the SaaS (end of pilot: Dec 2018)</a:t>
                      </a:r>
                    </a:p>
                  </a:txBody>
                  <a:tcPr marL="18704" marR="18704" marT="12469" marB="12469"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is-IS" sz="900">
                          <a:solidFill>
                            <a:srgbClr val="000000"/>
                          </a:solidFill>
                          <a:effectLst/>
                        </a:rPr>
                        <a:t>2</a:t>
                      </a:r>
                    </a:p>
                  </a:txBody>
                  <a:tcPr marL="18704" marR="18704" marT="12469" marB="12469"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en-US" sz="900">
                          <a:solidFill>
                            <a:srgbClr val="000000"/>
                          </a:solidFill>
                          <a:effectLst/>
                        </a:rPr>
                        <a:t>50</a:t>
                      </a:r>
                    </a:p>
                  </a:txBody>
                  <a:tcPr marL="18704" marR="18704" marT="12469" marB="12469"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en-US" sz="900">
                          <a:solidFill>
                            <a:srgbClr val="000000"/>
                          </a:solidFill>
                          <a:effectLst/>
                        </a:rPr>
                        <a:t>35</a:t>
                      </a:r>
                    </a:p>
                  </a:txBody>
                  <a:tcPr marL="18704" marR="18704" marT="12469" marB="12469"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334470">
                <a:tc>
                  <a:txBody>
                    <a:bodyPr/>
                    <a:lstStyle/>
                    <a:p>
                      <a:pPr rtl="0" fontAlgn="b"/>
                      <a:r>
                        <a:rPr lang="en-US" sz="900">
                          <a:solidFill>
                            <a:srgbClr val="000000"/>
                          </a:solidFill>
                          <a:effectLst/>
                        </a:rPr>
                        <a:t>WP9 (Moxoff/Yottacle)</a:t>
                      </a:r>
                    </a:p>
                  </a:txBody>
                  <a:tcPr marL="18704" marR="18704" marT="12469" marB="12469"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900">
                          <a:solidFill>
                            <a:srgbClr val="000000"/>
                          </a:solidFill>
                          <a:effectLst/>
                        </a:rPr>
                        <a:t>Extend the user base to other industrial sectors</a:t>
                      </a:r>
                    </a:p>
                  </a:txBody>
                  <a:tcPr marL="18704" marR="18704" marT="12469" marB="12469"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900">
                          <a:solidFill>
                            <a:srgbClr val="000000"/>
                          </a:solidFill>
                          <a:effectLst/>
                        </a:rPr>
                        <a:t>Number of new industrial sector (end of pilot: Dec 2018)</a:t>
                      </a:r>
                    </a:p>
                  </a:txBody>
                  <a:tcPr marL="18704" marR="18704" marT="12469" marB="12469"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en-US" sz="900">
                          <a:solidFill>
                            <a:srgbClr val="000000"/>
                          </a:solidFill>
                          <a:effectLst/>
                        </a:rPr>
                        <a:t>0</a:t>
                      </a:r>
                    </a:p>
                  </a:txBody>
                  <a:tcPr marL="18704" marR="18704" marT="12469" marB="12469"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en-US" sz="900">
                          <a:solidFill>
                            <a:srgbClr val="000000"/>
                          </a:solidFill>
                          <a:effectLst/>
                        </a:rPr>
                        <a:t>1</a:t>
                      </a:r>
                    </a:p>
                  </a:txBody>
                  <a:tcPr marL="18704" marR="18704" marT="12469" marB="12469"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en-US" sz="900">
                          <a:solidFill>
                            <a:srgbClr val="000000"/>
                          </a:solidFill>
                          <a:effectLst/>
                        </a:rPr>
                        <a:t>1</a:t>
                      </a:r>
                    </a:p>
                  </a:txBody>
                  <a:tcPr marL="18704" marR="18704" marT="12469" marB="12469"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794364">
                <a:tc>
                  <a:txBody>
                    <a:bodyPr/>
                    <a:lstStyle/>
                    <a:p>
                      <a:pPr rtl="0" fontAlgn="b"/>
                      <a:r>
                        <a:rPr lang="mr-IN" sz="900" b="0">
                          <a:solidFill>
                            <a:srgbClr val="000000"/>
                          </a:solidFill>
                          <a:effectLst/>
                          <a:latin typeface="Arial" charset="0"/>
                        </a:rPr>
                        <a:t>WP9 (AM)</a:t>
                      </a:r>
                    </a:p>
                  </a:txBody>
                  <a:tcPr marL="18704" marR="18704" marT="12469" marB="12469"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900" b="0">
                          <a:solidFill>
                            <a:srgbClr val="000000"/>
                          </a:solidFill>
                          <a:effectLst/>
                          <a:latin typeface="Arial" charset="0"/>
                        </a:rPr>
                        <a:t>Increase Performance &amp; accuracy in hydrodynamics: distribution of 3D high resolution forecasting system for hydrodynamic conditions running in a fast way</a:t>
                      </a:r>
                    </a:p>
                  </a:txBody>
                  <a:tcPr marL="18704" marR="18704" marT="12469" marB="12469"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900" b="0">
                          <a:solidFill>
                            <a:srgbClr val="000000"/>
                          </a:solidFill>
                          <a:effectLst/>
                          <a:latin typeface="Arial" charset="0"/>
                        </a:rPr>
                        <a:t>Time needed (h) for a 3-day forecast run in a single Port, with a 75 m spatial resolution</a:t>
                      </a:r>
                    </a:p>
                  </a:txBody>
                  <a:tcPr marL="18704" marR="18704" marT="12469" marB="12469"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is-IS" sz="900" b="0">
                          <a:solidFill>
                            <a:srgbClr val="000000"/>
                          </a:solidFill>
                          <a:effectLst/>
                          <a:latin typeface="Arial" charset="0"/>
                        </a:rPr>
                        <a:t>12</a:t>
                      </a:r>
                    </a:p>
                  </a:txBody>
                  <a:tcPr marL="18704" marR="18704" marT="12469" marB="12469"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is-IS" sz="900" b="0">
                          <a:solidFill>
                            <a:srgbClr val="000000"/>
                          </a:solidFill>
                          <a:effectLst/>
                          <a:latin typeface="Arial" charset="0"/>
                        </a:rPr>
                        <a:t>2</a:t>
                      </a:r>
                    </a:p>
                  </a:txBody>
                  <a:tcPr marL="18704" marR="18704" marT="12469" marB="12469"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en-US" sz="900" b="0">
                          <a:solidFill>
                            <a:srgbClr val="000000"/>
                          </a:solidFill>
                          <a:effectLst/>
                          <a:latin typeface="Arial" charset="0"/>
                        </a:rPr>
                        <a:t>4</a:t>
                      </a:r>
                    </a:p>
                  </a:txBody>
                  <a:tcPr marL="18704" marR="18704" marT="12469" marB="12469"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794364">
                <a:tc>
                  <a:txBody>
                    <a:bodyPr/>
                    <a:lstStyle/>
                    <a:p>
                      <a:pPr rtl="0" fontAlgn="b"/>
                      <a:r>
                        <a:rPr lang="mr-IN" sz="900" b="0">
                          <a:solidFill>
                            <a:srgbClr val="000000"/>
                          </a:solidFill>
                          <a:effectLst/>
                          <a:latin typeface="Arial" charset="0"/>
                        </a:rPr>
                        <a:t>WP9 (AM)</a:t>
                      </a:r>
                    </a:p>
                  </a:txBody>
                  <a:tcPr marL="18704" marR="18704" marT="12469" marB="12469"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900" b="0">
                          <a:solidFill>
                            <a:srgbClr val="000000"/>
                          </a:solidFill>
                          <a:effectLst/>
                          <a:latin typeface="Arial" charset="0"/>
                        </a:rPr>
                        <a:t>Increase Performance &amp; accuracy in meteorology: distribution of 3D high resolution forecasting system for meteorological conditions running in a fast way</a:t>
                      </a:r>
                    </a:p>
                  </a:txBody>
                  <a:tcPr marL="18704" marR="18704" marT="12469" marB="12469"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900" b="0">
                          <a:solidFill>
                            <a:srgbClr val="000000"/>
                          </a:solidFill>
                          <a:effectLst/>
                          <a:latin typeface="Arial" charset="0"/>
                        </a:rPr>
                        <a:t>Time needed (h) for a 5-day forecast run in an area covering a single Port, with a 1 km spatial resolution</a:t>
                      </a:r>
                    </a:p>
                  </a:txBody>
                  <a:tcPr marL="18704" marR="18704" marT="12469" marB="12469"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is-IS" sz="900" b="0">
                          <a:solidFill>
                            <a:srgbClr val="000000"/>
                          </a:solidFill>
                          <a:effectLst/>
                          <a:latin typeface="Arial" charset="0"/>
                        </a:rPr>
                        <a:t>12</a:t>
                      </a:r>
                    </a:p>
                  </a:txBody>
                  <a:tcPr marL="18704" marR="18704" marT="12469" marB="12469"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is-IS" sz="900" b="0">
                          <a:solidFill>
                            <a:srgbClr val="000000"/>
                          </a:solidFill>
                          <a:effectLst/>
                          <a:latin typeface="Arial" charset="0"/>
                        </a:rPr>
                        <a:t>2</a:t>
                      </a:r>
                    </a:p>
                  </a:txBody>
                  <a:tcPr marL="18704" marR="18704" marT="12469" marB="12469"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en-US" sz="900" b="0" dirty="0">
                          <a:solidFill>
                            <a:srgbClr val="000000"/>
                          </a:solidFill>
                          <a:effectLst/>
                          <a:latin typeface="Arial" charset="0"/>
                        </a:rPr>
                        <a:t>4</a:t>
                      </a:r>
                    </a:p>
                  </a:txBody>
                  <a:tcPr marL="18704" marR="18704" marT="12469" marB="12469"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423403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latin typeface="Calibri" charset="0"/>
                <a:ea typeface="Calibri" charset="0"/>
                <a:cs typeface="Calibri" charset="0"/>
              </a:rPr>
              <a:pPr/>
              <a:t>13</a:t>
            </a:fld>
            <a:endParaRPr lang="en-US" dirty="0">
              <a:latin typeface="Calibri" charset="0"/>
              <a:ea typeface="Calibri" charset="0"/>
              <a:cs typeface="Calibri" charset="0"/>
            </a:endParaRPr>
          </a:p>
        </p:txBody>
      </p:sp>
      <p:sp>
        <p:nvSpPr>
          <p:cNvPr id="4" name="Title 3"/>
          <p:cNvSpPr>
            <a:spLocks noGrp="1"/>
          </p:cNvSpPr>
          <p:nvPr>
            <p:ph type="title"/>
          </p:nvPr>
        </p:nvSpPr>
        <p:spPr>
          <a:xfrm>
            <a:off x="467544" y="620688"/>
            <a:ext cx="6480720" cy="576064"/>
          </a:xfrm>
        </p:spPr>
        <p:txBody>
          <a:bodyPr/>
          <a:lstStyle/>
          <a:p>
            <a:r>
              <a:rPr lang="en-US" dirty="0" smtClean="0"/>
              <a:t>9.2: Links</a:t>
            </a:r>
            <a:endParaRPr lang="en-US" dirty="0"/>
          </a:p>
        </p:txBody>
      </p:sp>
      <p:sp>
        <p:nvSpPr>
          <p:cNvPr id="5" name="Content Placeholder 4"/>
          <p:cNvSpPr>
            <a:spLocks noGrp="1"/>
          </p:cNvSpPr>
          <p:nvPr>
            <p:ph idx="1"/>
          </p:nvPr>
        </p:nvSpPr>
        <p:spPr>
          <a:xfrm>
            <a:off x="611560" y="1567333"/>
            <a:ext cx="8229600" cy="4525963"/>
          </a:xfrm>
        </p:spPr>
        <p:txBody>
          <a:bodyPr/>
          <a:lstStyle/>
          <a:p>
            <a:pPr fontAlgn="base"/>
            <a:r>
              <a:rPr lang="en-US" dirty="0" smtClean="0"/>
              <a:t>Links</a:t>
            </a:r>
            <a:endParaRPr lang="en-US" dirty="0"/>
          </a:p>
          <a:p>
            <a:pPr lvl="1" fontAlgn="base"/>
            <a:r>
              <a:rPr lang="en-US" dirty="0" smtClean="0"/>
              <a:t>Network </a:t>
            </a:r>
            <a:r>
              <a:rPr lang="en-US" dirty="0"/>
              <a:t>of contacts for potential </a:t>
            </a:r>
            <a:r>
              <a:rPr lang="en-US" dirty="0" smtClean="0"/>
              <a:t>collaboration</a:t>
            </a:r>
          </a:p>
          <a:p>
            <a:pPr lvl="2" fontAlgn="base"/>
            <a:r>
              <a:rPr lang="en-US" dirty="0" smtClean="0"/>
              <a:t>Needed to be identified for the 9.2.2, but in advance</a:t>
            </a:r>
            <a:endParaRPr lang="en-US" dirty="0"/>
          </a:p>
          <a:p>
            <a:pPr lvl="1" fontAlgn="base"/>
            <a:r>
              <a:rPr lang="en-US" dirty="0"/>
              <a:t>From </a:t>
            </a:r>
            <a:r>
              <a:rPr lang="en-US" dirty="0" smtClean="0"/>
              <a:t>9.2 </a:t>
            </a:r>
            <a:r>
              <a:rPr lang="en-US" dirty="0"/>
              <a:t>task to other project </a:t>
            </a:r>
            <a:r>
              <a:rPr lang="en-US" dirty="0" smtClean="0"/>
              <a:t>WPs</a:t>
            </a:r>
          </a:p>
          <a:p>
            <a:pPr lvl="2" fontAlgn="base"/>
            <a:r>
              <a:rPr lang="en-US" sz="1800" dirty="0" smtClean="0"/>
              <a:t>9.2.1 will need to collaborate with </a:t>
            </a:r>
            <a:r>
              <a:rPr lang="pl-PL" sz="1800" dirty="0" smtClean="0"/>
              <a:t>WP4, WP5, WP6 services to </a:t>
            </a:r>
            <a:r>
              <a:rPr lang="pl-PL" sz="1800" dirty="0" err="1" smtClean="0"/>
              <a:t>support</a:t>
            </a:r>
            <a:r>
              <a:rPr lang="pl-PL" sz="1800" dirty="0" smtClean="0"/>
              <a:t> the </a:t>
            </a:r>
            <a:r>
              <a:rPr lang="pl-PL" sz="1800" dirty="0" err="1" smtClean="0"/>
              <a:t>use</a:t>
            </a:r>
            <a:r>
              <a:rPr lang="pl-PL" sz="1800" dirty="0" smtClean="0"/>
              <a:t> </a:t>
            </a:r>
            <a:r>
              <a:rPr lang="pl-PL" sz="1800" dirty="0" err="1" smtClean="0"/>
              <a:t>cases</a:t>
            </a:r>
            <a:r>
              <a:rPr lang="pl-PL" sz="1800" dirty="0" smtClean="0"/>
              <a:t> (</a:t>
            </a:r>
            <a:r>
              <a:rPr lang="pl-PL" sz="1800" dirty="0" err="1" smtClean="0"/>
              <a:t>detailed</a:t>
            </a:r>
            <a:r>
              <a:rPr lang="pl-PL" sz="1800" dirty="0" smtClean="0"/>
              <a:t> </a:t>
            </a:r>
            <a:r>
              <a:rPr lang="pl-PL" sz="1800" dirty="0" err="1" smtClean="0"/>
              <a:t>matrix</a:t>
            </a:r>
            <a:r>
              <a:rPr lang="pl-PL" sz="1800" dirty="0" smtClean="0"/>
              <a:t> </a:t>
            </a:r>
            <a:r>
              <a:rPr lang="pl-PL" sz="1800" dirty="0" err="1" smtClean="0"/>
              <a:t>needed</a:t>
            </a:r>
            <a:r>
              <a:rPr lang="pl-PL" sz="1800" dirty="0" smtClean="0"/>
              <a:t> to be </a:t>
            </a:r>
            <a:r>
              <a:rPr lang="pl-PL" sz="1800" dirty="0" err="1" smtClean="0"/>
              <a:t>done</a:t>
            </a:r>
            <a:r>
              <a:rPr lang="pl-PL" sz="1800" dirty="0" smtClean="0"/>
              <a:t>)</a:t>
            </a:r>
            <a:endParaRPr lang="en-US" sz="1800" dirty="0" smtClean="0"/>
          </a:p>
          <a:p>
            <a:pPr lvl="2" fontAlgn="base"/>
            <a:r>
              <a:rPr lang="en-US" sz="1800" dirty="0" smtClean="0"/>
              <a:t>9.2.2 will disseminate </a:t>
            </a:r>
            <a:r>
              <a:rPr lang="en-US" sz="1800" dirty="0"/>
              <a:t>initial experiments via use cases and success stories to attract new customers and foster onboarding (with WP3) and inputs to WP2 (strategy and exploitation) </a:t>
            </a:r>
          </a:p>
          <a:p>
            <a:pPr marL="914400" lvl="2" indent="0" fontAlgn="base">
              <a:buNone/>
            </a:pPr>
            <a:endParaRPr lang="en-US" sz="1100" dirty="0"/>
          </a:p>
        </p:txBody>
      </p:sp>
      <p:sp>
        <p:nvSpPr>
          <p:cNvPr id="7" name="Date Placeholder 1"/>
          <p:cNvSpPr>
            <a:spLocks noGrp="1"/>
          </p:cNvSpPr>
          <p:nvPr>
            <p:ph type="dt" sz="half" idx="10"/>
          </p:nvPr>
        </p:nvSpPr>
        <p:spPr>
          <a:xfrm>
            <a:off x="457200" y="6304236"/>
            <a:ext cx="2133600" cy="365125"/>
          </a:xfrm>
        </p:spPr>
        <p:txBody>
          <a:bodyPr/>
          <a:lstStyle/>
          <a:p>
            <a:r>
              <a:rPr lang="en-US" dirty="0" smtClean="0">
                <a:latin typeface="Calibri" charset="0"/>
                <a:ea typeface="Calibri" charset="0"/>
                <a:cs typeface="Calibri" charset="0"/>
              </a:rPr>
              <a:t>09/01/2018</a:t>
            </a:r>
            <a:endParaRPr lang="en-US" dirty="0">
              <a:latin typeface="Calibri" charset="0"/>
              <a:ea typeface="Calibri" charset="0"/>
              <a:cs typeface="Calibri" charset="0"/>
            </a:endParaRPr>
          </a:p>
        </p:txBody>
      </p:sp>
    </p:spTree>
    <p:extLst>
      <p:ext uri="{BB962C8B-B14F-4D97-AF65-F5344CB8AC3E}">
        <p14:creationId xmlns:p14="http://schemas.microsoft.com/office/powerpoint/2010/main" val="11857593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1/9/18</a:t>
            </a:fld>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14</a:t>
            </a:fld>
            <a:endParaRPr lang="en-US" dirty="0"/>
          </a:p>
        </p:txBody>
      </p:sp>
      <p:sp>
        <p:nvSpPr>
          <p:cNvPr id="4" name="Title 3"/>
          <p:cNvSpPr>
            <a:spLocks noGrp="1"/>
          </p:cNvSpPr>
          <p:nvPr>
            <p:ph type="title"/>
          </p:nvPr>
        </p:nvSpPr>
        <p:spPr/>
        <p:txBody>
          <a:bodyPr/>
          <a:lstStyle/>
          <a:p>
            <a:r>
              <a:rPr lang="en-US" dirty="0" smtClean="0"/>
              <a:t>Open Points</a:t>
            </a:r>
            <a:endParaRPr lang="en-US" dirty="0"/>
          </a:p>
        </p:txBody>
      </p:sp>
      <p:sp>
        <p:nvSpPr>
          <p:cNvPr id="5" name="Content Placeholder 4"/>
          <p:cNvSpPr>
            <a:spLocks noGrp="1"/>
          </p:cNvSpPr>
          <p:nvPr>
            <p:ph idx="1"/>
          </p:nvPr>
        </p:nvSpPr>
        <p:spPr/>
        <p:txBody>
          <a:bodyPr/>
          <a:lstStyle/>
          <a:p>
            <a:r>
              <a:rPr lang="en-US" dirty="0" smtClean="0"/>
              <a:t>Durations: The pilots according to open call organize </a:t>
            </a:r>
            <a:r>
              <a:rPr lang="mr-IN" dirty="0" smtClean="0"/>
              <a:t>–</a:t>
            </a:r>
            <a:r>
              <a:rPr lang="en-US" dirty="0" smtClean="0"/>
              <a:t> 18 months, deliverable regarding the final results </a:t>
            </a:r>
            <a:r>
              <a:rPr lang="mr-IN" dirty="0" smtClean="0"/>
              <a:t>–</a:t>
            </a:r>
            <a:r>
              <a:rPr lang="en-US" dirty="0" smtClean="0"/>
              <a:t> month 21, first deliverable </a:t>
            </a:r>
            <a:r>
              <a:rPr lang="mr-IN" dirty="0" smtClean="0"/>
              <a:t>–</a:t>
            </a:r>
            <a:r>
              <a:rPr lang="en-US" dirty="0" smtClean="0"/>
              <a:t> month 3, KPI asks about end of the project, what should be involvement period of the pilot partners? Most of the information -&gt; month 18, ask to leave some resources afterwards</a:t>
            </a:r>
          </a:p>
          <a:p>
            <a:r>
              <a:rPr lang="en-US" dirty="0" smtClean="0"/>
              <a:t>Technical trainings for the business pilots? How to pass knowledge? </a:t>
            </a:r>
            <a:r>
              <a:rPr lang="en-US" dirty="0" smtClean="0">
                <a:sym typeface="Wingdings"/>
              </a:rPr>
              <a:t> 1-1 meetings</a:t>
            </a:r>
            <a:endParaRPr lang="en-US" dirty="0" smtClean="0"/>
          </a:p>
          <a:p>
            <a:r>
              <a:rPr lang="en-US" dirty="0" smtClean="0"/>
              <a:t>If not yet there, from the project we will need procedures, template and tools </a:t>
            </a:r>
            <a:r>
              <a:rPr lang="mr-IN" dirty="0" smtClean="0"/>
              <a:t>…</a:t>
            </a:r>
            <a:r>
              <a:rPr lang="pl-PL" dirty="0" smtClean="0"/>
              <a:t>. (and we </a:t>
            </a:r>
            <a:r>
              <a:rPr lang="pl-PL" dirty="0" err="1" smtClean="0"/>
              <a:t>need</a:t>
            </a:r>
            <a:r>
              <a:rPr lang="pl-PL" dirty="0" smtClean="0"/>
              <a:t> </a:t>
            </a:r>
            <a:r>
              <a:rPr lang="pl-PL" dirty="0" err="1" smtClean="0"/>
              <a:t>temporary</a:t>
            </a:r>
            <a:r>
              <a:rPr lang="pl-PL" dirty="0" smtClean="0"/>
              <a:t> </a:t>
            </a:r>
            <a:r>
              <a:rPr lang="pl-PL" dirty="0" err="1" smtClean="0"/>
              <a:t>solutions</a:t>
            </a:r>
            <a:r>
              <a:rPr lang="pl-PL" dirty="0" smtClean="0"/>
              <a:t>)</a:t>
            </a:r>
          </a:p>
          <a:p>
            <a:r>
              <a:rPr lang="pl-PL" dirty="0" err="1" smtClean="0"/>
              <a:t>Procedures</a:t>
            </a:r>
            <a:r>
              <a:rPr lang="pl-PL" dirty="0" smtClean="0"/>
              <a:t> for </a:t>
            </a:r>
            <a:r>
              <a:rPr lang="pl-PL" dirty="0" err="1" smtClean="0"/>
              <a:t>handling</a:t>
            </a:r>
            <a:r>
              <a:rPr lang="pl-PL" dirty="0" smtClean="0"/>
              <a:t> </a:t>
            </a:r>
            <a:r>
              <a:rPr lang="pl-PL" dirty="0" err="1"/>
              <a:t>p</a:t>
            </a:r>
            <a:r>
              <a:rPr lang="pl-PL" dirty="0" err="1" smtClean="0"/>
              <a:t>ilots</a:t>
            </a:r>
            <a:r>
              <a:rPr lang="pl-PL" dirty="0" smtClean="0"/>
              <a:t> </a:t>
            </a:r>
            <a:r>
              <a:rPr lang="pl-PL" dirty="0" err="1" smtClean="0"/>
              <a:t>requests</a:t>
            </a:r>
            <a:r>
              <a:rPr lang="pl-PL" dirty="0" smtClean="0"/>
              <a:t>-&gt; via 9.2</a:t>
            </a:r>
            <a:endParaRPr lang="en-US" dirty="0"/>
          </a:p>
        </p:txBody>
      </p:sp>
    </p:spTree>
    <p:extLst>
      <p:ext uri="{BB962C8B-B14F-4D97-AF65-F5344CB8AC3E}">
        <p14:creationId xmlns:p14="http://schemas.microsoft.com/office/powerpoint/2010/main" val="6695351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p:cNvSpPr txBox="1">
            <a:spLocks/>
          </p:cNvSpPr>
          <p:nvPr/>
        </p:nvSpPr>
        <p:spPr>
          <a:xfrm>
            <a:off x="323528" y="2253824"/>
            <a:ext cx="4877001" cy="1383355"/>
          </a:xfrm>
          <a:prstGeom prst="rect">
            <a:avLst/>
          </a:prstGeom>
        </p:spPr>
        <p:txBody>
          <a:bodyPr>
            <a:normAutofit fontScale="97500"/>
          </a:bodyPr>
          <a:lstStyle>
            <a:lvl1pPr algn="l" defTabSz="457200" rtl="0" eaLnBrk="1" latinLnBrk="0" hangingPunct="1">
              <a:spcBef>
                <a:spcPct val="0"/>
              </a:spcBef>
              <a:buNone/>
              <a:defRPr sz="2800" b="1" i="0" kern="1200" baseline="0">
                <a:solidFill>
                  <a:schemeClr val="bg1"/>
                </a:solidFill>
                <a:latin typeface="Alte DIN 1451 Mittelschrift gepraegt" charset="0"/>
                <a:ea typeface="Alte DIN 1451 Mittelschrift gepraegt" charset="0"/>
                <a:cs typeface="Alte DIN 1451 Mittelschrift gepraegt" charset="0"/>
              </a:defRPr>
            </a:lvl1pPr>
          </a:lstStyle>
          <a:p>
            <a:r>
              <a:rPr lang="en-GB" smtClean="0"/>
              <a:t>Thanks!</a:t>
            </a:r>
            <a:br>
              <a:rPr lang="en-GB" smtClean="0"/>
            </a:br>
            <a:r>
              <a:rPr lang="en-GB" smtClean="0"/>
              <a:t/>
            </a:r>
            <a:br>
              <a:rPr lang="en-GB" smtClean="0"/>
            </a:br>
            <a:r>
              <a:rPr lang="en-GB" dirty="0" smtClean="0"/>
              <a:t>Questions?</a:t>
            </a:r>
            <a:endParaRPr lang="en-GB" dirty="0"/>
          </a:p>
        </p:txBody>
      </p:sp>
    </p:spTree>
    <p:extLst>
      <p:ext uri="{BB962C8B-B14F-4D97-AF65-F5344CB8AC3E}">
        <p14:creationId xmlns:p14="http://schemas.microsoft.com/office/powerpoint/2010/main" val="10359193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latin typeface="Calibri" charset="0"/>
                <a:ea typeface="Calibri" charset="0"/>
                <a:cs typeface="Calibri" charset="0"/>
              </a:rPr>
              <a:pPr/>
              <a:t>2</a:t>
            </a:fld>
            <a:endParaRPr lang="en-US" dirty="0">
              <a:latin typeface="Calibri" charset="0"/>
              <a:ea typeface="Calibri" charset="0"/>
              <a:cs typeface="Calibri" charset="0"/>
            </a:endParaRPr>
          </a:p>
        </p:txBody>
      </p:sp>
      <p:sp>
        <p:nvSpPr>
          <p:cNvPr id="4" name="Title 3"/>
          <p:cNvSpPr>
            <a:spLocks noGrp="1"/>
          </p:cNvSpPr>
          <p:nvPr>
            <p:ph type="title"/>
          </p:nvPr>
        </p:nvSpPr>
        <p:spPr>
          <a:xfrm>
            <a:off x="467544" y="620688"/>
            <a:ext cx="6480720" cy="576064"/>
          </a:xfrm>
        </p:spPr>
        <p:txBody>
          <a:bodyPr/>
          <a:lstStyle/>
          <a:p>
            <a:r>
              <a:rPr lang="en-US" dirty="0" smtClean="0"/>
              <a:t>Agenda</a:t>
            </a:r>
            <a:endParaRPr lang="en-US" dirty="0"/>
          </a:p>
        </p:txBody>
      </p:sp>
      <p:sp>
        <p:nvSpPr>
          <p:cNvPr id="5" name="Content Placeholder 4"/>
          <p:cNvSpPr>
            <a:spLocks noGrp="1"/>
          </p:cNvSpPr>
          <p:nvPr>
            <p:ph idx="1"/>
          </p:nvPr>
        </p:nvSpPr>
        <p:spPr>
          <a:xfrm>
            <a:off x="611560" y="1567333"/>
            <a:ext cx="8229600" cy="4525963"/>
          </a:xfrm>
        </p:spPr>
        <p:txBody>
          <a:bodyPr/>
          <a:lstStyle/>
          <a:p>
            <a:pPr lvl="1" fontAlgn="base"/>
            <a:r>
              <a:rPr lang="en-US" sz="2400" dirty="0" smtClean="0"/>
              <a:t>Overview of 9.2</a:t>
            </a:r>
          </a:p>
          <a:p>
            <a:pPr lvl="1" fontAlgn="base"/>
            <a:r>
              <a:rPr lang="en-US" sz="2400" dirty="0" smtClean="0"/>
              <a:t>Overview of 9.2.1</a:t>
            </a:r>
          </a:p>
          <a:p>
            <a:pPr lvl="1" fontAlgn="base"/>
            <a:r>
              <a:rPr lang="en-US" sz="2400" dirty="0" smtClean="0"/>
              <a:t>Business Pilots</a:t>
            </a:r>
          </a:p>
          <a:p>
            <a:pPr lvl="1" fontAlgn="base"/>
            <a:r>
              <a:rPr lang="en-US" sz="2400" dirty="0" smtClean="0"/>
              <a:t>Overview of 9.2.2</a:t>
            </a:r>
          </a:p>
          <a:p>
            <a:pPr lvl="1" fontAlgn="base"/>
            <a:r>
              <a:rPr lang="en-US" sz="2400" dirty="0" smtClean="0"/>
              <a:t>Deliverables/Milestones</a:t>
            </a:r>
            <a:endParaRPr lang="en-US" sz="2400" dirty="0"/>
          </a:p>
          <a:p>
            <a:pPr lvl="1" fontAlgn="base"/>
            <a:r>
              <a:rPr lang="en-US" sz="2400" dirty="0" smtClean="0"/>
              <a:t>First </a:t>
            </a:r>
            <a:r>
              <a:rPr lang="en-US" sz="2400" dirty="0"/>
              <a:t>year work plan (PM1-PM12)</a:t>
            </a:r>
          </a:p>
          <a:p>
            <a:pPr lvl="1" fontAlgn="base"/>
            <a:r>
              <a:rPr lang="en-US" sz="2400" dirty="0" smtClean="0"/>
              <a:t>KPI </a:t>
            </a:r>
            <a:r>
              <a:rPr lang="en-US" sz="2400" dirty="0"/>
              <a:t>and Metrics</a:t>
            </a:r>
          </a:p>
          <a:p>
            <a:pPr lvl="1" fontAlgn="base"/>
            <a:r>
              <a:rPr lang="en-US" sz="2400" dirty="0" smtClean="0"/>
              <a:t>Links</a:t>
            </a:r>
            <a:endParaRPr lang="en-US" sz="2400" dirty="0"/>
          </a:p>
        </p:txBody>
      </p:sp>
      <p:sp>
        <p:nvSpPr>
          <p:cNvPr id="7" name="Date Placeholder 1"/>
          <p:cNvSpPr>
            <a:spLocks noGrp="1"/>
          </p:cNvSpPr>
          <p:nvPr>
            <p:ph type="dt" sz="half" idx="10"/>
          </p:nvPr>
        </p:nvSpPr>
        <p:spPr>
          <a:xfrm>
            <a:off x="457200" y="6304236"/>
            <a:ext cx="2133600" cy="365125"/>
          </a:xfrm>
        </p:spPr>
        <p:txBody>
          <a:bodyPr/>
          <a:lstStyle/>
          <a:p>
            <a:r>
              <a:rPr lang="en-US" dirty="0" smtClean="0">
                <a:latin typeface="Calibri" charset="0"/>
                <a:ea typeface="Calibri" charset="0"/>
                <a:cs typeface="Calibri" charset="0"/>
              </a:rPr>
              <a:t>09/01/2018</a:t>
            </a:r>
            <a:endParaRPr lang="en-US" dirty="0">
              <a:latin typeface="Calibri" charset="0"/>
              <a:ea typeface="Calibri" charset="0"/>
              <a:cs typeface="Calibri" charset="0"/>
            </a:endParaRPr>
          </a:p>
        </p:txBody>
      </p:sp>
    </p:spTree>
    <p:extLst>
      <p:ext uri="{BB962C8B-B14F-4D97-AF65-F5344CB8AC3E}">
        <p14:creationId xmlns:p14="http://schemas.microsoft.com/office/powerpoint/2010/main" val="10937047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latin typeface="Calibri" charset="0"/>
                <a:ea typeface="Calibri" charset="0"/>
                <a:cs typeface="Calibri" charset="0"/>
              </a:rPr>
              <a:pPr/>
              <a:t>3</a:t>
            </a:fld>
            <a:endParaRPr lang="en-US" dirty="0">
              <a:latin typeface="Calibri" charset="0"/>
              <a:ea typeface="Calibri" charset="0"/>
              <a:cs typeface="Calibri" charset="0"/>
            </a:endParaRPr>
          </a:p>
        </p:txBody>
      </p:sp>
      <p:sp>
        <p:nvSpPr>
          <p:cNvPr id="4" name="Title 3"/>
          <p:cNvSpPr>
            <a:spLocks noGrp="1"/>
          </p:cNvSpPr>
          <p:nvPr>
            <p:ph type="title"/>
          </p:nvPr>
        </p:nvSpPr>
        <p:spPr>
          <a:xfrm>
            <a:off x="467544" y="620688"/>
            <a:ext cx="6480720" cy="576064"/>
          </a:xfrm>
        </p:spPr>
        <p:txBody>
          <a:bodyPr/>
          <a:lstStyle/>
          <a:p>
            <a:r>
              <a:rPr lang="en-US" dirty="0" smtClean="0"/>
              <a:t>Overview of 9.2</a:t>
            </a:r>
            <a:endParaRPr lang="en-US" dirty="0"/>
          </a:p>
        </p:txBody>
      </p:sp>
      <p:sp>
        <p:nvSpPr>
          <p:cNvPr id="5" name="Content Placeholder 4"/>
          <p:cNvSpPr>
            <a:spLocks noGrp="1"/>
          </p:cNvSpPr>
          <p:nvPr>
            <p:ph idx="1"/>
          </p:nvPr>
        </p:nvSpPr>
        <p:spPr>
          <a:xfrm>
            <a:off x="611560" y="1567333"/>
            <a:ext cx="8229600" cy="4525963"/>
          </a:xfrm>
        </p:spPr>
        <p:txBody>
          <a:bodyPr/>
          <a:lstStyle/>
          <a:p>
            <a:pPr marL="285750" indent="-285750" fontAlgn="t">
              <a:spcBef>
                <a:spcPts val="0"/>
              </a:spcBef>
              <a:buFont typeface="Arial" charset="0"/>
              <a:buChar char="•"/>
            </a:pPr>
            <a:r>
              <a:rPr lang="en-GB" sz="1800" dirty="0" smtClean="0">
                <a:latin typeface="Calibri" charset="0"/>
                <a:ea typeface="Calibri" charset="0"/>
                <a:cs typeface="Calibri" charset="0"/>
              </a:rPr>
              <a:t>Composed of two subtasks:</a:t>
            </a:r>
          </a:p>
          <a:p>
            <a:pPr marL="685800" lvl="1" fontAlgn="t">
              <a:spcBef>
                <a:spcPts val="0"/>
              </a:spcBef>
              <a:buFont typeface="Arial" charset="0"/>
              <a:buChar char="•"/>
            </a:pPr>
            <a:r>
              <a:rPr lang="en-GB" sz="1800" b="1" dirty="0" smtClean="0">
                <a:latin typeface="Calibri" charset="0"/>
                <a:ea typeface="Calibri" charset="0"/>
                <a:cs typeface="Calibri" charset="0"/>
              </a:rPr>
              <a:t>Initial Business Pilots</a:t>
            </a:r>
          </a:p>
          <a:p>
            <a:pPr marL="685800" lvl="1" fontAlgn="t">
              <a:spcBef>
                <a:spcPts val="0"/>
              </a:spcBef>
              <a:buFont typeface="Arial" charset="0"/>
              <a:buChar char="•"/>
            </a:pPr>
            <a:r>
              <a:rPr lang="en-US" sz="1800" b="1" dirty="0"/>
              <a:t>Open Lab</a:t>
            </a:r>
            <a:endParaRPr lang="en-GB" sz="1800" b="1" dirty="0" smtClean="0">
              <a:latin typeface="Calibri" charset="0"/>
              <a:ea typeface="Calibri" charset="0"/>
              <a:cs typeface="Calibri" charset="0"/>
            </a:endParaRPr>
          </a:p>
          <a:p>
            <a:pPr marL="400050" lvl="1" indent="0" fontAlgn="t">
              <a:spcBef>
                <a:spcPts val="0"/>
              </a:spcBef>
              <a:buNone/>
            </a:pPr>
            <a:endParaRPr lang="en-GB" sz="1800" dirty="0" smtClean="0">
              <a:latin typeface="Calibri" charset="0"/>
              <a:ea typeface="Calibri" charset="0"/>
              <a:cs typeface="Calibri" charset="0"/>
            </a:endParaRPr>
          </a:p>
          <a:p>
            <a:pPr marL="285750" indent="-285750" fontAlgn="t">
              <a:spcBef>
                <a:spcPts val="0"/>
              </a:spcBef>
              <a:buFont typeface="Arial" charset="0"/>
              <a:buChar char="•"/>
            </a:pPr>
            <a:r>
              <a:rPr lang="en-GB" sz="1800" dirty="0" smtClean="0">
                <a:latin typeface="Calibri" charset="0"/>
                <a:ea typeface="Calibri" charset="0"/>
                <a:cs typeface="Calibri" charset="0"/>
              </a:rPr>
              <a:t>Objectives</a:t>
            </a:r>
            <a:r>
              <a:rPr lang="en-GB" sz="1800" dirty="0">
                <a:latin typeface="Calibri" charset="0"/>
                <a:ea typeface="Calibri" charset="0"/>
                <a:cs typeface="Calibri" charset="0"/>
              </a:rPr>
              <a:t>:</a:t>
            </a:r>
          </a:p>
          <a:p>
            <a:pPr marL="685800" lvl="1" fontAlgn="t">
              <a:spcBef>
                <a:spcPts val="0"/>
              </a:spcBef>
              <a:buFont typeface="Arial" charset="0"/>
              <a:buChar char="•"/>
            </a:pPr>
            <a:r>
              <a:rPr lang="en-GB" sz="1800" b="1" dirty="0">
                <a:latin typeface="Calibri" charset="0"/>
                <a:ea typeface="Calibri" charset="0"/>
                <a:cs typeface="Calibri" charset="0"/>
              </a:rPr>
              <a:t>Coordinating </a:t>
            </a:r>
            <a:r>
              <a:rPr lang="en-GB" sz="1800" b="1" dirty="0" smtClean="0">
                <a:latin typeface="Calibri" charset="0"/>
                <a:ea typeface="Calibri" charset="0"/>
                <a:cs typeface="Calibri" charset="0"/>
              </a:rPr>
              <a:t>pilots</a:t>
            </a:r>
            <a:endParaRPr lang="en-GB" sz="1800" b="1" dirty="0">
              <a:latin typeface="Calibri" charset="0"/>
              <a:ea typeface="Calibri" charset="0"/>
              <a:cs typeface="Calibri" charset="0"/>
            </a:endParaRPr>
          </a:p>
          <a:p>
            <a:pPr marL="685800" lvl="1" fontAlgn="t">
              <a:spcBef>
                <a:spcPts val="0"/>
              </a:spcBef>
              <a:buFont typeface="Arial" charset="0"/>
              <a:buChar char="•"/>
            </a:pPr>
            <a:r>
              <a:rPr lang="en-GB" sz="1800" b="1" dirty="0">
                <a:latin typeface="Calibri" charset="0"/>
                <a:ea typeface="Calibri" charset="0"/>
                <a:cs typeface="Calibri" charset="0"/>
              </a:rPr>
              <a:t>Ensuring access to services and tech support</a:t>
            </a:r>
          </a:p>
          <a:p>
            <a:pPr marL="685800" lvl="1" fontAlgn="t">
              <a:spcBef>
                <a:spcPts val="0"/>
              </a:spcBef>
              <a:buFont typeface="Arial" charset="0"/>
              <a:buChar char="•"/>
            </a:pPr>
            <a:r>
              <a:rPr lang="en-GB" sz="1800" b="1" dirty="0">
                <a:latin typeface="Calibri" charset="0"/>
                <a:ea typeface="Calibri" charset="0"/>
                <a:cs typeface="Calibri" charset="0"/>
              </a:rPr>
              <a:t>Assessing and validating results</a:t>
            </a:r>
          </a:p>
          <a:p>
            <a:pPr marL="685800" lvl="1" fontAlgn="t">
              <a:spcBef>
                <a:spcPts val="0"/>
              </a:spcBef>
              <a:buFont typeface="Arial" charset="0"/>
              <a:buChar char="•"/>
            </a:pPr>
            <a:r>
              <a:rPr lang="en-GB" sz="1800" b="1" dirty="0">
                <a:latin typeface="Calibri" charset="0"/>
                <a:ea typeface="Calibri" charset="0"/>
                <a:cs typeface="Calibri" charset="0"/>
              </a:rPr>
              <a:t>Identifying additional </a:t>
            </a:r>
            <a:r>
              <a:rPr lang="en-GB" sz="1800" b="1" dirty="0" smtClean="0">
                <a:latin typeface="Calibri" charset="0"/>
                <a:ea typeface="Calibri" charset="0"/>
                <a:cs typeface="Calibri" charset="0"/>
              </a:rPr>
              <a:t>experiments</a:t>
            </a:r>
          </a:p>
          <a:p>
            <a:pPr marL="0" indent="0" fontAlgn="t">
              <a:spcBef>
                <a:spcPts val="0"/>
              </a:spcBef>
              <a:buNone/>
            </a:pPr>
            <a:endParaRPr lang="en-GB" sz="1800" dirty="0" smtClean="0">
              <a:latin typeface="Calibri" charset="0"/>
              <a:ea typeface="Calibri" charset="0"/>
              <a:cs typeface="Calibri" charset="0"/>
            </a:endParaRPr>
          </a:p>
          <a:p>
            <a:pPr marL="285750" fontAlgn="t">
              <a:spcBef>
                <a:spcPts val="0"/>
              </a:spcBef>
              <a:buFont typeface="Arial" charset="0"/>
              <a:buChar char="•"/>
            </a:pPr>
            <a:r>
              <a:rPr lang="en-GB" sz="1800" dirty="0" smtClean="0">
                <a:latin typeface="Calibri" charset="0"/>
                <a:ea typeface="Calibri" charset="0"/>
                <a:cs typeface="Calibri" charset="0"/>
              </a:rPr>
              <a:t>Partners:</a:t>
            </a:r>
          </a:p>
          <a:p>
            <a:pPr marL="685800" lvl="1" fontAlgn="t">
              <a:spcBef>
                <a:spcPts val="0"/>
              </a:spcBef>
              <a:buFont typeface="Arial" charset="0"/>
              <a:buChar char="•"/>
            </a:pPr>
            <a:r>
              <a:rPr lang="en-GB" sz="1800" dirty="0" smtClean="0">
                <a:latin typeface="Calibri" charset="0"/>
                <a:ea typeface="Calibri" charset="0"/>
                <a:cs typeface="Calibri" charset="0"/>
              </a:rPr>
              <a:t>Lead Partner: </a:t>
            </a:r>
            <a:r>
              <a:rPr lang="en-GB" sz="1800" b="1" dirty="0" smtClean="0">
                <a:latin typeface="Calibri" charset="0"/>
                <a:ea typeface="Calibri" charset="0"/>
                <a:cs typeface="Calibri" charset="0"/>
              </a:rPr>
              <a:t>PSNC</a:t>
            </a:r>
            <a:r>
              <a:rPr lang="en-GB" sz="1800" dirty="0" smtClean="0">
                <a:latin typeface="Calibri" charset="0"/>
                <a:ea typeface="Calibri" charset="0"/>
                <a:cs typeface="Calibri" charset="0"/>
              </a:rPr>
              <a:t>(13+11.5PM); Participants: </a:t>
            </a:r>
            <a:r>
              <a:rPr lang="en-GB" sz="1800" dirty="0" err="1" smtClean="0">
                <a:latin typeface="Calibri" charset="0"/>
                <a:ea typeface="Calibri" charset="0"/>
                <a:cs typeface="Calibri" charset="0"/>
              </a:rPr>
              <a:t>EGI.eu</a:t>
            </a:r>
            <a:r>
              <a:rPr lang="en-GB" sz="1800" dirty="0" smtClean="0">
                <a:latin typeface="Calibri" charset="0"/>
                <a:ea typeface="Calibri" charset="0"/>
                <a:cs typeface="Calibri" charset="0"/>
              </a:rPr>
              <a:t>(12PM), CINECA(</a:t>
            </a:r>
            <a:r>
              <a:rPr lang="pl-PL" sz="1800" dirty="0" smtClean="0">
                <a:latin typeface="Calibri" charset="0"/>
                <a:ea typeface="Calibri" charset="0"/>
                <a:cs typeface="Calibri" charset="0"/>
              </a:rPr>
              <a:t>12PM</a:t>
            </a:r>
            <a:r>
              <a:rPr lang="en-GB" sz="1800" dirty="0" smtClean="0">
                <a:latin typeface="Calibri" charset="0"/>
                <a:ea typeface="Calibri" charset="0"/>
                <a:cs typeface="Calibri" charset="0"/>
              </a:rPr>
              <a:t>), </a:t>
            </a:r>
            <a:r>
              <a:rPr lang="en-GB" sz="1800" dirty="0" err="1" smtClean="0">
                <a:latin typeface="Calibri" charset="0"/>
                <a:ea typeface="Calibri" charset="0"/>
                <a:cs typeface="Calibri" charset="0"/>
              </a:rPr>
              <a:t>Ecohydros</a:t>
            </a:r>
            <a:r>
              <a:rPr lang="en-GB" sz="1800" dirty="0" smtClean="0">
                <a:latin typeface="Calibri" charset="0"/>
                <a:ea typeface="Calibri" charset="0"/>
                <a:cs typeface="Calibri" charset="0"/>
              </a:rPr>
              <a:t>(14 PM), </a:t>
            </a:r>
            <a:r>
              <a:rPr lang="en-GB" sz="1800" dirty="0" err="1" smtClean="0">
                <a:latin typeface="Calibri" charset="0"/>
                <a:ea typeface="Calibri" charset="0"/>
                <a:cs typeface="Calibri" charset="0"/>
              </a:rPr>
              <a:t>Moxoff</a:t>
            </a:r>
            <a:r>
              <a:rPr lang="en-GB" sz="1800" dirty="0" smtClean="0">
                <a:latin typeface="Calibri" charset="0"/>
                <a:ea typeface="Calibri" charset="0"/>
                <a:cs typeface="Calibri" charset="0"/>
              </a:rPr>
              <a:t>(20PM), </a:t>
            </a:r>
            <a:r>
              <a:rPr lang="en-GB" sz="1800" dirty="0" err="1" smtClean="0">
                <a:latin typeface="Calibri" charset="0"/>
                <a:ea typeface="Calibri" charset="0"/>
                <a:cs typeface="Calibri" charset="0"/>
              </a:rPr>
              <a:t>Yottacle</a:t>
            </a:r>
            <a:r>
              <a:rPr lang="en-GB" sz="1800" dirty="0" smtClean="0">
                <a:latin typeface="Calibri" charset="0"/>
                <a:ea typeface="Calibri" charset="0"/>
                <a:cs typeface="Calibri" charset="0"/>
              </a:rPr>
              <a:t>(15.5PM), Action </a:t>
            </a:r>
            <a:r>
              <a:rPr lang="en-GB" sz="1800" dirty="0" err="1" smtClean="0">
                <a:latin typeface="Calibri" charset="0"/>
                <a:ea typeface="Calibri" charset="0"/>
                <a:cs typeface="Calibri" charset="0"/>
              </a:rPr>
              <a:t>Modulers</a:t>
            </a:r>
            <a:r>
              <a:rPr lang="en-GB" sz="1800" dirty="0" smtClean="0">
                <a:latin typeface="Calibri" charset="0"/>
                <a:ea typeface="Calibri" charset="0"/>
                <a:cs typeface="Calibri" charset="0"/>
              </a:rPr>
              <a:t>(14PM), </a:t>
            </a:r>
            <a:r>
              <a:rPr lang="en-GB" sz="1800" dirty="0" err="1" smtClean="0">
                <a:latin typeface="Calibri" charset="0"/>
                <a:ea typeface="Calibri" charset="0"/>
                <a:cs typeface="Calibri" charset="0"/>
              </a:rPr>
              <a:t>Koma</a:t>
            </a:r>
            <a:r>
              <a:rPr lang="en-GB" sz="1800" dirty="0" smtClean="0">
                <a:latin typeface="Calibri" charset="0"/>
                <a:ea typeface="Calibri" charset="0"/>
                <a:cs typeface="Calibri" charset="0"/>
              </a:rPr>
              <a:t> Nord(12.5PM), IDEGO(13.5PM), </a:t>
            </a:r>
            <a:r>
              <a:rPr lang="en-GB" sz="1800" dirty="0" err="1" smtClean="0">
                <a:latin typeface="Calibri" charset="0"/>
                <a:ea typeface="Calibri" charset="0"/>
                <a:cs typeface="Calibri" charset="0"/>
              </a:rPr>
              <a:t>Hidronav</a:t>
            </a:r>
            <a:r>
              <a:rPr lang="en-GB" sz="1800" dirty="0" smtClean="0">
                <a:latin typeface="Calibri" charset="0"/>
                <a:ea typeface="Calibri" charset="0"/>
                <a:cs typeface="Calibri" charset="0"/>
              </a:rPr>
              <a:t>(15.6PM), CSIC(2PM), SUITE5(9.2PM), AIDIMME(17PM), UCL(7PM)</a:t>
            </a:r>
          </a:p>
        </p:txBody>
      </p:sp>
      <p:sp>
        <p:nvSpPr>
          <p:cNvPr id="7" name="Date Placeholder 1"/>
          <p:cNvSpPr>
            <a:spLocks noGrp="1"/>
          </p:cNvSpPr>
          <p:nvPr>
            <p:ph type="dt" sz="half" idx="10"/>
          </p:nvPr>
        </p:nvSpPr>
        <p:spPr>
          <a:xfrm>
            <a:off x="457200" y="6304236"/>
            <a:ext cx="2133600" cy="365125"/>
          </a:xfrm>
        </p:spPr>
        <p:txBody>
          <a:bodyPr/>
          <a:lstStyle/>
          <a:p>
            <a:r>
              <a:rPr lang="en-US" dirty="0" smtClean="0">
                <a:latin typeface="Calibri" charset="0"/>
                <a:ea typeface="Calibri" charset="0"/>
                <a:cs typeface="Calibri" charset="0"/>
              </a:rPr>
              <a:t>09/01/2018</a:t>
            </a:r>
            <a:endParaRPr lang="en-US" dirty="0">
              <a:latin typeface="Calibri" charset="0"/>
              <a:ea typeface="Calibri" charset="0"/>
              <a:cs typeface="Calibri" charset="0"/>
            </a:endParaRPr>
          </a:p>
        </p:txBody>
      </p:sp>
    </p:spTree>
    <p:extLst>
      <p:ext uri="{BB962C8B-B14F-4D97-AF65-F5344CB8AC3E}">
        <p14:creationId xmlns:p14="http://schemas.microsoft.com/office/powerpoint/2010/main" val="20186539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latin typeface="Calibri" charset="0"/>
                <a:ea typeface="Calibri" charset="0"/>
                <a:cs typeface="Calibri" charset="0"/>
              </a:rPr>
              <a:pPr/>
              <a:t>4</a:t>
            </a:fld>
            <a:endParaRPr lang="en-US" dirty="0">
              <a:latin typeface="Calibri" charset="0"/>
              <a:ea typeface="Calibri" charset="0"/>
              <a:cs typeface="Calibri" charset="0"/>
            </a:endParaRPr>
          </a:p>
        </p:txBody>
      </p:sp>
      <p:sp>
        <p:nvSpPr>
          <p:cNvPr id="4" name="Title 3"/>
          <p:cNvSpPr>
            <a:spLocks noGrp="1"/>
          </p:cNvSpPr>
          <p:nvPr>
            <p:ph type="title"/>
          </p:nvPr>
        </p:nvSpPr>
        <p:spPr>
          <a:xfrm>
            <a:off x="467544" y="620688"/>
            <a:ext cx="6480720" cy="576064"/>
          </a:xfrm>
        </p:spPr>
        <p:txBody>
          <a:bodyPr/>
          <a:lstStyle/>
          <a:p>
            <a:r>
              <a:rPr lang="en-US" dirty="0" smtClean="0"/>
              <a:t>Overview of 9.2.1</a:t>
            </a:r>
            <a:endParaRPr lang="en-US" dirty="0"/>
          </a:p>
        </p:txBody>
      </p:sp>
      <p:sp>
        <p:nvSpPr>
          <p:cNvPr id="5" name="Content Placeholder 4"/>
          <p:cNvSpPr>
            <a:spLocks noGrp="1"/>
          </p:cNvSpPr>
          <p:nvPr>
            <p:ph idx="1"/>
          </p:nvPr>
        </p:nvSpPr>
        <p:spPr>
          <a:xfrm>
            <a:off x="611560" y="1567333"/>
            <a:ext cx="8229600" cy="4525963"/>
          </a:xfrm>
        </p:spPr>
        <p:txBody>
          <a:bodyPr/>
          <a:lstStyle/>
          <a:p>
            <a:pPr marL="285750" indent="-285750" fontAlgn="t">
              <a:spcBef>
                <a:spcPts val="0"/>
              </a:spcBef>
              <a:buFont typeface="Arial" charset="0"/>
              <a:buChar char="•"/>
            </a:pPr>
            <a:r>
              <a:rPr lang="en-GB" sz="1800" dirty="0" smtClean="0">
                <a:latin typeface="Calibri" charset="0"/>
                <a:ea typeface="Calibri" charset="0"/>
                <a:cs typeface="Calibri" charset="0"/>
              </a:rPr>
              <a:t>Background:</a:t>
            </a:r>
          </a:p>
          <a:p>
            <a:pPr marL="685800" lvl="1" fontAlgn="t">
              <a:spcBef>
                <a:spcPts val="0"/>
              </a:spcBef>
              <a:buFont typeface="Arial" charset="0"/>
              <a:buChar char="•"/>
            </a:pPr>
            <a:r>
              <a:rPr lang="en-GB" sz="1800" dirty="0">
                <a:latin typeface="Calibri" charset="0"/>
                <a:ea typeface="Calibri" charset="0"/>
                <a:cs typeface="Calibri" charset="0"/>
              </a:rPr>
              <a:t>The initial demonstrators of the </a:t>
            </a:r>
            <a:r>
              <a:rPr lang="en-GB" sz="1800" dirty="0" smtClean="0">
                <a:latin typeface="Calibri" charset="0"/>
                <a:ea typeface="Calibri" charset="0"/>
                <a:cs typeface="Calibri" charset="0"/>
              </a:rPr>
              <a:t>DIH</a:t>
            </a:r>
          </a:p>
          <a:p>
            <a:pPr marL="685800" lvl="1" fontAlgn="t">
              <a:spcBef>
                <a:spcPts val="0"/>
              </a:spcBef>
              <a:buFont typeface="Arial" charset="0"/>
              <a:buChar char="•"/>
            </a:pPr>
            <a:r>
              <a:rPr lang="en-GB" sz="1800" dirty="0" smtClean="0">
                <a:latin typeface="Calibri" charset="0"/>
                <a:ea typeface="Calibri" charset="0"/>
                <a:cs typeface="Calibri" charset="0"/>
              </a:rPr>
              <a:t>Pilots with different </a:t>
            </a:r>
            <a:r>
              <a:rPr lang="en-GB" sz="1800" dirty="0">
                <a:latin typeface="Calibri" charset="0"/>
                <a:ea typeface="Calibri" charset="0"/>
                <a:cs typeface="Calibri" charset="0"/>
              </a:rPr>
              <a:t>domains and have different technical </a:t>
            </a:r>
            <a:r>
              <a:rPr lang="en-GB" sz="1800" dirty="0" smtClean="0">
                <a:latin typeface="Calibri" charset="0"/>
                <a:ea typeface="Calibri" charset="0"/>
                <a:cs typeface="Calibri" charset="0"/>
              </a:rPr>
              <a:t>requirements</a:t>
            </a:r>
          </a:p>
          <a:p>
            <a:pPr marL="685800" lvl="1" fontAlgn="t">
              <a:spcBef>
                <a:spcPts val="0"/>
              </a:spcBef>
              <a:buFont typeface="Arial" charset="0"/>
              <a:buChar char="•"/>
            </a:pPr>
            <a:r>
              <a:rPr lang="en-GB" sz="1800" dirty="0" smtClean="0">
                <a:latin typeface="Calibri" charset="0"/>
                <a:ea typeface="Calibri" charset="0"/>
                <a:cs typeface="Calibri" charset="0"/>
              </a:rPr>
              <a:t>introducing </a:t>
            </a:r>
            <a:r>
              <a:rPr lang="en-GB" sz="1800" dirty="0">
                <a:latin typeface="Calibri" charset="0"/>
                <a:ea typeface="Calibri" charset="0"/>
                <a:cs typeface="Calibri" charset="0"/>
              </a:rPr>
              <a:t>added value services and clear exploitation and long-term business </a:t>
            </a:r>
            <a:r>
              <a:rPr lang="en-GB" sz="1800" dirty="0" smtClean="0">
                <a:latin typeface="Calibri" charset="0"/>
                <a:ea typeface="Calibri" charset="0"/>
                <a:cs typeface="Calibri" charset="0"/>
              </a:rPr>
              <a:t>plans </a:t>
            </a:r>
          </a:p>
          <a:p>
            <a:pPr marL="285750" indent="-285750" fontAlgn="t">
              <a:spcBef>
                <a:spcPts val="0"/>
              </a:spcBef>
              <a:buFont typeface="Arial" charset="0"/>
              <a:buChar char="•"/>
            </a:pPr>
            <a:r>
              <a:rPr lang="en-GB" sz="1800" dirty="0" smtClean="0">
                <a:latin typeface="Calibri" charset="0"/>
                <a:ea typeface="Calibri" charset="0"/>
                <a:cs typeface="Calibri" charset="0"/>
              </a:rPr>
              <a:t>Objectives:</a:t>
            </a:r>
          </a:p>
          <a:p>
            <a:pPr marL="685800" lvl="1" fontAlgn="t">
              <a:spcBef>
                <a:spcPts val="0"/>
              </a:spcBef>
              <a:buFont typeface="Arial" charset="0"/>
              <a:buChar char="•"/>
            </a:pPr>
            <a:r>
              <a:rPr lang="en-GB" sz="1800" dirty="0" smtClean="0">
                <a:latin typeface="Calibri" charset="0"/>
                <a:ea typeface="Calibri" charset="0"/>
                <a:cs typeface="Calibri" charset="0"/>
              </a:rPr>
              <a:t>Coordinating 6 initially selected pilots</a:t>
            </a:r>
            <a:endParaRPr lang="en-GB" sz="1800" dirty="0">
              <a:latin typeface="Calibri" charset="0"/>
              <a:ea typeface="Calibri" charset="0"/>
              <a:cs typeface="Calibri" charset="0"/>
            </a:endParaRPr>
          </a:p>
          <a:p>
            <a:pPr marL="685800" lvl="1" fontAlgn="t">
              <a:spcBef>
                <a:spcPts val="0"/>
              </a:spcBef>
              <a:buFont typeface="Arial" charset="0"/>
              <a:buChar char="•"/>
            </a:pPr>
            <a:r>
              <a:rPr lang="en-GB" sz="1800" dirty="0">
                <a:latin typeface="Calibri" charset="0"/>
                <a:ea typeface="Calibri" charset="0"/>
                <a:cs typeface="Calibri" charset="0"/>
              </a:rPr>
              <a:t>Ensuring access to services and tech </a:t>
            </a:r>
            <a:r>
              <a:rPr lang="en-GB" sz="1800" dirty="0" smtClean="0">
                <a:latin typeface="Calibri" charset="0"/>
                <a:ea typeface="Calibri" charset="0"/>
                <a:cs typeface="Calibri" charset="0"/>
              </a:rPr>
              <a:t>support: </a:t>
            </a:r>
            <a:r>
              <a:rPr lang="en-GB" sz="1800" dirty="0">
                <a:latin typeface="Calibri" charset="0"/>
                <a:ea typeface="Calibri" charset="0"/>
                <a:cs typeface="Calibri" charset="0"/>
              </a:rPr>
              <a:t>Providing first level support and monitoring </a:t>
            </a:r>
            <a:r>
              <a:rPr lang="en-GB" sz="1800" dirty="0" smtClean="0">
                <a:latin typeface="Calibri" charset="0"/>
                <a:ea typeface="Calibri" charset="0"/>
                <a:cs typeface="Calibri" charset="0"/>
              </a:rPr>
              <a:t>progress</a:t>
            </a:r>
            <a:endParaRPr lang="en-GB" sz="1800" dirty="0">
              <a:latin typeface="Calibri" charset="0"/>
              <a:ea typeface="Calibri" charset="0"/>
              <a:cs typeface="Calibri" charset="0"/>
            </a:endParaRPr>
          </a:p>
          <a:p>
            <a:pPr marL="685800" lvl="1" fontAlgn="t">
              <a:spcBef>
                <a:spcPts val="0"/>
              </a:spcBef>
              <a:buFont typeface="Arial" charset="0"/>
              <a:buChar char="•"/>
            </a:pPr>
            <a:r>
              <a:rPr lang="en-GB" sz="1800" dirty="0">
                <a:latin typeface="Calibri" charset="0"/>
                <a:ea typeface="Calibri" charset="0"/>
                <a:cs typeface="Calibri" charset="0"/>
              </a:rPr>
              <a:t>Defining </a:t>
            </a:r>
            <a:r>
              <a:rPr lang="en-GB" sz="1800" dirty="0" smtClean="0">
                <a:latin typeface="Calibri" charset="0"/>
                <a:ea typeface="Calibri" charset="0"/>
                <a:cs typeface="Calibri" charset="0"/>
              </a:rPr>
              <a:t>IPR</a:t>
            </a:r>
          </a:p>
          <a:p>
            <a:pPr marL="685800" lvl="1" fontAlgn="t">
              <a:spcBef>
                <a:spcPts val="0"/>
              </a:spcBef>
              <a:buFont typeface="Arial" charset="0"/>
              <a:buChar char="•"/>
            </a:pPr>
            <a:r>
              <a:rPr lang="en-GB" sz="1800" dirty="0" smtClean="0">
                <a:latin typeface="Calibri" charset="0"/>
                <a:ea typeface="Calibri" charset="0"/>
                <a:cs typeface="Calibri" charset="0"/>
              </a:rPr>
              <a:t>Assessing </a:t>
            </a:r>
            <a:r>
              <a:rPr lang="en-GB" sz="1800" dirty="0">
                <a:latin typeface="Calibri" charset="0"/>
                <a:ea typeface="Calibri" charset="0"/>
                <a:cs typeface="Calibri" charset="0"/>
              </a:rPr>
              <a:t>and </a:t>
            </a:r>
            <a:r>
              <a:rPr lang="en-GB" sz="1800" dirty="0">
                <a:latin typeface="Calibri" charset="0"/>
                <a:ea typeface="Calibri" charset="0"/>
                <a:cs typeface="Calibri" charset="0"/>
              </a:rPr>
              <a:t>validating </a:t>
            </a:r>
            <a:r>
              <a:rPr lang="en-GB" sz="1800" dirty="0" smtClean="0">
                <a:latin typeface="Calibri" charset="0"/>
                <a:ea typeface="Calibri" charset="0"/>
                <a:cs typeface="Calibri" charset="0"/>
              </a:rPr>
              <a:t>results</a:t>
            </a:r>
          </a:p>
          <a:p>
            <a:pPr marL="285750" fontAlgn="t">
              <a:spcBef>
                <a:spcPts val="0"/>
              </a:spcBef>
              <a:buFont typeface="Arial" charset="0"/>
              <a:buChar char="•"/>
            </a:pPr>
            <a:r>
              <a:rPr lang="pl-PL" sz="1800" dirty="0" smtClean="0">
                <a:latin typeface="Calibri" charset="0"/>
                <a:ea typeface="Calibri" charset="0"/>
                <a:cs typeface="Calibri" charset="0"/>
              </a:rPr>
              <a:t>Partners:</a:t>
            </a:r>
          </a:p>
          <a:p>
            <a:pPr marL="685800" lvl="1" fontAlgn="t">
              <a:spcBef>
                <a:spcPts val="0"/>
              </a:spcBef>
              <a:buFont typeface="Arial" charset="0"/>
              <a:buChar char="•"/>
            </a:pPr>
            <a:r>
              <a:rPr lang="en-GB" sz="1800" dirty="0">
                <a:solidFill>
                  <a:srgbClr val="515151"/>
                </a:solidFill>
                <a:latin typeface="Calibri" charset="0"/>
                <a:ea typeface="Calibri" charset="0"/>
                <a:cs typeface="Calibri" charset="0"/>
              </a:rPr>
              <a:t>Lead Partner: </a:t>
            </a:r>
            <a:r>
              <a:rPr lang="en-GB" sz="1800" dirty="0" smtClean="0">
                <a:solidFill>
                  <a:srgbClr val="515151"/>
                </a:solidFill>
                <a:latin typeface="Calibri" charset="0"/>
                <a:ea typeface="Calibri" charset="0"/>
                <a:cs typeface="Calibri" charset="0"/>
              </a:rPr>
              <a:t>PSNC; </a:t>
            </a:r>
            <a:r>
              <a:rPr lang="en-GB" sz="1800" dirty="0">
                <a:solidFill>
                  <a:srgbClr val="515151"/>
                </a:solidFill>
                <a:latin typeface="Calibri" charset="0"/>
                <a:ea typeface="Calibri" charset="0"/>
                <a:cs typeface="Calibri" charset="0"/>
              </a:rPr>
              <a:t>Participants: </a:t>
            </a:r>
            <a:r>
              <a:rPr lang="en-GB" sz="1800" dirty="0" err="1" smtClean="0">
                <a:solidFill>
                  <a:srgbClr val="515151"/>
                </a:solidFill>
                <a:latin typeface="Calibri" charset="0"/>
                <a:ea typeface="Calibri" charset="0"/>
                <a:cs typeface="Calibri" charset="0"/>
              </a:rPr>
              <a:t>EGI.eu</a:t>
            </a:r>
            <a:r>
              <a:rPr lang="en-GB" sz="1800" dirty="0" smtClean="0">
                <a:solidFill>
                  <a:srgbClr val="515151"/>
                </a:solidFill>
                <a:latin typeface="Calibri" charset="0"/>
                <a:ea typeface="Calibri" charset="0"/>
                <a:cs typeface="Calibri" charset="0"/>
              </a:rPr>
              <a:t>, CINECA, </a:t>
            </a:r>
            <a:r>
              <a:rPr lang="en-GB" sz="1800" dirty="0" err="1" smtClean="0">
                <a:solidFill>
                  <a:srgbClr val="515151"/>
                </a:solidFill>
                <a:latin typeface="Calibri" charset="0"/>
                <a:ea typeface="Calibri" charset="0"/>
                <a:cs typeface="Calibri" charset="0"/>
              </a:rPr>
              <a:t>Ecohydros</a:t>
            </a:r>
            <a:r>
              <a:rPr lang="en-GB" sz="1800" dirty="0" smtClean="0">
                <a:solidFill>
                  <a:srgbClr val="515151"/>
                </a:solidFill>
                <a:latin typeface="Calibri" charset="0"/>
                <a:ea typeface="Calibri" charset="0"/>
                <a:cs typeface="Calibri" charset="0"/>
              </a:rPr>
              <a:t>, </a:t>
            </a:r>
            <a:r>
              <a:rPr lang="en-GB" sz="1800" dirty="0" err="1" smtClean="0">
                <a:solidFill>
                  <a:srgbClr val="515151"/>
                </a:solidFill>
                <a:latin typeface="Calibri" charset="0"/>
                <a:ea typeface="Calibri" charset="0"/>
                <a:cs typeface="Calibri" charset="0"/>
              </a:rPr>
              <a:t>Moxoff</a:t>
            </a:r>
            <a:r>
              <a:rPr lang="en-GB" sz="1800" dirty="0" smtClean="0">
                <a:solidFill>
                  <a:srgbClr val="515151"/>
                </a:solidFill>
                <a:latin typeface="Calibri" charset="0"/>
                <a:ea typeface="Calibri" charset="0"/>
                <a:cs typeface="Calibri" charset="0"/>
              </a:rPr>
              <a:t>, </a:t>
            </a:r>
            <a:r>
              <a:rPr lang="en-GB" sz="1800" dirty="0" err="1" smtClean="0">
                <a:solidFill>
                  <a:srgbClr val="515151"/>
                </a:solidFill>
                <a:latin typeface="Calibri" charset="0"/>
                <a:ea typeface="Calibri" charset="0"/>
                <a:cs typeface="Calibri" charset="0"/>
              </a:rPr>
              <a:t>Yottacle</a:t>
            </a:r>
            <a:r>
              <a:rPr lang="en-GB" sz="1800" dirty="0" smtClean="0">
                <a:solidFill>
                  <a:srgbClr val="515151"/>
                </a:solidFill>
                <a:latin typeface="Calibri" charset="0"/>
                <a:ea typeface="Calibri" charset="0"/>
                <a:cs typeface="Calibri" charset="0"/>
              </a:rPr>
              <a:t>, </a:t>
            </a:r>
            <a:r>
              <a:rPr lang="en-GB" sz="1800" dirty="0">
                <a:solidFill>
                  <a:srgbClr val="515151"/>
                </a:solidFill>
                <a:latin typeface="Calibri" charset="0"/>
                <a:ea typeface="Calibri" charset="0"/>
                <a:cs typeface="Calibri" charset="0"/>
              </a:rPr>
              <a:t>Action </a:t>
            </a:r>
            <a:r>
              <a:rPr lang="en-GB" sz="1800" dirty="0" err="1" smtClean="0">
                <a:solidFill>
                  <a:srgbClr val="515151"/>
                </a:solidFill>
                <a:latin typeface="Calibri" charset="0"/>
                <a:ea typeface="Calibri" charset="0"/>
                <a:cs typeface="Calibri" charset="0"/>
              </a:rPr>
              <a:t>Modulers</a:t>
            </a:r>
            <a:r>
              <a:rPr lang="en-GB" sz="1800" dirty="0" smtClean="0">
                <a:solidFill>
                  <a:srgbClr val="515151"/>
                </a:solidFill>
                <a:latin typeface="Calibri" charset="0"/>
                <a:ea typeface="Calibri" charset="0"/>
                <a:cs typeface="Calibri" charset="0"/>
              </a:rPr>
              <a:t>, </a:t>
            </a:r>
            <a:r>
              <a:rPr lang="en-GB" sz="1800" dirty="0" err="1">
                <a:solidFill>
                  <a:srgbClr val="515151"/>
                </a:solidFill>
                <a:latin typeface="Calibri" charset="0"/>
                <a:ea typeface="Calibri" charset="0"/>
                <a:cs typeface="Calibri" charset="0"/>
              </a:rPr>
              <a:t>Koma</a:t>
            </a:r>
            <a:r>
              <a:rPr lang="en-GB" sz="1800" dirty="0">
                <a:solidFill>
                  <a:srgbClr val="515151"/>
                </a:solidFill>
                <a:latin typeface="Calibri" charset="0"/>
                <a:ea typeface="Calibri" charset="0"/>
                <a:cs typeface="Calibri" charset="0"/>
              </a:rPr>
              <a:t> </a:t>
            </a:r>
            <a:r>
              <a:rPr lang="en-GB" sz="1800" dirty="0" smtClean="0">
                <a:solidFill>
                  <a:srgbClr val="515151"/>
                </a:solidFill>
                <a:latin typeface="Calibri" charset="0"/>
                <a:ea typeface="Calibri" charset="0"/>
                <a:cs typeface="Calibri" charset="0"/>
              </a:rPr>
              <a:t>Nord, IDEGO, </a:t>
            </a:r>
            <a:r>
              <a:rPr lang="en-GB" sz="1800" dirty="0" err="1" smtClean="0">
                <a:solidFill>
                  <a:srgbClr val="515151"/>
                </a:solidFill>
                <a:latin typeface="Calibri" charset="0"/>
                <a:ea typeface="Calibri" charset="0"/>
                <a:cs typeface="Calibri" charset="0"/>
              </a:rPr>
              <a:t>Hidronav</a:t>
            </a:r>
            <a:r>
              <a:rPr lang="en-GB" sz="1800" dirty="0" smtClean="0">
                <a:solidFill>
                  <a:srgbClr val="515151"/>
                </a:solidFill>
                <a:latin typeface="Calibri" charset="0"/>
                <a:ea typeface="Calibri" charset="0"/>
                <a:cs typeface="Calibri" charset="0"/>
              </a:rPr>
              <a:t>, CSIC, SUITE5, AIDIMME, UCL</a:t>
            </a:r>
          </a:p>
        </p:txBody>
      </p:sp>
      <p:sp>
        <p:nvSpPr>
          <p:cNvPr id="7" name="Date Placeholder 1"/>
          <p:cNvSpPr>
            <a:spLocks noGrp="1"/>
          </p:cNvSpPr>
          <p:nvPr>
            <p:ph type="dt" sz="half" idx="10"/>
          </p:nvPr>
        </p:nvSpPr>
        <p:spPr>
          <a:xfrm>
            <a:off x="457200" y="6304236"/>
            <a:ext cx="2133600" cy="365125"/>
          </a:xfrm>
        </p:spPr>
        <p:txBody>
          <a:bodyPr/>
          <a:lstStyle/>
          <a:p>
            <a:r>
              <a:rPr lang="en-US" dirty="0" smtClean="0">
                <a:latin typeface="Calibri" charset="0"/>
                <a:ea typeface="Calibri" charset="0"/>
                <a:cs typeface="Calibri" charset="0"/>
              </a:rPr>
              <a:t>09/01/2018</a:t>
            </a:r>
            <a:endParaRPr lang="en-US" dirty="0">
              <a:latin typeface="Calibri" charset="0"/>
              <a:ea typeface="Calibri" charset="0"/>
              <a:cs typeface="Calibri" charset="0"/>
            </a:endParaRPr>
          </a:p>
        </p:txBody>
      </p:sp>
    </p:spTree>
    <p:extLst>
      <p:ext uri="{BB962C8B-B14F-4D97-AF65-F5344CB8AC3E}">
        <p14:creationId xmlns:p14="http://schemas.microsoft.com/office/powerpoint/2010/main" val="12581799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latin typeface="Calibri" charset="0"/>
                <a:ea typeface="Calibri" charset="0"/>
                <a:cs typeface="Calibri" charset="0"/>
              </a:rPr>
              <a:pPr/>
              <a:t>5</a:t>
            </a:fld>
            <a:endParaRPr lang="en-US" dirty="0">
              <a:latin typeface="Calibri" charset="0"/>
              <a:ea typeface="Calibri" charset="0"/>
              <a:cs typeface="Calibri" charset="0"/>
            </a:endParaRPr>
          </a:p>
        </p:txBody>
      </p:sp>
      <p:sp>
        <p:nvSpPr>
          <p:cNvPr id="4" name="Title 3"/>
          <p:cNvSpPr>
            <a:spLocks noGrp="1"/>
          </p:cNvSpPr>
          <p:nvPr>
            <p:ph type="title"/>
          </p:nvPr>
        </p:nvSpPr>
        <p:spPr>
          <a:xfrm>
            <a:off x="467544" y="620688"/>
            <a:ext cx="8064896" cy="576064"/>
          </a:xfrm>
        </p:spPr>
        <p:txBody>
          <a:bodyPr/>
          <a:lstStyle/>
          <a:p>
            <a:r>
              <a:rPr lang="en-US" dirty="0" smtClean="0"/>
              <a:t>EOSC-hub Joint DIH (WP9</a:t>
            </a:r>
            <a:r>
              <a:rPr lang="en-US" smtClean="0"/>
              <a:t>): Initial Business </a:t>
            </a:r>
            <a:r>
              <a:rPr lang="en-US" dirty="0" smtClean="0"/>
              <a:t>Pilots</a:t>
            </a:r>
            <a:endParaRPr lang="en-US" dirty="0"/>
          </a:p>
        </p:txBody>
      </p:sp>
      <p:sp>
        <p:nvSpPr>
          <p:cNvPr id="5" name="Content Placeholder 4"/>
          <p:cNvSpPr>
            <a:spLocks noGrp="1"/>
          </p:cNvSpPr>
          <p:nvPr>
            <p:ph idx="1"/>
          </p:nvPr>
        </p:nvSpPr>
        <p:spPr>
          <a:xfrm>
            <a:off x="611560" y="1484784"/>
            <a:ext cx="8229600" cy="4464496"/>
          </a:xfrm>
        </p:spPr>
        <p:txBody>
          <a:bodyPr/>
          <a:lstStyle/>
          <a:p>
            <a:pPr marL="0" indent="0">
              <a:spcBef>
                <a:spcPts val="600"/>
              </a:spcBef>
              <a:buNone/>
            </a:pPr>
            <a:r>
              <a:rPr lang="en-US" sz="1500" b="1" dirty="0" smtClean="0">
                <a:solidFill>
                  <a:schemeClr val="tx2"/>
                </a:solidFill>
                <a:latin typeface="Calibri" charset="0"/>
                <a:ea typeface="Calibri" charset="0"/>
                <a:cs typeface="Calibri" charset="0"/>
              </a:rPr>
              <a:t>1</a:t>
            </a:r>
            <a:r>
              <a:rPr lang="en-US" sz="1500" b="1" dirty="0">
                <a:solidFill>
                  <a:schemeClr val="tx2"/>
                </a:solidFill>
                <a:latin typeface="Calibri" charset="0"/>
                <a:ea typeface="Calibri" charset="0"/>
                <a:cs typeface="Calibri" charset="0"/>
              </a:rPr>
              <a:t>.) </a:t>
            </a:r>
            <a:r>
              <a:rPr lang="en-US" sz="1500" b="1" dirty="0" err="1">
                <a:solidFill>
                  <a:schemeClr val="tx2"/>
                </a:solidFill>
                <a:latin typeface="Calibri" charset="0"/>
                <a:ea typeface="Calibri" charset="0"/>
                <a:cs typeface="Calibri" charset="0"/>
              </a:rPr>
              <a:t>CyberHAB</a:t>
            </a:r>
            <a:r>
              <a:rPr lang="en-US" sz="1500" b="1" dirty="0">
                <a:solidFill>
                  <a:schemeClr val="tx2"/>
                </a:solidFill>
                <a:latin typeface="Calibri" charset="0"/>
                <a:ea typeface="Calibri" charset="0"/>
                <a:cs typeface="Calibri" charset="0"/>
              </a:rPr>
              <a:t> (SME: </a:t>
            </a:r>
            <a:r>
              <a:rPr lang="en-US" sz="1500" b="1" dirty="0" err="1" smtClean="0">
                <a:solidFill>
                  <a:schemeClr val="tx2"/>
                </a:solidFill>
                <a:latin typeface="Calibri" charset="0"/>
                <a:ea typeface="Calibri" charset="0"/>
                <a:cs typeface="Calibri" charset="0"/>
              </a:rPr>
              <a:t>Ecohydros</a:t>
            </a:r>
            <a:r>
              <a:rPr lang="en-US" sz="1500" b="1" dirty="0" smtClean="0">
                <a:solidFill>
                  <a:schemeClr val="tx2"/>
                </a:solidFill>
                <a:latin typeface="Calibri" charset="0"/>
                <a:ea typeface="Calibri" charset="0"/>
                <a:cs typeface="Calibri" charset="0"/>
              </a:rPr>
              <a:t>)</a:t>
            </a:r>
            <a:endParaRPr lang="en-US" sz="1500" b="1" dirty="0">
              <a:solidFill>
                <a:schemeClr val="tx2"/>
              </a:solidFill>
              <a:latin typeface="Calibri" charset="0"/>
              <a:ea typeface="Calibri" charset="0"/>
              <a:cs typeface="Calibri" charset="0"/>
            </a:endParaRPr>
          </a:p>
          <a:p>
            <a:pPr>
              <a:spcBef>
                <a:spcPts val="600"/>
              </a:spcBef>
            </a:pPr>
            <a:r>
              <a:rPr lang="en-US" sz="1500" b="1" u="sng" dirty="0" smtClean="0">
                <a:latin typeface="Calibri" charset="0"/>
                <a:ea typeface="Calibri" charset="0"/>
                <a:cs typeface="Calibri" charset="0"/>
              </a:rPr>
              <a:t>Environment: </a:t>
            </a:r>
            <a:r>
              <a:rPr lang="en-US" sz="1500" dirty="0" smtClean="0">
                <a:latin typeface="Calibri" charset="0"/>
                <a:ea typeface="Calibri" charset="0"/>
                <a:cs typeface="Calibri" charset="0"/>
              </a:rPr>
              <a:t>Early </a:t>
            </a:r>
            <a:r>
              <a:rPr lang="en-US" sz="1500" dirty="0">
                <a:latin typeface="Calibri" charset="0"/>
                <a:ea typeface="Calibri" charset="0"/>
                <a:cs typeface="Calibri" charset="0"/>
              </a:rPr>
              <a:t>warning and integral management of Harmful Algae Blooms exploiting Data Cloud Services (DCS) and key processes required (data processing, modelling, image integration).</a:t>
            </a:r>
            <a:endParaRPr lang="pl-PL" sz="1500" dirty="0">
              <a:latin typeface="Calibri" charset="0"/>
              <a:ea typeface="Calibri" charset="0"/>
              <a:cs typeface="Calibri" charset="0"/>
            </a:endParaRPr>
          </a:p>
          <a:p>
            <a:pPr marL="0" indent="0">
              <a:spcBef>
                <a:spcPts val="600"/>
              </a:spcBef>
              <a:buNone/>
            </a:pPr>
            <a:r>
              <a:rPr lang="en-US" sz="1500" b="1" dirty="0">
                <a:solidFill>
                  <a:schemeClr val="tx2"/>
                </a:solidFill>
                <a:latin typeface="Calibri" charset="0"/>
                <a:ea typeface="Calibri" charset="0"/>
                <a:cs typeface="Calibri" charset="0"/>
              </a:rPr>
              <a:t>2.) </a:t>
            </a:r>
            <a:r>
              <a:rPr lang="en-US" sz="1500" b="1" dirty="0" err="1">
                <a:solidFill>
                  <a:schemeClr val="tx2"/>
                </a:solidFill>
                <a:latin typeface="Calibri" charset="0"/>
                <a:ea typeface="Calibri" charset="0"/>
                <a:cs typeface="Calibri" charset="0"/>
              </a:rPr>
              <a:t>Moxoff</a:t>
            </a:r>
            <a:r>
              <a:rPr lang="en-US" sz="1500" b="1" dirty="0">
                <a:solidFill>
                  <a:schemeClr val="tx2"/>
                </a:solidFill>
                <a:latin typeface="Calibri" charset="0"/>
                <a:ea typeface="Calibri" charset="0"/>
                <a:cs typeface="Calibri" charset="0"/>
              </a:rPr>
              <a:t> </a:t>
            </a:r>
            <a:r>
              <a:rPr lang="en-US" sz="1500" b="1" dirty="0" smtClean="0">
                <a:solidFill>
                  <a:schemeClr val="tx2"/>
                </a:solidFill>
                <a:latin typeface="Calibri" charset="0"/>
                <a:ea typeface="Calibri" charset="0"/>
                <a:cs typeface="Calibri" charset="0"/>
              </a:rPr>
              <a:t>(</a:t>
            </a:r>
            <a:r>
              <a:rPr lang="en-US" sz="1500" b="1" dirty="0">
                <a:solidFill>
                  <a:schemeClr val="tx2"/>
                </a:solidFill>
                <a:latin typeface="Calibri" charset="0"/>
                <a:ea typeface="Calibri" charset="0"/>
                <a:cs typeface="Calibri" charset="0"/>
              </a:rPr>
              <a:t>3SME:Moxoff</a:t>
            </a:r>
            <a:r>
              <a:rPr lang="en-US" sz="1500" b="1" dirty="0">
                <a:solidFill>
                  <a:schemeClr val="tx2"/>
                </a:solidFill>
                <a:latin typeface="Calibri" charset="0"/>
                <a:ea typeface="Calibri" charset="0"/>
                <a:cs typeface="Calibri" charset="0"/>
              </a:rPr>
              <a:t>, </a:t>
            </a:r>
            <a:r>
              <a:rPr lang="en-US" sz="1500" b="1" dirty="0" err="1">
                <a:solidFill>
                  <a:schemeClr val="tx2"/>
                </a:solidFill>
                <a:latin typeface="Calibri" charset="0"/>
                <a:ea typeface="Calibri" charset="0"/>
                <a:cs typeface="Calibri" charset="0"/>
              </a:rPr>
              <a:t>Yottacle</a:t>
            </a:r>
            <a:r>
              <a:rPr lang="en-US" sz="1500" b="1" dirty="0">
                <a:solidFill>
                  <a:schemeClr val="tx2"/>
                </a:solidFill>
                <a:latin typeface="Calibri" charset="0"/>
                <a:ea typeface="Calibri" charset="0"/>
                <a:cs typeface="Calibri" charset="0"/>
              </a:rPr>
              <a:t>. Action </a:t>
            </a:r>
            <a:r>
              <a:rPr lang="en-US" sz="1500" b="1" dirty="0" err="1">
                <a:solidFill>
                  <a:schemeClr val="tx2"/>
                </a:solidFill>
                <a:latin typeface="Calibri" charset="0"/>
                <a:ea typeface="Calibri" charset="0"/>
                <a:cs typeface="Calibri" charset="0"/>
              </a:rPr>
              <a:t>Modulers</a:t>
            </a:r>
            <a:r>
              <a:rPr lang="en-US" sz="1500" b="1" dirty="0">
                <a:solidFill>
                  <a:schemeClr val="tx2"/>
                </a:solidFill>
                <a:latin typeface="Calibri" charset="0"/>
                <a:ea typeface="Calibri" charset="0"/>
                <a:cs typeface="Calibri" charset="0"/>
              </a:rPr>
              <a:t> </a:t>
            </a:r>
            <a:r>
              <a:rPr lang="en-US" sz="1500" b="1" dirty="0">
                <a:solidFill>
                  <a:schemeClr val="tx2"/>
                </a:solidFill>
                <a:latin typeface="Calibri" charset="0"/>
                <a:ea typeface="Calibri" charset="0"/>
                <a:cs typeface="Calibri" charset="0"/>
              </a:rPr>
              <a:t>+ </a:t>
            </a:r>
            <a:r>
              <a:rPr lang="en-US" sz="1500" b="1" dirty="0">
                <a:solidFill>
                  <a:schemeClr val="tx2"/>
                </a:solidFill>
                <a:latin typeface="Calibri" charset="0"/>
                <a:ea typeface="Calibri" charset="0"/>
                <a:cs typeface="Calibri" charset="0"/>
              </a:rPr>
              <a:t>CINECA)</a:t>
            </a:r>
          </a:p>
          <a:p>
            <a:pPr>
              <a:spcBef>
                <a:spcPts val="600"/>
              </a:spcBef>
            </a:pPr>
            <a:r>
              <a:rPr lang="en-US" sz="1500" b="1" u="sng" dirty="0">
                <a:latin typeface="Calibri" charset="0"/>
                <a:ea typeface="Calibri" charset="0"/>
                <a:cs typeface="Calibri" charset="0"/>
              </a:rPr>
              <a:t>Sport </a:t>
            </a:r>
            <a:r>
              <a:rPr lang="en-US" sz="1500" b="1" u="sng" dirty="0" smtClean="0">
                <a:latin typeface="Calibri" charset="0"/>
                <a:ea typeface="Calibri" charset="0"/>
                <a:cs typeface="Calibri" charset="0"/>
              </a:rPr>
              <a:t>and biomedicine:</a:t>
            </a:r>
            <a:r>
              <a:rPr lang="en-US" sz="1500" dirty="0" smtClean="0">
                <a:latin typeface="Calibri" charset="0"/>
                <a:ea typeface="Calibri" charset="0"/>
                <a:cs typeface="Calibri" charset="0"/>
              </a:rPr>
              <a:t> Develop mobile-friendly </a:t>
            </a:r>
            <a:r>
              <a:rPr lang="en-US" sz="1500" dirty="0">
                <a:latin typeface="Calibri" charset="0"/>
                <a:ea typeface="Calibri" charset="0"/>
                <a:cs typeface="Calibri" charset="0"/>
              </a:rPr>
              <a:t>cloud platform for data-driven video analysis processing</a:t>
            </a:r>
          </a:p>
          <a:p>
            <a:pPr marL="0" indent="0">
              <a:spcBef>
                <a:spcPts val="600"/>
              </a:spcBef>
              <a:buNone/>
            </a:pPr>
            <a:r>
              <a:rPr lang="en-US" sz="1500" b="1" dirty="0">
                <a:solidFill>
                  <a:schemeClr val="tx2"/>
                </a:solidFill>
                <a:latin typeface="Calibri" charset="0"/>
                <a:ea typeface="Calibri" charset="0"/>
                <a:cs typeface="Calibri" charset="0"/>
              </a:rPr>
              <a:t>3.) Bot Mitigation Engine </a:t>
            </a:r>
            <a:r>
              <a:rPr lang="en-US" sz="1500" b="1" dirty="0" smtClean="0">
                <a:solidFill>
                  <a:schemeClr val="tx2"/>
                </a:solidFill>
                <a:latin typeface="Calibri" charset="0"/>
                <a:ea typeface="Calibri" charset="0"/>
                <a:cs typeface="Calibri" charset="0"/>
              </a:rPr>
              <a:t>(</a:t>
            </a:r>
            <a:r>
              <a:rPr lang="en-US" sz="1500" b="1" dirty="0">
                <a:solidFill>
                  <a:schemeClr val="tx2"/>
                </a:solidFill>
                <a:latin typeface="Calibri" charset="0"/>
                <a:ea typeface="Calibri" charset="0"/>
                <a:cs typeface="Calibri" charset="0"/>
              </a:rPr>
              <a:t>2SME:Koma </a:t>
            </a:r>
            <a:r>
              <a:rPr lang="en-US" sz="1500" b="1" dirty="0">
                <a:solidFill>
                  <a:schemeClr val="tx2"/>
                </a:solidFill>
                <a:latin typeface="Calibri" charset="0"/>
                <a:ea typeface="Calibri" charset="0"/>
                <a:cs typeface="Calibri" charset="0"/>
              </a:rPr>
              <a:t>Nord, </a:t>
            </a:r>
            <a:r>
              <a:rPr lang="en-US" sz="1500" b="1" dirty="0">
                <a:solidFill>
                  <a:schemeClr val="tx2"/>
                </a:solidFill>
                <a:latin typeface="Calibri" charset="0"/>
                <a:ea typeface="Calibri" charset="0"/>
                <a:cs typeface="Calibri" charset="0"/>
              </a:rPr>
              <a:t>IDEGO </a:t>
            </a:r>
            <a:r>
              <a:rPr lang="en-US" sz="1500" b="1" dirty="0">
                <a:solidFill>
                  <a:schemeClr val="tx2"/>
                </a:solidFill>
                <a:latin typeface="Calibri" charset="0"/>
                <a:ea typeface="Calibri" charset="0"/>
                <a:cs typeface="Calibri" charset="0"/>
              </a:rPr>
              <a:t>+ PSNC)</a:t>
            </a:r>
          </a:p>
          <a:p>
            <a:pPr>
              <a:spcBef>
                <a:spcPts val="600"/>
              </a:spcBef>
            </a:pPr>
            <a:r>
              <a:rPr lang="en-US" sz="1500" b="1" u="sng" dirty="0" smtClean="0">
                <a:latin typeface="Calibri" charset="0"/>
                <a:ea typeface="Calibri" charset="0"/>
                <a:cs typeface="Calibri" charset="0"/>
              </a:rPr>
              <a:t>Security:</a:t>
            </a:r>
            <a:r>
              <a:rPr lang="en-US" sz="1500" dirty="0" smtClean="0">
                <a:latin typeface="Calibri" charset="0"/>
                <a:ea typeface="Calibri" charset="0"/>
                <a:cs typeface="Calibri" charset="0"/>
              </a:rPr>
              <a:t> Prevent </a:t>
            </a:r>
            <a:r>
              <a:rPr lang="en-US" sz="1500" dirty="0">
                <a:latin typeface="Calibri" charset="0"/>
                <a:ea typeface="Calibri" charset="0"/>
                <a:cs typeface="Calibri" charset="0"/>
              </a:rPr>
              <a:t>on-line services from botnets attacks like: Web Scraping, Online Fraud, Digital Ad Fraud, Web Application, Security, Spam.</a:t>
            </a:r>
            <a:endParaRPr lang="pl-PL" sz="1500" dirty="0">
              <a:latin typeface="Calibri" charset="0"/>
              <a:ea typeface="Calibri" charset="0"/>
              <a:cs typeface="Calibri" charset="0"/>
            </a:endParaRPr>
          </a:p>
          <a:p>
            <a:pPr marL="0" indent="0">
              <a:spcBef>
                <a:spcPts val="600"/>
              </a:spcBef>
              <a:buNone/>
            </a:pPr>
            <a:r>
              <a:rPr lang="en-US" sz="1500" b="1" dirty="0">
                <a:solidFill>
                  <a:schemeClr val="tx2"/>
                </a:solidFill>
                <a:latin typeface="Calibri" charset="0"/>
                <a:ea typeface="Calibri" charset="0"/>
                <a:cs typeface="Calibri" charset="0"/>
              </a:rPr>
              <a:t>4.) Suite5Pilot (2 SMEs + CINECA)</a:t>
            </a:r>
          </a:p>
          <a:p>
            <a:pPr>
              <a:spcBef>
                <a:spcPts val="600"/>
              </a:spcBef>
            </a:pPr>
            <a:r>
              <a:rPr lang="en-US" sz="1500" b="1" u="sng" dirty="0" smtClean="0">
                <a:latin typeface="Calibri" charset="0"/>
                <a:ea typeface="Calibri" charset="0"/>
                <a:cs typeface="Calibri" charset="0"/>
              </a:rPr>
              <a:t>Furniture:</a:t>
            </a:r>
            <a:r>
              <a:rPr lang="en-US" sz="1500" dirty="0" smtClean="0">
                <a:latin typeface="Calibri" charset="0"/>
                <a:ea typeface="Calibri" charset="0"/>
                <a:cs typeface="Calibri" charset="0"/>
              </a:rPr>
              <a:t> </a:t>
            </a:r>
            <a:r>
              <a:rPr lang="en-US" sz="1500" dirty="0">
                <a:latin typeface="Calibri" charset="0"/>
                <a:ea typeface="Calibri" charset="0"/>
                <a:cs typeface="Calibri" charset="0"/>
              </a:rPr>
              <a:t>Enterprise Analytics </a:t>
            </a:r>
            <a:r>
              <a:rPr lang="en-US" sz="1500" dirty="0" smtClean="0">
                <a:latin typeface="Calibri" charset="0"/>
                <a:ea typeface="Calibri" charset="0"/>
                <a:cs typeface="Calibri" charset="0"/>
              </a:rPr>
              <a:t>Platform-as-a-Service</a:t>
            </a:r>
            <a:endParaRPr lang="en-US" sz="1500" dirty="0">
              <a:latin typeface="Calibri" charset="0"/>
              <a:ea typeface="Calibri" charset="0"/>
              <a:cs typeface="Calibri" charset="0"/>
            </a:endParaRPr>
          </a:p>
          <a:p>
            <a:pPr marL="0" indent="0">
              <a:spcBef>
                <a:spcPts val="600"/>
              </a:spcBef>
              <a:buNone/>
            </a:pPr>
            <a:r>
              <a:rPr lang="en-US" sz="1500" b="1" dirty="0">
                <a:solidFill>
                  <a:schemeClr val="tx2"/>
                </a:solidFill>
                <a:latin typeface="Calibri" charset="0"/>
                <a:ea typeface="Calibri" charset="0"/>
                <a:cs typeface="Calibri" charset="0"/>
              </a:rPr>
              <a:t>5.) ACTION Seaport (SME: Action </a:t>
            </a:r>
            <a:r>
              <a:rPr lang="en-US" sz="1500" b="1" dirty="0" err="1">
                <a:solidFill>
                  <a:schemeClr val="tx2"/>
                </a:solidFill>
                <a:latin typeface="Calibri" charset="0"/>
                <a:ea typeface="Calibri" charset="0"/>
                <a:cs typeface="Calibri" charset="0"/>
              </a:rPr>
              <a:t>Modulers</a:t>
            </a:r>
            <a:r>
              <a:rPr lang="en-US" sz="1500" b="1" dirty="0">
                <a:solidFill>
                  <a:schemeClr val="tx2"/>
                </a:solidFill>
                <a:latin typeface="Calibri" charset="0"/>
                <a:ea typeface="Calibri" charset="0"/>
                <a:cs typeface="Calibri" charset="0"/>
              </a:rPr>
              <a:t>)</a:t>
            </a:r>
          </a:p>
          <a:p>
            <a:pPr>
              <a:spcBef>
                <a:spcPts val="600"/>
              </a:spcBef>
            </a:pPr>
            <a:r>
              <a:rPr lang="en-US" sz="1500" b="1" u="sng" dirty="0" smtClean="0">
                <a:latin typeface="Calibri" charset="0"/>
                <a:ea typeface="Calibri" charset="0"/>
                <a:cs typeface="Calibri" charset="0"/>
              </a:rPr>
              <a:t>Seaports:</a:t>
            </a:r>
            <a:r>
              <a:rPr lang="en-US" sz="1500" b="1" dirty="0" smtClean="0">
                <a:latin typeface="Calibri" charset="0"/>
                <a:ea typeface="Calibri" charset="0"/>
                <a:cs typeface="Calibri" charset="0"/>
              </a:rPr>
              <a:t> </a:t>
            </a:r>
            <a:r>
              <a:rPr lang="en-US" sz="1500" dirty="0" smtClean="0">
                <a:latin typeface="Calibri" charset="0"/>
                <a:ea typeface="Calibri" charset="0"/>
                <a:cs typeface="Calibri" charset="0"/>
              </a:rPr>
              <a:t>Improve safety</a:t>
            </a:r>
            <a:r>
              <a:rPr lang="en-US" sz="1500" dirty="0">
                <a:latin typeface="Calibri" charset="0"/>
                <a:ea typeface="Calibri" charset="0"/>
                <a:cs typeface="Calibri" charset="0"/>
              </a:rPr>
              <a:t>, environmental and operational </a:t>
            </a:r>
            <a:r>
              <a:rPr lang="en-US" sz="1500" dirty="0" smtClean="0">
                <a:latin typeface="Calibri" charset="0"/>
                <a:ea typeface="Calibri" charset="0"/>
                <a:cs typeface="Calibri" charset="0"/>
              </a:rPr>
              <a:t>ports </a:t>
            </a:r>
            <a:r>
              <a:rPr lang="en-US" sz="1500" dirty="0">
                <a:latin typeface="Calibri" charset="0"/>
                <a:ea typeface="Calibri" charset="0"/>
                <a:cs typeface="Calibri" charset="0"/>
              </a:rPr>
              <a:t>through a mobile-friendly platform</a:t>
            </a:r>
          </a:p>
          <a:p>
            <a:pPr marL="0" indent="0">
              <a:spcBef>
                <a:spcPts val="600"/>
              </a:spcBef>
              <a:buNone/>
            </a:pPr>
            <a:r>
              <a:rPr lang="en-US" sz="1500" b="1" dirty="0">
                <a:solidFill>
                  <a:schemeClr val="tx2"/>
                </a:solidFill>
                <a:latin typeface="Calibri" charset="0"/>
                <a:ea typeface="Calibri" charset="0"/>
                <a:cs typeface="Calibri" charset="0"/>
              </a:rPr>
              <a:t>6.) DS-DRACO (SME: </a:t>
            </a:r>
            <a:r>
              <a:rPr lang="en-US" sz="1500" b="1" dirty="0" err="1">
                <a:solidFill>
                  <a:schemeClr val="tx2"/>
                </a:solidFill>
                <a:latin typeface="Calibri" charset="0"/>
                <a:ea typeface="Calibri" charset="0"/>
                <a:cs typeface="Calibri" charset="0"/>
              </a:rPr>
              <a:t>Hidronav</a:t>
            </a:r>
            <a:r>
              <a:rPr lang="en-US" sz="1500" b="1" dirty="0">
                <a:solidFill>
                  <a:schemeClr val="tx2"/>
                </a:solidFill>
                <a:latin typeface="Calibri" charset="0"/>
                <a:ea typeface="Calibri" charset="0"/>
                <a:cs typeface="Calibri" charset="0"/>
              </a:rPr>
              <a:t> + CESGA)</a:t>
            </a:r>
          </a:p>
          <a:p>
            <a:pPr>
              <a:spcBef>
                <a:spcPts val="600"/>
              </a:spcBef>
            </a:pPr>
            <a:r>
              <a:rPr lang="en-US" sz="1500" b="1" u="sng" dirty="0">
                <a:latin typeface="Calibri" charset="0"/>
                <a:ea typeface="Calibri" charset="0"/>
                <a:cs typeface="Calibri" charset="0"/>
              </a:rPr>
              <a:t>Space </a:t>
            </a:r>
            <a:r>
              <a:rPr lang="en-US" sz="1500" b="1" u="sng" dirty="0" smtClean="0">
                <a:latin typeface="Calibri" charset="0"/>
                <a:ea typeface="Calibri" charset="0"/>
                <a:cs typeface="Calibri" charset="0"/>
              </a:rPr>
              <a:t>Weather:</a:t>
            </a:r>
            <a:r>
              <a:rPr lang="en-US" sz="1500" dirty="0" smtClean="0">
                <a:latin typeface="Calibri" charset="0"/>
                <a:ea typeface="Calibri" charset="0"/>
                <a:cs typeface="Calibri" charset="0"/>
              </a:rPr>
              <a:t> </a:t>
            </a:r>
            <a:r>
              <a:rPr lang="en-US" sz="1500" dirty="0">
                <a:latin typeface="Calibri" charset="0"/>
                <a:ea typeface="Calibri" charset="0"/>
                <a:cs typeface="Calibri" charset="0"/>
              </a:rPr>
              <a:t>Data Services to develop an appropriate cloud super computational pilot framework for the future commercialization of the DRACO data.</a:t>
            </a:r>
            <a:endParaRPr lang="pl-PL" sz="1500" dirty="0">
              <a:latin typeface="Calibri" charset="0"/>
              <a:ea typeface="Calibri" charset="0"/>
              <a:cs typeface="Calibri" charset="0"/>
            </a:endParaRPr>
          </a:p>
        </p:txBody>
      </p:sp>
    </p:spTree>
    <p:extLst>
      <p:ext uri="{BB962C8B-B14F-4D97-AF65-F5344CB8AC3E}">
        <p14:creationId xmlns:p14="http://schemas.microsoft.com/office/powerpoint/2010/main" val="18872323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latin typeface="Calibri" charset="0"/>
                <a:ea typeface="Calibri" charset="0"/>
                <a:cs typeface="Calibri" charset="0"/>
              </a:rPr>
              <a:pPr/>
              <a:t>6</a:t>
            </a:fld>
            <a:endParaRPr lang="en-US" dirty="0">
              <a:latin typeface="Calibri" charset="0"/>
              <a:ea typeface="Calibri" charset="0"/>
              <a:cs typeface="Calibri" charset="0"/>
            </a:endParaRPr>
          </a:p>
        </p:txBody>
      </p:sp>
      <p:sp>
        <p:nvSpPr>
          <p:cNvPr id="4" name="Title 3"/>
          <p:cNvSpPr>
            <a:spLocks noGrp="1"/>
          </p:cNvSpPr>
          <p:nvPr>
            <p:ph type="title"/>
          </p:nvPr>
        </p:nvSpPr>
        <p:spPr>
          <a:xfrm>
            <a:off x="467544" y="620688"/>
            <a:ext cx="8064896" cy="576064"/>
          </a:xfrm>
        </p:spPr>
        <p:txBody>
          <a:bodyPr/>
          <a:lstStyle/>
          <a:p>
            <a:r>
              <a:rPr lang="en-US" dirty="0" smtClean="0"/>
              <a:t>Initial pilots expected results and exploitation </a:t>
            </a:r>
            <a:endParaRPr lang="en-US" dirty="0"/>
          </a:p>
        </p:txBody>
      </p:sp>
      <p:pic>
        <p:nvPicPr>
          <p:cNvPr id="6" name="Picture 5"/>
          <p:cNvPicPr>
            <a:picLocks noChangeAspect="1"/>
          </p:cNvPicPr>
          <p:nvPr/>
        </p:nvPicPr>
        <p:blipFill>
          <a:blip r:embed="rId2"/>
          <a:stretch>
            <a:fillRect/>
          </a:stretch>
        </p:blipFill>
        <p:spPr>
          <a:xfrm>
            <a:off x="0" y="1398384"/>
            <a:ext cx="9144000" cy="4061232"/>
          </a:xfrm>
          <a:prstGeom prst="rect">
            <a:avLst/>
          </a:prstGeom>
        </p:spPr>
      </p:pic>
    </p:spTree>
    <p:extLst>
      <p:ext uri="{BB962C8B-B14F-4D97-AF65-F5344CB8AC3E}">
        <p14:creationId xmlns:p14="http://schemas.microsoft.com/office/powerpoint/2010/main" val="17588466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latin typeface="Calibri" charset="0"/>
                <a:ea typeface="Calibri" charset="0"/>
                <a:cs typeface="Calibri" charset="0"/>
              </a:rPr>
              <a:pPr/>
              <a:t>7</a:t>
            </a:fld>
            <a:endParaRPr lang="en-US" dirty="0">
              <a:latin typeface="Calibri" charset="0"/>
              <a:ea typeface="Calibri" charset="0"/>
              <a:cs typeface="Calibri" charset="0"/>
            </a:endParaRPr>
          </a:p>
        </p:txBody>
      </p:sp>
      <p:sp>
        <p:nvSpPr>
          <p:cNvPr id="4" name="Title 3"/>
          <p:cNvSpPr>
            <a:spLocks noGrp="1"/>
          </p:cNvSpPr>
          <p:nvPr>
            <p:ph type="title"/>
          </p:nvPr>
        </p:nvSpPr>
        <p:spPr>
          <a:xfrm>
            <a:off x="467544" y="620688"/>
            <a:ext cx="6480720" cy="576064"/>
          </a:xfrm>
        </p:spPr>
        <p:txBody>
          <a:bodyPr/>
          <a:lstStyle/>
          <a:p>
            <a:r>
              <a:rPr lang="en-US" dirty="0" smtClean="0"/>
              <a:t>Overview of 9.2.2 Open Lab</a:t>
            </a:r>
            <a:endParaRPr lang="en-US" dirty="0"/>
          </a:p>
        </p:txBody>
      </p:sp>
      <p:sp>
        <p:nvSpPr>
          <p:cNvPr id="5" name="Content Placeholder 4"/>
          <p:cNvSpPr>
            <a:spLocks noGrp="1"/>
          </p:cNvSpPr>
          <p:nvPr>
            <p:ph idx="1"/>
          </p:nvPr>
        </p:nvSpPr>
        <p:spPr>
          <a:xfrm>
            <a:off x="611560" y="1567333"/>
            <a:ext cx="8229600" cy="4525963"/>
          </a:xfrm>
        </p:spPr>
        <p:txBody>
          <a:bodyPr/>
          <a:lstStyle/>
          <a:p>
            <a:pPr marL="285750" indent="-285750" fontAlgn="t">
              <a:spcBef>
                <a:spcPts val="0"/>
              </a:spcBef>
              <a:buFont typeface="Arial" charset="0"/>
              <a:buChar char="•"/>
            </a:pPr>
            <a:r>
              <a:rPr lang="en-GB" sz="1800" dirty="0" smtClean="0">
                <a:latin typeface="Calibri" charset="0"/>
                <a:ea typeface="Calibri" charset="0"/>
                <a:cs typeface="Calibri" charset="0"/>
              </a:rPr>
              <a:t>Background:</a:t>
            </a:r>
          </a:p>
          <a:p>
            <a:pPr marL="685800" lvl="1" fontAlgn="t">
              <a:spcBef>
                <a:spcPts val="0"/>
              </a:spcBef>
              <a:buFont typeface="Arial" charset="0"/>
              <a:buChar char="•"/>
            </a:pPr>
            <a:r>
              <a:rPr lang="en-GB" sz="1800" dirty="0">
                <a:latin typeface="Calibri" charset="0"/>
                <a:ea typeface="Calibri" charset="0"/>
                <a:cs typeface="Calibri" charset="0"/>
              </a:rPr>
              <a:t>This activity focuses on developing new success stories and experiments for the DIH through different channels (like the pilots or data challenges) through open innovation during the second half of the project.</a:t>
            </a:r>
            <a:endParaRPr lang="en-GB" sz="1800" dirty="0" smtClean="0">
              <a:latin typeface="Calibri" charset="0"/>
              <a:ea typeface="Calibri" charset="0"/>
              <a:cs typeface="Calibri" charset="0"/>
            </a:endParaRPr>
          </a:p>
          <a:p>
            <a:pPr marL="285750" indent="-285750" fontAlgn="t">
              <a:spcBef>
                <a:spcPts val="0"/>
              </a:spcBef>
              <a:buFont typeface="Arial" charset="0"/>
              <a:buChar char="•"/>
            </a:pPr>
            <a:r>
              <a:rPr lang="en-GB" sz="1800" dirty="0" smtClean="0">
                <a:latin typeface="Calibri" charset="0"/>
                <a:ea typeface="Calibri" charset="0"/>
                <a:cs typeface="Calibri" charset="0"/>
              </a:rPr>
              <a:t>Objectives:</a:t>
            </a:r>
          </a:p>
          <a:p>
            <a:pPr marL="685800" lvl="1" fontAlgn="t">
              <a:spcBef>
                <a:spcPts val="0"/>
              </a:spcBef>
              <a:buFont typeface="Arial" charset="0"/>
              <a:buChar char="•"/>
            </a:pPr>
            <a:r>
              <a:rPr lang="en-GB" sz="1800" dirty="0" smtClean="0">
                <a:latin typeface="Calibri" charset="0"/>
                <a:ea typeface="Calibri" charset="0"/>
                <a:cs typeface="Calibri" charset="0"/>
              </a:rPr>
              <a:t>Identifying </a:t>
            </a:r>
            <a:r>
              <a:rPr lang="en-GB" sz="1800" dirty="0">
                <a:latin typeface="Calibri" charset="0"/>
                <a:ea typeface="Calibri" charset="0"/>
                <a:cs typeface="Calibri" charset="0"/>
              </a:rPr>
              <a:t>new possible use cases, experiments &amp; collaboration opportunities and work with consortium experts to provide technical support them</a:t>
            </a:r>
          </a:p>
          <a:p>
            <a:pPr marL="685800" lvl="1" fontAlgn="t">
              <a:spcBef>
                <a:spcPts val="0"/>
              </a:spcBef>
              <a:buFont typeface="Arial" charset="0"/>
              <a:buChar char="•"/>
            </a:pPr>
            <a:r>
              <a:rPr lang="en-GB" sz="1800" dirty="0" smtClean="0">
                <a:latin typeface="Calibri" charset="0"/>
                <a:ea typeface="Calibri" charset="0"/>
                <a:cs typeface="Calibri" charset="0"/>
              </a:rPr>
              <a:t>Disseminating </a:t>
            </a:r>
            <a:r>
              <a:rPr lang="en-GB" sz="1800" dirty="0">
                <a:latin typeface="Calibri" charset="0"/>
                <a:ea typeface="Calibri" charset="0"/>
                <a:cs typeface="Calibri" charset="0"/>
              </a:rPr>
              <a:t>initial experiments via use cases and success stories to attract new customers and foster </a:t>
            </a:r>
            <a:r>
              <a:rPr lang="en-GB" sz="1800" dirty="0" err="1">
                <a:latin typeface="Calibri" charset="0"/>
                <a:ea typeface="Calibri" charset="0"/>
                <a:cs typeface="Calibri" charset="0"/>
              </a:rPr>
              <a:t>onboarding</a:t>
            </a:r>
            <a:r>
              <a:rPr lang="en-GB" sz="1800" dirty="0">
                <a:latin typeface="Calibri" charset="0"/>
                <a:ea typeface="Calibri" charset="0"/>
                <a:cs typeface="Calibri" charset="0"/>
              </a:rPr>
              <a:t> (with WP3) and inputs to WP2 (strategy and exploitation)</a:t>
            </a:r>
          </a:p>
          <a:p>
            <a:pPr marL="685800" lvl="1" fontAlgn="t">
              <a:spcBef>
                <a:spcPts val="0"/>
              </a:spcBef>
              <a:buFont typeface="Arial" charset="0"/>
              <a:buChar char="•"/>
            </a:pPr>
            <a:r>
              <a:rPr lang="en-GB" sz="1800" dirty="0" smtClean="0">
                <a:latin typeface="Calibri" charset="0"/>
                <a:ea typeface="Calibri" charset="0"/>
                <a:cs typeface="Calibri" charset="0"/>
              </a:rPr>
              <a:t>Facilitating </a:t>
            </a:r>
            <a:r>
              <a:rPr lang="en-GB" sz="1800" dirty="0">
                <a:latin typeface="Calibri" charset="0"/>
                <a:ea typeface="Calibri" charset="0"/>
                <a:cs typeface="Calibri" charset="0"/>
              </a:rPr>
              <a:t>access to the required services</a:t>
            </a:r>
          </a:p>
          <a:p>
            <a:pPr marL="285750" fontAlgn="t">
              <a:spcBef>
                <a:spcPts val="0"/>
              </a:spcBef>
              <a:buFont typeface="Arial" charset="0"/>
              <a:buChar char="•"/>
            </a:pPr>
            <a:r>
              <a:rPr lang="pl-PL" sz="1800" dirty="0" smtClean="0">
                <a:latin typeface="Calibri" charset="0"/>
                <a:ea typeface="Calibri" charset="0"/>
                <a:cs typeface="Calibri" charset="0"/>
              </a:rPr>
              <a:t>Partners:</a:t>
            </a:r>
          </a:p>
          <a:p>
            <a:pPr marL="685800" lvl="1" fontAlgn="t">
              <a:spcBef>
                <a:spcPts val="0"/>
              </a:spcBef>
              <a:buFont typeface="Arial" charset="0"/>
              <a:buChar char="•"/>
            </a:pPr>
            <a:r>
              <a:rPr lang="pl-PL" sz="1800" dirty="0" err="1" smtClean="0">
                <a:latin typeface="Calibri" charset="0"/>
                <a:ea typeface="Calibri" charset="0"/>
                <a:cs typeface="Calibri" charset="0"/>
              </a:rPr>
              <a:t>Lead</a:t>
            </a:r>
            <a:r>
              <a:rPr lang="pl-PL" sz="1800" dirty="0" smtClean="0">
                <a:latin typeface="Calibri" charset="0"/>
                <a:ea typeface="Calibri" charset="0"/>
                <a:cs typeface="Calibri" charset="0"/>
              </a:rPr>
              <a:t>: </a:t>
            </a:r>
            <a:r>
              <a:rPr lang="pl-PL" sz="1800" b="1" dirty="0" smtClean="0">
                <a:latin typeface="Calibri" charset="0"/>
                <a:ea typeface="Calibri" charset="0"/>
                <a:cs typeface="Calibri" charset="0"/>
              </a:rPr>
              <a:t>CINECA</a:t>
            </a:r>
            <a:r>
              <a:rPr lang="pl-PL" sz="1800" dirty="0" smtClean="0">
                <a:latin typeface="Calibri" charset="0"/>
                <a:ea typeface="Calibri" charset="0"/>
                <a:cs typeface="Calibri" charset="0"/>
              </a:rPr>
              <a:t>, </a:t>
            </a:r>
            <a:r>
              <a:rPr lang="pl-PL" sz="1800" dirty="0" err="1" smtClean="0">
                <a:latin typeface="Calibri" charset="0"/>
                <a:ea typeface="Calibri" charset="0"/>
                <a:cs typeface="Calibri" charset="0"/>
              </a:rPr>
              <a:t>Participants</a:t>
            </a:r>
            <a:r>
              <a:rPr lang="pl-PL" sz="1800" dirty="0" smtClean="0">
                <a:latin typeface="Calibri" charset="0"/>
                <a:ea typeface="Calibri" charset="0"/>
                <a:cs typeface="Calibri" charset="0"/>
              </a:rPr>
              <a:t>: PSNC, </a:t>
            </a:r>
            <a:r>
              <a:rPr lang="pl-PL" sz="1800" dirty="0" err="1" smtClean="0">
                <a:latin typeface="Calibri" charset="0"/>
                <a:ea typeface="Calibri" charset="0"/>
                <a:cs typeface="Calibri" charset="0"/>
              </a:rPr>
              <a:t>EGI.eu</a:t>
            </a:r>
            <a:endParaRPr lang="pl-PL" sz="1400" dirty="0" smtClean="0">
              <a:latin typeface="Calibri" charset="0"/>
              <a:ea typeface="Calibri" charset="0"/>
              <a:cs typeface="Calibri" charset="0"/>
            </a:endParaRPr>
          </a:p>
          <a:p>
            <a:pPr marL="0" indent="0" fontAlgn="t">
              <a:spcBef>
                <a:spcPts val="0"/>
              </a:spcBef>
              <a:buNone/>
            </a:pPr>
            <a:endParaRPr lang="pl-PL" sz="1400" dirty="0" smtClean="0">
              <a:latin typeface="Calibri" charset="0"/>
              <a:ea typeface="Calibri" charset="0"/>
              <a:cs typeface="Calibri" charset="0"/>
            </a:endParaRPr>
          </a:p>
        </p:txBody>
      </p:sp>
      <p:sp>
        <p:nvSpPr>
          <p:cNvPr id="7" name="Date Placeholder 1"/>
          <p:cNvSpPr>
            <a:spLocks noGrp="1"/>
          </p:cNvSpPr>
          <p:nvPr>
            <p:ph type="dt" sz="half" idx="10"/>
          </p:nvPr>
        </p:nvSpPr>
        <p:spPr>
          <a:xfrm>
            <a:off x="457200" y="6304236"/>
            <a:ext cx="2133600" cy="365125"/>
          </a:xfrm>
        </p:spPr>
        <p:txBody>
          <a:bodyPr/>
          <a:lstStyle/>
          <a:p>
            <a:r>
              <a:rPr lang="en-US" dirty="0" smtClean="0">
                <a:latin typeface="Calibri" charset="0"/>
                <a:ea typeface="Calibri" charset="0"/>
                <a:cs typeface="Calibri" charset="0"/>
              </a:rPr>
              <a:t>09/01/2018</a:t>
            </a:r>
            <a:endParaRPr lang="en-US" dirty="0">
              <a:latin typeface="Calibri" charset="0"/>
              <a:ea typeface="Calibri" charset="0"/>
              <a:cs typeface="Calibri" charset="0"/>
            </a:endParaRPr>
          </a:p>
        </p:txBody>
      </p:sp>
    </p:spTree>
    <p:extLst>
      <p:ext uri="{BB962C8B-B14F-4D97-AF65-F5344CB8AC3E}">
        <p14:creationId xmlns:p14="http://schemas.microsoft.com/office/powerpoint/2010/main" val="2315102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latin typeface="Calibri" charset="0"/>
                <a:ea typeface="Calibri" charset="0"/>
                <a:cs typeface="Calibri" charset="0"/>
              </a:rPr>
              <a:pPr/>
              <a:t>8</a:t>
            </a:fld>
            <a:endParaRPr lang="en-US" dirty="0">
              <a:latin typeface="Calibri" charset="0"/>
              <a:ea typeface="Calibri" charset="0"/>
              <a:cs typeface="Calibri" charset="0"/>
            </a:endParaRPr>
          </a:p>
        </p:txBody>
      </p:sp>
      <p:sp>
        <p:nvSpPr>
          <p:cNvPr id="4" name="Title 3"/>
          <p:cNvSpPr>
            <a:spLocks noGrp="1"/>
          </p:cNvSpPr>
          <p:nvPr>
            <p:ph type="title"/>
          </p:nvPr>
        </p:nvSpPr>
        <p:spPr>
          <a:xfrm>
            <a:off x="467544" y="620688"/>
            <a:ext cx="6480720" cy="576064"/>
          </a:xfrm>
        </p:spPr>
        <p:txBody>
          <a:bodyPr/>
          <a:lstStyle/>
          <a:p>
            <a:r>
              <a:rPr lang="en-US" dirty="0" smtClean="0"/>
              <a:t>EOSC-hub Joint DIH (WP9): Objectives</a:t>
            </a:r>
            <a:endParaRPr lang="en-US" dirty="0"/>
          </a:p>
        </p:txBody>
      </p:sp>
      <p:sp>
        <p:nvSpPr>
          <p:cNvPr id="5" name="Content Placeholder 4"/>
          <p:cNvSpPr>
            <a:spLocks noGrp="1"/>
          </p:cNvSpPr>
          <p:nvPr>
            <p:ph idx="1"/>
          </p:nvPr>
        </p:nvSpPr>
        <p:spPr>
          <a:xfrm>
            <a:off x="611560" y="1567333"/>
            <a:ext cx="8229600" cy="4525963"/>
          </a:xfrm>
        </p:spPr>
        <p:txBody>
          <a:bodyPr/>
          <a:lstStyle/>
          <a:p>
            <a:pPr lvl="1" fontAlgn="base"/>
            <a:r>
              <a:rPr lang="en-US" sz="2000" dirty="0" smtClean="0"/>
              <a:t>Deliverable D9.1, Month3</a:t>
            </a:r>
            <a:endParaRPr lang="en-US" sz="2000" dirty="0"/>
          </a:p>
          <a:p>
            <a:pPr lvl="2" fontAlgn="base"/>
            <a:r>
              <a:rPr lang="en-US" sz="1800" dirty="0" smtClean="0"/>
              <a:t>Title: </a:t>
            </a:r>
            <a:r>
              <a:rPr lang="en-US" sz="1800" b="1" dirty="0"/>
              <a:t>Initial Business Pilots Overview &amp; Work Plans </a:t>
            </a:r>
          </a:p>
          <a:p>
            <a:pPr lvl="2" fontAlgn="base"/>
            <a:r>
              <a:rPr lang="en-US" sz="1800" dirty="0"/>
              <a:t>Lead partner: </a:t>
            </a:r>
            <a:r>
              <a:rPr lang="en-US" sz="1800" dirty="0" smtClean="0"/>
              <a:t>PSNC</a:t>
            </a:r>
            <a:endParaRPr lang="en-US" sz="1800" dirty="0"/>
          </a:p>
          <a:p>
            <a:pPr lvl="1" fontAlgn="base"/>
            <a:r>
              <a:rPr lang="en-US" sz="2000" dirty="0" smtClean="0"/>
              <a:t>Deliverable D9.3, Month21</a:t>
            </a:r>
            <a:endParaRPr lang="en-US" sz="2000" dirty="0"/>
          </a:p>
          <a:p>
            <a:pPr lvl="2" fontAlgn="base"/>
            <a:r>
              <a:rPr lang="en-US" sz="1800" dirty="0"/>
              <a:t>Title: </a:t>
            </a:r>
            <a:r>
              <a:rPr lang="en-US" sz="1800" b="1" dirty="0"/>
              <a:t>Business Pilots Results</a:t>
            </a:r>
          </a:p>
          <a:p>
            <a:pPr lvl="2" fontAlgn="base"/>
            <a:r>
              <a:rPr lang="en-US" sz="1800" dirty="0"/>
              <a:t>Lead partner: </a:t>
            </a:r>
            <a:r>
              <a:rPr lang="en-US" sz="1800" dirty="0" smtClean="0"/>
              <a:t>PSNC</a:t>
            </a:r>
            <a:endParaRPr lang="en-US" sz="1800" dirty="0"/>
          </a:p>
          <a:p>
            <a:pPr lvl="1" fontAlgn="base"/>
            <a:r>
              <a:rPr lang="en-US" sz="2000" dirty="0" smtClean="0"/>
              <a:t>Milestones M9.1, Month24</a:t>
            </a:r>
            <a:endParaRPr lang="en-US" sz="2000" dirty="0"/>
          </a:p>
          <a:p>
            <a:pPr lvl="2" fontAlgn="base"/>
            <a:r>
              <a:rPr lang="en-US" sz="1800" dirty="0" smtClean="0"/>
              <a:t>Title : </a:t>
            </a:r>
            <a:r>
              <a:rPr lang="en-US" sz="1800" b="1" dirty="0"/>
              <a:t>Business Pilot Success </a:t>
            </a:r>
            <a:r>
              <a:rPr lang="en-US" sz="1800" b="1" dirty="0" smtClean="0"/>
              <a:t>Stories</a:t>
            </a:r>
            <a:endParaRPr lang="en-US" sz="1800" b="1" dirty="0"/>
          </a:p>
          <a:p>
            <a:pPr lvl="2" fontAlgn="base"/>
            <a:r>
              <a:rPr lang="en-US" sz="1800" dirty="0"/>
              <a:t>Lead </a:t>
            </a:r>
            <a:r>
              <a:rPr lang="en-US" sz="1800" dirty="0" smtClean="0"/>
              <a:t>partner: PSNC</a:t>
            </a:r>
            <a:endParaRPr lang="en-US" sz="1800" dirty="0"/>
          </a:p>
          <a:p>
            <a:pPr lvl="1" fontAlgn="base"/>
            <a:r>
              <a:rPr lang="en-US" sz="1800" dirty="0" smtClean="0"/>
              <a:t>Involved </a:t>
            </a:r>
            <a:r>
              <a:rPr lang="en-US" sz="1800" dirty="0"/>
              <a:t>partners: </a:t>
            </a:r>
            <a:r>
              <a:rPr lang="en-US" sz="1800" dirty="0" smtClean="0"/>
              <a:t>PSNC, </a:t>
            </a:r>
            <a:r>
              <a:rPr lang="en-US" sz="1800" dirty="0" err="1" smtClean="0"/>
              <a:t>EGI.eu</a:t>
            </a:r>
            <a:r>
              <a:rPr lang="en-US" sz="1800" dirty="0"/>
              <a:t>, CINECA, </a:t>
            </a:r>
            <a:r>
              <a:rPr lang="en-US" sz="1800" dirty="0" err="1"/>
              <a:t>Ecohydros</a:t>
            </a:r>
            <a:r>
              <a:rPr lang="en-US" sz="1800" dirty="0"/>
              <a:t>, </a:t>
            </a:r>
            <a:r>
              <a:rPr lang="en-US" sz="1800" dirty="0" err="1"/>
              <a:t>Moxoff</a:t>
            </a:r>
            <a:r>
              <a:rPr lang="en-US" sz="1800" dirty="0"/>
              <a:t>, </a:t>
            </a:r>
            <a:r>
              <a:rPr lang="en-US" sz="1800" dirty="0" err="1" smtClean="0"/>
              <a:t>Yottacle</a:t>
            </a:r>
            <a:r>
              <a:rPr lang="en-US" sz="1800" dirty="0"/>
              <a:t>,</a:t>
            </a:r>
            <a:r>
              <a:rPr lang="en-US" sz="1800" dirty="0" smtClean="0"/>
              <a:t> </a:t>
            </a:r>
            <a:r>
              <a:rPr lang="en-US" sz="1800" dirty="0"/>
              <a:t>Action </a:t>
            </a:r>
            <a:r>
              <a:rPr lang="en-US" sz="1800" dirty="0" err="1"/>
              <a:t>Modulers</a:t>
            </a:r>
            <a:r>
              <a:rPr lang="en-US" sz="1800" dirty="0"/>
              <a:t>, </a:t>
            </a:r>
            <a:r>
              <a:rPr lang="en-US" sz="1800" dirty="0" err="1"/>
              <a:t>Koma</a:t>
            </a:r>
            <a:r>
              <a:rPr lang="en-US" sz="1800" dirty="0"/>
              <a:t> Nord, IDEGO, </a:t>
            </a:r>
            <a:r>
              <a:rPr lang="en-US" sz="1800" dirty="0" err="1"/>
              <a:t>Hidronav</a:t>
            </a:r>
            <a:r>
              <a:rPr lang="en-US" sz="1800" dirty="0"/>
              <a:t>, CSIC, SUITE5, AIDIMME, UCL</a:t>
            </a:r>
            <a:br>
              <a:rPr lang="en-US" sz="1800" dirty="0"/>
            </a:br>
            <a:endParaRPr lang="en-US" sz="1800" dirty="0"/>
          </a:p>
          <a:p>
            <a:pPr lvl="2" fontAlgn="base"/>
            <a:endParaRPr lang="en-US" sz="1800" dirty="0"/>
          </a:p>
          <a:p>
            <a:pPr marL="457200" lvl="1" indent="0" fontAlgn="base">
              <a:buNone/>
            </a:pPr>
            <a:endParaRPr lang="en-US" sz="1500" dirty="0"/>
          </a:p>
        </p:txBody>
      </p:sp>
      <p:sp>
        <p:nvSpPr>
          <p:cNvPr id="7" name="Date Placeholder 1"/>
          <p:cNvSpPr>
            <a:spLocks noGrp="1"/>
          </p:cNvSpPr>
          <p:nvPr>
            <p:ph type="dt" sz="half" idx="10"/>
          </p:nvPr>
        </p:nvSpPr>
        <p:spPr>
          <a:xfrm>
            <a:off x="457200" y="6304236"/>
            <a:ext cx="2133600" cy="365125"/>
          </a:xfrm>
        </p:spPr>
        <p:txBody>
          <a:bodyPr/>
          <a:lstStyle/>
          <a:p>
            <a:r>
              <a:rPr lang="en-US" dirty="0" smtClean="0">
                <a:latin typeface="Calibri" charset="0"/>
                <a:ea typeface="Calibri" charset="0"/>
                <a:cs typeface="Calibri" charset="0"/>
              </a:rPr>
              <a:t>09/01/2018</a:t>
            </a:r>
            <a:endParaRPr lang="en-US" dirty="0">
              <a:latin typeface="Calibri" charset="0"/>
              <a:ea typeface="Calibri" charset="0"/>
              <a:cs typeface="Calibri" charset="0"/>
            </a:endParaRPr>
          </a:p>
        </p:txBody>
      </p:sp>
    </p:spTree>
    <p:extLst>
      <p:ext uri="{BB962C8B-B14F-4D97-AF65-F5344CB8AC3E}">
        <p14:creationId xmlns:p14="http://schemas.microsoft.com/office/powerpoint/2010/main" val="14094941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latin typeface="Calibri" charset="0"/>
                <a:ea typeface="Calibri" charset="0"/>
                <a:cs typeface="Calibri" charset="0"/>
              </a:rPr>
              <a:pPr/>
              <a:t>9</a:t>
            </a:fld>
            <a:endParaRPr lang="en-US" dirty="0">
              <a:latin typeface="Calibri" charset="0"/>
              <a:ea typeface="Calibri" charset="0"/>
              <a:cs typeface="Calibri" charset="0"/>
            </a:endParaRPr>
          </a:p>
        </p:txBody>
      </p:sp>
      <p:sp>
        <p:nvSpPr>
          <p:cNvPr id="4" name="Title 3"/>
          <p:cNvSpPr>
            <a:spLocks noGrp="1"/>
          </p:cNvSpPr>
          <p:nvPr>
            <p:ph type="title"/>
          </p:nvPr>
        </p:nvSpPr>
        <p:spPr>
          <a:xfrm>
            <a:off x="467544" y="620688"/>
            <a:ext cx="6480720" cy="576064"/>
          </a:xfrm>
        </p:spPr>
        <p:txBody>
          <a:bodyPr/>
          <a:lstStyle/>
          <a:p>
            <a:r>
              <a:rPr lang="en-US" dirty="0" smtClean="0"/>
              <a:t>9.2: First Year Work Plan</a:t>
            </a:r>
            <a:endParaRPr lang="en-US" dirty="0"/>
          </a:p>
        </p:txBody>
      </p:sp>
      <p:sp>
        <p:nvSpPr>
          <p:cNvPr id="5" name="Content Placeholder 4"/>
          <p:cNvSpPr>
            <a:spLocks noGrp="1"/>
          </p:cNvSpPr>
          <p:nvPr>
            <p:ph idx="1"/>
          </p:nvPr>
        </p:nvSpPr>
        <p:spPr>
          <a:xfrm>
            <a:off x="611560" y="1567333"/>
            <a:ext cx="8229600" cy="4525963"/>
          </a:xfrm>
        </p:spPr>
        <p:txBody>
          <a:bodyPr/>
          <a:lstStyle/>
          <a:p>
            <a:pPr lvl="1" fontAlgn="base"/>
            <a:r>
              <a:rPr lang="en-US" sz="1800" dirty="0" smtClean="0"/>
              <a:t>First </a:t>
            </a:r>
            <a:r>
              <a:rPr lang="en-US" sz="1800" dirty="0"/>
              <a:t>year work plan (PM1-PM12</a:t>
            </a:r>
            <a:r>
              <a:rPr lang="en-US" sz="1800" dirty="0" smtClean="0"/>
              <a:t>)</a:t>
            </a:r>
          </a:p>
          <a:p>
            <a:pPr lvl="2" fontAlgn="base"/>
            <a:r>
              <a:rPr lang="en-US" sz="1800" dirty="0" smtClean="0"/>
              <a:t>Month1: Work organization (list including all the BP, cyclic </a:t>
            </a:r>
            <a:r>
              <a:rPr lang="en-US" sz="1800" dirty="0" err="1" smtClean="0"/>
              <a:t>telcos</a:t>
            </a:r>
            <a:r>
              <a:rPr lang="en-US" sz="1800" dirty="0" smtClean="0"/>
              <a:t>) and procedures (dealing with the pilots requests)</a:t>
            </a:r>
          </a:p>
          <a:p>
            <a:pPr lvl="2" fontAlgn="base"/>
            <a:r>
              <a:rPr lang="en-US" sz="1800" dirty="0" smtClean="0"/>
              <a:t>Month1- Month3: Deliverable D9.1</a:t>
            </a:r>
          </a:p>
          <a:p>
            <a:pPr lvl="3" fontAlgn="base"/>
            <a:r>
              <a:rPr lang="en-US" sz="1800" dirty="0"/>
              <a:t>Title: </a:t>
            </a:r>
            <a:r>
              <a:rPr lang="en-US" sz="1800" b="1" dirty="0"/>
              <a:t>Initial Business Pilots Overview &amp; Work </a:t>
            </a:r>
            <a:r>
              <a:rPr lang="en-US" sz="1800" b="1" dirty="0" smtClean="0"/>
              <a:t>Plans</a:t>
            </a:r>
          </a:p>
          <a:p>
            <a:pPr lvl="2" fontAlgn="base"/>
            <a:r>
              <a:rPr lang="en-US" sz="1800" dirty="0" smtClean="0"/>
              <a:t>Month2- </a:t>
            </a:r>
            <a:r>
              <a:rPr lang="en-US" sz="1800" dirty="0"/>
              <a:t>Month3</a:t>
            </a:r>
            <a:r>
              <a:rPr lang="en-US" sz="1800" dirty="0"/>
              <a:t>: Identify technical requirements from the </a:t>
            </a:r>
            <a:r>
              <a:rPr lang="en-US" sz="1800" dirty="0" smtClean="0"/>
              <a:t>pilots</a:t>
            </a:r>
          </a:p>
          <a:p>
            <a:pPr lvl="2" fontAlgn="base"/>
            <a:r>
              <a:rPr lang="en-US" sz="1800" dirty="0" smtClean="0"/>
              <a:t>Month 4 </a:t>
            </a:r>
            <a:r>
              <a:rPr lang="mr-IN" sz="1800" dirty="0" smtClean="0"/>
              <a:t>–</a:t>
            </a:r>
            <a:r>
              <a:rPr lang="en-US" sz="1800" dirty="0" smtClean="0"/>
              <a:t> make sure that the internal architectures are established including all the necessary EOSC-hub services? </a:t>
            </a:r>
          </a:p>
          <a:p>
            <a:pPr lvl="2" fontAlgn="base"/>
            <a:r>
              <a:rPr lang="en-US" sz="1800" dirty="0" smtClean="0"/>
              <a:t>Month 6, Month 9 </a:t>
            </a:r>
            <a:r>
              <a:rPr lang="mr-IN" sz="1800" dirty="0" smtClean="0"/>
              <a:t>–</a:t>
            </a:r>
            <a:r>
              <a:rPr lang="en-US" sz="1800" dirty="0" smtClean="0"/>
              <a:t> progress check  </a:t>
            </a:r>
          </a:p>
          <a:p>
            <a:pPr lvl="2" fontAlgn="base"/>
            <a:r>
              <a:rPr lang="en-US" sz="1800" dirty="0" smtClean="0"/>
              <a:t>Month 12: results ready for early adopters</a:t>
            </a:r>
          </a:p>
          <a:p>
            <a:pPr lvl="1" fontAlgn="base"/>
            <a:r>
              <a:rPr lang="en-US" sz="1800" dirty="0" smtClean="0">
                <a:solidFill>
                  <a:srgbClr val="515151"/>
                </a:solidFill>
              </a:rPr>
              <a:t>PM 12-21 </a:t>
            </a:r>
          </a:p>
          <a:p>
            <a:pPr lvl="2" fontAlgn="base"/>
            <a:r>
              <a:rPr lang="en-US" sz="1800" dirty="0" smtClean="0">
                <a:solidFill>
                  <a:srgbClr val="515151"/>
                </a:solidFill>
              </a:rPr>
              <a:t>finalize the pilots</a:t>
            </a:r>
          </a:p>
          <a:p>
            <a:pPr lvl="2" fontAlgn="base"/>
            <a:r>
              <a:rPr lang="en-US" sz="1800" dirty="0" smtClean="0">
                <a:solidFill>
                  <a:srgbClr val="515151"/>
                </a:solidFill>
              </a:rPr>
              <a:t>Deliverable D9.3</a:t>
            </a:r>
          </a:p>
          <a:p>
            <a:pPr lvl="2" fontAlgn="base"/>
            <a:r>
              <a:rPr lang="en-US" sz="1800" dirty="0" smtClean="0">
                <a:solidFill>
                  <a:srgbClr val="515151"/>
                </a:solidFill>
              </a:rPr>
              <a:t>9.2.2</a:t>
            </a:r>
            <a:r>
              <a:rPr lang="en-US" sz="1800" dirty="0">
                <a:solidFill>
                  <a:srgbClr val="515151"/>
                </a:solidFill>
              </a:rPr>
              <a:t>: developing new success stories and experiments </a:t>
            </a:r>
            <a:endParaRPr lang="en-US" sz="1800" dirty="0" smtClean="0">
              <a:solidFill>
                <a:srgbClr val="515151"/>
              </a:solidFill>
            </a:endParaRPr>
          </a:p>
          <a:p>
            <a:pPr marL="914400" lvl="2" indent="0" fontAlgn="base">
              <a:buNone/>
            </a:pPr>
            <a:endParaRPr lang="en-US" sz="1400" dirty="0">
              <a:solidFill>
                <a:srgbClr val="515151"/>
              </a:solidFill>
            </a:endParaRPr>
          </a:p>
        </p:txBody>
      </p:sp>
      <p:sp>
        <p:nvSpPr>
          <p:cNvPr id="7" name="Date Placeholder 1"/>
          <p:cNvSpPr>
            <a:spLocks noGrp="1"/>
          </p:cNvSpPr>
          <p:nvPr>
            <p:ph type="dt" sz="half" idx="10"/>
          </p:nvPr>
        </p:nvSpPr>
        <p:spPr>
          <a:xfrm>
            <a:off x="457200" y="6304236"/>
            <a:ext cx="2133600" cy="365125"/>
          </a:xfrm>
        </p:spPr>
        <p:txBody>
          <a:bodyPr/>
          <a:lstStyle/>
          <a:p>
            <a:r>
              <a:rPr lang="en-US" dirty="0" smtClean="0">
                <a:latin typeface="Calibri" charset="0"/>
                <a:ea typeface="Calibri" charset="0"/>
                <a:cs typeface="Calibri" charset="0"/>
              </a:rPr>
              <a:t>09/01/2018</a:t>
            </a:r>
            <a:endParaRPr lang="en-US" dirty="0">
              <a:latin typeface="Calibri" charset="0"/>
              <a:ea typeface="Calibri" charset="0"/>
              <a:cs typeface="Calibri" charset="0"/>
            </a:endParaRPr>
          </a:p>
        </p:txBody>
      </p:sp>
    </p:spTree>
    <p:extLst>
      <p:ext uri="{BB962C8B-B14F-4D97-AF65-F5344CB8AC3E}">
        <p14:creationId xmlns:p14="http://schemas.microsoft.com/office/powerpoint/2010/main" val="1834602542"/>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1">
  <a:themeElements>
    <a:clrScheme name="Eudat-Color">
      <a:dk1>
        <a:srgbClr val="515151"/>
      </a:dk1>
      <a:lt1>
        <a:sysClr val="window" lastClr="FFFFFF"/>
      </a:lt1>
      <a:dk2>
        <a:srgbClr val="1F497D"/>
      </a:dk2>
      <a:lt2>
        <a:srgbClr val="EEECE1"/>
      </a:lt2>
      <a:accent1>
        <a:srgbClr val="1B216E"/>
      </a:accent1>
      <a:accent2>
        <a:srgbClr val="B01813"/>
      </a:accent2>
      <a:accent3>
        <a:srgbClr val="DF3A10"/>
      </a:accent3>
      <a:accent4>
        <a:srgbClr val="F39605"/>
      </a:accent4>
      <a:accent5>
        <a:srgbClr val="FBBE09"/>
      </a:accent5>
      <a:accent6>
        <a:srgbClr val="FFF3E6"/>
      </a:accent6>
      <a:hlink>
        <a:srgbClr val="B11913"/>
      </a:hlink>
      <a:folHlink>
        <a:srgbClr val="DF3B13"/>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EMODnet_PPT_template" id="{94FD5FB4-A648-4C41-A45E-DC1B56821C8E}" vid="{6F891982-9957-D443-80E9-5627794D2BB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EOSCHub_PPT</Template>
  <TotalTime>13404</TotalTime>
  <Words>1336</Words>
  <Application>Microsoft Macintosh PowerPoint</Application>
  <PresentationFormat>On-screen Show (4:3)</PresentationFormat>
  <Paragraphs>186</Paragraphs>
  <Slides>15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Alte DIN 1451 Mittelschrift</vt:lpstr>
      <vt:lpstr>Alte DIN 1451 Mittelschrift gepraegt</vt:lpstr>
      <vt:lpstr>Calibri</vt:lpstr>
      <vt:lpstr>DIN Next LT Pro</vt:lpstr>
      <vt:lpstr>Mangal</vt:lpstr>
      <vt:lpstr>Open Sans</vt:lpstr>
      <vt:lpstr>Wingdings</vt:lpstr>
      <vt:lpstr>Arial</vt:lpstr>
      <vt:lpstr>Presentation1</vt:lpstr>
      <vt:lpstr>Task 9.2 Business Pilots </vt:lpstr>
      <vt:lpstr>Agenda</vt:lpstr>
      <vt:lpstr>Overview of 9.2</vt:lpstr>
      <vt:lpstr>Overview of 9.2.1</vt:lpstr>
      <vt:lpstr>EOSC-hub Joint DIH (WP9): Initial Business Pilots</vt:lpstr>
      <vt:lpstr>Initial pilots expected results and exploitation </vt:lpstr>
      <vt:lpstr>Overview of 9.2.2 Open Lab</vt:lpstr>
      <vt:lpstr>EOSC-hub Joint DIH (WP9): Objectives</vt:lpstr>
      <vt:lpstr>9.2: First Year Work Plan</vt:lpstr>
      <vt:lpstr>D9.1</vt:lpstr>
      <vt:lpstr>9.2: KPI and Metrics</vt:lpstr>
      <vt:lpstr>9.2: KPI and Metrics (part of the table)</vt:lpstr>
      <vt:lpstr>9.2: Links</vt:lpstr>
      <vt:lpstr>Open Points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Sara</dc:creator>
  <cp:lastModifiedBy>Marcinp</cp:lastModifiedBy>
  <cp:revision>205</cp:revision>
  <dcterms:created xsi:type="dcterms:W3CDTF">2017-10-02T12:41:48Z</dcterms:created>
  <dcterms:modified xsi:type="dcterms:W3CDTF">2018-01-16T09:26:50Z</dcterms:modified>
</cp:coreProperties>
</file>