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7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8"/>
  </p:notesMasterIdLst>
  <p:sldIdLst>
    <p:sldId id="261" r:id="rId2"/>
    <p:sldId id="300" r:id="rId3"/>
    <p:sldId id="312" r:id="rId4"/>
    <p:sldId id="331" r:id="rId5"/>
    <p:sldId id="332" r:id="rId6"/>
    <p:sldId id="333" r:id="rId7"/>
    <p:sldId id="337" r:id="rId8"/>
    <p:sldId id="373" r:id="rId9"/>
    <p:sldId id="349" r:id="rId10"/>
    <p:sldId id="351" r:id="rId11"/>
    <p:sldId id="353" r:id="rId12"/>
    <p:sldId id="355" r:id="rId13"/>
    <p:sldId id="356" r:id="rId14"/>
    <p:sldId id="352" r:id="rId15"/>
    <p:sldId id="357" r:id="rId16"/>
    <p:sldId id="365" r:id="rId17"/>
    <p:sldId id="354" r:id="rId18"/>
    <p:sldId id="307" r:id="rId19"/>
    <p:sldId id="359" r:id="rId20"/>
    <p:sldId id="374" r:id="rId21"/>
    <p:sldId id="360" r:id="rId22"/>
    <p:sldId id="364" r:id="rId23"/>
    <p:sldId id="375" r:id="rId24"/>
    <p:sldId id="366" r:id="rId25"/>
    <p:sldId id="362" r:id="rId26"/>
    <p:sldId id="363" r:id="rId27"/>
    <p:sldId id="377" r:id="rId28"/>
    <p:sldId id="367" r:id="rId29"/>
    <p:sldId id="368" r:id="rId30"/>
    <p:sldId id="369" r:id="rId31"/>
    <p:sldId id="370" r:id="rId32"/>
    <p:sldId id="371" r:id="rId33"/>
    <p:sldId id="372" r:id="rId34"/>
    <p:sldId id="330" r:id="rId35"/>
    <p:sldId id="376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5FB"/>
    <a:srgbClr val="C9FABC"/>
    <a:srgbClr val="246889"/>
    <a:srgbClr val="FCF7BA"/>
    <a:srgbClr val="FED1B8"/>
    <a:srgbClr val="006699"/>
    <a:srgbClr val="0E71B4"/>
    <a:srgbClr val="F6BBFB"/>
    <a:srgbClr val="F7B034"/>
    <a:srgbClr val="1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9" autoAdjust="0"/>
    <p:restoredTop sz="50000" autoAdjust="0"/>
  </p:normalViewPr>
  <p:slideViewPr>
    <p:cSldViewPr>
      <p:cViewPr varScale="1">
        <p:scale>
          <a:sx n="96" d="100"/>
          <a:sy n="96" d="100"/>
        </p:scale>
        <p:origin x="141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11786-97E6-1745-B451-9A9DA7829DA5}" type="doc">
      <dgm:prSet loTypeId="urn:microsoft.com/office/officeart/2005/8/layout/matrix3" loCatId="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DF276D9-CE3F-EA47-950B-649228930469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Resources and Services</a:t>
          </a:r>
        </a:p>
      </dgm:t>
    </dgm:pt>
    <dgm:pt modelId="{9EEC7313-188F-DB47-B8F7-0242EA0F8F81}" type="parTrans" cxnId="{5FC0D3CE-2555-0D44-8637-F7A74BE19A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3913E1A0-79D9-514A-9BFB-F01FEDCF74CB}" type="sibTrans" cxnId="{5FC0D3CE-2555-0D44-8637-F7A74BE19A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00381438-BAE7-9341-A880-1591181A65BC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Processes and policies</a:t>
          </a:r>
        </a:p>
      </dgm:t>
    </dgm:pt>
    <dgm:pt modelId="{6348E178-F5B1-E249-B284-05B217F32FD1}" type="parTrans" cxnId="{11A1A6EA-1F5A-CC4E-8ED9-9F4FD2C579D4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F87F1584-9A78-7640-A450-6558BE929880}" type="sibTrans" cxnId="{11A1A6EA-1F5A-CC4E-8ED9-9F4FD2C579D4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57F61397-4432-1E41-A760-F87097A32311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Federated operations</a:t>
          </a:r>
        </a:p>
      </dgm:t>
    </dgm:pt>
    <dgm:pt modelId="{5AD00106-A3B1-0A45-92AE-BF7566DC1D1C}" type="parTrans" cxnId="{02875348-7809-194C-BF34-03A23621252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2B336E2A-9136-C647-96D2-12D9E4F28906}" type="sibTrans" cxnId="{02875348-7809-194C-BF34-03A23621252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CDFB1272-C75E-3049-BC2D-1CACD9C58BE1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Federation “core” services</a:t>
          </a:r>
        </a:p>
      </dgm:t>
    </dgm:pt>
    <dgm:pt modelId="{857AB123-B088-134A-9550-DC166FE8F771}" type="parTrans" cxnId="{1E4B20BC-E8BF-2F46-9B77-DC4AE7D2EE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3408071-ECB3-D243-8A51-081D9AA919AC}" type="sibTrans" cxnId="{1E4B20BC-E8BF-2F46-9B77-DC4AE7D2EE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52373A9-1385-694D-9DAC-4AEC1200D463}" type="pres">
      <dgm:prSet presAssocID="{56611786-97E6-1745-B451-9A9DA7829DA5}" presName="matrix" presStyleCnt="0">
        <dgm:presLayoutVars>
          <dgm:chMax val="1"/>
          <dgm:dir/>
          <dgm:resizeHandles val="exact"/>
        </dgm:presLayoutVars>
      </dgm:prSet>
      <dgm:spPr/>
    </dgm:pt>
    <dgm:pt modelId="{1A700DE0-BFC4-FA40-9AF4-2EE138EA238F}" type="pres">
      <dgm:prSet presAssocID="{56611786-97E6-1745-B451-9A9DA7829DA5}" presName="diamond" presStyleLbl="bgShp" presStyleIdx="0" presStyleCnt="1"/>
      <dgm:spPr/>
    </dgm:pt>
    <dgm:pt modelId="{42491728-7612-9248-AE86-7A7A863FE852}" type="pres">
      <dgm:prSet presAssocID="{56611786-97E6-1745-B451-9A9DA7829DA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0F98F96-87A3-AB49-B07C-E1116E1CF6F3}" type="pres">
      <dgm:prSet presAssocID="{56611786-97E6-1745-B451-9A9DA7829DA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6BE1A0-CF73-4C4F-BF4D-48EC7D0770C7}" type="pres">
      <dgm:prSet presAssocID="{56611786-97E6-1745-B451-9A9DA7829DA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C5459B7-4409-3941-847D-BDFBD4537097}" type="pres">
      <dgm:prSet presAssocID="{56611786-97E6-1745-B451-9A9DA7829DA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2875348-7809-194C-BF34-03A236212521}" srcId="{56611786-97E6-1745-B451-9A9DA7829DA5}" destId="{57F61397-4432-1E41-A760-F87097A32311}" srcOrd="2" destOrd="0" parTransId="{5AD00106-A3B1-0A45-92AE-BF7566DC1D1C}" sibTransId="{2B336E2A-9136-C647-96D2-12D9E4F28906}"/>
    <dgm:cxn modelId="{D28CA84B-1F80-7944-912F-EF0001EF3BC7}" type="presOf" srcId="{57F61397-4432-1E41-A760-F87097A32311}" destId="{086BE1A0-CF73-4C4F-BF4D-48EC7D0770C7}" srcOrd="0" destOrd="0" presId="urn:microsoft.com/office/officeart/2005/8/layout/matrix3"/>
    <dgm:cxn modelId="{68AA4860-159C-2648-BDDC-C3C67E580DF9}" type="presOf" srcId="{00381438-BAE7-9341-A880-1591181A65BC}" destId="{8C5459B7-4409-3941-847D-BDFBD4537097}" srcOrd="0" destOrd="0" presId="urn:microsoft.com/office/officeart/2005/8/layout/matrix3"/>
    <dgm:cxn modelId="{34A25584-591E-8E4A-8FF4-65F4062F123C}" type="presOf" srcId="{56611786-97E6-1745-B451-9A9DA7829DA5}" destId="{652373A9-1385-694D-9DAC-4AEC1200D463}" srcOrd="0" destOrd="0" presId="urn:microsoft.com/office/officeart/2005/8/layout/matrix3"/>
    <dgm:cxn modelId="{36770A96-497C-2E48-B81D-EE2D21ED7597}" type="presOf" srcId="{6DF276D9-CE3F-EA47-950B-649228930469}" destId="{42491728-7612-9248-AE86-7A7A863FE852}" srcOrd="0" destOrd="0" presId="urn:microsoft.com/office/officeart/2005/8/layout/matrix3"/>
    <dgm:cxn modelId="{1E4B20BC-E8BF-2F46-9B77-DC4AE7D2EEE8}" srcId="{56611786-97E6-1745-B451-9A9DA7829DA5}" destId="{CDFB1272-C75E-3049-BC2D-1CACD9C58BE1}" srcOrd="1" destOrd="0" parTransId="{857AB123-B088-134A-9550-DC166FE8F771}" sibTransId="{63408071-ECB3-D243-8A51-081D9AA919AC}"/>
    <dgm:cxn modelId="{5FC0D3CE-2555-0D44-8637-F7A74BE19AE8}" srcId="{56611786-97E6-1745-B451-9A9DA7829DA5}" destId="{6DF276D9-CE3F-EA47-950B-649228930469}" srcOrd="0" destOrd="0" parTransId="{9EEC7313-188F-DB47-B8F7-0242EA0F8F81}" sibTransId="{3913E1A0-79D9-514A-9BFB-F01FEDCF74CB}"/>
    <dgm:cxn modelId="{11A1A6EA-1F5A-CC4E-8ED9-9F4FD2C579D4}" srcId="{56611786-97E6-1745-B451-9A9DA7829DA5}" destId="{00381438-BAE7-9341-A880-1591181A65BC}" srcOrd="3" destOrd="0" parTransId="{6348E178-F5B1-E249-B284-05B217F32FD1}" sibTransId="{F87F1584-9A78-7640-A450-6558BE929880}"/>
    <dgm:cxn modelId="{C9CA7BEE-2C7F-5A44-A941-CD48CB3C5A17}" type="presOf" srcId="{CDFB1272-C75E-3049-BC2D-1CACD9C58BE1}" destId="{80F98F96-87A3-AB49-B07C-E1116E1CF6F3}" srcOrd="0" destOrd="0" presId="urn:microsoft.com/office/officeart/2005/8/layout/matrix3"/>
    <dgm:cxn modelId="{0A57210C-FE0D-B243-8A2F-3A62D1DA2940}" type="presParOf" srcId="{652373A9-1385-694D-9DAC-4AEC1200D463}" destId="{1A700DE0-BFC4-FA40-9AF4-2EE138EA238F}" srcOrd="0" destOrd="0" presId="urn:microsoft.com/office/officeart/2005/8/layout/matrix3"/>
    <dgm:cxn modelId="{8D3E1A4F-46B9-4C43-833A-3F7AB360B53F}" type="presParOf" srcId="{652373A9-1385-694D-9DAC-4AEC1200D463}" destId="{42491728-7612-9248-AE86-7A7A863FE852}" srcOrd="1" destOrd="0" presId="urn:microsoft.com/office/officeart/2005/8/layout/matrix3"/>
    <dgm:cxn modelId="{CDB84B49-DC96-8C40-AC96-6130FBD62765}" type="presParOf" srcId="{652373A9-1385-694D-9DAC-4AEC1200D463}" destId="{80F98F96-87A3-AB49-B07C-E1116E1CF6F3}" srcOrd="2" destOrd="0" presId="urn:microsoft.com/office/officeart/2005/8/layout/matrix3"/>
    <dgm:cxn modelId="{61EA5122-CFEF-C649-BC1D-DD8E141D70E1}" type="presParOf" srcId="{652373A9-1385-694D-9DAC-4AEC1200D463}" destId="{086BE1A0-CF73-4C4F-BF4D-48EC7D0770C7}" srcOrd="3" destOrd="0" presId="urn:microsoft.com/office/officeart/2005/8/layout/matrix3"/>
    <dgm:cxn modelId="{54BCD1B1-59A5-8042-909E-ACD754EBFFC5}" type="presParOf" srcId="{652373A9-1385-694D-9DAC-4AEC1200D463}" destId="{8C5459B7-4409-3941-847D-BDFBD453709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0F3A1-CF11-6244-A526-2D725DEAED5B}" type="doc">
      <dgm:prSet loTypeId="urn:microsoft.com/office/officeart/2009/layout/CircleArrowProcess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334935A-0E24-0A43-8835-137BFEABB85C}">
      <dgm:prSet phldrT="[Text]"/>
      <dgm:spPr/>
      <dgm:t>
        <a:bodyPr/>
        <a:lstStyle/>
        <a:p>
          <a:r>
            <a:rPr lang="en-GB" dirty="0"/>
            <a:t>2013</a:t>
          </a:r>
        </a:p>
      </dgm:t>
    </dgm:pt>
    <dgm:pt modelId="{9DA69929-778A-004A-B7AE-A1CD0C1FB96A}" type="parTrans" cxnId="{81DCCA3D-0259-FD48-A02B-8BBA29BCFE77}">
      <dgm:prSet/>
      <dgm:spPr/>
      <dgm:t>
        <a:bodyPr/>
        <a:lstStyle/>
        <a:p>
          <a:endParaRPr lang="en-GB"/>
        </a:p>
      </dgm:t>
    </dgm:pt>
    <dgm:pt modelId="{210318AC-8127-0048-8A95-F53A2EA19622}" type="sibTrans" cxnId="{81DCCA3D-0259-FD48-A02B-8BBA29BCFE77}">
      <dgm:prSet/>
      <dgm:spPr/>
      <dgm:t>
        <a:bodyPr/>
        <a:lstStyle/>
        <a:p>
          <a:endParaRPr lang="en-GB"/>
        </a:p>
      </dgm:t>
    </dgm:pt>
    <dgm:pt modelId="{547669CF-D243-CF4A-9ED3-0B4119D262F0}">
      <dgm:prSet phldrT="[Text]"/>
      <dgm:spPr/>
      <dgm:t>
        <a:bodyPr/>
        <a:lstStyle/>
        <a:p>
          <a:r>
            <a:rPr lang="en-GB" dirty="0"/>
            <a:t>2014</a:t>
          </a:r>
        </a:p>
      </dgm:t>
    </dgm:pt>
    <dgm:pt modelId="{B16CA411-D4F4-BF43-9757-E3F988C5AE17}" type="parTrans" cxnId="{43043D0E-1772-4D4F-ACDF-AD94D960E1B7}">
      <dgm:prSet/>
      <dgm:spPr/>
      <dgm:t>
        <a:bodyPr/>
        <a:lstStyle/>
        <a:p>
          <a:endParaRPr lang="en-GB"/>
        </a:p>
      </dgm:t>
    </dgm:pt>
    <dgm:pt modelId="{5B90BF49-46CE-694B-B677-B3D0A46F99FD}" type="sibTrans" cxnId="{43043D0E-1772-4D4F-ACDF-AD94D960E1B7}">
      <dgm:prSet/>
      <dgm:spPr/>
      <dgm:t>
        <a:bodyPr/>
        <a:lstStyle/>
        <a:p>
          <a:endParaRPr lang="en-GB"/>
        </a:p>
      </dgm:t>
    </dgm:pt>
    <dgm:pt modelId="{A0C7CDAF-B382-F440-9ECD-5C4E1949110F}">
      <dgm:prSet phldrT="[Text]"/>
      <dgm:spPr/>
      <dgm:t>
        <a:bodyPr/>
        <a:lstStyle/>
        <a:p>
          <a:r>
            <a:rPr lang="en-GB" dirty="0"/>
            <a:t>2015</a:t>
          </a:r>
        </a:p>
      </dgm:t>
    </dgm:pt>
    <dgm:pt modelId="{F98BBF40-EAFA-274D-BD82-FF4877640C1A}" type="parTrans" cxnId="{0F6A3D6C-7081-E54F-8E4D-84CF977657F2}">
      <dgm:prSet/>
      <dgm:spPr/>
      <dgm:t>
        <a:bodyPr/>
        <a:lstStyle/>
        <a:p>
          <a:endParaRPr lang="en-GB"/>
        </a:p>
      </dgm:t>
    </dgm:pt>
    <dgm:pt modelId="{076A5479-E371-0448-8829-CF4F96D356A0}" type="sibTrans" cxnId="{0F6A3D6C-7081-E54F-8E4D-84CF977657F2}">
      <dgm:prSet/>
      <dgm:spPr/>
      <dgm:t>
        <a:bodyPr/>
        <a:lstStyle/>
        <a:p>
          <a:endParaRPr lang="en-GB"/>
        </a:p>
      </dgm:t>
    </dgm:pt>
    <dgm:pt modelId="{0A94D50B-DBE1-C04E-964B-B5A9E7E45BA8}">
      <dgm:prSet phldrT="[Text]"/>
      <dgm:spPr/>
      <dgm:t>
        <a:bodyPr/>
        <a:lstStyle/>
        <a:p>
          <a:r>
            <a:rPr lang="en-GB" dirty="0"/>
            <a:t>2016</a:t>
          </a:r>
        </a:p>
      </dgm:t>
    </dgm:pt>
    <dgm:pt modelId="{96360DCF-DD5B-4E42-B16A-E5AF21C05327}" type="parTrans" cxnId="{CDA8B5D2-3074-AB4C-8A2C-149949AB6F3C}">
      <dgm:prSet/>
      <dgm:spPr/>
      <dgm:t>
        <a:bodyPr/>
        <a:lstStyle/>
        <a:p>
          <a:endParaRPr lang="en-GB"/>
        </a:p>
      </dgm:t>
    </dgm:pt>
    <dgm:pt modelId="{E0754AFB-DE51-6B4A-AC58-4B003E19F688}" type="sibTrans" cxnId="{CDA8B5D2-3074-AB4C-8A2C-149949AB6F3C}">
      <dgm:prSet/>
      <dgm:spPr/>
      <dgm:t>
        <a:bodyPr/>
        <a:lstStyle/>
        <a:p>
          <a:endParaRPr lang="en-GB"/>
        </a:p>
      </dgm:t>
    </dgm:pt>
    <dgm:pt modelId="{31529B28-D069-2546-9574-475BCB6C4DCD}">
      <dgm:prSet phldrT="[Text]"/>
      <dgm:spPr/>
      <dgm:t>
        <a:bodyPr/>
        <a:lstStyle/>
        <a:p>
          <a:r>
            <a:rPr lang="en-GB" dirty="0"/>
            <a:t>2017</a:t>
          </a:r>
        </a:p>
      </dgm:t>
    </dgm:pt>
    <dgm:pt modelId="{E80BBBB8-F210-3B45-80CF-19577FD9F2E7}" type="parTrans" cxnId="{533AD4E2-3E93-0841-BC8E-8EEED322DB24}">
      <dgm:prSet/>
      <dgm:spPr/>
      <dgm:t>
        <a:bodyPr/>
        <a:lstStyle/>
        <a:p>
          <a:endParaRPr lang="en-GB"/>
        </a:p>
      </dgm:t>
    </dgm:pt>
    <dgm:pt modelId="{15CEF43A-ACE3-984E-A1E7-FEEAC4EB0096}" type="sibTrans" cxnId="{533AD4E2-3E93-0841-BC8E-8EEED322DB24}">
      <dgm:prSet/>
      <dgm:spPr/>
      <dgm:t>
        <a:bodyPr/>
        <a:lstStyle/>
        <a:p>
          <a:endParaRPr lang="en-GB"/>
        </a:p>
      </dgm:t>
    </dgm:pt>
    <dgm:pt modelId="{751F5A18-BD20-CE47-93E2-D64A6179F7E5}" type="pres">
      <dgm:prSet presAssocID="{C8A0F3A1-CF11-6244-A526-2D725DEAED5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F552407-286A-E04C-8B54-E59A9201C3A8}" type="pres">
      <dgm:prSet presAssocID="{6334935A-0E24-0A43-8835-137BFEABB85C}" presName="Accent1" presStyleCnt="0"/>
      <dgm:spPr/>
    </dgm:pt>
    <dgm:pt modelId="{144730F1-9523-754F-9116-1D1B97ED2232}" type="pres">
      <dgm:prSet presAssocID="{6334935A-0E24-0A43-8835-137BFEABB85C}" presName="Accent" presStyleLbl="node1" presStyleIdx="0" presStyleCnt="5"/>
      <dgm:spPr/>
    </dgm:pt>
    <dgm:pt modelId="{4A21FC0C-F0C7-BF46-9314-C82923867760}" type="pres">
      <dgm:prSet presAssocID="{6334935A-0E24-0A43-8835-137BFEABB85C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8DEC1A88-1C64-1D44-A711-6E3FA2F0CB97}" type="pres">
      <dgm:prSet presAssocID="{547669CF-D243-CF4A-9ED3-0B4119D262F0}" presName="Accent2" presStyleCnt="0"/>
      <dgm:spPr/>
    </dgm:pt>
    <dgm:pt modelId="{31A004F2-5128-0A46-91FE-8AF950DD004C}" type="pres">
      <dgm:prSet presAssocID="{547669CF-D243-CF4A-9ED3-0B4119D262F0}" presName="Accent" presStyleLbl="node1" presStyleIdx="1" presStyleCnt="5"/>
      <dgm:spPr/>
    </dgm:pt>
    <dgm:pt modelId="{5E25FEBC-065E-5E41-A53D-13B3BAE914DA}" type="pres">
      <dgm:prSet presAssocID="{547669CF-D243-CF4A-9ED3-0B4119D262F0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E7FDCA76-CDD6-BD42-9CE0-6E9C68EC8D1B}" type="pres">
      <dgm:prSet presAssocID="{A0C7CDAF-B382-F440-9ECD-5C4E1949110F}" presName="Accent3" presStyleCnt="0"/>
      <dgm:spPr/>
    </dgm:pt>
    <dgm:pt modelId="{02F05AB4-6A08-F445-994B-ED7083674CA0}" type="pres">
      <dgm:prSet presAssocID="{A0C7CDAF-B382-F440-9ECD-5C4E1949110F}" presName="Accent" presStyleLbl="node1" presStyleIdx="2" presStyleCnt="5"/>
      <dgm:spPr/>
    </dgm:pt>
    <dgm:pt modelId="{2E222475-98F2-5F46-9A94-BECE891D7D9A}" type="pres">
      <dgm:prSet presAssocID="{A0C7CDAF-B382-F440-9ECD-5C4E1949110F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C119F38A-B5B2-4C46-8804-A19B90B1AC46}" type="pres">
      <dgm:prSet presAssocID="{0A94D50B-DBE1-C04E-964B-B5A9E7E45BA8}" presName="Accent4" presStyleCnt="0"/>
      <dgm:spPr/>
    </dgm:pt>
    <dgm:pt modelId="{C12225B1-6097-5540-9C56-BB99EC858AD8}" type="pres">
      <dgm:prSet presAssocID="{0A94D50B-DBE1-C04E-964B-B5A9E7E45BA8}" presName="Accent" presStyleLbl="node1" presStyleIdx="3" presStyleCnt="5"/>
      <dgm:spPr/>
    </dgm:pt>
    <dgm:pt modelId="{E7BDD3D2-BA2C-144D-B5F6-3F25EE07BC76}" type="pres">
      <dgm:prSet presAssocID="{0A94D50B-DBE1-C04E-964B-B5A9E7E45BA8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36510EF9-8E5B-E248-A3D9-2A2EF3EEF43D}" type="pres">
      <dgm:prSet presAssocID="{31529B28-D069-2546-9574-475BCB6C4DCD}" presName="Accent5" presStyleCnt="0"/>
      <dgm:spPr/>
    </dgm:pt>
    <dgm:pt modelId="{AEA6B156-A923-464F-866E-F62ABA7790D6}" type="pres">
      <dgm:prSet presAssocID="{31529B28-D069-2546-9574-475BCB6C4DCD}" presName="Accent" presStyleLbl="node1" presStyleIdx="4" presStyleCnt="5"/>
      <dgm:spPr/>
    </dgm:pt>
    <dgm:pt modelId="{F5FE620C-4483-6D4A-960D-C5F0B10F41D5}" type="pres">
      <dgm:prSet presAssocID="{31529B28-D069-2546-9574-475BCB6C4DCD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E3A42208-AB57-E347-AAA1-973F5B93CD17}" type="presOf" srcId="{A0C7CDAF-B382-F440-9ECD-5C4E1949110F}" destId="{2E222475-98F2-5F46-9A94-BECE891D7D9A}" srcOrd="0" destOrd="0" presId="urn:microsoft.com/office/officeart/2009/layout/CircleArrowProcess"/>
    <dgm:cxn modelId="{43043D0E-1772-4D4F-ACDF-AD94D960E1B7}" srcId="{C8A0F3A1-CF11-6244-A526-2D725DEAED5B}" destId="{547669CF-D243-CF4A-9ED3-0B4119D262F0}" srcOrd="1" destOrd="0" parTransId="{B16CA411-D4F4-BF43-9757-E3F988C5AE17}" sibTransId="{5B90BF49-46CE-694B-B677-B3D0A46F99FD}"/>
    <dgm:cxn modelId="{E305581B-4984-2046-90B6-1285AA8E8E0D}" type="presOf" srcId="{31529B28-D069-2546-9574-475BCB6C4DCD}" destId="{F5FE620C-4483-6D4A-960D-C5F0B10F41D5}" srcOrd="0" destOrd="0" presId="urn:microsoft.com/office/officeart/2009/layout/CircleArrowProcess"/>
    <dgm:cxn modelId="{81DCCA3D-0259-FD48-A02B-8BBA29BCFE77}" srcId="{C8A0F3A1-CF11-6244-A526-2D725DEAED5B}" destId="{6334935A-0E24-0A43-8835-137BFEABB85C}" srcOrd="0" destOrd="0" parTransId="{9DA69929-778A-004A-B7AE-A1CD0C1FB96A}" sibTransId="{210318AC-8127-0048-8A95-F53A2EA19622}"/>
    <dgm:cxn modelId="{844E3560-C729-AD47-AA2D-2BEF074531EB}" type="presOf" srcId="{0A94D50B-DBE1-C04E-964B-B5A9E7E45BA8}" destId="{E7BDD3D2-BA2C-144D-B5F6-3F25EE07BC76}" srcOrd="0" destOrd="0" presId="urn:microsoft.com/office/officeart/2009/layout/CircleArrowProcess"/>
    <dgm:cxn modelId="{0F6A3D6C-7081-E54F-8E4D-84CF977657F2}" srcId="{C8A0F3A1-CF11-6244-A526-2D725DEAED5B}" destId="{A0C7CDAF-B382-F440-9ECD-5C4E1949110F}" srcOrd="2" destOrd="0" parTransId="{F98BBF40-EAFA-274D-BD82-FF4877640C1A}" sibTransId="{076A5479-E371-0448-8829-CF4F96D356A0}"/>
    <dgm:cxn modelId="{063D6794-EFA1-A04C-868F-59D9E27233D3}" type="presOf" srcId="{547669CF-D243-CF4A-9ED3-0B4119D262F0}" destId="{5E25FEBC-065E-5E41-A53D-13B3BAE914DA}" srcOrd="0" destOrd="0" presId="urn:microsoft.com/office/officeart/2009/layout/CircleArrowProcess"/>
    <dgm:cxn modelId="{59B50AB7-FCA7-AD4E-92A3-84BDC81B8F09}" type="presOf" srcId="{C8A0F3A1-CF11-6244-A526-2D725DEAED5B}" destId="{751F5A18-BD20-CE47-93E2-D64A6179F7E5}" srcOrd="0" destOrd="0" presId="urn:microsoft.com/office/officeart/2009/layout/CircleArrowProcess"/>
    <dgm:cxn modelId="{CDA8B5D2-3074-AB4C-8A2C-149949AB6F3C}" srcId="{C8A0F3A1-CF11-6244-A526-2D725DEAED5B}" destId="{0A94D50B-DBE1-C04E-964B-B5A9E7E45BA8}" srcOrd="3" destOrd="0" parTransId="{96360DCF-DD5B-4E42-B16A-E5AF21C05327}" sibTransId="{E0754AFB-DE51-6B4A-AC58-4B003E19F688}"/>
    <dgm:cxn modelId="{533AD4E2-3E93-0841-BC8E-8EEED322DB24}" srcId="{C8A0F3A1-CF11-6244-A526-2D725DEAED5B}" destId="{31529B28-D069-2546-9574-475BCB6C4DCD}" srcOrd="4" destOrd="0" parTransId="{E80BBBB8-F210-3B45-80CF-19577FD9F2E7}" sibTransId="{15CEF43A-ACE3-984E-A1E7-FEEAC4EB0096}"/>
    <dgm:cxn modelId="{071B81F9-FBFD-D049-B642-FD326F5A34CB}" type="presOf" srcId="{6334935A-0E24-0A43-8835-137BFEABB85C}" destId="{4A21FC0C-F0C7-BF46-9314-C82923867760}" srcOrd="0" destOrd="0" presId="urn:microsoft.com/office/officeart/2009/layout/CircleArrowProcess"/>
    <dgm:cxn modelId="{B89BE1BB-2EB5-4A49-8973-B97185B910C6}" type="presParOf" srcId="{751F5A18-BD20-CE47-93E2-D64A6179F7E5}" destId="{AF552407-286A-E04C-8B54-E59A9201C3A8}" srcOrd="0" destOrd="0" presId="urn:microsoft.com/office/officeart/2009/layout/CircleArrowProcess"/>
    <dgm:cxn modelId="{3A5E5F41-7224-BA4C-B0A9-95F2F470DE45}" type="presParOf" srcId="{AF552407-286A-E04C-8B54-E59A9201C3A8}" destId="{144730F1-9523-754F-9116-1D1B97ED2232}" srcOrd="0" destOrd="0" presId="urn:microsoft.com/office/officeart/2009/layout/CircleArrowProcess"/>
    <dgm:cxn modelId="{B71B8DCC-755C-F74F-B874-ED2CDAC60CA8}" type="presParOf" srcId="{751F5A18-BD20-CE47-93E2-D64A6179F7E5}" destId="{4A21FC0C-F0C7-BF46-9314-C82923867760}" srcOrd="1" destOrd="0" presId="urn:microsoft.com/office/officeart/2009/layout/CircleArrowProcess"/>
    <dgm:cxn modelId="{9E6CEEFF-47D8-CB42-A050-CBB1C4723242}" type="presParOf" srcId="{751F5A18-BD20-CE47-93E2-D64A6179F7E5}" destId="{8DEC1A88-1C64-1D44-A711-6E3FA2F0CB97}" srcOrd="2" destOrd="0" presId="urn:microsoft.com/office/officeart/2009/layout/CircleArrowProcess"/>
    <dgm:cxn modelId="{DA2AF408-5B80-8340-848B-4D3938FE46E6}" type="presParOf" srcId="{8DEC1A88-1C64-1D44-A711-6E3FA2F0CB97}" destId="{31A004F2-5128-0A46-91FE-8AF950DD004C}" srcOrd="0" destOrd="0" presId="urn:microsoft.com/office/officeart/2009/layout/CircleArrowProcess"/>
    <dgm:cxn modelId="{BEF20B7B-7951-3544-8B79-FB0496656093}" type="presParOf" srcId="{751F5A18-BD20-CE47-93E2-D64A6179F7E5}" destId="{5E25FEBC-065E-5E41-A53D-13B3BAE914DA}" srcOrd="3" destOrd="0" presId="urn:microsoft.com/office/officeart/2009/layout/CircleArrowProcess"/>
    <dgm:cxn modelId="{B9D0890F-4930-4446-A2E1-87603AE710DB}" type="presParOf" srcId="{751F5A18-BD20-CE47-93E2-D64A6179F7E5}" destId="{E7FDCA76-CDD6-BD42-9CE0-6E9C68EC8D1B}" srcOrd="4" destOrd="0" presId="urn:microsoft.com/office/officeart/2009/layout/CircleArrowProcess"/>
    <dgm:cxn modelId="{E55BFD2C-64DE-C741-839A-71A95F04E4EF}" type="presParOf" srcId="{E7FDCA76-CDD6-BD42-9CE0-6E9C68EC8D1B}" destId="{02F05AB4-6A08-F445-994B-ED7083674CA0}" srcOrd="0" destOrd="0" presId="urn:microsoft.com/office/officeart/2009/layout/CircleArrowProcess"/>
    <dgm:cxn modelId="{E71E411D-56E3-6C4C-848C-3DCB941007EA}" type="presParOf" srcId="{751F5A18-BD20-CE47-93E2-D64A6179F7E5}" destId="{2E222475-98F2-5F46-9A94-BECE891D7D9A}" srcOrd="5" destOrd="0" presId="urn:microsoft.com/office/officeart/2009/layout/CircleArrowProcess"/>
    <dgm:cxn modelId="{7B1C3DCA-7D84-4D4A-8BD2-8770041AF080}" type="presParOf" srcId="{751F5A18-BD20-CE47-93E2-D64A6179F7E5}" destId="{C119F38A-B5B2-4C46-8804-A19B90B1AC46}" srcOrd="6" destOrd="0" presId="urn:microsoft.com/office/officeart/2009/layout/CircleArrowProcess"/>
    <dgm:cxn modelId="{2AD6A837-7846-5E48-8B35-C207AD3F1E2D}" type="presParOf" srcId="{C119F38A-B5B2-4C46-8804-A19B90B1AC46}" destId="{C12225B1-6097-5540-9C56-BB99EC858AD8}" srcOrd="0" destOrd="0" presId="urn:microsoft.com/office/officeart/2009/layout/CircleArrowProcess"/>
    <dgm:cxn modelId="{E75B6E78-BB32-D646-8355-1B17D549B729}" type="presParOf" srcId="{751F5A18-BD20-CE47-93E2-D64A6179F7E5}" destId="{E7BDD3D2-BA2C-144D-B5F6-3F25EE07BC76}" srcOrd="7" destOrd="0" presId="urn:microsoft.com/office/officeart/2009/layout/CircleArrowProcess"/>
    <dgm:cxn modelId="{442A62F7-2D2A-9640-831F-880003D5191E}" type="presParOf" srcId="{751F5A18-BD20-CE47-93E2-D64A6179F7E5}" destId="{36510EF9-8E5B-E248-A3D9-2A2EF3EEF43D}" srcOrd="8" destOrd="0" presId="urn:microsoft.com/office/officeart/2009/layout/CircleArrowProcess"/>
    <dgm:cxn modelId="{8C547F19-E0C1-F44B-AEA2-69350E2FFD3E}" type="presParOf" srcId="{36510EF9-8E5B-E248-A3D9-2A2EF3EEF43D}" destId="{AEA6B156-A923-464F-866E-F62ABA7790D6}" srcOrd="0" destOrd="0" presId="urn:microsoft.com/office/officeart/2009/layout/CircleArrowProcess"/>
    <dgm:cxn modelId="{3D5071D6-265C-254F-87B0-3CA84C2D8F21}" type="presParOf" srcId="{751F5A18-BD20-CE47-93E2-D64A6179F7E5}" destId="{F5FE620C-4483-6D4A-960D-C5F0B10F41D5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0DE0-BFC4-FA40-9AF4-2EE138EA238F}">
      <dsp:nvSpPr>
        <dsp:cNvPr id="0" name=""/>
        <dsp:cNvSpPr/>
      </dsp:nvSpPr>
      <dsp:spPr>
        <a:xfrm>
          <a:off x="1127955" y="0"/>
          <a:ext cx="3816424" cy="381642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491728-7612-9248-AE86-7A7A863FE852}">
      <dsp:nvSpPr>
        <dsp:cNvPr id="0" name=""/>
        <dsp:cNvSpPr/>
      </dsp:nvSpPr>
      <dsp:spPr>
        <a:xfrm>
          <a:off x="1490516" y="362560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50000"/>
                </a:schemeClr>
              </a:solidFill>
            </a:rPr>
            <a:t>Resources and Services</a:t>
          </a:r>
        </a:p>
      </dsp:txBody>
      <dsp:txXfrm>
        <a:off x="1563174" y="435218"/>
        <a:ext cx="1343089" cy="1343089"/>
      </dsp:txXfrm>
    </dsp:sp>
    <dsp:sp modelId="{80F98F96-87A3-AB49-B07C-E1116E1CF6F3}">
      <dsp:nvSpPr>
        <dsp:cNvPr id="0" name=""/>
        <dsp:cNvSpPr/>
      </dsp:nvSpPr>
      <dsp:spPr>
        <a:xfrm>
          <a:off x="3093414" y="362560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50000"/>
                </a:schemeClr>
              </a:solidFill>
            </a:rPr>
            <a:t>Federation “core” services</a:t>
          </a:r>
        </a:p>
      </dsp:txBody>
      <dsp:txXfrm>
        <a:off x="3166072" y="435218"/>
        <a:ext cx="1343089" cy="1343089"/>
      </dsp:txXfrm>
    </dsp:sp>
    <dsp:sp modelId="{086BE1A0-CF73-4C4F-BF4D-48EC7D0770C7}">
      <dsp:nvSpPr>
        <dsp:cNvPr id="0" name=""/>
        <dsp:cNvSpPr/>
      </dsp:nvSpPr>
      <dsp:spPr>
        <a:xfrm>
          <a:off x="1490516" y="1965458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50000"/>
                </a:schemeClr>
              </a:solidFill>
            </a:rPr>
            <a:t>Federated operations</a:t>
          </a:r>
        </a:p>
      </dsp:txBody>
      <dsp:txXfrm>
        <a:off x="1563174" y="2038116"/>
        <a:ext cx="1343089" cy="1343089"/>
      </dsp:txXfrm>
    </dsp:sp>
    <dsp:sp modelId="{8C5459B7-4409-3941-847D-BDFBD4537097}">
      <dsp:nvSpPr>
        <dsp:cNvPr id="0" name=""/>
        <dsp:cNvSpPr/>
      </dsp:nvSpPr>
      <dsp:spPr>
        <a:xfrm>
          <a:off x="3093414" y="1965458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50000"/>
                </a:schemeClr>
              </a:solidFill>
            </a:rPr>
            <a:t>Processes and policies</a:t>
          </a:r>
        </a:p>
      </dsp:txBody>
      <dsp:txXfrm>
        <a:off x="3166072" y="2038116"/>
        <a:ext cx="1343089" cy="1343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30F1-9523-754F-9116-1D1B97ED2232}">
      <dsp:nvSpPr>
        <dsp:cNvPr id="0" name=""/>
        <dsp:cNvSpPr/>
      </dsp:nvSpPr>
      <dsp:spPr>
        <a:xfrm>
          <a:off x="2500264" y="0"/>
          <a:ext cx="1516872" cy="151694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21FC0C-F0C7-BF46-9314-C82923867760}">
      <dsp:nvSpPr>
        <dsp:cNvPr id="0" name=""/>
        <dsp:cNvSpPr/>
      </dsp:nvSpPr>
      <dsp:spPr>
        <a:xfrm>
          <a:off x="2835165" y="549392"/>
          <a:ext cx="846501" cy="42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2013</a:t>
          </a:r>
        </a:p>
      </dsp:txBody>
      <dsp:txXfrm>
        <a:off x="2835165" y="549392"/>
        <a:ext cx="846501" cy="423061"/>
      </dsp:txXfrm>
    </dsp:sp>
    <dsp:sp modelId="{31A004F2-5128-0A46-91FE-8AF950DD004C}">
      <dsp:nvSpPr>
        <dsp:cNvPr id="0" name=""/>
        <dsp:cNvSpPr/>
      </dsp:nvSpPr>
      <dsp:spPr>
        <a:xfrm>
          <a:off x="2078862" y="871584"/>
          <a:ext cx="1516872" cy="15169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25FEBC-065E-5E41-A53D-13B3BAE914DA}">
      <dsp:nvSpPr>
        <dsp:cNvPr id="0" name=""/>
        <dsp:cNvSpPr/>
      </dsp:nvSpPr>
      <dsp:spPr>
        <a:xfrm>
          <a:off x="2412057" y="1422935"/>
          <a:ext cx="846501" cy="42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2014</a:t>
          </a:r>
        </a:p>
      </dsp:txBody>
      <dsp:txXfrm>
        <a:off x="2412057" y="1422935"/>
        <a:ext cx="846501" cy="423061"/>
      </dsp:txXfrm>
    </dsp:sp>
    <dsp:sp modelId="{02F05AB4-6A08-F445-994B-ED7083674CA0}">
      <dsp:nvSpPr>
        <dsp:cNvPr id="0" name=""/>
        <dsp:cNvSpPr/>
      </dsp:nvSpPr>
      <dsp:spPr>
        <a:xfrm>
          <a:off x="2500264" y="1747086"/>
          <a:ext cx="1516872" cy="151694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222475-98F2-5F46-9A94-BECE891D7D9A}">
      <dsp:nvSpPr>
        <dsp:cNvPr id="0" name=""/>
        <dsp:cNvSpPr/>
      </dsp:nvSpPr>
      <dsp:spPr>
        <a:xfrm>
          <a:off x="2835165" y="2295989"/>
          <a:ext cx="846501" cy="42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2015</a:t>
          </a:r>
        </a:p>
      </dsp:txBody>
      <dsp:txXfrm>
        <a:off x="2835165" y="2295989"/>
        <a:ext cx="846501" cy="423061"/>
      </dsp:txXfrm>
    </dsp:sp>
    <dsp:sp modelId="{C12225B1-6097-5540-9C56-BB99EC858AD8}">
      <dsp:nvSpPr>
        <dsp:cNvPr id="0" name=""/>
        <dsp:cNvSpPr/>
      </dsp:nvSpPr>
      <dsp:spPr>
        <a:xfrm>
          <a:off x="2078862" y="2620140"/>
          <a:ext cx="1516872" cy="15169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BDD3D2-BA2C-144D-B5F6-3F25EE07BC76}">
      <dsp:nvSpPr>
        <dsp:cNvPr id="0" name=""/>
        <dsp:cNvSpPr/>
      </dsp:nvSpPr>
      <dsp:spPr>
        <a:xfrm>
          <a:off x="2412057" y="3169532"/>
          <a:ext cx="846501" cy="42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2016</a:t>
          </a:r>
        </a:p>
      </dsp:txBody>
      <dsp:txXfrm>
        <a:off x="2412057" y="3169532"/>
        <a:ext cx="846501" cy="423061"/>
      </dsp:txXfrm>
    </dsp:sp>
    <dsp:sp modelId="{AEA6B156-A923-464F-866E-F62ABA7790D6}">
      <dsp:nvSpPr>
        <dsp:cNvPr id="0" name=""/>
        <dsp:cNvSpPr/>
      </dsp:nvSpPr>
      <dsp:spPr>
        <a:xfrm>
          <a:off x="2608103" y="3592594"/>
          <a:ext cx="1303184" cy="130394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FE620C-4483-6D4A-960D-C5F0B10F41D5}">
      <dsp:nvSpPr>
        <dsp:cNvPr id="0" name=""/>
        <dsp:cNvSpPr/>
      </dsp:nvSpPr>
      <dsp:spPr>
        <a:xfrm>
          <a:off x="2835165" y="4043076"/>
          <a:ext cx="846501" cy="42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2017</a:t>
          </a:r>
        </a:p>
      </dsp:txBody>
      <dsp:txXfrm>
        <a:off x="2835165" y="4043076"/>
        <a:ext cx="846501" cy="423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D696-3FDD-B64D-BCCD-A5C769FC78D6}" type="datetimeFigureOut">
              <a:rPr lang="en-US" smtClean="0"/>
              <a:t>1/24/18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0F2E-E6F6-584A-8B3A-823D09DC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690402"/>
            <a:ext cx="9144000" cy="2890727"/>
          </a:xfrm>
          <a:prstGeom prst="rect">
            <a:avLst/>
          </a:prstGeom>
          <a:solidFill>
            <a:srgbClr val="2468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153563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96952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Sub-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3012" y="4725145"/>
            <a:ext cx="2735452" cy="308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4" y="5085184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Affiliation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1493912" y="6237312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EOSC-hub receives funding from the European Union’s Horizon 2020 research and innovation </a:t>
            </a:r>
            <a:r>
              <a:rPr lang="en-US" sz="1000" kern="1200" dirty="0" err="1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programme</a:t>
            </a:r>
            <a:r>
              <a:rPr lang="en-US" sz="10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 under grant agreement No. 777536.</a:t>
            </a:r>
            <a:endParaRPr lang="en-GB" sz="1000" kern="1200" dirty="0">
              <a:solidFill>
                <a:schemeClr val="tx1"/>
              </a:solidFill>
              <a:latin typeface="Alte DIN 1451 Mittelschrift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72699"/>
            <a:ext cx="974228" cy="677652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3" y="5517232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3528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Title</a:t>
            </a:r>
          </a:p>
        </p:txBody>
      </p:sp>
      <p:sp>
        <p:nvSpPr>
          <p:cNvPr id="11" name="Rettangolo 10"/>
          <p:cNvSpPr/>
          <p:nvPr userDrawn="1"/>
        </p:nvSpPr>
        <p:spPr>
          <a:xfrm>
            <a:off x="323528" y="476674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1/24/18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Title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022896"/>
            <a:ext cx="4038600" cy="4103267"/>
          </a:xfrm>
          <a:prstGeom prst="rect">
            <a:avLst/>
          </a:prstGeom>
        </p:spPr>
        <p:txBody>
          <a:bodyPr/>
          <a:lstStyle>
            <a:lvl1pPr marL="3429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5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71700" indent="-342900">
              <a:buSzPct val="180000"/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022896"/>
            <a:ext cx="4038600" cy="41032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en-US" sz="2400" b="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Title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943123"/>
            <a:ext cx="8229600" cy="4078165"/>
          </a:xfrm>
          <a:prstGeom prst="rect">
            <a:avLst/>
          </a:prstGeom>
        </p:spPr>
        <p:txBody>
          <a:bodyPr vert="eaVert"/>
          <a:lstStyle>
            <a:lvl1pPr marL="2857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7429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2pPr>
            <a:lvl3pPr marL="12001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3pPr>
            <a:lvl4pPr marL="16573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4pPr>
            <a:lvl5pPr marL="21145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DIN Next LT Pro" charset="0"/>
                <a:ea typeface="DIN Next LT Pro" charset="0"/>
                <a:cs typeface="DIN Next LT Pro" charset="0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Title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4" r:id="rId2"/>
    <p:sldLayoutId id="2147483708" r:id="rId3"/>
    <p:sldLayoutId id="2147483709" r:id="rId4"/>
    <p:sldLayoutId id="2147483710" r:id="rId5"/>
    <p:sldLayoutId id="2147483707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0B2VDZ6gys8DjOFUtUmNlcERSdjQ" TargetMode="External"/><Relationship Id="rId2" Type="http://schemas.openxmlformats.org/officeDocument/2006/relationships/hyperlink" Target="https://confluence.egi.eu/display/EOSC/WP9+Joint+Digital+Innovation+Hub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dico.egi.eu/indico/category/228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egi.eu/display/EOSC/From+DoA:+Expected+project+results+and+exploitation+path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opensource.org/licenses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gi.eu/business/business-use-cases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iki.egi.eu/wiki/Pay-for-use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SVs7M9lb2LnsjmPRn6sc44KSTymdpiRPCldxXhiIgsU/edit#gid=2053634289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EOSC-hub-budget" TargetMode="External"/><Relationship Id="rId2" Type="http://schemas.openxmlformats.org/officeDocument/2006/relationships/hyperlink" Target="http://go.egi.eu/EOSC-hub-doa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dico.egi.eu/indico/category/211/" TargetMode="External"/><Relationship Id="rId4" Type="http://schemas.openxmlformats.org/officeDocument/2006/relationships/hyperlink" Target="https://confluence.egi.eu/display/EOSC/Home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2153563"/>
            <a:ext cx="7488832" cy="72008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EOSC-hub</a:t>
            </a:r>
            <a:br>
              <a:rPr lang="en-GB" sz="4000" dirty="0"/>
            </a:br>
            <a:r>
              <a:rPr lang="en-US" sz="3100" b="0" dirty="0"/>
              <a:t>WP9: Joint Digital Innovation Hub</a:t>
            </a:r>
            <a:endParaRPr lang="en-GB" sz="31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4987280"/>
            <a:ext cx="8352928" cy="601960"/>
          </a:xfrm>
        </p:spPr>
        <p:txBody>
          <a:bodyPr/>
          <a:lstStyle/>
          <a:p>
            <a:pPr algn="ctr"/>
            <a:r>
              <a:rPr lang="en-GB" sz="1800" dirty="0">
                <a:solidFill>
                  <a:schemeClr val="accent6">
                    <a:lumMod val="10000"/>
                  </a:schemeClr>
                </a:solidFill>
              </a:rPr>
              <a:t>EOSC-hub Kick-off Meeting (WP9), 9 Jan 2018, Amsterdam</a:t>
            </a:r>
          </a:p>
          <a:p>
            <a:endParaRPr lang="en-GB" sz="18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1835696" y="3645024"/>
            <a:ext cx="7056785" cy="864096"/>
          </a:xfrm>
        </p:spPr>
        <p:txBody>
          <a:bodyPr/>
          <a:lstStyle/>
          <a:p>
            <a:r>
              <a:rPr lang="en-US" sz="2000" dirty="0" err="1">
                <a:solidFill>
                  <a:schemeClr val="bg1"/>
                </a:solidFill>
              </a:rPr>
              <a:t>Sy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Holsinger</a:t>
            </a:r>
            <a:r>
              <a:rPr lang="en-US" sz="2000" dirty="0">
                <a:solidFill>
                  <a:schemeClr val="bg1"/>
                </a:solidFill>
              </a:rPr>
              <a:t>, EGI Foundation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Senior Strategy and Policy Officer - WP9 Manager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2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10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5816" y="2852936"/>
            <a:ext cx="4320480" cy="576064"/>
          </a:xfrm>
        </p:spPr>
        <p:txBody>
          <a:bodyPr/>
          <a:lstStyle/>
          <a:p>
            <a:r>
              <a:rPr lang="en-US" sz="3600" i="1" dirty="0">
                <a:latin typeface="Calibri" charset="0"/>
                <a:ea typeface="Calibri" charset="0"/>
                <a:cs typeface="Calibri" charset="0"/>
              </a:rPr>
              <a:t>WP9 Overview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</p:spTree>
    <p:extLst>
      <p:ext uri="{BB962C8B-B14F-4D97-AF65-F5344CB8AC3E}">
        <p14:creationId xmlns:p14="http://schemas.microsoft.com/office/powerpoint/2010/main" val="26414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11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WP9 Management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278092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WP9 Manager + WP9.1 Leader</a:t>
            </a:r>
          </a:p>
          <a:p>
            <a:r>
              <a:rPr lang="en-US" b="1" dirty="0" err="1"/>
              <a:t>Sy</a:t>
            </a:r>
            <a:r>
              <a:rPr lang="en-US" b="1" dirty="0"/>
              <a:t> </a:t>
            </a:r>
            <a:r>
              <a:rPr lang="en-US" b="1" dirty="0" err="1"/>
              <a:t>Holsinger</a:t>
            </a:r>
            <a:endParaRPr lang="en-US" b="1" dirty="0"/>
          </a:p>
          <a:p>
            <a:r>
              <a:rPr lang="en-US" dirty="0"/>
              <a:t>EGI Foundation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278092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WP9 Deputy</a:t>
            </a:r>
          </a:p>
          <a:p>
            <a:r>
              <a:rPr lang="en-US" b="1" dirty="0"/>
              <a:t>Roberta </a:t>
            </a:r>
            <a:r>
              <a:rPr lang="en-US" b="1" dirty="0" err="1"/>
              <a:t>Piscitelli</a:t>
            </a:r>
            <a:endParaRPr lang="en-US" b="1" dirty="0"/>
          </a:p>
          <a:p>
            <a:r>
              <a:rPr lang="en-US" dirty="0"/>
              <a:t>EGI Foundation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5385990"/>
            <a:ext cx="205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WP9.2 Task Leader</a:t>
            </a:r>
          </a:p>
          <a:p>
            <a:r>
              <a:rPr lang="en-US" b="1" dirty="0"/>
              <a:t>Marcin </a:t>
            </a:r>
            <a:r>
              <a:rPr lang="en-US" b="1" dirty="0" err="1"/>
              <a:t>Plociennik</a:t>
            </a:r>
            <a:r>
              <a:rPr lang="en-US" b="1" dirty="0"/>
              <a:t> </a:t>
            </a:r>
            <a:r>
              <a:rPr lang="en-US" dirty="0"/>
              <a:t>PSNC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5380906"/>
            <a:ext cx="205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WP9.3 Task Leader</a:t>
            </a:r>
          </a:p>
          <a:p>
            <a:r>
              <a:rPr lang="en-US" b="1" dirty="0" err="1"/>
              <a:t>Nuno</a:t>
            </a:r>
            <a:r>
              <a:rPr lang="en-US" b="1" dirty="0"/>
              <a:t> </a:t>
            </a:r>
            <a:r>
              <a:rPr lang="en-US" b="1" dirty="0" err="1"/>
              <a:t>Varandas</a:t>
            </a:r>
            <a:r>
              <a:rPr lang="en-US" b="1" dirty="0"/>
              <a:t> </a:t>
            </a:r>
          </a:p>
          <a:p>
            <a:r>
              <a:rPr lang="en-US" dirty="0"/>
              <a:t>F6S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268759"/>
            <a:ext cx="1512167" cy="15121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268442"/>
            <a:ext cx="1512485" cy="15124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89040"/>
            <a:ext cx="1246040" cy="16192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89" y="3886860"/>
            <a:ext cx="1665859" cy="149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8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12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WP9 Support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9079" y="2921629"/>
            <a:ext cx="132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Tomek</a:t>
            </a:r>
            <a:r>
              <a:rPr lang="en-US" b="1" dirty="0"/>
              <a:t> </a:t>
            </a:r>
            <a:r>
              <a:rPr lang="en-US" b="1" dirty="0" err="1"/>
              <a:t>Żok</a:t>
            </a:r>
            <a:endParaRPr lang="en-US" b="1" dirty="0"/>
          </a:p>
          <a:p>
            <a:r>
              <a:rPr lang="en-US" dirty="0"/>
              <a:t>PSNC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0731" y="5305223"/>
            <a:ext cx="163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Peter </a:t>
            </a:r>
            <a:r>
              <a:rPr lang="en-US" b="1" dirty="0" err="1"/>
              <a:t>Coveney</a:t>
            </a:r>
            <a:endParaRPr lang="en-US" b="1" dirty="0"/>
          </a:p>
          <a:p>
            <a:r>
              <a:rPr lang="en-US" dirty="0"/>
              <a:t>UCL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3248" y="2883952"/>
            <a:ext cx="205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Egidijus</a:t>
            </a:r>
            <a:r>
              <a:rPr lang="en-US" b="1" dirty="0"/>
              <a:t> </a:t>
            </a:r>
            <a:r>
              <a:rPr lang="en-US" b="1" dirty="0" err="1"/>
              <a:t>Jarasunas</a:t>
            </a:r>
            <a:r>
              <a:rPr lang="en-US" b="1" dirty="0"/>
              <a:t> </a:t>
            </a:r>
            <a:r>
              <a:rPr lang="en-US" dirty="0"/>
              <a:t>F6S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51044" y="292668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Claudio </a:t>
            </a:r>
            <a:r>
              <a:rPr lang="en-US" b="1" dirty="0" err="1"/>
              <a:t>Arlandini</a:t>
            </a:r>
            <a:endParaRPr lang="en-US" b="1" dirty="0"/>
          </a:p>
          <a:p>
            <a:r>
              <a:rPr lang="en-US" dirty="0"/>
              <a:t>CINECA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7268" y="291415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Giuseppe </a:t>
            </a:r>
            <a:r>
              <a:rPr lang="en-US" b="1" dirty="0" err="1"/>
              <a:t>Fiameni</a:t>
            </a:r>
            <a:endParaRPr lang="en-US" b="1" dirty="0"/>
          </a:p>
          <a:p>
            <a:r>
              <a:rPr lang="en-US" dirty="0"/>
              <a:t>CINECA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89038" y="5305223"/>
            <a:ext cx="154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David Wright</a:t>
            </a:r>
          </a:p>
          <a:p>
            <a:r>
              <a:rPr lang="en-US" dirty="0"/>
              <a:t>UCL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5136" y="5306339"/>
            <a:ext cx="205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Stefan </a:t>
            </a:r>
            <a:r>
              <a:rPr lang="en-US" b="1" dirty="0" err="1"/>
              <a:t>Zasada</a:t>
            </a:r>
            <a:endParaRPr lang="en-US" b="1" dirty="0"/>
          </a:p>
          <a:p>
            <a:r>
              <a:rPr lang="en-US" dirty="0"/>
              <a:t>UCL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30" y="1389504"/>
            <a:ext cx="1120836" cy="1494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2" y="1414518"/>
            <a:ext cx="1444420" cy="1444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70" y="1414518"/>
            <a:ext cx="1444420" cy="14444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76" y="1415986"/>
            <a:ext cx="1442952" cy="14429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60" y="3805613"/>
            <a:ext cx="1444420" cy="14444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64" y="3765974"/>
            <a:ext cx="1213878" cy="152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13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5832648" cy="576064"/>
          </a:xfrm>
        </p:spPr>
        <p:txBody>
          <a:bodyPr/>
          <a:lstStyle/>
          <a:p>
            <a:r>
              <a:rPr lang="en-US" dirty="0"/>
              <a:t>WP9 Business Pilots </a:t>
            </a:r>
            <a:r>
              <a:rPr lang="mr-IN" dirty="0"/>
              <a:t>–</a:t>
            </a:r>
            <a:r>
              <a:rPr lang="en-US" dirty="0"/>
              <a:t> Lead Contacts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5535" y="2842373"/>
            <a:ext cx="210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Agustín</a:t>
            </a:r>
            <a:r>
              <a:rPr lang="en-US" b="1" dirty="0"/>
              <a:t> </a:t>
            </a:r>
            <a:r>
              <a:rPr lang="en-US" b="1" dirty="0" err="1"/>
              <a:t>Monteoliva</a:t>
            </a:r>
            <a:r>
              <a:rPr lang="en-US" b="1" dirty="0"/>
              <a:t> </a:t>
            </a:r>
          </a:p>
          <a:p>
            <a:r>
              <a:rPr lang="en-US" dirty="0" err="1"/>
              <a:t>Ecohydros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3296" y="5364993"/>
            <a:ext cx="175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Adam </a:t>
            </a:r>
            <a:r>
              <a:rPr lang="en-US" b="1" dirty="0" err="1"/>
              <a:t>Majewski</a:t>
            </a:r>
            <a:endParaRPr lang="en-US" b="1" dirty="0"/>
          </a:p>
          <a:p>
            <a:r>
              <a:rPr lang="en-US" dirty="0" err="1"/>
              <a:t>Koma</a:t>
            </a:r>
            <a:r>
              <a:rPr lang="en-US" dirty="0"/>
              <a:t> Nord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4159" y="28373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Matteo </a:t>
            </a:r>
            <a:r>
              <a:rPr lang="en-US" b="1" dirty="0" err="1"/>
              <a:t>Longoni</a:t>
            </a:r>
            <a:endParaRPr lang="en-US" b="1" dirty="0"/>
          </a:p>
          <a:p>
            <a:r>
              <a:rPr lang="en-US" dirty="0" err="1"/>
              <a:t>Moxoff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52590" y="287791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Rodrigo </a:t>
            </a:r>
            <a:r>
              <a:rPr lang="en-US" b="1" dirty="0" err="1"/>
              <a:t>Fernandes</a:t>
            </a:r>
            <a:endParaRPr lang="en-US" b="1" dirty="0"/>
          </a:p>
          <a:p>
            <a:r>
              <a:rPr lang="en-US" dirty="0"/>
              <a:t>Bentley Systems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9392" y="5368036"/>
            <a:ext cx="154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Jose Collazo</a:t>
            </a:r>
          </a:p>
          <a:p>
            <a:r>
              <a:rPr lang="en-US" dirty="0" err="1"/>
              <a:t>Hidronav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52590" y="5364994"/>
            <a:ext cx="225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Dimitris </a:t>
            </a:r>
            <a:r>
              <a:rPr lang="en-US" b="1" dirty="0" err="1"/>
              <a:t>Panopoulos</a:t>
            </a:r>
            <a:endParaRPr lang="en-US" b="1" dirty="0"/>
          </a:p>
          <a:p>
            <a:r>
              <a:rPr lang="en-US" dirty="0"/>
              <a:t>SUITE5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335643"/>
            <a:ext cx="1440357" cy="1440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1335643"/>
            <a:ext cx="1440357" cy="14403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1223452"/>
            <a:ext cx="1218814" cy="1645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23" y="3763452"/>
            <a:ext cx="1050144" cy="1596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21" y="3852569"/>
            <a:ext cx="1512409" cy="1512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18" y="3766495"/>
            <a:ext cx="875963" cy="159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14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WP9 Budget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85700"/>
              </p:ext>
            </p:extLst>
          </p:nvPr>
        </p:nvGraphicFramePr>
        <p:xfrm>
          <a:off x="899592" y="1361063"/>
          <a:ext cx="7368192" cy="4778862"/>
        </p:xfrm>
        <a:graphic>
          <a:graphicData uri="http://schemas.openxmlformats.org/drawingml/2006/table">
            <a:tbl>
              <a:tblPr/>
              <a:tblGrid>
                <a:gridCol w="141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3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3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55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</a:rPr>
                        <a:t>Partner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</a:rPr>
                        <a:t>T9.1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</a:rPr>
                        <a:t>T9.2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</a:rPr>
                        <a:t>T9.3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</a:rPr>
                        <a:t>TOTAL PM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</a:rPr>
                        <a:t>Duration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</a:rPr>
                        <a:t>FTE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</a:rPr>
                        <a:t>Direct personnel costs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</a:rPr>
                        <a:t>Other direct cost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A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EGI Foundation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>
                          <a:effectLst/>
                          <a:latin typeface="Calibri" charset="0"/>
                        </a:rPr>
                        <a:t>12.0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0">
                          <a:effectLst/>
                          <a:latin typeface="Calibri" charset="0"/>
                        </a:rPr>
                        <a:t>12.0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0">
                          <a:effectLst/>
                          <a:latin typeface="Calibri" charset="0"/>
                        </a:rPr>
                        <a:t>6.0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30.0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>
                          <a:effectLst/>
                          <a:latin typeface="Calibri" charset="0"/>
                        </a:rPr>
                        <a:t>36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0.8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240,000 €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 dirty="0">
                          <a:effectLst/>
                          <a:latin typeface="Calibri" charset="0"/>
                        </a:rPr>
                        <a:t>7,500 €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CINECA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0">
                          <a:effectLst/>
                          <a:latin typeface="Calibri" charset="0"/>
                        </a:rPr>
                        <a:t>12.0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0">
                          <a:effectLst/>
                          <a:latin typeface="Calibri" charset="0"/>
                        </a:rPr>
                        <a:t>6.0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>
                          <a:effectLst/>
                          <a:latin typeface="Calibri" charset="0"/>
                        </a:rPr>
                        <a:t>18.0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>
                          <a:effectLst/>
                          <a:latin typeface="Calibri" charset="0"/>
                        </a:rPr>
                        <a:t>36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0.5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90,000 €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>
                          <a:effectLst/>
                          <a:latin typeface="Calibri" charset="0"/>
                        </a:rPr>
                        <a:t>4,500 €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UCL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7.0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7.0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>
                          <a:effectLst/>
                          <a:latin typeface="Calibri" charset="0"/>
                        </a:rPr>
                        <a:t>36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35,000 €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600" b="0">
                          <a:effectLst/>
                          <a:latin typeface="Calibri" charset="0"/>
                        </a:rPr>
                        <a:t>1,750 €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PSNC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0">
                          <a:effectLst/>
                          <a:latin typeface="Calibri" charset="0"/>
                        </a:rPr>
                        <a:t>6.0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>
                          <a:effectLst/>
                          <a:latin typeface="Calibri" charset="0"/>
                        </a:rPr>
                        <a:t>24.5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0">
                          <a:effectLst/>
                          <a:latin typeface="Calibri" charset="0"/>
                        </a:rPr>
                        <a:t>6.0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>
                          <a:effectLst/>
                          <a:latin typeface="Calibri" charset="0"/>
                        </a:rPr>
                        <a:t>36.5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>
                          <a:effectLst/>
                          <a:latin typeface="Calibri" charset="0"/>
                        </a:rPr>
                        <a:t>36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1.0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600" b="0">
                          <a:effectLst/>
                          <a:latin typeface="Calibri" charset="0"/>
                        </a:rPr>
                        <a:t>186,150 €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600" b="0">
                          <a:effectLst/>
                          <a:latin typeface="Calibri" charset="0"/>
                        </a:rPr>
                        <a:t>6,250 €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F6S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10.0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15.0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25.0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>
                          <a:effectLst/>
                          <a:latin typeface="Calibri" charset="0"/>
                        </a:rPr>
                        <a:t>36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0.7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100,000 €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600" b="0">
                          <a:effectLst/>
                          <a:latin typeface="Calibri" charset="0"/>
                        </a:rPr>
                        <a:t>6,250 €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 err="1">
                          <a:effectLst/>
                          <a:latin typeface="Calibri" charset="0"/>
                        </a:rPr>
                        <a:t>Ecohydros</a:t>
                      </a:r>
                      <a:endParaRPr lang="en-US" sz="1600" b="0" dirty="0">
                        <a:effectLst/>
                        <a:latin typeface="Calibri" charset="0"/>
                      </a:endParaRP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0" dirty="0">
                          <a:effectLst/>
                          <a:latin typeface="Calibri" charset="0"/>
                        </a:rPr>
                        <a:t>14.0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 dirty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 dirty="0">
                          <a:effectLst/>
                          <a:latin typeface="Calibri" charset="0"/>
                        </a:rPr>
                        <a:t>14.0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600" b="1" dirty="0"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0.8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 dirty="0">
                          <a:effectLst/>
                          <a:latin typeface="Calibri" charset="0"/>
                        </a:rPr>
                        <a:t>58,100 €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 dirty="0">
                          <a:effectLst/>
                          <a:latin typeface="Calibri" charset="0"/>
                        </a:rPr>
                        <a:t>1,800 €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Moxoff Spa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20.0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20.0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600" b="1"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1.7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60,000 €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 dirty="0">
                          <a:effectLst/>
                          <a:latin typeface="Calibri" charset="0"/>
                        </a:rPr>
                        <a:t>1,800 €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Yottacle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15.5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15.5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600" b="1"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1.3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600" b="0">
                          <a:effectLst/>
                          <a:latin typeface="Calibri" charset="0"/>
                        </a:rPr>
                        <a:t>38,750 €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>
                          <a:effectLst/>
                          <a:latin typeface="Calibri" charset="0"/>
                        </a:rPr>
                        <a:t>1,800 €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Bentley Systems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0">
                          <a:effectLst/>
                          <a:latin typeface="Calibri" charset="0"/>
                        </a:rPr>
                        <a:t>14.0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>
                          <a:effectLst/>
                          <a:latin typeface="Calibri" charset="0"/>
                        </a:rPr>
                        <a:t>14.0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1.0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>
                          <a:effectLst/>
                          <a:latin typeface="Calibri" charset="0"/>
                        </a:rPr>
                        <a:t>58,800 €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>
                          <a:effectLst/>
                          <a:latin typeface="Calibri" charset="0"/>
                        </a:rPr>
                        <a:t>1,800 €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Koma Nord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0">
                          <a:effectLst/>
                          <a:latin typeface="Calibri" charset="0"/>
                        </a:rPr>
                        <a:t>12.5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>
                          <a:effectLst/>
                          <a:latin typeface="Calibri" charset="0"/>
                        </a:rPr>
                        <a:t>12.5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600" b="1"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0.7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60,000 €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>
                          <a:effectLst/>
                          <a:latin typeface="Calibri" charset="0"/>
                        </a:rPr>
                        <a:t>1,800 €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IDEGO Group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0">
                          <a:effectLst/>
                          <a:latin typeface="Calibri" charset="0"/>
                        </a:rPr>
                        <a:t>13.5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>
                          <a:effectLst/>
                          <a:latin typeface="Calibri" charset="0"/>
                        </a:rPr>
                        <a:t>13.5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600" b="1"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0.8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>
                          <a:effectLst/>
                          <a:latin typeface="Calibri" charset="0"/>
                        </a:rPr>
                        <a:t>60,075 €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 dirty="0">
                          <a:effectLst/>
                          <a:latin typeface="Calibri" charset="0"/>
                        </a:rPr>
                        <a:t>1,800 €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Hidronav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0">
                          <a:effectLst/>
                          <a:latin typeface="Calibri" charset="0"/>
                        </a:rPr>
                        <a:t>13.9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>
                          <a:effectLst/>
                          <a:latin typeface="Calibri" charset="0"/>
                        </a:rPr>
                        <a:t>13.9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600" b="1"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0.8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>
                          <a:effectLst/>
                          <a:latin typeface="Calibri" charset="0"/>
                        </a:rPr>
                        <a:t>50,499 €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 dirty="0">
                          <a:effectLst/>
                          <a:latin typeface="Calibri" charset="0"/>
                        </a:rPr>
                        <a:t>1,800 €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CESGA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0">
                          <a:effectLst/>
                          <a:latin typeface="Calibri" charset="0"/>
                        </a:rPr>
                        <a:t>2.0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>
                          <a:effectLst/>
                          <a:latin typeface="Calibri" charset="0"/>
                        </a:rPr>
                        <a:t>2.0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600" b="1"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>
                          <a:effectLst/>
                          <a:latin typeface="Calibri" charset="0"/>
                        </a:rPr>
                        <a:t>9,500 €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 dirty="0">
                          <a:effectLst/>
                          <a:latin typeface="Calibri" charset="0"/>
                        </a:rPr>
                        <a:t>1,800 €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>
                          <a:effectLst/>
                          <a:latin typeface="Calibri" charset="0"/>
                        </a:rPr>
                        <a:t>SUITE5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0">
                          <a:effectLst/>
                          <a:latin typeface="Calibri" charset="0"/>
                        </a:rPr>
                        <a:t>9.2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>
                          <a:effectLst/>
                          <a:latin typeface="Calibri" charset="0"/>
                        </a:rPr>
                        <a:t>9.2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600" b="1"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0.5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>
                          <a:effectLst/>
                          <a:latin typeface="Calibri" charset="0"/>
                        </a:rPr>
                        <a:t>59,800 €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 dirty="0">
                          <a:effectLst/>
                          <a:latin typeface="Calibri" charset="0"/>
                        </a:rPr>
                        <a:t>1,800 €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dirty="0">
                          <a:effectLst/>
                          <a:latin typeface="Calibri" charset="0"/>
                        </a:rPr>
                        <a:t>AIDIMME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17.0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0">
                          <a:effectLst/>
                          <a:latin typeface="Calibri" charset="0"/>
                        </a:rPr>
                        <a:t>0.0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17.0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600" b="1"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effectLst/>
                          <a:latin typeface="Calibri" charset="0"/>
                        </a:rPr>
                        <a:t>0.9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>
                          <a:effectLst/>
                          <a:latin typeface="Calibri" charset="0"/>
                        </a:rPr>
                        <a:t>59,551 €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600" b="0" dirty="0">
                          <a:effectLst/>
                          <a:latin typeface="Calibri" charset="0"/>
                        </a:rPr>
                        <a:t>1,800 €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2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180.1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33.0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600" b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248.1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1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6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11.8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€1,166,225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€44,250</a:t>
                      </a:r>
                    </a:p>
                  </a:txBody>
                  <a:tcPr marL="17195" marR="17195" marT="11463" marB="11463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85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15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Budget Breakdown by WP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9620"/>
            <a:ext cx="8420100" cy="51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44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WP9 Objectives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611560" y="1567333"/>
            <a:ext cx="8229600" cy="4525963"/>
          </a:xfrm>
        </p:spPr>
        <p:txBody>
          <a:bodyPr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Create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partnerships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with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SMEs/industry, innovation clusters, accelerators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investors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that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stimulate innovation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(new products, services).
Provide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access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funding/grants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and increase visibility.
Facilitate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access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e-Infrastructure resources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to support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pilots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prototyping, scaling-up, design, performance verification, testing, demonstration, etc.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Offer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business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oriented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coaching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to “accelerate”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market uptake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exploitation results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of pilots and Competence Centers.
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Connect with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Pan-European network of DIHs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and selected regionals.
Share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best practices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and competencies to expand the knowledge/human capital between the public and private sector.
Develop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long-term business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relationships </a:t>
            </a:r>
            <a:r>
              <a:rPr lang="en-US" sz="20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outside of/beyond the project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7468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17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560840" cy="576064"/>
          </a:xfrm>
        </p:spPr>
        <p:txBody>
          <a:bodyPr/>
          <a:lstStyle/>
          <a:p>
            <a:r>
              <a:rPr lang="en-US" dirty="0"/>
              <a:t>EOSC-hub Joint DIH (WP9): Tasks/Activities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7200" y="1765182"/>
          <a:ext cx="8363272" cy="390696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0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629">
                <a:tc grid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WP9 Joint Digital Innovation Hub</a:t>
                      </a:r>
                      <a:endParaRPr lang="en-US" sz="16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1170" marR="31170" marT="31170" marB="31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96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T9.1</a:t>
                      </a:r>
                      <a:endParaRPr lang="nb-NO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1170" marR="31170" marT="31170" marB="31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Joint DIH ecosystem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(Lead:</a:t>
                      </a:r>
                      <a:r>
                        <a:rPr lang="en-US" sz="1400" b="0" u="none" strike="noStrike" baseline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b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EGI Foundation)</a:t>
                      </a:r>
                    </a:p>
                  </a:txBody>
                  <a:tcPr marL="31170" marR="31170" marT="31170" marB="31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600" u="none" strike="noStrike" kern="120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Establishing and evolving</a:t>
                      </a:r>
                      <a:r>
                        <a:rPr lang="en-GB" sz="1600" u="none" strike="noStrike" kern="120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of the DIH</a:t>
                      </a:r>
                      <a:endParaRPr lang="en-GB" sz="1600" u="none" strike="noStrike" kern="1200" noProof="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285750" indent="-28575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600" u="none" strike="noStrike" kern="120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Collaborating with other DIHs</a:t>
                      </a:r>
                    </a:p>
                    <a:p>
                      <a:pPr marL="285750" indent="-28575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600" u="none" strike="noStrike" kern="120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Managing the DIH platform/tool</a:t>
                      </a:r>
                    </a:p>
                    <a:p>
                      <a:pPr marL="285750" indent="-28575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GB" sz="1600" u="none" strike="noStrike" kern="1200" noProof="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1170" marR="31170" marT="31170" marB="31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3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T9.2</a:t>
                      </a:r>
                      <a:endParaRPr lang="nb-NO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1170" marR="31170" marT="31170" marB="31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baseline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Business Pilots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u="none" strike="noStrike" baseline="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(Lead: PSNC)</a:t>
                      </a:r>
                    </a:p>
                  </a:txBody>
                  <a:tcPr marL="31170" marR="31170" marT="31170" marB="31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600" u="none" strike="noStrike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Coordinating</a:t>
                      </a:r>
                      <a:r>
                        <a:rPr lang="en-GB" sz="1600" u="none" strike="noStrike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GB" sz="1600" u="none" strike="noStrike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pilots (6 initially</a:t>
                      </a:r>
                      <a:r>
                        <a:rPr lang="en-GB" sz="1600" u="none" strike="noStrike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selected in open cal</a:t>
                      </a:r>
                      <a:r>
                        <a:rPr lang="en-GB" sz="1600" u="none" strike="noStrike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l)</a:t>
                      </a:r>
                    </a:p>
                    <a:p>
                      <a:pPr marL="285750" indent="-2857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600" u="none" strike="noStrike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Ensuring access to services and tech support</a:t>
                      </a:r>
                    </a:p>
                    <a:p>
                      <a:pPr marL="285750" indent="-2857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600" u="none" strike="noStrike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Assessing and validating results</a:t>
                      </a:r>
                    </a:p>
                    <a:p>
                      <a:pPr marL="285750" indent="-2857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600" u="none" strike="noStrike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Identifying</a:t>
                      </a:r>
                      <a:r>
                        <a:rPr lang="en-GB" sz="1600" u="none" strike="noStrike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additional experiments</a:t>
                      </a:r>
                    </a:p>
                    <a:p>
                      <a:pPr marL="285750" indent="-2857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GB" sz="1600" noProof="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1170" marR="31170" marT="31170" marB="31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0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T9.3</a:t>
                      </a:r>
                      <a:endParaRPr lang="nb-NO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1170" marR="31170" marT="31170" marB="31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Commercialization</a:t>
                      </a:r>
                      <a:r>
                        <a:rPr lang="en-US" sz="1600" b="1" u="none" strike="noStrike" baseline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Support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u="none" strike="noStrike" baseline="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(Lead: F6S)</a:t>
                      </a:r>
                      <a:endParaRPr lang="en-US" sz="1400" b="0" i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1170" marR="31170" marT="31170" marB="31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600" u="none" strike="noStrike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Identifying business opportunities from the pilots</a:t>
                      </a:r>
                    </a:p>
                    <a:p>
                      <a:pPr marL="285750" indent="-2857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600" u="none" strike="noStrike" kern="120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Supporting</a:t>
                      </a:r>
                      <a:r>
                        <a:rPr lang="en-GB" sz="1600" u="none" strike="noStrike" kern="120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GB" sz="1600" u="none" strike="noStrike" kern="120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technology transfer process models</a:t>
                      </a:r>
                    </a:p>
                    <a:p>
                      <a:pPr marL="285750" indent="-2857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GB" sz="1600" u="none" strike="noStrike" kern="120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Mentoring program towards pilots</a:t>
                      </a:r>
                      <a:r>
                        <a:rPr lang="en-GB" sz="1600" u="none" strike="noStrike" kern="1200" baseline="0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and competence centres</a:t>
                      </a:r>
                      <a:endParaRPr lang="en-GB" sz="1600" u="none" strike="noStrike" kern="1200" noProof="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285750" marR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1600" u="none" strike="noStrike" noProof="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Defining pre-commercial agreements</a:t>
                      </a:r>
                    </a:p>
                    <a:p>
                      <a:pPr marL="285750" marR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GB" sz="1600" u="none" strike="noStrike" noProof="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1170" marR="31170" marT="31170" marB="31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1 Dec 2017, Brussels</a:t>
            </a:r>
          </a:p>
        </p:txBody>
      </p:sp>
    </p:spTree>
    <p:extLst>
      <p:ext uri="{BB962C8B-B14F-4D97-AF65-F5344CB8AC3E}">
        <p14:creationId xmlns:p14="http://schemas.microsoft.com/office/powerpoint/2010/main" val="1800073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18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 and Milestones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87091"/>
              </p:ext>
            </p:extLst>
          </p:nvPr>
        </p:nvGraphicFramePr>
        <p:xfrm>
          <a:off x="179512" y="1556792"/>
          <a:ext cx="8784976" cy="237626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0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Deliverable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Lead Beneficiary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Author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Due Date (month)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Type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Dissemination Level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D9.1 Initial Business Pilots Overview &amp; Work Plans</a:t>
                      </a:r>
                      <a:endParaRPr lang="en-US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PSNC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Marcin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Plociennik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mr-IN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M03</a:t>
                      </a:r>
                      <a:endParaRPr lang="en-US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l" fontAlgn="t"/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March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mr-IN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2018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Report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D9.2 Joint Digital Innovation Hub Intro and Strategy</a:t>
                      </a:r>
                      <a:endParaRPr lang="en-US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EGI.eu</a:t>
                      </a:r>
                      <a:endParaRPr lang="en-US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Sy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Holsinger</a:t>
                      </a:r>
                      <a:endParaRPr lang="en-US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M06 </a:t>
                      </a:r>
                    </a:p>
                    <a:p>
                      <a:pPr algn="l" fontAlgn="t"/>
                      <a:r>
                        <a:rPr lang="is-I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June</a:t>
                      </a:r>
                      <a:r>
                        <a:rPr lang="is-IS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s-I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2018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Report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PU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D9.3 Business Pilots Results</a:t>
                      </a:r>
                      <a:endParaRPr lang="en-US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PSNC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Marcin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Plociennik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mr-IN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M21</a:t>
                      </a:r>
                      <a:endParaRPr lang="en-US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l" fontAlgn="t"/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Sept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mr-IN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2019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Report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50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D9.4 Joint Digital Innovation Hub Final Results and Sustainability Plan</a:t>
                      </a:r>
                      <a:endParaRPr lang="en-US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EGI.eu</a:t>
                      </a:r>
                      <a:endParaRPr lang="en-US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Sy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Holsinger</a:t>
                      </a:r>
                      <a:endParaRPr lang="en-US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s-I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M36</a:t>
                      </a:r>
                    </a:p>
                    <a:p>
                      <a:pPr algn="l" fontAlgn="t"/>
                      <a:r>
                        <a:rPr lang="is-I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Dec</a:t>
                      </a:r>
                      <a:r>
                        <a:rPr lang="is-IS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s-I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2020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Report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PU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22207"/>
              </p:ext>
            </p:extLst>
          </p:nvPr>
        </p:nvGraphicFramePr>
        <p:xfrm>
          <a:off x="191344" y="4437112"/>
          <a:ext cx="8773144" cy="92120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60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Milestone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Lead Beneficiary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Author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Due Date (month)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Means of verification 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MS37</a:t>
                      </a:r>
                      <a:r>
                        <a:rPr lang="en-US" sz="1400" u="none" strike="noStrike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Business Pilot Success Stories</a:t>
                      </a:r>
                      <a:endParaRPr lang="en-US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EGI.eu</a:t>
                      </a:r>
                      <a:endParaRPr lang="en-US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Sy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Holsinger</a:t>
                      </a:r>
                      <a:endParaRPr lang="en-US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l" fontAlgn="t"/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Marcin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Plociennik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mr-IN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24</a:t>
                      </a:r>
                    </a:p>
                    <a:p>
                      <a:pPr algn="l" fontAlgn="t"/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Dec </a:t>
                      </a:r>
                      <a:r>
                        <a:rPr lang="mr-IN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9</a:t>
                      </a:r>
                      <a:endParaRPr lang="mr-IN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Published</a:t>
                      </a:r>
                      <a:r>
                        <a:rPr lang="en-US" sz="1400" kern="120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Online</a:t>
                      </a:r>
                      <a:endParaRPr lang="en-US" sz="1400" kern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012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19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and Deliverable Timelines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1970" y="1412776"/>
            <a:ext cx="8232478" cy="4615385"/>
            <a:chOff x="371970" y="2197991"/>
            <a:chExt cx="8232478" cy="4615385"/>
          </a:xfrm>
        </p:grpSpPr>
        <p:grpSp>
          <p:nvGrpSpPr>
            <p:cNvPr id="8" name="Group 7"/>
            <p:cNvGrpSpPr/>
            <p:nvPr/>
          </p:nvGrpSpPr>
          <p:grpSpPr>
            <a:xfrm>
              <a:off x="371970" y="2197991"/>
              <a:ext cx="8232478" cy="4491233"/>
              <a:chOff x="371970" y="2197991"/>
              <a:chExt cx="8232478" cy="4491233"/>
            </a:xfrm>
          </p:grpSpPr>
          <p:sp>
            <p:nvSpPr>
              <p:cNvPr id="12" name="오각형 6"/>
              <p:cNvSpPr/>
              <p:nvPr/>
            </p:nvSpPr>
            <p:spPr>
              <a:xfrm>
                <a:off x="548552" y="2197991"/>
                <a:ext cx="8055896" cy="2880000"/>
              </a:xfrm>
              <a:prstGeom prst="homePlate">
                <a:avLst>
                  <a:gd name="adj" fmla="val 23542"/>
                </a:avLst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자유형 9"/>
              <p:cNvSpPr/>
              <p:nvPr/>
            </p:nvSpPr>
            <p:spPr>
              <a:xfrm>
                <a:off x="620561" y="2268953"/>
                <a:ext cx="1329658" cy="485528"/>
              </a:xfrm>
              <a:custGeom>
                <a:avLst/>
                <a:gdLst>
                  <a:gd name="connsiteX0" fmla="*/ 0 w 1326871"/>
                  <a:gd name="connsiteY0" fmla="*/ 0 h 420290"/>
                  <a:gd name="connsiteX1" fmla="*/ 1326871 w 1326871"/>
                  <a:gd name="connsiteY1" fmla="*/ 0 h 420290"/>
                  <a:gd name="connsiteX2" fmla="*/ 1326871 w 1326871"/>
                  <a:gd name="connsiteY2" fmla="*/ 420290 h 420290"/>
                  <a:gd name="connsiteX3" fmla="*/ 0 w 1326871"/>
                  <a:gd name="connsiteY3" fmla="*/ 420290 h 420290"/>
                  <a:gd name="connsiteX4" fmla="*/ 0 w 1326871"/>
                  <a:gd name="connsiteY4" fmla="*/ 0 h 420290"/>
                  <a:gd name="connsiteX0" fmla="*/ 0 w 1326871"/>
                  <a:gd name="connsiteY0" fmla="*/ 412 h 420702"/>
                  <a:gd name="connsiteX1" fmla="*/ 1124840 w 1326871"/>
                  <a:gd name="connsiteY1" fmla="*/ 0 h 420702"/>
                  <a:gd name="connsiteX2" fmla="*/ 1326871 w 1326871"/>
                  <a:gd name="connsiteY2" fmla="*/ 420702 h 420702"/>
                  <a:gd name="connsiteX3" fmla="*/ 0 w 1326871"/>
                  <a:gd name="connsiteY3" fmla="*/ 420702 h 420702"/>
                  <a:gd name="connsiteX4" fmla="*/ 0 w 1326871"/>
                  <a:gd name="connsiteY4" fmla="*/ 412 h 420702"/>
                  <a:gd name="connsiteX0" fmla="*/ 0 w 1326871"/>
                  <a:gd name="connsiteY0" fmla="*/ 412 h 420702"/>
                  <a:gd name="connsiteX1" fmla="*/ 1119219 w 1326871"/>
                  <a:gd name="connsiteY1" fmla="*/ 0 h 420702"/>
                  <a:gd name="connsiteX2" fmla="*/ 1326871 w 1326871"/>
                  <a:gd name="connsiteY2" fmla="*/ 420702 h 420702"/>
                  <a:gd name="connsiteX3" fmla="*/ 0 w 1326871"/>
                  <a:gd name="connsiteY3" fmla="*/ 420702 h 420702"/>
                  <a:gd name="connsiteX4" fmla="*/ 0 w 1326871"/>
                  <a:gd name="connsiteY4" fmla="*/ 412 h 420702"/>
                  <a:gd name="connsiteX0" fmla="*/ 0 w 1326871"/>
                  <a:gd name="connsiteY0" fmla="*/ 412 h 420702"/>
                  <a:gd name="connsiteX1" fmla="*/ 1119219 w 1326871"/>
                  <a:gd name="connsiteY1" fmla="*/ 0 h 420702"/>
                  <a:gd name="connsiteX2" fmla="*/ 1326871 w 1326871"/>
                  <a:gd name="connsiteY2" fmla="*/ 420702 h 420702"/>
                  <a:gd name="connsiteX3" fmla="*/ 0 w 1326871"/>
                  <a:gd name="connsiteY3" fmla="*/ 420702 h 420702"/>
                  <a:gd name="connsiteX4" fmla="*/ 0 w 1326871"/>
                  <a:gd name="connsiteY4" fmla="*/ 412 h 420702"/>
                  <a:gd name="connsiteX0" fmla="*/ 0 w 1326871"/>
                  <a:gd name="connsiteY0" fmla="*/ 412 h 420702"/>
                  <a:gd name="connsiteX1" fmla="*/ 1096651 w 1326871"/>
                  <a:gd name="connsiteY1" fmla="*/ 0 h 420702"/>
                  <a:gd name="connsiteX2" fmla="*/ 1326871 w 1326871"/>
                  <a:gd name="connsiteY2" fmla="*/ 420702 h 420702"/>
                  <a:gd name="connsiteX3" fmla="*/ 0 w 1326871"/>
                  <a:gd name="connsiteY3" fmla="*/ 420702 h 420702"/>
                  <a:gd name="connsiteX4" fmla="*/ 0 w 1326871"/>
                  <a:gd name="connsiteY4" fmla="*/ 412 h 42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6871" h="420702">
                    <a:moveTo>
                      <a:pt x="0" y="412"/>
                    </a:moveTo>
                    <a:lnTo>
                      <a:pt x="1096651" y="0"/>
                    </a:lnTo>
                    <a:lnTo>
                      <a:pt x="1326871" y="420702"/>
                    </a:lnTo>
                    <a:lnTo>
                      <a:pt x="0" y="420702"/>
                    </a:lnTo>
                    <a:lnTo>
                      <a:pt x="0" y="412"/>
                    </a:lnTo>
                    <a:close/>
                  </a:path>
                </a:pathLst>
              </a:custGeom>
              <a:solidFill>
                <a:schemeClr val="tx2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85344" tIns="42672" rIns="126409" bIns="42672" numCol="1" spcCol="1270" anchor="ctr" anchorCtr="0">
                <a:noAutofit/>
              </a:bodyPr>
              <a:lstStyle/>
              <a:p>
                <a:pPr lvl="0" algn="ctr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6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평행 사변형 10"/>
              <p:cNvSpPr/>
              <p:nvPr/>
            </p:nvSpPr>
            <p:spPr>
              <a:xfrm rot="10800000" flipV="1">
                <a:off x="1750047" y="2268953"/>
                <a:ext cx="1225063" cy="485052"/>
              </a:xfrm>
              <a:prstGeom prst="parallelogram">
                <a:avLst>
                  <a:gd name="adj" fmla="val 47691"/>
                </a:avLst>
              </a:prstGeom>
              <a:solidFill>
                <a:schemeClr val="tx2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74153" tIns="42672" rIns="231481" bIns="42672" numCol="1" spcCol="1270" anchor="ctr" anchorCtr="0">
                <a:noAutofit/>
              </a:bodyPr>
              <a:lstStyle/>
              <a:p>
                <a:pPr lvl="0" algn="ctr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6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평행 사변형 18"/>
              <p:cNvSpPr/>
              <p:nvPr/>
            </p:nvSpPr>
            <p:spPr>
              <a:xfrm rot="10800000" flipV="1">
                <a:off x="2774937" y="2268953"/>
                <a:ext cx="1225063" cy="485052"/>
              </a:xfrm>
              <a:prstGeom prst="parallelogram">
                <a:avLst>
                  <a:gd name="adj" fmla="val 47691"/>
                </a:avLst>
              </a:prstGeom>
              <a:solidFill>
                <a:schemeClr val="tx2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74153" tIns="42672" rIns="231481" bIns="42672" numCol="1" spcCol="1270" anchor="ctr" anchorCtr="0">
                <a:noAutofit/>
              </a:bodyPr>
              <a:lstStyle/>
              <a:p>
                <a:pPr lvl="0" algn="ctr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6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평행 사변형 19"/>
              <p:cNvSpPr/>
              <p:nvPr/>
            </p:nvSpPr>
            <p:spPr>
              <a:xfrm rot="10800000" flipV="1">
                <a:off x="3799827" y="2268953"/>
                <a:ext cx="1225063" cy="485052"/>
              </a:xfrm>
              <a:prstGeom prst="parallelogram">
                <a:avLst>
                  <a:gd name="adj" fmla="val 47691"/>
                </a:avLst>
              </a:prstGeom>
              <a:solidFill>
                <a:schemeClr val="tx2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74153" tIns="42672" rIns="231481" bIns="42672" numCol="1" spcCol="1270" anchor="ctr" anchorCtr="0">
                <a:noAutofit/>
              </a:bodyPr>
              <a:lstStyle/>
              <a:p>
                <a:pPr lvl="0" algn="ctr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6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평행 사변형 20"/>
              <p:cNvSpPr/>
              <p:nvPr/>
            </p:nvSpPr>
            <p:spPr>
              <a:xfrm rot="10800000" flipV="1">
                <a:off x="4824717" y="2268953"/>
                <a:ext cx="1225063" cy="485052"/>
              </a:xfrm>
              <a:prstGeom prst="parallelogram">
                <a:avLst>
                  <a:gd name="adj" fmla="val 47691"/>
                </a:avLst>
              </a:prstGeom>
              <a:solidFill>
                <a:schemeClr val="tx2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74153" tIns="42672" rIns="231481" bIns="42672" numCol="1" spcCol="1270" anchor="ctr" anchorCtr="0">
                <a:noAutofit/>
              </a:bodyPr>
              <a:lstStyle/>
              <a:p>
                <a:pPr lvl="0" algn="ctr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6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평행 사변형 21"/>
              <p:cNvSpPr/>
              <p:nvPr/>
            </p:nvSpPr>
            <p:spPr>
              <a:xfrm rot="10800000" flipV="1">
                <a:off x="5849607" y="2268953"/>
                <a:ext cx="1225063" cy="485052"/>
              </a:xfrm>
              <a:prstGeom prst="parallelogram">
                <a:avLst>
                  <a:gd name="adj" fmla="val 47691"/>
                </a:avLst>
              </a:prstGeom>
              <a:solidFill>
                <a:schemeClr val="tx2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74153" tIns="42672" rIns="231481" bIns="42672" numCol="1" spcCol="1270" anchor="ctr" anchorCtr="0">
                <a:noAutofit/>
              </a:bodyPr>
              <a:lstStyle/>
              <a:p>
                <a:pPr lvl="0" algn="ctr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6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평행 사변형 22"/>
              <p:cNvSpPr/>
              <p:nvPr/>
            </p:nvSpPr>
            <p:spPr>
              <a:xfrm rot="10800000" flipV="1">
                <a:off x="6874498" y="2268953"/>
                <a:ext cx="1225063" cy="485052"/>
              </a:xfrm>
              <a:prstGeom prst="parallelogram">
                <a:avLst>
                  <a:gd name="adj" fmla="val 47691"/>
                </a:avLst>
              </a:prstGeom>
              <a:solidFill>
                <a:schemeClr val="tx2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74153" tIns="42672" rIns="231481" bIns="42672" numCol="1" spcCol="1270" anchor="ctr" anchorCtr="0">
                <a:noAutofit/>
              </a:bodyPr>
              <a:lstStyle/>
              <a:p>
                <a:pPr lvl="0" algn="ctr" defTabSz="711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16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2" name="직선 연결선 26"/>
              <p:cNvCxnSpPr/>
              <p:nvPr/>
            </p:nvCxnSpPr>
            <p:spPr>
              <a:xfrm rot="5400000">
                <a:off x="800581" y="3906609"/>
                <a:ext cx="2304256" cy="0"/>
              </a:xfrm>
              <a:prstGeom prst="line">
                <a:avLst/>
              </a:prstGeom>
              <a:ln w="9525">
                <a:solidFill>
                  <a:schemeClr val="tx1">
                    <a:alpha val="3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8"/>
              <p:cNvCxnSpPr/>
              <p:nvPr/>
            </p:nvCxnSpPr>
            <p:spPr>
              <a:xfrm rot="5400000">
                <a:off x="1826469" y="3906609"/>
                <a:ext cx="2304256" cy="0"/>
              </a:xfrm>
              <a:prstGeom prst="line">
                <a:avLst/>
              </a:prstGeom>
              <a:ln w="9525">
                <a:solidFill>
                  <a:schemeClr val="tx1">
                    <a:alpha val="3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9"/>
              <p:cNvCxnSpPr/>
              <p:nvPr/>
            </p:nvCxnSpPr>
            <p:spPr>
              <a:xfrm rot="5400000">
                <a:off x="2852357" y="3906609"/>
                <a:ext cx="2304256" cy="0"/>
              </a:xfrm>
              <a:prstGeom prst="line">
                <a:avLst/>
              </a:prstGeom>
              <a:ln w="9525">
                <a:solidFill>
                  <a:schemeClr val="tx1">
                    <a:alpha val="3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30"/>
              <p:cNvCxnSpPr/>
              <p:nvPr/>
            </p:nvCxnSpPr>
            <p:spPr>
              <a:xfrm rot="5400000">
                <a:off x="3878245" y="3906609"/>
                <a:ext cx="2304256" cy="0"/>
              </a:xfrm>
              <a:prstGeom prst="line">
                <a:avLst/>
              </a:prstGeom>
              <a:ln w="9525">
                <a:solidFill>
                  <a:schemeClr val="tx1">
                    <a:alpha val="3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31"/>
              <p:cNvCxnSpPr/>
              <p:nvPr/>
            </p:nvCxnSpPr>
            <p:spPr>
              <a:xfrm rot="5400000">
                <a:off x="4904133" y="3906609"/>
                <a:ext cx="2304256" cy="0"/>
              </a:xfrm>
              <a:prstGeom prst="line">
                <a:avLst/>
              </a:prstGeom>
              <a:ln w="9525">
                <a:solidFill>
                  <a:schemeClr val="tx1">
                    <a:alpha val="3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32"/>
              <p:cNvCxnSpPr/>
              <p:nvPr/>
            </p:nvCxnSpPr>
            <p:spPr>
              <a:xfrm rot="5400000">
                <a:off x="5930019" y="3906609"/>
                <a:ext cx="2304256" cy="0"/>
              </a:xfrm>
              <a:prstGeom prst="line">
                <a:avLst/>
              </a:prstGeom>
              <a:ln w="9525">
                <a:solidFill>
                  <a:schemeClr val="tx1">
                    <a:alpha val="3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37"/>
              <p:cNvCxnSpPr/>
              <p:nvPr/>
            </p:nvCxnSpPr>
            <p:spPr>
              <a:xfrm>
                <a:off x="584557" y="3223198"/>
                <a:ext cx="7812868" cy="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38"/>
              <p:cNvCxnSpPr/>
              <p:nvPr/>
            </p:nvCxnSpPr>
            <p:spPr>
              <a:xfrm>
                <a:off x="584557" y="3682083"/>
                <a:ext cx="7956884" cy="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39"/>
              <p:cNvCxnSpPr/>
              <p:nvPr/>
            </p:nvCxnSpPr>
            <p:spPr>
              <a:xfrm>
                <a:off x="584557" y="4106564"/>
                <a:ext cx="7740860" cy="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40"/>
              <p:cNvCxnSpPr/>
              <p:nvPr/>
            </p:nvCxnSpPr>
            <p:spPr>
              <a:xfrm>
                <a:off x="584557" y="4599853"/>
                <a:ext cx="7524836" cy="0"/>
              </a:xfrm>
              <a:prstGeom prst="line">
                <a:avLst/>
              </a:prstGeom>
              <a:ln>
                <a:solidFill>
                  <a:schemeClr val="tx1">
                    <a:alpha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846417" y="2358437"/>
                <a:ext cx="8280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PM1</a:t>
                </a:r>
                <a:endParaRPr lang="ko-KR" alt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887810" y="2358437"/>
                <a:ext cx="8280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PM6</a:t>
                </a:r>
                <a:endParaRPr lang="ko-KR" alt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29203" y="2358437"/>
                <a:ext cx="8280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PM12</a:t>
                </a:r>
                <a:endParaRPr lang="ko-KR" alt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970596" y="2358437"/>
                <a:ext cx="8280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M18</a:t>
                </a:r>
                <a:endParaRPr lang="ko-KR" alt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11989" y="2358437"/>
                <a:ext cx="8280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PM24</a:t>
                </a:r>
                <a:endParaRPr lang="ko-KR" alt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53382" y="2358437"/>
                <a:ext cx="8280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PM30</a:t>
                </a:r>
                <a:endParaRPr lang="ko-KR" alt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094773" y="2358437"/>
                <a:ext cx="8280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PM36</a:t>
                </a:r>
                <a:endParaRPr lang="ko-KR" alt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613084" y="2885730"/>
                <a:ext cx="7496309" cy="516686"/>
                <a:chOff x="613084" y="2892923"/>
                <a:chExt cx="1339625" cy="516686"/>
              </a:xfrm>
            </p:grpSpPr>
            <p:sp>
              <p:nvSpPr>
                <p:cNvPr id="58" name="오각형 46"/>
                <p:cNvSpPr/>
                <p:nvPr/>
              </p:nvSpPr>
              <p:spPr>
                <a:xfrm>
                  <a:off x="620561" y="2892923"/>
                  <a:ext cx="1332148" cy="516686"/>
                </a:xfrm>
                <a:prstGeom prst="homePlate">
                  <a:avLst>
                    <a:gd name="adj" fmla="val 23542"/>
                  </a:avLst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613084" y="2925603"/>
                  <a:ext cx="1274125" cy="438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200" b="1" dirty="0">
                      <a:latin typeface="Arial" pitchFamily="34" charset="0"/>
                      <a:cs typeface="Arial" pitchFamily="34" charset="0"/>
                    </a:rPr>
                    <a:t>T9.1</a:t>
                  </a:r>
                </a:p>
                <a:p>
                  <a:pPr algn="ctr">
                    <a:defRPr/>
                  </a:pPr>
                  <a:r>
                    <a:rPr lang="en-US" altLang="ko-KR" sz="1050" b="1" dirty="0">
                      <a:latin typeface="Arial" pitchFamily="34" charset="0"/>
                      <a:cs typeface="Arial" pitchFamily="34" charset="0"/>
                    </a:rPr>
                    <a:t>Joint DIH</a:t>
                  </a: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611560" y="3501008"/>
                <a:ext cx="6483213" cy="514822"/>
                <a:chOff x="613084" y="3053575"/>
                <a:chExt cx="1957203" cy="514822"/>
              </a:xfrm>
            </p:grpSpPr>
            <p:sp>
              <p:nvSpPr>
                <p:cNvPr id="56" name="오각형 46"/>
                <p:cNvSpPr/>
                <p:nvPr/>
              </p:nvSpPr>
              <p:spPr>
                <a:xfrm>
                  <a:off x="620561" y="3060108"/>
                  <a:ext cx="1949726" cy="508289"/>
                </a:xfrm>
                <a:prstGeom prst="homePlate">
                  <a:avLst>
                    <a:gd name="adj" fmla="val 23542"/>
                  </a:avLst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613084" y="3053575"/>
                  <a:ext cx="1890705" cy="438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200" b="1" dirty="0">
                      <a:latin typeface="Arial" pitchFamily="34" charset="0"/>
                      <a:cs typeface="Arial" pitchFamily="34" charset="0"/>
                    </a:rPr>
                    <a:t>T9.2</a:t>
                  </a:r>
                </a:p>
                <a:p>
                  <a:pPr algn="ctr">
                    <a:defRPr/>
                  </a:pPr>
                  <a:r>
                    <a:rPr lang="en-US" altLang="ko-KR" sz="1050" b="1" dirty="0">
                      <a:latin typeface="Arial" pitchFamily="34" charset="0"/>
                      <a:cs typeface="Arial" pitchFamily="34" charset="0"/>
                    </a:rPr>
                    <a:t>Business Pilots</a:t>
                  </a: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300062" y="4113075"/>
                <a:ext cx="5799500" cy="546463"/>
                <a:chOff x="314578" y="2708721"/>
                <a:chExt cx="1638131" cy="546463"/>
              </a:xfrm>
            </p:grpSpPr>
            <p:sp>
              <p:nvSpPr>
                <p:cNvPr id="54" name="오각형 46"/>
                <p:cNvSpPr/>
                <p:nvPr/>
              </p:nvSpPr>
              <p:spPr>
                <a:xfrm>
                  <a:off x="314578" y="2708721"/>
                  <a:ext cx="1638131" cy="546463"/>
                </a:xfrm>
                <a:prstGeom prst="homePlate">
                  <a:avLst>
                    <a:gd name="adj" fmla="val 23542"/>
                  </a:avLst>
                </a:prstGeom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8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325145" y="2744726"/>
                  <a:ext cx="1566780" cy="438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200" b="1" dirty="0">
                      <a:latin typeface="Arial" pitchFamily="34" charset="0"/>
                      <a:cs typeface="Arial" pitchFamily="34" charset="0"/>
                    </a:rPr>
                    <a:t>T9.3</a:t>
                  </a:r>
                </a:p>
                <a:p>
                  <a:pPr algn="ctr">
                    <a:defRPr/>
                  </a:pPr>
                  <a:r>
                    <a:rPr lang="en-US" altLang="ko-KR" sz="1050" b="1" dirty="0">
                      <a:latin typeface="Arial" pitchFamily="34" charset="0"/>
                      <a:cs typeface="Arial" pitchFamily="34" charset="0"/>
                    </a:rPr>
                    <a:t>Commercialization Support</a:t>
                  </a: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371970" y="5781164"/>
                <a:ext cx="1319710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D9.1</a:t>
                </a:r>
              </a:p>
              <a:p>
                <a:pPr algn="ctr">
                  <a:defRPr/>
                </a:pPr>
                <a:r>
                  <a:rPr lang="en-US" altLang="ko-KR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altLang="ko-KR" sz="1050" b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st</a:t>
                </a:r>
                <a:r>
                  <a:rPr lang="en-US" altLang="ko-KR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Business Pilot Work plans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907704" y="6066529"/>
                <a:ext cx="781346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D9.2</a:t>
                </a:r>
              </a:p>
              <a:p>
                <a:pPr algn="ctr">
                  <a:defRPr/>
                </a:pPr>
                <a:r>
                  <a:rPr lang="en-US" altLang="ko-KR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Joint DIH Strategy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485694" y="5663679"/>
                <a:ext cx="1017767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D9.3</a:t>
                </a:r>
              </a:p>
              <a:p>
                <a:pPr algn="ctr">
                  <a:defRPr/>
                </a:pPr>
                <a:r>
                  <a:rPr lang="en-US" altLang="ko-KR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Business Pilot Results</a:t>
                </a: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H="1" flipV="1">
                <a:off x="1015881" y="5091364"/>
                <a:ext cx="15944" cy="689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683568" y="5327630"/>
                <a:ext cx="618597" cy="2616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PM3</a:t>
                </a:r>
                <a:endPara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298377" y="5091364"/>
                <a:ext cx="12067" cy="9751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1983018" y="5438031"/>
                <a:ext cx="618597" cy="2616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PM6</a:t>
                </a:r>
                <a:endPara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flipV="1">
                <a:off x="4994578" y="5084501"/>
                <a:ext cx="12184" cy="5791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4715591" y="5255622"/>
                <a:ext cx="618597" cy="2616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PM21</a:t>
                </a:r>
                <a:endPara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20272" y="6089060"/>
                <a:ext cx="1152129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D9.4</a:t>
                </a:r>
              </a:p>
              <a:p>
                <a:pPr algn="ctr">
                  <a:defRPr/>
                </a:pPr>
                <a:r>
                  <a:rPr lang="en-US" altLang="ko-KR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Joint DIH Final Results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flipH="1" flipV="1">
                <a:off x="7588777" y="5111451"/>
                <a:ext cx="7560" cy="9776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7265771" y="5512996"/>
                <a:ext cx="618597" cy="2616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PM36</a:t>
                </a:r>
                <a:endPara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827588" y="6213212"/>
              <a:ext cx="1760636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M9.1</a:t>
              </a:r>
            </a:p>
            <a:p>
              <a:pPr algn="ctr">
                <a:defRPr/>
              </a:pPr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Publication of Business Pilot Success Stories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5704475" y="5091364"/>
              <a:ext cx="3431" cy="11042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403227" y="5471646"/>
              <a:ext cx="618597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PM24</a:t>
              </a:r>
              <a:endPara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87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23793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Project overview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WP9 Overview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Partner Intros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Budget breakdown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Deliverables and Milestones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KPIs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Management tools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W9.1 Details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Open Actions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</p:spTree>
    <p:extLst>
      <p:ext uri="{BB962C8B-B14F-4D97-AF65-F5344CB8AC3E}">
        <p14:creationId xmlns:p14="http://schemas.microsoft.com/office/powerpoint/2010/main" val="1151613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Curved Connector 88"/>
          <p:cNvCxnSpPr>
            <a:stCxn id="64" idx="0"/>
            <a:endCxn id="61" idx="0"/>
          </p:cNvCxnSpPr>
          <p:nvPr/>
        </p:nvCxnSpPr>
        <p:spPr>
          <a:xfrm rot="16200000" flipH="1" flipV="1">
            <a:off x="4108553" y="-184391"/>
            <a:ext cx="95221" cy="6032945"/>
          </a:xfrm>
          <a:prstGeom prst="curvedConnector3">
            <a:avLst>
              <a:gd name="adj1" fmla="val -156569"/>
            </a:avLst>
          </a:prstGeom>
          <a:ln w="47625">
            <a:solidFill>
              <a:srgbClr val="0070C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20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WP9 Relation to other WPs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41856" y="1663370"/>
            <a:ext cx="8472691" cy="4429926"/>
            <a:chOff x="241856" y="2156730"/>
            <a:chExt cx="8472691" cy="4429926"/>
          </a:xfrm>
        </p:grpSpPr>
        <p:sp>
          <p:nvSpPr>
            <p:cNvPr id="61" name="Rounded Rectangle 60"/>
            <p:cNvSpPr/>
            <p:nvPr/>
          </p:nvSpPr>
          <p:spPr>
            <a:xfrm>
              <a:off x="241856" y="3373053"/>
              <a:ext cx="1795669" cy="1077017"/>
            </a:xfrm>
            <a:prstGeom prst="roundRect">
              <a:avLst/>
            </a:prstGeom>
            <a:solidFill>
              <a:schemeClr val="tx2"/>
            </a:solidFill>
            <a:ln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DIH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139690" y="2156730"/>
              <a:ext cx="7574857" cy="4429926"/>
              <a:chOff x="1139690" y="2156730"/>
              <a:chExt cx="7574857" cy="4429926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5632590" y="2156730"/>
                <a:ext cx="3081957" cy="69152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WP2: Service Portfolio/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Catelogue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31657" y="3277832"/>
                <a:ext cx="3081957" cy="69152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</a:rPr>
                  <a:t>WP3: Innov Mgmt./ 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Comms</a:t>
                </a:r>
                <a:r>
                  <a:rPr lang="en-GB" sz="2000" dirty="0">
                    <a:solidFill>
                      <a:schemeClr val="tx1"/>
                    </a:solidFill>
                  </a:rPr>
                  <a:t> / Open Calls</a:t>
                </a: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31657" y="4541006"/>
                <a:ext cx="3081957" cy="69152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WP6 or WP13?</a:t>
                </a: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31657" y="5895128"/>
                <a:ext cx="3081957" cy="69152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WP8: CCs</a:t>
                </a:r>
              </a:p>
            </p:txBody>
          </p:sp>
          <p:cxnSp>
            <p:nvCxnSpPr>
              <p:cNvPr id="67" name="Curved Connector 66"/>
              <p:cNvCxnSpPr>
                <a:endCxn id="61" idx="2"/>
              </p:cNvCxnSpPr>
              <p:nvPr/>
            </p:nvCxnSpPr>
            <p:spPr>
              <a:xfrm rot="10800000">
                <a:off x="1139691" y="4450070"/>
                <a:ext cx="4491966" cy="1790822"/>
              </a:xfrm>
              <a:prstGeom prst="curvedConnector2">
                <a:avLst/>
              </a:prstGeom>
              <a:ln w="47625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2648368" y="5768006"/>
                <a:ext cx="117778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Mentoring</a:t>
                </a: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1139690" y="4450070"/>
                <a:ext cx="6032945" cy="1445058"/>
                <a:chOff x="1139690" y="4450070"/>
                <a:chExt cx="6032945" cy="1445058"/>
              </a:xfrm>
            </p:grpSpPr>
            <p:cxnSp>
              <p:nvCxnSpPr>
                <p:cNvPr id="82" name="Curved Connector 81"/>
                <p:cNvCxnSpPr>
                  <a:stCxn id="61" idx="2"/>
                </p:cNvCxnSpPr>
                <p:nvPr/>
              </p:nvCxnSpPr>
              <p:spPr>
                <a:xfrm rot="16200000" flipH="1">
                  <a:off x="3433634" y="2156126"/>
                  <a:ext cx="1445058" cy="6032945"/>
                </a:xfrm>
                <a:prstGeom prst="curvedConnector3">
                  <a:avLst>
                    <a:gd name="adj1" fmla="val 50000"/>
                  </a:avLst>
                </a:prstGeom>
                <a:ln w="47625">
                  <a:solidFill>
                    <a:srgbClr val="0070C0"/>
                  </a:solidFill>
                  <a:headEnd type="triangl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/>
                <p:cNvSpPr txBox="1"/>
                <p:nvPr/>
              </p:nvSpPr>
              <p:spPr>
                <a:xfrm>
                  <a:off x="3165712" y="4947872"/>
                  <a:ext cx="1074373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/>
                    <a:t>Expertise</a:t>
                  </a:r>
                  <a:endParaRPr lang="en-US" sz="1600" dirty="0"/>
                </a:p>
              </p:txBody>
            </p:sp>
          </p:grpSp>
          <p:cxnSp>
            <p:nvCxnSpPr>
              <p:cNvPr id="70" name="Curved Connector 69"/>
              <p:cNvCxnSpPr/>
              <p:nvPr/>
            </p:nvCxnSpPr>
            <p:spPr>
              <a:xfrm>
                <a:off x="2064029" y="4135348"/>
                <a:ext cx="3567628" cy="751422"/>
              </a:xfrm>
              <a:prstGeom prst="curvedConnector3">
                <a:avLst>
                  <a:gd name="adj1" fmla="val 50000"/>
                </a:avLst>
              </a:prstGeom>
              <a:ln w="47625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3168723" y="4274750"/>
                <a:ext cx="127593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r>
                  <a:rPr lang="en-US" dirty="0"/>
                  <a:t>Provisioning</a:t>
                </a:r>
              </a:p>
            </p:txBody>
          </p:sp>
          <p:cxnSp>
            <p:nvCxnSpPr>
              <p:cNvPr id="72" name="Curved Connector 71"/>
              <p:cNvCxnSpPr/>
              <p:nvPr/>
            </p:nvCxnSpPr>
            <p:spPr>
              <a:xfrm flipV="1">
                <a:off x="2064029" y="3698964"/>
                <a:ext cx="3567628" cy="36728"/>
              </a:xfrm>
              <a:prstGeom prst="curvedConnector3">
                <a:avLst>
                  <a:gd name="adj1" fmla="val 50000"/>
                </a:avLst>
              </a:prstGeom>
              <a:ln w="47625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>
                <a:endCxn id="61" idx="0"/>
              </p:cNvCxnSpPr>
              <p:nvPr/>
            </p:nvCxnSpPr>
            <p:spPr>
              <a:xfrm rot="10800000" flipV="1">
                <a:off x="1139691" y="2638069"/>
                <a:ext cx="4491966" cy="734983"/>
              </a:xfrm>
              <a:prstGeom prst="curvedConnector2">
                <a:avLst/>
              </a:prstGeom>
              <a:ln w="47625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2943433" y="2638070"/>
                <a:ext cx="137677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r>
                  <a:rPr lang="en-US" dirty="0"/>
                  <a:t>New services</a:t>
                </a:r>
              </a:p>
            </p:txBody>
          </p:sp>
          <p:cxnSp>
            <p:nvCxnSpPr>
              <p:cNvPr id="75" name="Curved Connector 74"/>
              <p:cNvCxnSpPr/>
              <p:nvPr/>
            </p:nvCxnSpPr>
            <p:spPr>
              <a:xfrm rot="10800000" flipV="1">
                <a:off x="2064029" y="3373738"/>
                <a:ext cx="3567628" cy="180820"/>
              </a:xfrm>
              <a:prstGeom prst="curvedConnector3">
                <a:avLst>
                  <a:gd name="adj1" fmla="val 50000"/>
                </a:avLst>
              </a:prstGeom>
              <a:ln w="47625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3093300" y="3545085"/>
                <a:ext cx="176362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r>
                  <a:rPr lang="en-US" dirty="0"/>
                  <a:t>Marketing Support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967404" y="3250368"/>
                <a:ext cx="204191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r>
                  <a:rPr lang="en-US" dirty="0"/>
                  <a:t>Engagement Strategy</a:t>
                </a:r>
              </a:p>
            </p:txBody>
          </p:sp>
          <p:cxnSp>
            <p:nvCxnSpPr>
              <p:cNvPr id="78" name="Curved Connector 77"/>
              <p:cNvCxnSpPr>
                <a:stCxn id="61" idx="0"/>
              </p:cNvCxnSpPr>
              <p:nvPr/>
            </p:nvCxnSpPr>
            <p:spPr>
              <a:xfrm rot="5400000" flipH="1" flipV="1">
                <a:off x="2852088" y="619988"/>
                <a:ext cx="1040669" cy="4465462"/>
              </a:xfrm>
              <a:prstGeom prst="curvedConnector2">
                <a:avLst/>
              </a:prstGeom>
              <a:ln w="47625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2723321" y="2232619"/>
                <a:ext cx="181554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Exploitable Services</a:t>
                </a:r>
              </a:p>
            </p:txBody>
          </p:sp>
          <p:cxnSp>
            <p:nvCxnSpPr>
              <p:cNvPr id="80" name="Curved Connector 79"/>
              <p:cNvCxnSpPr/>
              <p:nvPr/>
            </p:nvCxnSpPr>
            <p:spPr>
              <a:xfrm flipV="1">
                <a:off x="2059261" y="3951380"/>
                <a:ext cx="3567628" cy="36728"/>
              </a:xfrm>
              <a:prstGeom prst="curvedConnector3">
                <a:avLst>
                  <a:gd name="adj1" fmla="val 50000"/>
                </a:avLst>
              </a:prstGeom>
              <a:ln w="47625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3168417" y="3850352"/>
                <a:ext cx="176362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r>
                  <a:rPr lang="en-US"/>
                  <a:t>Open Call Mgmt.</a:t>
                </a:r>
                <a:endParaRPr lang="en-US" dirty="0"/>
              </a:p>
            </p:txBody>
          </p:sp>
        </p:grpSp>
      </p:grpSp>
      <p:sp>
        <p:nvSpPr>
          <p:cNvPr id="84" name="TextBox 83"/>
          <p:cNvSpPr txBox="1"/>
          <p:nvPr/>
        </p:nvSpPr>
        <p:spPr>
          <a:xfrm>
            <a:off x="3168417" y="2498902"/>
            <a:ext cx="15740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/>
              <a:t>Innovation Input</a:t>
            </a:r>
          </a:p>
        </p:txBody>
      </p:sp>
    </p:spTree>
    <p:extLst>
      <p:ext uri="{BB962C8B-B14F-4D97-AF65-F5344CB8AC3E}">
        <p14:creationId xmlns:p14="http://schemas.microsoft.com/office/powerpoint/2010/main" val="1433649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21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KPIs </a:t>
            </a:r>
            <a:r>
              <a:rPr lang="mr-IN" dirty="0"/>
              <a:t>–</a:t>
            </a:r>
            <a:r>
              <a:rPr lang="en-US" dirty="0"/>
              <a:t> WP9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0591"/>
              </p:ext>
            </p:extLst>
          </p:nvPr>
        </p:nvGraphicFramePr>
        <p:xfrm>
          <a:off x="251520" y="1628800"/>
          <a:ext cx="8624545" cy="138832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26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9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4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KPI#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Name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Area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BT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</a:t>
                      </a:r>
                    </a:p>
                  </a:txBody>
                  <a:tcPr marL="24201" marR="36301" marT="16941" marB="16941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KPI03</a:t>
                      </a:r>
                      <a:endParaRPr lang="en-US" sz="18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Services/technologies increased in TRL via the DIH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KPI04</a:t>
                      </a:r>
                      <a:endParaRPr lang="en-US" sz="18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Published business pilot success stories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KPI05</a:t>
                      </a:r>
                      <a:endParaRPr lang="en-US" sz="18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Signed (pre-)commercial agreements for EOSC-hub services from DIH 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</a:p>
                  </a:txBody>
                  <a:tcPr marL="24201" marR="24201" marT="16941" marB="1694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5590981"/>
            <a:ext cx="836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 = operational, T = technical, SE = socio-economic</a:t>
            </a:r>
          </a:p>
          <a:p>
            <a:r>
              <a:rPr lang="en-US" sz="1600" b="1" dirty="0"/>
              <a:t>BT = base target, ST = stretch target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721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Tools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237932"/>
          </a:xfrm>
        </p:spPr>
        <p:txBody>
          <a:bodyPr/>
          <a:lstStyle/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WP9 Information + Action Tracking</a:t>
            </a:r>
          </a:p>
          <a:p>
            <a:pPr lvl="1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Confluence: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  <a:hlinkClick r:id="rId2"/>
              </a:rPr>
              <a:t>https://confluence.egi.eu/display/EOSC/WP9+Joint+Digital+Innovation+Hub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Google Drive: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  <a:hlinkClick r:id="rId3"/>
              </a:rPr>
              <a:t>https://drive.google.com/drive/folders/0B2VDZ6gys8DjOFUtUmNlcERSdjQ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 </a:t>
            </a:r>
          </a:p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Meeting agenda</a:t>
            </a:r>
          </a:p>
          <a:p>
            <a:pPr lvl="1"/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Indico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  <a:hlinkClick r:id="rId4"/>
              </a:rPr>
              <a:t>https://indico.egi.eu/indico/category/228/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Virtual Conference system</a:t>
            </a:r>
          </a:p>
          <a:p>
            <a:pPr lvl="1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GoToMeeting (reoccurring link to be set up once decided on date/time)</a:t>
            </a:r>
          </a:p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Mailing lists (to be set up once possible)</a:t>
            </a:r>
          </a:p>
          <a:p>
            <a:pPr lvl="1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WP9 General</a:t>
            </a:r>
          </a:p>
          <a:p>
            <a:pPr lvl="1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Pilots</a:t>
            </a:r>
          </a:p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Skype</a:t>
            </a:r>
          </a:p>
          <a:p>
            <a:pPr lvl="1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Add contacts to confluence page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</p:spTree>
    <p:extLst>
      <p:ext uri="{BB962C8B-B14F-4D97-AF65-F5344CB8AC3E}">
        <p14:creationId xmlns:p14="http://schemas.microsoft.com/office/powerpoint/2010/main" val="350000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Exploitable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237932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Mainly from Business pilots (Software &amp; Services)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  <a:hlinkClick r:id="rId2"/>
              </a:rPr>
              <a:t>https://confluence.egi.eu/display/EOSC/From+DoA%3A+Expected+project+results+and+exploitation+path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</p:spTree>
    <p:extLst>
      <p:ext uri="{BB962C8B-B14F-4D97-AF65-F5344CB8AC3E}">
        <p14:creationId xmlns:p14="http://schemas.microsoft.com/office/powerpoint/2010/main" val="209372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IPR </a:t>
            </a:r>
            <a:r>
              <a:rPr lang="mr-IN" dirty="0"/>
              <a:t>–</a:t>
            </a:r>
            <a:r>
              <a:rPr lang="en-US" dirty="0"/>
              <a:t> Consortium Agreement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752528"/>
          </a:xfrm>
        </p:spPr>
        <p:txBody>
          <a:bodyPr/>
          <a:lstStyle/>
          <a:p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Section 8: Results</a:t>
            </a:r>
            <a:endParaRPr lang="en-GB" sz="12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8.1 Ownership of Results</a:t>
            </a:r>
          </a:p>
          <a:p>
            <a:pPr lvl="2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Results are owned by the Party that generates them.</a:t>
            </a:r>
          </a:p>
          <a:p>
            <a:pPr lvl="1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8.2 Joint ownership</a:t>
            </a:r>
          </a:p>
          <a:p>
            <a:pPr lvl="2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Joint ownership is governed by Grant Agreement Article 26.2 with the following additions:  </a:t>
            </a:r>
          </a:p>
          <a:p>
            <a:pPr lvl="2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Unless otherwise agreed</a:t>
            </a:r>
          </a:p>
          <a:p>
            <a:pPr lvl="3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Each of the joint owners shall be entitled to use their jointly owned Results for non-commercial research activities on a royalty-free basis, and without requiring the prior consent of the other joint owner(s), and</a:t>
            </a:r>
          </a:p>
          <a:p>
            <a:pPr lvl="3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Each of the joint owners shall be entitled to otherwise Exploit the jointly owned Results and to grant non-exclusive licenses to third Parties (without any right to sub-license), if the other joint owners are given:</a:t>
            </a:r>
          </a:p>
          <a:p>
            <a:pPr lvl="4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(a) at least forty-five (45) calendar days advance notice including the right to object or require specific conditions; and</a:t>
            </a:r>
          </a:p>
          <a:p>
            <a:pPr lvl="4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(b) Fair and Reasonable Conditions.</a:t>
            </a:r>
          </a:p>
          <a:p>
            <a:pPr lvl="3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The Parties agree to adopt the following licenses for Project’s Results:</a:t>
            </a:r>
          </a:p>
          <a:p>
            <a:pPr lvl="4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(1)  Creative Commons CC-BY 4.0 for documents, reports, training material, presentations, etc. unless otherwise agreed and for justified reasons; </a:t>
            </a:r>
          </a:p>
          <a:p>
            <a:pPr lvl="4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(2)  An OSI-approved license (</a:t>
            </a:r>
            <a:r>
              <a:rPr lang="en-GB" sz="1200" dirty="0">
                <a:latin typeface="Calibri" charset="0"/>
                <a:ea typeface="Calibri" charset="0"/>
                <a:cs typeface="Calibri" charset="0"/>
                <a:hlinkClick r:id="rId2"/>
              </a:rPr>
              <a:t>http://opensource.org/licenses</a:t>
            </a:r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), for any new software developed within the Project; </a:t>
            </a:r>
          </a:p>
          <a:p>
            <a:pPr lvl="4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(3)  In order to comply with the open access policy and maximise possibility for reuse of results, EOSC-hub partners, together, agree not to further develop software released with a non-open license and which cannot be re-released using an OSI-approved license.</a:t>
            </a:r>
          </a:p>
          <a:p>
            <a:pPr lvl="2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The resulting software code, tools and interfaces developed as part of the EOSC-hub Project released as open source code will be provided via source code repositories such as, but not limited to, GitHub or </a:t>
            </a:r>
            <a:r>
              <a:rPr lang="en-GB" sz="1200" dirty="0" err="1">
                <a:latin typeface="Calibri" charset="0"/>
                <a:ea typeface="Calibri" charset="0"/>
                <a:cs typeface="Calibri" charset="0"/>
              </a:rPr>
              <a:t>SourceForge</a:t>
            </a:r>
            <a:endParaRPr lang="en-GB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</p:spTree>
    <p:extLst>
      <p:ext uri="{BB962C8B-B14F-4D97-AF65-F5344CB8AC3E}">
        <p14:creationId xmlns:p14="http://schemas.microsoft.com/office/powerpoint/2010/main" val="1818066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25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5816" y="2852936"/>
            <a:ext cx="4320480" cy="576064"/>
          </a:xfrm>
        </p:spPr>
        <p:txBody>
          <a:bodyPr/>
          <a:lstStyle/>
          <a:p>
            <a:r>
              <a:rPr lang="en-US" sz="3600" i="1" dirty="0">
                <a:latin typeface="Calibri" charset="0"/>
                <a:ea typeface="Calibri" charset="0"/>
                <a:cs typeface="Calibri" charset="0"/>
              </a:rPr>
              <a:t>WP9.1 Details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</p:spTree>
    <p:extLst>
      <p:ext uri="{BB962C8B-B14F-4D97-AF65-F5344CB8AC3E}">
        <p14:creationId xmlns:p14="http://schemas.microsoft.com/office/powerpoint/2010/main" val="298156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26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WP9.1 Objectives and 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237932"/>
          </a:xfrm>
        </p:spPr>
        <p:txBody>
          <a:bodyPr/>
          <a:lstStyle/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Objectives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Coordinate the WP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Manage the project's Joint Digital Innovation Hub (DIH) ecosystem</a:t>
            </a:r>
          </a:p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Key activities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Create models to facilitate e-Infrastructures to target and engage the private sector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Facilitate collaboration within regional and European Innovation Hubs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Promote open innovation to leverage resources available in the e-Infrastructure network and strategically manage business innovation processes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Set up panel discussions and interviews, to gather needs and requirements of the private sector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</p:spTree>
    <p:extLst>
      <p:ext uri="{BB962C8B-B14F-4D97-AF65-F5344CB8AC3E}">
        <p14:creationId xmlns:p14="http://schemas.microsoft.com/office/powerpoint/2010/main" val="1421303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27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WP9.1 Key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237932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Key results:</a:t>
            </a:r>
            <a:endParaRPr lang="en-US" dirty="0"/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Established Joint Digital Innovation Hub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Formulated strategy for its evolution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Defined technical facilities to support the Joint Digital Innovation Hub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Formulated sustainability plan for the Joint Digital Innovation Hub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</p:spTree>
    <p:extLst>
      <p:ext uri="{BB962C8B-B14F-4D97-AF65-F5344CB8AC3E}">
        <p14:creationId xmlns:p14="http://schemas.microsoft.com/office/powerpoint/2010/main" val="1211337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28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WP9.1 </a:t>
            </a:r>
            <a:r>
              <a:rPr lang="en-US" dirty="0" err="1"/>
              <a:t>Workplan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608512"/>
          </a:xfrm>
        </p:spPr>
        <p:txBody>
          <a:bodyPr/>
          <a:lstStyle/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Preparation stage</a:t>
            </a:r>
          </a:p>
          <a:p>
            <a:pPr lvl="1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Prepare initial text for project website</a:t>
            </a:r>
          </a:p>
          <a:p>
            <a:pPr lvl="1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Write the strategy for the digital innovation hub (D9.2 </a:t>
            </a:r>
            <a:r>
              <a:rPr lang="mr-IN" sz="180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June’18)</a:t>
            </a:r>
          </a:p>
          <a:p>
            <a:pPr lvl="2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Set up the technical and non-technical environment to support the DIH</a:t>
            </a:r>
          </a:p>
          <a:p>
            <a:pPr lvl="2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Stakeholders identification (Industry, start-ups, collaboration institutions, technical and business services)</a:t>
            </a:r>
          </a:p>
          <a:p>
            <a:pPr lvl="2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Set up panel discussions and interviews, to gather needs and requirements of the private sector</a:t>
            </a:r>
          </a:p>
          <a:p>
            <a:pPr lvl="1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Develop business models to facilitate e-Infrastructure interaction with private sector (starting with WP13?)</a:t>
            </a:r>
          </a:p>
          <a:p>
            <a:pPr lvl="1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Plan networking, matchmaking, brokerage and dissemination events:</a:t>
            </a:r>
          </a:p>
          <a:p>
            <a:pPr lvl="2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Venue hire</a:t>
            </a:r>
          </a:p>
          <a:p>
            <a:pPr lvl="2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Host events</a:t>
            </a:r>
          </a:p>
          <a:p>
            <a:pPr lvl="2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Define how to help the product and service design process for SMEs using e-infrastructures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</p:spTree>
    <p:extLst>
      <p:ext uri="{BB962C8B-B14F-4D97-AF65-F5344CB8AC3E}">
        <p14:creationId xmlns:p14="http://schemas.microsoft.com/office/powerpoint/2010/main" val="1116472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29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WP9.1 </a:t>
            </a:r>
            <a:r>
              <a:rPr lang="en-US" dirty="0" err="1"/>
              <a:t>Workplan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237932"/>
          </a:xfrm>
        </p:spPr>
        <p:txBody>
          <a:bodyPr/>
          <a:lstStyle/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Initiation stage</a:t>
            </a:r>
          </a:p>
          <a:p>
            <a:pPr lvl="1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Provide companies with insight on e-infrastructure technologies and related trends</a:t>
            </a:r>
          </a:p>
          <a:p>
            <a:pPr lvl="1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Support companies to identify and test ideas using e-infrastructure services</a:t>
            </a:r>
          </a:p>
          <a:p>
            <a:pPr lvl="1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Help companies to create new partnerships</a:t>
            </a:r>
          </a:p>
          <a:p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Contribute to T9.3 in developing partnership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</a:rPr>
              <a:t>programmes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 for SMEs:</a:t>
            </a:r>
          </a:p>
          <a:p>
            <a:pPr lvl="1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Go-to-market program (production/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commercialisation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/strategy and business modeling/ resource provider involvement / sales and investors network)</a:t>
            </a:r>
          </a:p>
          <a:p>
            <a:pPr lvl="1"/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Pre-commercial development program (service development /prototyping and testing / demonstration pre-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commercialisation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/ funding &amp; scalability)</a:t>
            </a:r>
          </a:p>
          <a:p>
            <a:pPr marL="57150" indent="0">
              <a:buNone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L="57150" indent="0">
              <a:buNone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</p:spTree>
    <p:extLst>
      <p:ext uri="{BB962C8B-B14F-4D97-AF65-F5344CB8AC3E}">
        <p14:creationId xmlns:p14="http://schemas.microsoft.com/office/powerpoint/2010/main" val="19554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5816" y="2852936"/>
            <a:ext cx="4320480" cy="576064"/>
          </a:xfrm>
        </p:spPr>
        <p:txBody>
          <a:bodyPr/>
          <a:lstStyle/>
          <a:p>
            <a:r>
              <a:rPr lang="en-US" sz="3600" i="1" dirty="0">
                <a:latin typeface="Calibri" charset="0"/>
                <a:ea typeface="Calibri" charset="0"/>
                <a:cs typeface="Calibri" charset="0"/>
              </a:rPr>
              <a:t>Project Overview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</p:spTree>
    <p:extLst>
      <p:ext uri="{BB962C8B-B14F-4D97-AF65-F5344CB8AC3E}">
        <p14:creationId xmlns:p14="http://schemas.microsoft.com/office/powerpoint/2010/main" val="1574038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30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EGI Business Engagement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  <p:sp>
        <p:nvSpPr>
          <p:cNvPr id="8" name="Donut 7"/>
          <p:cNvSpPr/>
          <p:nvPr/>
        </p:nvSpPr>
        <p:spPr>
          <a:xfrm>
            <a:off x="1187624" y="1518729"/>
            <a:ext cx="1152128" cy="1172029"/>
          </a:xfrm>
          <a:prstGeom prst="donut">
            <a:avLst>
              <a:gd name="adj" fmla="val 13353"/>
            </a:avLst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+150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123" y="2801409"/>
            <a:ext cx="242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# business contacts</a:t>
            </a:r>
          </a:p>
        </p:txBody>
      </p:sp>
      <p:sp>
        <p:nvSpPr>
          <p:cNvPr id="10" name="Donut 9"/>
          <p:cNvSpPr/>
          <p:nvPr/>
        </p:nvSpPr>
        <p:spPr>
          <a:xfrm>
            <a:off x="3956803" y="1518729"/>
            <a:ext cx="1152128" cy="1172029"/>
          </a:xfrm>
          <a:prstGeom prst="donut">
            <a:avLst>
              <a:gd name="adj" fmla="val 1335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1" y="2821304"/>
            <a:ext cx="230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# use cases completed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804675" y="3573016"/>
            <a:ext cx="1152128" cy="1172029"/>
          </a:xfrm>
          <a:prstGeom prst="donut">
            <a:avLst>
              <a:gd name="adj" fmla="val 13353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0619" y="4841957"/>
            <a:ext cx="2088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# SMEs who filled the intake questionnaire</a:t>
            </a:r>
          </a:p>
        </p:txBody>
      </p:sp>
      <p:sp>
        <p:nvSpPr>
          <p:cNvPr id="14" name="Donut 13"/>
          <p:cNvSpPr/>
          <p:nvPr/>
        </p:nvSpPr>
        <p:spPr>
          <a:xfrm>
            <a:off x="5573854" y="3573016"/>
            <a:ext cx="1152128" cy="1172029"/>
          </a:xfrm>
          <a:prstGeom prst="donut">
            <a:avLst>
              <a:gd name="adj" fmla="val 13353"/>
            </a:avLst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1786" y="489035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# MoUs with private sector organisations</a:t>
            </a:r>
          </a:p>
        </p:txBody>
      </p:sp>
      <p:sp>
        <p:nvSpPr>
          <p:cNvPr id="16" name="Donut 15"/>
          <p:cNvSpPr/>
          <p:nvPr/>
        </p:nvSpPr>
        <p:spPr>
          <a:xfrm>
            <a:off x="6725982" y="1518729"/>
            <a:ext cx="1152128" cy="1172029"/>
          </a:xfrm>
          <a:prstGeom prst="donut">
            <a:avLst>
              <a:gd name="adj" fmla="val 1335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~</a:t>
            </a:r>
            <a:r>
              <a:rPr lang="en-GB" sz="2800" dirty="0">
                <a:solidFill>
                  <a:schemeClr val="tx1"/>
                </a:solidFill>
              </a:rPr>
              <a:t>20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08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31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EGI Business Use Cases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893402" cy="5175994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4294967295"/>
          </p:nvPr>
        </p:nvSpPr>
        <p:spPr>
          <a:xfrm>
            <a:off x="4355976" y="1557462"/>
            <a:ext cx="4608512" cy="46078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1800" dirty="0"/>
              <a:t>8 business use cases</a:t>
            </a:r>
          </a:p>
          <a:p>
            <a:r>
              <a:rPr lang="en-GB" sz="1800" dirty="0"/>
              <a:t>Main service used:</a:t>
            </a:r>
          </a:p>
          <a:p>
            <a:pPr lvl="1"/>
            <a:r>
              <a:rPr lang="en-GB" sz="1600" dirty="0"/>
              <a:t>EGI Cloud Compute</a:t>
            </a:r>
          </a:p>
          <a:p>
            <a:r>
              <a:rPr lang="en-GB" sz="1800" dirty="0"/>
              <a:t>Sectors:</a:t>
            </a:r>
          </a:p>
          <a:p>
            <a:pPr lvl="1"/>
            <a:r>
              <a:rPr lang="en-GB" sz="1600" dirty="0"/>
              <a:t>Computer-aided design</a:t>
            </a:r>
          </a:p>
          <a:p>
            <a:pPr lvl="1"/>
            <a:r>
              <a:rPr lang="en-GB" sz="1600" dirty="0"/>
              <a:t>Computational fluid dynamics</a:t>
            </a:r>
          </a:p>
          <a:p>
            <a:pPr lvl="1"/>
            <a:r>
              <a:rPr lang="en-GB" sz="1600" dirty="0"/>
              <a:t>Earth Observation</a:t>
            </a:r>
          </a:p>
          <a:p>
            <a:pPr lvl="1"/>
            <a:r>
              <a:rPr lang="en-GB" sz="1600" dirty="0"/>
              <a:t>Manufacturing/Engineering</a:t>
            </a:r>
          </a:p>
          <a:p>
            <a:pPr lvl="1"/>
            <a:r>
              <a:rPr lang="en-GB" sz="1600" dirty="0"/>
              <a:t>Music</a:t>
            </a:r>
          </a:p>
          <a:p>
            <a:pPr lvl="1"/>
            <a:r>
              <a:rPr lang="en-GB" sz="1600" dirty="0"/>
              <a:t>Radio-astronomy</a:t>
            </a:r>
            <a:endParaRPr lang="en-GB" sz="2400" dirty="0"/>
          </a:p>
          <a:p>
            <a:r>
              <a:rPr lang="en-GB" sz="1800" dirty="0"/>
              <a:t>Industry representatives</a:t>
            </a:r>
          </a:p>
          <a:p>
            <a:pPr lvl="1"/>
            <a:r>
              <a:rPr lang="en-GB" sz="1600" dirty="0"/>
              <a:t>9 SMEs, 2 large enterprises</a:t>
            </a:r>
          </a:p>
          <a:p>
            <a:r>
              <a:rPr lang="en-GB" sz="1800" dirty="0"/>
              <a:t>9 countries: </a:t>
            </a:r>
            <a:r>
              <a:rPr lang="en-GB" sz="1600" dirty="0"/>
              <a:t>Belgium, Czech Republic, France, Germany, Italy, Netherlands, Spain, Switzerland, UK</a:t>
            </a:r>
          </a:p>
        </p:txBody>
      </p:sp>
    </p:spTree>
    <p:extLst>
      <p:ext uri="{BB962C8B-B14F-4D97-AF65-F5344CB8AC3E}">
        <p14:creationId xmlns:p14="http://schemas.microsoft.com/office/powerpoint/2010/main" val="87541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32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EGI Pay-for-Use - History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70869679"/>
              </p:ext>
            </p:extLst>
          </p:nvPr>
        </p:nvGraphicFramePr>
        <p:xfrm>
          <a:off x="1252736" y="1196752"/>
          <a:ext cx="6096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48875" y="2478156"/>
            <a:ext cx="173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Kick-off of </a:t>
            </a:r>
            <a:b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proof of concept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3176" y="1666460"/>
            <a:ext cx="27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Exploratory document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6000" y="3224296"/>
            <a:ext cx="3524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Adapted tools to support price setting/negotiation/reporting</a:t>
            </a:r>
            <a:b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(GOCDB, e-GRANT, Accounting Portal)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06497" y="4162615"/>
            <a:ext cx="3595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Established agreement framework:</a:t>
            </a:r>
            <a:b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- services, prices, processes</a:t>
            </a:r>
          </a:p>
          <a:p>
            <a:pPr algn="r"/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- Letter of Intent from EGI providers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6000" y="4769857"/>
            <a:ext cx="3416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In production: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https://wiki.egi.eu/wiki/Pay-for-use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- Transition from e-GRANT to the EGI Marketplace as front-end and order management</a:t>
            </a:r>
          </a:p>
        </p:txBody>
      </p:sp>
    </p:spTree>
    <p:extLst>
      <p:ext uri="{BB962C8B-B14F-4D97-AF65-F5344CB8AC3E}">
        <p14:creationId xmlns:p14="http://schemas.microsoft.com/office/powerpoint/2010/main" val="374032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33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EGI Pay-for-Use - Results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  <p:sp>
        <p:nvSpPr>
          <p:cNvPr id="14" name="Donut 13"/>
          <p:cNvSpPr/>
          <p:nvPr/>
        </p:nvSpPr>
        <p:spPr>
          <a:xfrm>
            <a:off x="1882203" y="1760218"/>
            <a:ext cx="1152128" cy="1172029"/>
          </a:xfrm>
          <a:prstGeom prst="donut">
            <a:avLst>
              <a:gd name="adj" fmla="val 13353"/>
            </a:avLst>
          </a:prstGeom>
          <a:solidFill>
            <a:schemeClr val="accent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~</a:t>
            </a:r>
            <a:r>
              <a:rPr lang="en-GB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6423" y="3052845"/>
            <a:ext cx="242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# involved providers</a:t>
            </a:r>
          </a:p>
        </p:txBody>
      </p:sp>
      <p:sp>
        <p:nvSpPr>
          <p:cNvPr id="16" name="Donut 15"/>
          <p:cNvSpPr/>
          <p:nvPr/>
        </p:nvSpPr>
        <p:spPr>
          <a:xfrm>
            <a:off x="6069800" y="1760218"/>
            <a:ext cx="1152128" cy="1172029"/>
          </a:xfrm>
          <a:prstGeom prst="donut">
            <a:avLst>
              <a:gd name="adj" fmla="val 1335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en-GB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7652" y="305284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# signed Letter of Intent (+4 in PY2)</a:t>
            </a:r>
          </a:p>
        </p:txBody>
      </p:sp>
      <p:sp>
        <p:nvSpPr>
          <p:cNvPr id="18" name="Donut 17"/>
          <p:cNvSpPr/>
          <p:nvPr/>
        </p:nvSpPr>
        <p:spPr>
          <a:xfrm>
            <a:off x="1882203" y="4008402"/>
            <a:ext cx="1152128" cy="1172029"/>
          </a:xfrm>
          <a:prstGeom prst="donut">
            <a:avLst>
              <a:gd name="adj" fmla="val 13353"/>
            </a:avLst>
          </a:prstGeom>
          <a:solidFill>
            <a:schemeClr val="accent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5279468"/>
            <a:ext cx="369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Financial transactions in discussion</a:t>
            </a:r>
          </a:p>
        </p:txBody>
      </p:sp>
      <p:sp>
        <p:nvSpPr>
          <p:cNvPr id="20" name="Donut 19"/>
          <p:cNvSpPr/>
          <p:nvPr/>
        </p:nvSpPr>
        <p:spPr>
          <a:xfrm>
            <a:off x="6069800" y="4008402"/>
            <a:ext cx="1152128" cy="1172029"/>
          </a:xfrm>
          <a:prstGeom prst="donut">
            <a:avLst>
              <a:gd name="adj" fmla="val 1335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GB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39884" y="5279468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Financial transactions completed</a:t>
            </a:r>
          </a:p>
        </p:txBody>
      </p:sp>
    </p:spTree>
    <p:extLst>
      <p:ext uri="{BB962C8B-B14F-4D97-AF65-F5344CB8AC3E}">
        <p14:creationId xmlns:p14="http://schemas.microsoft.com/office/powerpoint/2010/main" val="231383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34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Actions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9 Jan 2018, Amsterdam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837834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WP9 Meetings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Day and time?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Don’t want to create a Doodle each time, better to block off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Mailing Lists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Set up lists: WP9 General and Pilots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Workspace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Populate Confluence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Communication/Dissemination/Events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100" dirty="0">
                <a:latin typeface="Calibri" charset="0"/>
                <a:ea typeface="Calibri" charset="0"/>
                <a:cs typeface="Calibri" charset="0"/>
              </a:rPr>
              <a:t>Record - https://</a:t>
            </a:r>
            <a:r>
              <a:rPr lang="en-US" sz="2100" dirty="0" err="1">
                <a:latin typeface="Calibri" charset="0"/>
                <a:ea typeface="Calibri" charset="0"/>
                <a:cs typeface="Calibri" charset="0"/>
              </a:rPr>
              <a:t>confluence.egi.eu</a:t>
            </a:r>
            <a:r>
              <a:rPr lang="en-US" sz="2100" dirty="0">
                <a:latin typeface="Calibri" charset="0"/>
                <a:ea typeface="Calibri" charset="0"/>
                <a:cs typeface="Calibri" charset="0"/>
              </a:rPr>
              <a:t>/display/EOSC/</a:t>
            </a:r>
            <a:r>
              <a:rPr lang="en-US" sz="2100" dirty="0" err="1">
                <a:latin typeface="Calibri" charset="0"/>
                <a:ea typeface="Calibri" charset="0"/>
                <a:cs typeface="Calibri" charset="0"/>
              </a:rPr>
              <a:t>Dissemination+Activities</a:t>
            </a:r>
            <a:endParaRPr lang="en-US" sz="21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100" dirty="0">
                <a:latin typeface="Calibri" charset="0"/>
                <a:ea typeface="Calibri" charset="0"/>
                <a:cs typeface="Calibri" charset="0"/>
              </a:rPr>
              <a:t>Prioritize -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  <a:hlinkClick r:id="rId2"/>
              </a:rPr>
              <a:t>https://docs.google.com/spreadsheets/d/1SVs7M9lb2LnsjmPRn6sc44KSTymdpiRPCldxXhiIgsU/edit#gid=2053634289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Trainings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IPR/KER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Results from business pilots?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Risks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To be provided: https://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confluence.egi.eu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/display/EOSC/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Risk+registry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Digital Innovation Hub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Where is it hosted? e.g. what tool?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2500" b="1" dirty="0">
                <a:latin typeface="Calibri" charset="0"/>
                <a:ea typeface="Calibri" charset="0"/>
                <a:cs typeface="Calibri" charset="0"/>
              </a:rPr>
              <a:t>Contacts</a:t>
            </a: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</a:pPr>
            <a:r>
              <a:rPr lang="en-US" sz="2100" dirty="0">
                <a:latin typeface="Calibri" charset="0"/>
                <a:ea typeface="Calibri" charset="0"/>
                <a:cs typeface="Calibri" charset="0"/>
              </a:rPr>
              <a:t>Creating a database of other DIHs and relevant business contacts for engagement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2500" b="1" dirty="0">
                <a:latin typeface="Calibri" charset="0"/>
                <a:ea typeface="Calibri" charset="0"/>
                <a:cs typeface="Calibri" charset="0"/>
              </a:rPr>
              <a:t>Project Results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See Sergio’s slides or email to AMB</a:t>
            </a:r>
          </a:p>
        </p:txBody>
      </p:sp>
    </p:spTree>
    <p:extLst>
      <p:ext uri="{BB962C8B-B14F-4D97-AF65-F5344CB8AC3E}">
        <p14:creationId xmlns:p14="http://schemas.microsoft.com/office/powerpoint/2010/main" val="2953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65924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  <a:hlinkClick r:id="rId2"/>
              </a:rPr>
              <a:t>http://go.egi.eu/EOSC-hub-doa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  <a:hlinkClick r:id="rId3"/>
              </a:rPr>
              <a:t>http://go.egi.eu/EOSC-hub-budget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  <a:hlinkClick r:id="rId4"/>
              </a:rPr>
              <a:t>https://confluence.egi.eu/display/EOSC/Home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  <a:hlinkClick r:id="rId5"/>
              </a:rPr>
              <a:t>https://indico.egi.eu/indico/category/211/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24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4987280"/>
            <a:ext cx="8352928" cy="601960"/>
          </a:xfrm>
        </p:spPr>
        <p:txBody>
          <a:bodyPr/>
          <a:lstStyle/>
          <a:p>
            <a:pPr algn="ctr"/>
            <a:r>
              <a:rPr lang="en-GB" sz="1800" dirty="0">
                <a:solidFill>
                  <a:schemeClr val="accent6">
                    <a:lumMod val="10000"/>
                  </a:schemeClr>
                </a:solidFill>
              </a:rPr>
              <a:t>EOSC-hub Kick-off Meeting, 9 Jan 2018, Amsterdam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23528" y="2253824"/>
            <a:ext cx="4877001" cy="13833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GB"/>
              <a:t>Thanks!</a:t>
            </a:r>
            <a:br>
              <a:rPr lang="en-GB"/>
            </a:br>
            <a:br>
              <a:rPr lang="en-GB"/>
            </a:br>
            <a:r>
              <a:rPr lang="en-GB" dirty="0"/>
              <a:t>Questions?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199307" y="2013608"/>
            <a:ext cx="5025558" cy="480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sy.holsinger@egi.eu</a:t>
            </a:r>
            <a:endParaRPr lang="en-GB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559" y="2564904"/>
            <a:ext cx="456934" cy="308091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3347864" y="2492896"/>
            <a:ext cx="5025558" cy="439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@</a:t>
            </a:r>
            <a:r>
              <a:rPr lang="en-GB" sz="24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syholsinger</a:t>
            </a:r>
            <a:endParaRPr lang="en-GB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1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>
                <a:solidFill>
                  <a:srgbClr val="4F81BD"/>
                </a:solidFill>
                <a:latin typeface="Calibri" charset="0"/>
                <a:ea typeface="Calibri" charset="0"/>
                <a:cs typeface="Calibri" charset="0"/>
              </a:rPr>
              <a:t>EOSC-hub</a:t>
            </a:r>
            <a:r>
              <a:rPr lang="en-GB" sz="3600" dirty="0">
                <a:latin typeface="Calibri" charset="0"/>
                <a:ea typeface="Calibri" charset="0"/>
                <a:cs typeface="Calibri" charset="0"/>
              </a:rPr>
              <a:t> mobilises providers from </a:t>
            </a:r>
            <a:r>
              <a:rPr lang="en-GB" sz="3600" dirty="0">
                <a:solidFill>
                  <a:srgbClr val="1F497D"/>
                </a:solidFill>
                <a:latin typeface="Calibri" charset="0"/>
                <a:ea typeface="Calibri" charset="0"/>
                <a:cs typeface="Calibri" charset="0"/>
              </a:rPr>
              <a:t>20</a:t>
            </a:r>
            <a:r>
              <a:rPr lang="en-GB" sz="3600" dirty="0">
                <a:latin typeface="Calibri" charset="0"/>
                <a:ea typeface="Calibri" charset="0"/>
                <a:cs typeface="Calibri" charset="0"/>
              </a:rPr>
              <a:t> major digital infrastructures, EGI, EUDAT CDI and INDIGO-</a:t>
            </a:r>
            <a:r>
              <a:rPr lang="en-GB" sz="3600" dirty="0" err="1">
                <a:latin typeface="Calibri" charset="0"/>
                <a:ea typeface="Calibri" charset="0"/>
                <a:cs typeface="Calibri" charset="0"/>
              </a:rPr>
              <a:t>DataCloud</a:t>
            </a:r>
            <a:r>
              <a:rPr lang="en-GB" sz="3600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en-GB" sz="3600" dirty="0">
                <a:solidFill>
                  <a:srgbClr val="4F81BD"/>
                </a:solidFill>
                <a:latin typeface="Calibri" charset="0"/>
                <a:ea typeface="Calibri" charset="0"/>
                <a:cs typeface="Calibri" charset="0"/>
              </a:rPr>
              <a:t>jointly </a:t>
            </a:r>
            <a:r>
              <a:rPr lang="en-GB" sz="3600" dirty="0">
                <a:latin typeface="Calibri" charset="0"/>
                <a:ea typeface="Calibri" charset="0"/>
                <a:cs typeface="Calibri" charset="0"/>
              </a:rPr>
              <a:t>offer </a:t>
            </a:r>
            <a:r>
              <a:rPr lang="en-GB" sz="3600" dirty="0">
                <a:solidFill>
                  <a:srgbClr val="4F81BD"/>
                </a:solidFill>
                <a:latin typeface="Calibri" charset="0"/>
                <a:ea typeface="Calibri" charset="0"/>
                <a:cs typeface="Calibri" charset="0"/>
              </a:rPr>
              <a:t>services, software and data </a:t>
            </a:r>
            <a:r>
              <a:rPr lang="en-GB" sz="3600" dirty="0">
                <a:latin typeface="Calibri" charset="0"/>
                <a:ea typeface="Calibri" charset="0"/>
                <a:cs typeface="Calibri" charset="0"/>
              </a:rPr>
              <a:t>for advanced data-driven research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122965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figures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24535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100 Partners, 76 beneficiaries (75 funded)</a:t>
            </a:r>
          </a:p>
          <a:p>
            <a:pPr lvl="0"/>
            <a:r>
              <a:rPr lang="en-GB" dirty="0">
                <a:latin typeface="Calibri" charset="0"/>
                <a:ea typeface="Calibri" charset="0"/>
                <a:cs typeface="Calibri" charset="0"/>
              </a:rPr>
              <a:t>3874 PMs, 108 FTEs, more than 150 technical and scientific staff involved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€33,331,18 of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 which the European Commission funds €30,000,000</a:t>
            </a:r>
          </a:p>
          <a:p>
            <a:pPr lvl="1"/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€2,155,540 (~8 FTEs) are co-funded by the EGI Foundation and its participants + €1,221,094 (~5 FTEs)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from 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EGI participants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36 months: Jan 2018 – Dec 2020 (18 month reporting period)</a:t>
            </a:r>
          </a:p>
        </p:txBody>
      </p:sp>
    </p:spTree>
    <p:extLst>
      <p:ext uri="{BB962C8B-B14F-4D97-AF65-F5344CB8AC3E}">
        <p14:creationId xmlns:p14="http://schemas.microsoft.com/office/powerpoint/2010/main" val="150639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204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The project will create the </a:t>
            </a:r>
            <a:r>
              <a:rPr lang="en-US" sz="32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Hub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en-US" sz="3200" dirty="0">
                <a:solidFill>
                  <a:srgbClr val="1F497D"/>
                </a:solidFill>
                <a:latin typeface="Calibri" charset="0"/>
                <a:ea typeface="Calibri" charset="0"/>
                <a:cs typeface="Calibri" charset="0"/>
              </a:rPr>
              <a:t>federated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integration and management system for the future EOSC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524000" y="2924944"/>
          <a:ext cx="60723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223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576064"/>
          </a:xfrm>
        </p:spPr>
        <p:txBody>
          <a:bodyPr/>
          <a:lstStyle/>
          <a:p>
            <a:r>
              <a:rPr lang="en-US" dirty="0"/>
              <a:t>Service Integration and Access 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04279"/>
            <a:ext cx="8748463" cy="54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3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packages</a:t>
            </a:r>
          </a:p>
        </p:txBody>
      </p:sp>
      <p:pic>
        <p:nvPicPr>
          <p:cNvPr id="6" name="Picture 5" descr="Screen Shot 2018-01-09 at 08.0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12776"/>
            <a:ext cx="8763000" cy="48133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876256" y="4077072"/>
            <a:ext cx="2077244" cy="1080120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7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Exploitable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37932"/>
          </a:xfrm>
        </p:spPr>
        <p:txBody>
          <a:bodyPr/>
          <a:lstStyle/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Integration of common software and services for storage, compute and data 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Thematic services and Research Data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Federation and collaboration service and tools (Marketplace, Accounting, Security, Helpdesk, Monitoring)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Procedures and policies for federated service management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Purchasing and procurement framework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Training platform and materials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Technical standards roadmap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Strategy roadmap</a:t>
            </a:r>
          </a:p>
        </p:txBody>
      </p:sp>
    </p:spTree>
    <p:extLst>
      <p:ext uri="{BB962C8B-B14F-4D97-AF65-F5344CB8AC3E}">
        <p14:creationId xmlns:p14="http://schemas.microsoft.com/office/powerpoint/2010/main" val="204564554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MODnet_PPT_template" id="{94FD5FB4-A648-4C41-A45E-DC1B56821C8E}" vid="{6F891982-9957-D443-80E9-5627794D2B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EOSCHub_PPT</Template>
  <TotalTime>13022</TotalTime>
  <Words>1962</Words>
  <Application>Microsoft Macintosh PowerPoint</Application>
  <PresentationFormat>On-screen Show (4:3)</PresentationFormat>
  <Paragraphs>590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맑은 고딕</vt:lpstr>
      <vt:lpstr>Alte DIN 1451 Mittelschrift</vt:lpstr>
      <vt:lpstr>Alte DIN 1451 Mittelschrift gepraegt</vt:lpstr>
      <vt:lpstr>Arial</vt:lpstr>
      <vt:lpstr>Calibri</vt:lpstr>
      <vt:lpstr>Calibri Light</vt:lpstr>
      <vt:lpstr>DIN Next LT Pro</vt:lpstr>
      <vt:lpstr>Open Sans</vt:lpstr>
      <vt:lpstr>Segoe UI</vt:lpstr>
      <vt:lpstr>Presentation1</vt:lpstr>
      <vt:lpstr>EOSC-hub WP9: Joint Digital Innovation Hub</vt:lpstr>
      <vt:lpstr>Content Outline</vt:lpstr>
      <vt:lpstr>Project Overview</vt:lpstr>
      <vt:lpstr>PowerPoint Presentation</vt:lpstr>
      <vt:lpstr>Project figures</vt:lpstr>
      <vt:lpstr>Mission</vt:lpstr>
      <vt:lpstr>Service Integration and Access Management</vt:lpstr>
      <vt:lpstr>Work packages</vt:lpstr>
      <vt:lpstr>Key Exploitable results</vt:lpstr>
      <vt:lpstr>WP9 Overview</vt:lpstr>
      <vt:lpstr>WP9 Management</vt:lpstr>
      <vt:lpstr>WP9 Support</vt:lpstr>
      <vt:lpstr>WP9 Business Pilots – Lead Contacts</vt:lpstr>
      <vt:lpstr>WP9 Budget</vt:lpstr>
      <vt:lpstr>Project Budget Breakdown by WP</vt:lpstr>
      <vt:lpstr>WP9 Objectives</vt:lpstr>
      <vt:lpstr>EOSC-hub Joint DIH (WP9): Tasks/Activities</vt:lpstr>
      <vt:lpstr>Deliverable and Milestones</vt:lpstr>
      <vt:lpstr>Task and Deliverable Timelines</vt:lpstr>
      <vt:lpstr>WP9 Relation to other WPs</vt:lpstr>
      <vt:lpstr>Project KPIs – WP9</vt:lpstr>
      <vt:lpstr>Management Tools</vt:lpstr>
      <vt:lpstr>Key Exploitable Results</vt:lpstr>
      <vt:lpstr>IPR – Consortium Agreement</vt:lpstr>
      <vt:lpstr>WP9.1 Details</vt:lpstr>
      <vt:lpstr>WP9.1 Objectives and Activities</vt:lpstr>
      <vt:lpstr>WP9.1 Key Results</vt:lpstr>
      <vt:lpstr>WP9.1 Workplan</vt:lpstr>
      <vt:lpstr>WP9.1 Workplan</vt:lpstr>
      <vt:lpstr>EGI Business Engagement</vt:lpstr>
      <vt:lpstr>EGI Business Use Cases</vt:lpstr>
      <vt:lpstr>EGI Pay-for-Use - History</vt:lpstr>
      <vt:lpstr>EGI Pay-for-Use - Results</vt:lpstr>
      <vt:lpstr>Open Actions</vt:lpstr>
      <vt:lpstr>Useful links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Microsoft Office User</cp:lastModifiedBy>
  <cp:revision>217</cp:revision>
  <dcterms:created xsi:type="dcterms:W3CDTF">2017-10-02T12:41:48Z</dcterms:created>
  <dcterms:modified xsi:type="dcterms:W3CDTF">2018-01-24T11:56:54Z</dcterms:modified>
</cp:coreProperties>
</file>