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A38-CD58-7843-B2B5-BF06272AFB36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46C-5596-CE4F-9F0B-49C60311A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A38-CD58-7843-B2B5-BF06272AFB36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46C-5596-CE4F-9F0B-49C60311A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5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A38-CD58-7843-B2B5-BF06272AFB36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46C-5596-CE4F-9F0B-49C60311A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0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A38-CD58-7843-B2B5-BF06272AFB36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46C-5596-CE4F-9F0B-49C60311A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0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A38-CD58-7843-B2B5-BF06272AFB36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46C-5596-CE4F-9F0B-49C60311A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4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A38-CD58-7843-B2B5-BF06272AFB36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46C-5596-CE4F-9F0B-49C60311A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8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A38-CD58-7843-B2B5-BF06272AFB36}" type="datetimeFigureOut">
              <a:rPr lang="en-US" smtClean="0"/>
              <a:t>1/9/18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46C-5596-CE4F-9F0B-49C60311A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8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A38-CD58-7843-B2B5-BF06272AFB36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46C-5596-CE4F-9F0B-49C60311A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2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A38-CD58-7843-B2B5-BF06272AFB36}" type="datetimeFigureOut">
              <a:rPr lang="en-US" smtClean="0"/>
              <a:t>1/9/18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46C-5596-CE4F-9F0B-49C60311A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2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A38-CD58-7843-B2B5-BF06272AFB36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46C-5596-CE4F-9F0B-49C60311A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6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5A38-CD58-7843-B2B5-BF06272AFB36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46C-5596-CE4F-9F0B-49C60311A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5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45A38-CD58-7843-B2B5-BF06272AFB36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5946C-5596-CE4F-9F0B-49C60311A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1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34319"/>
            <a:ext cx="12192000" cy="36512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16229"/>
            <a:ext cx="9144000" cy="1657973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+mn-lt"/>
              </a:rPr>
              <a:t>EOSC-Hub</a:t>
            </a:r>
            <a:br>
              <a:rPr lang="en-US" dirty="0" smtClean="0">
                <a:solidFill>
                  <a:schemeClr val="bg1"/>
                </a:solidFill>
                <a:latin typeface="+mn-lt"/>
              </a:rPr>
            </a:br>
            <a:r>
              <a:rPr lang="en-US" sz="4400" dirty="0" smtClean="0">
                <a:solidFill>
                  <a:schemeClr val="bg1"/>
                </a:solidFill>
                <a:latin typeface="+mn-lt"/>
              </a:rPr>
              <a:t>WP9 Meeting</a:t>
            </a:r>
            <a:endParaRPr lang="en-US" sz="4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195" y="5106747"/>
            <a:ext cx="9144000" cy="553273"/>
          </a:xfrm>
        </p:spPr>
        <p:txBody>
          <a:bodyPr/>
          <a:lstStyle/>
          <a:p>
            <a:r>
              <a:rPr lang="en-US" smtClean="0"/>
              <a:t>EOSC-Hub Kick-off, 09 Jan, 2018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56605" y="3857209"/>
            <a:ext cx="2996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Egidijus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Jarasunas</a:t>
            </a:r>
            <a:r>
              <a:rPr lang="en-US" sz="2400" dirty="0" smtClean="0">
                <a:solidFill>
                  <a:schemeClr val="bg1"/>
                </a:solidFill>
              </a:rPr>
              <a:t>, F6S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T9.3 Presentation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886" y="5368555"/>
            <a:ext cx="1768228" cy="1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7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90688"/>
            <a:ext cx="12192000" cy="19676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229"/>
            <a:ext cx="10515600" cy="1026208"/>
          </a:xfrm>
        </p:spPr>
        <p:txBody>
          <a:bodyPr/>
          <a:lstStyle/>
          <a:p>
            <a:r>
              <a:rPr lang="en-US" u="sng" dirty="0" smtClean="0"/>
              <a:t>Overview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042"/>
            <a:ext cx="10515600" cy="136898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T9.3 supports both pilots and Competence </a:t>
            </a:r>
            <a:r>
              <a:rPr lang="en-US" dirty="0" err="1" smtClean="0">
                <a:solidFill>
                  <a:schemeClr val="bg1"/>
                </a:solidFill>
              </a:rPr>
              <a:t>Centres</a:t>
            </a:r>
            <a:r>
              <a:rPr lang="en-US" dirty="0" smtClean="0">
                <a:solidFill>
                  <a:schemeClr val="bg1"/>
                </a:solidFill>
              </a:rPr>
              <a:t> to build-up successful market take-up and commercial boost strategy, through coaching, market insights and network with investors/corporates.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281029"/>
            <a:ext cx="996048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goals of T9.3 are: </a:t>
            </a:r>
          </a:p>
          <a:p>
            <a:r>
              <a:rPr lang="en-US" sz="2000" dirty="0" smtClean="0"/>
              <a:t>• Identify market/business opportunities and create, test and implement business models;</a:t>
            </a:r>
          </a:p>
          <a:p>
            <a:r>
              <a:rPr lang="en-US" sz="2000" dirty="0" smtClean="0"/>
              <a:t>• Define exploitation plans (strategy and commercial strategy and plans);</a:t>
            </a:r>
          </a:p>
          <a:p>
            <a:r>
              <a:rPr lang="en-US" sz="2000" dirty="0" smtClean="0"/>
              <a:t>• </a:t>
            </a:r>
            <a:r>
              <a:rPr lang="en-US" sz="2000" dirty="0" err="1" smtClean="0"/>
              <a:t>Analyse</a:t>
            </a:r>
            <a:r>
              <a:rPr lang="en-US" sz="2000" dirty="0" smtClean="0"/>
              <a:t>/evaluate IPR in collaboration and support definition of pre-commercial agreements; </a:t>
            </a:r>
          </a:p>
          <a:p>
            <a:r>
              <a:rPr lang="en-US" sz="2000" dirty="0" smtClean="0"/>
              <a:t>• Design a communication plan to exploit Pilots/CCs achievements;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180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229"/>
            <a:ext cx="10515600" cy="1026208"/>
          </a:xfrm>
        </p:spPr>
        <p:txBody>
          <a:bodyPr/>
          <a:lstStyle/>
          <a:p>
            <a:r>
              <a:rPr lang="en-US" u="sng" dirty="0" smtClean="0"/>
              <a:t>Partners / Effort / Deliverables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7744"/>
            <a:ext cx="10515600" cy="51998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Lead: </a:t>
            </a:r>
            <a:r>
              <a:rPr lang="en-US" b="1" dirty="0" smtClean="0"/>
              <a:t>F6S </a:t>
            </a:r>
            <a:r>
              <a:rPr lang="en-US" dirty="0" smtClean="0"/>
              <a:t>(15MM)</a:t>
            </a:r>
          </a:p>
          <a:p>
            <a:pPr marL="0" indent="0" algn="just">
              <a:buNone/>
            </a:pPr>
            <a:r>
              <a:rPr lang="en-US" dirty="0" smtClean="0"/>
              <a:t>Participants: </a:t>
            </a:r>
            <a:r>
              <a:rPr lang="en-US" b="1" dirty="0" smtClean="0"/>
              <a:t>PSCN (9.2 Lead), EGI Foundation, CINECA </a:t>
            </a:r>
            <a:r>
              <a:rPr lang="en-US" dirty="0" smtClean="0"/>
              <a:t>(6MM each)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Start: </a:t>
            </a:r>
            <a:r>
              <a:rPr lang="en-US" b="1" dirty="0" smtClean="0"/>
              <a:t>M6 (June, 2018)</a:t>
            </a:r>
          </a:p>
          <a:p>
            <a:pPr marL="0" indent="0" algn="just">
              <a:buNone/>
            </a:pPr>
            <a:r>
              <a:rPr lang="en-US" dirty="0" smtClean="0"/>
              <a:t>End: </a:t>
            </a:r>
            <a:r>
              <a:rPr lang="en-US" b="1" dirty="0" smtClean="0"/>
              <a:t>M36</a:t>
            </a:r>
          </a:p>
          <a:p>
            <a:pPr marL="0" indent="0" algn="just">
              <a:buNone/>
            </a:pPr>
            <a:endParaRPr lang="en-US" sz="1400" dirty="0"/>
          </a:p>
          <a:p>
            <a:pPr marL="0" indent="0" algn="just">
              <a:buNone/>
            </a:pPr>
            <a:r>
              <a:rPr lang="en-US" sz="2000" b="1" dirty="0" smtClean="0"/>
              <a:t>D9.3</a:t>
            </a:r>
            <a:r>
              <a:rPr lang="en-US" sz="2000" dirty="0" smtClean="0"/>
              <a:t> Business Pilots Results (</a:t>
            </a:r>
            <a:r>
              <a:rPr lang="en-US" sz="2000" b="1" dirty="0" smtClean="0"/>
              <a:t>PSCN, M21</a:t>
            </a:r>
            <a:r>
              <a:rPr lang="en-US" sz="2000" dirty="0" smtClean="0"/>
              <a:t>)</a:t>
            </a:r>
          </a:p>
          <a:p>
            <a:pPr marL="0" indent="0" algn="just">
              <a:buNone/>
            </a:pPr>
            <a:endParaRPr lang="en-US" sz="1400" dirty="0"/>
          </a:p>
          <a:p>
            <a:pPr marL="0" indent="0" algn="just">
              <a:buNone/>
            </a:pPr>
            <a:r>
              <a:rPr lang="en-US" sz="2000" b="1" dirty="0"/>
              <a:t>KPI04</a:t>
            </a:r>
            <a:r>
              <a:rPr lang="en-US" sz="2000" dirty="0"/>
              <a:t>: </a:t>
            </a:r>
            <a:r>
              <a:rPr lang="en-US" sz="2000" dirty="0" smtClean="0"/>
              <a:t>published </a:t>
            </a:r>
            <a:r>
              <a:rPr lang="en-US" sz="2000" dirty="0"/>
              <a:t>business pilot success stories </a:t>
            </a:r>
            <a:r>
              <a:rPr lang="en-US" sz="2000" b="1" dirty="0" smtClean="0"/>
              <a:t>5 / 8</a:t>
            </a:r>
          </a:p>
          <a:p>
            <a:pPr marL="0" indent="0" algn="just">
              <a:buNone/>
            </a:pPr>
            <a:r>
              <a:rPr lang="en-US" sz="2000" b="1" dirty="0" smtClean="0"/>
              <a:t>KPI05</a:t>
            </a:r>
            <a:r>
              <a:rPr lang="en-US" sz="2000" dirty="0" smtClean="0"/>
              <a:t>: #signed </a:t>
            </a:r>
            <a:r>
              <a:rPr lang="en-US" sz="2000" dirty="0"/>
              <a:t>(pre-)commercial agreements for EOSC-hub services from </a:t>
            </a:r>
            <a:r>
              <a:rPr lang="en-US" sz="2000" dirty="0" smtClean="0"/>
              <a:t>DIH </a:t>
            </a:r>
            <a:r>
              <a:rPr lang="en-US" sz="2000" b="1" dirty="0" smtClean="0"/>
              <a:t>3 / 6</a:t>
            </a:r>
          </a:p>
          <a:p>
            <a:pPr marL="0" indent="0" algn="just">
              <a:buNone/>
            </a:pPr>
            <a:endParaRPr lang="en-US" sz="2000" b="1" dirty="0"/>
          </a:p>
          <a:p>
            <a:pPr marL="0" indent="0" algn="just">
              <a:buNone/>
            </a:pPr>
            <a:r>
              <a:rPr lang="en-US" sz="2000" b="1" dirty="0" smtClean="0"/>
              <a:t>Suggested additional KPIs: </a:t>
            </a:r>
            <a:r>
              <a:rPr lang="en-US" sz="2000" dirty="0" smtClean="0"/>
              <a:t>(1) number of engaged stakeholders; (2) number of interactions; </a:t>
            </a:r>
            <a:endParaRPr lang="en-US" sz="2000" dirty="0"/>
          </a:p>
          <a:p>
            <a:pPr marL="0" indent="0" algn="just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699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229"/>
            <a:ext cx="10515600" cy="1026208"/>
          </a:xfrm>
        </p:spPr>
        <p:txBody>
          <a:bodyPr/>
          <a:lstStyle/>
          <a:p>
            <a:r>
              <a:rPr lang="en-US" u="sng" dirty="0"/>
              <a:t>First year work plan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7744"/>
            <a:ext cx="10515600" cy="51998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smtClean="0"/>
              <a:t>M6 (June) </a:t>
            </a:r>
            <a:r>
              <a:rPr lang="mr-IN" sz="2000" b="1" dirty="0" smtClean="0"/>
              <a:t>–</a:t>
            </a:r>
            <a:r>
              <a:rPr lang="en-US" sz="2000" b="1" dirty="0" smtClean="0"/>
              <a:t> M9 (September)</a:t>
            </a:r>
          </a:p>
          <a:p>
            <a:pPr algn="just"/>
            <a:r>
              <a:rPr lang="en-US" sz="2000" dirty="0" smtClean="0"/>
              <a:t>Identifying needs and opportunities for business cases;</a:t>
            </a:r>
          </a:p>
          <a:p>
            <a:pPr algn="just"/>
            <a:r>
              <a:rPr lang="en-US" sz="2000" dirty="0" smtClean="0"/>
              <a:t>Identifying and engaging relevant stakeholders (mentors, investors, corporates, </a:t>
            </a:r>
            <a:r>
              <a:rPr lang="en-US" sz="2000" dirty="0" err="1" smtClean="0"/>
              <a:t>etc</a:t>
            </a:r>
            <a:r>
              <a:rPr lang="en-US" sz="2000" dirty="0" smtClean="0"/>
              <a:t>);</a:t>
            </a:r>
          </a:p>
          <a:p>
            <a:pPr algn="just"/>
            <a:r>
              <a:rPr lang="en-US" sz="2000" dirty="0" smtClean="0"/>
              <a:t>Create the framework/strategy of business case support;</a:t>
            </a:r>
          </a:p>
          <a:p>
            <a:pPr algn="just"/>
            <a:endParaRPr lang="en-US" sz="2000" dirty="0"/>
          </a:p>
          <a:p>
            <a:pPr marL="0" indent="0" algn="just">
              <a:buNone/>
            </a:pPr>
            <a:r>
              <a:rPr lang="en-US" sz="2000" b="1" dirty="0" smtClean="0"/>
              <a:t>M10 (October) </a:t>
            </a:r>
            <a:r>
              <a:rPr lang="mr-IN" sz="2000" b="1" dirty="0" smtClean="0"/>
              <a:t>–</a:t>
            </a:r>
            <a:r>
              <a:rPr lang="en-US" sz="2000" b="1" dirty="0" smtClean="0"/>
              <a:t> M12 (December, 2018)</a:t>
            </a:r>
          </a:p>
          <a:p>
            <a:pPr algn="just"/>
            <a:r>
              <a:rPr lang="en-US" sz="2000" dirty="0" smtClean="0"/>
              <a:t>First round of BC &lt;&gt; Mentor meetings, validate the strategy;</a:t>
            </a:r>
          </a:p>
          <a:p>
            <a:pPr algn="just"/>
            <a:r>
              <a:rPr lang="en-US" sz="2000" dirty="0" smtClean="0"/>
              <a:t>Start definition of exploitation plans along with mentors;</a:t>
            </a:r>
          </a:p>
          <a:p>
            <a:pPr algn="just"/>
            <a:endParaRPr lang="en-US" sz="2000" dirty="0"/>
          </a:p>
          <a:p>
            <a:pPr marL="0" indent="0" algn="just">
              <a:buNone/>
            </a:pPr>
            <a:r>
              <a:rPr lang="en-US" sz="2000" b="1" dirty="0" smtClean="0"/>
              <a:t>M13 (January, 2019) - 2019</a:t>
            </a:r>
          </a:p>
          <a:p>
            <a:pPr algn="just"/>
            <a:r>
              <a:rPr lang="en-US" sz="1900" dirty="0" err="1"/>
              <a:t>Analyse</a:t>
            </a:r>
            <a:r>
              <a:rPr lang="en-US" sz="1900" dirty="0"/>
              <a:t>/evaluate IPR in collaboration and support definition of pre-commercial </a:t>
            </a:r>
            <a:r>
              <a:rPr lang="en-US" sz="1900" dirty="0" smtClean="0"/>
              <a:t>agreements (</a:t>
            </a:r>
            <a:r>
              <a:rPr lang="en-US" sz="1900" i="1" dirty="0" smtClean="0"/>
              <a:t>T12.1</a:t>
            </a:r>
            <a:r>
              <a:rPr lang="en-US" sz="1900" dirty="0" smtClean="0"/>
              <a:t>);</a:t>
            </a:r>
          </a:p>
          <a:p>
            <a:pPr algn="just"/>
            <a:r>
              <a:rPr lang="en-US" sz="2000" dirty="0" smtClean="0"/>
              <a:t>First rounds of BC &lt;&gt; Investor, Corporate meetings, validate the strategy;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368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229"/>
            <a:ext cx="10515600" cy="1026208"/>
          </a:xfrm>
        </p:spPr>
        <p:txBody>
          <a:bodyPr/>
          <a:lstStyle/>
          <a:p>
            <a:r>
              <a:rPr lang="en-US" u="sng" dirty="0" smtClean="0"/>
              <a:t>Risks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7744"/>
            <a:ext cx="10515600" cy="5199826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smtClean="0"/>
              <a:t>Slow stakeholder recruitment;</a:t>
            </a:r>
          </a:p>
          <a:p>
            <a:pPr lvl="1" algn="just"/>
            <a:r>
              <a:rPr lang="en-US" sz="1600" dirty="0" smtClean="0"/>
              <a:t>No replies to inquires;</a:t>
            </a:r>
          </a:p>
          <a:p>
            <a:pPr lvl="2" algn="just"/>
            <a:r>
              <a:rPr lang="en-US" sz="1200" b="1" dirty="0" smtClean="0">
                <a:solidFill>
                  <a:srgbClr val="00B050"/>
                </a:solidFill>
              </a:rPr>
              <a:t>REVIEW/REFINE THE MESSAGE;</a:t>
            </a:r>
          </a:p>
          <a:p>
            <a:pPr lvl="2" algn="just"/>
            <a:r>
              <a:rPr lang="en-US" sz="1200" b="1" dirty="0" smtClean="0">
                <a:solidFill>
                  <a:srgbClr val="00B050"/>
                </a:solidFill>
              </a:rPr>
              <a:t>FIND INTRODUCERS;</a:t>
            </a:r>
            <a:endParaRPr lang="en-US" sz="1200" b="1" dirty="0" smtClean="0">
              <a:solidFill>
                <a:srgbClr val="00B050"/>
              </a:solidFill>
            </a:endParaRPr>
          </a:p>
          <a:p>
            <a:pPr algn="just"/>
            <a:r>
              <a:rPr lang="en-US" sz="2000" b="1" dirty="0" smtClean="0"/>
              <a:t>Low stakeholder engagement;</a:t>
            </a:r>
          </a:p>
          <a:p>
            <a:pPr lvl="1" algn="just"/>
            <a:r>
              <a:rPr lang="en-US" sz="1600" dirty="0" smtClean="0"/>
              <a:t>Wrong interaction strategy;</a:t>
            </a:r>
          </a:p>
          <a:p>
            <a:pPr lvl="2" algn="just"/>
            <a:r>
              <a:rPr lang="en-US" sz="1200" b="1" dirty="0" smtClean="0">
                <a:solidFill>
                  <a:srgbClr val="00B050"/>
                </a:solidFill>
              </a:rPr>
              <a:t>MAKE A/B TESTING FOR THE MOST EFFECTIVE METHOD;</a:t>
            </a:r>
          </a:p>
          <a:p>
            <a:pPr lvl="1" algn="just"/>
            <a:r>
              <a:rPr lang="en-US" sz="1600" dirty="0" smtClean="0"/>
              <a:t>Not clear value/benefit;</a:t>
            </a:r>
          </a:p>
          <a:p>
            <a:pPr lvl="2" algn="just"/>
            <a:r>
              <a:rPr lang="en-US" sz="1200" b="1" dirty="0" smtClean="0">
                <a:solidFill>
                  <a:srgbClr val="00B050"/>
                </a:solidFill>
              </a:rPr>
              <a:t>REVIEW RELEVANCY OF SELECTED STAKEHOLDERS, </a:t>
            </a:r>
          </a:p>
          <a:p>
            <a:pPr lvl="2" algn="just"/>
            <a:r>
              <a:rPr lang="en-US" sz="1200" b="1" dirty="0" smtClean="0">
                <a:solidFill>
                  <a:srgbClr val="00B050"/>
                </a:solidFill>
              </a:rPr>
              <a:t>REVIEW/REFINE COMMUNICATION OF VALUES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62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345</Words>
  <Application>Microsoft Macintosh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Mangal</vt:lpstr>
      <vt:lpstr>Arial</vt:lpstr>
      <vt:lpstr>Office Theme</vt:lpstr>
      <vt:lpstr>EOSC-Hub WP9 Meeting</vt:lpstr>
      <vt:lpstr>Overview</vt:lpstr>
      <vt:lpstr>Partners / Effort / Deliverables</vt:lpstr>
      <vt:lpstr>First year work plan</vt:lpstr>
      <vt:lpstr>Risks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EOSC-Hub WP9 Meeting</dc:title>
  <dc:creator>Microsoft Office User</dc:creator>
  <cp:lastModifiedBy>Microsoft Office User</cp:lastModifiedBy>
  <cp:revision>21</cp:revision>
  <dcterms:created xsi:type="dcterms:W3CDTF">2018-01-09T09:09:16Z</dcterms:created>
  <dcterms:modified xsi:type="dcterms:W3CDTF">2018-01-09T11:06:26Z</dcterms:modified>
</cp:coreProperties>
</file>