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5"/>
  </p:notesMasterIdLst>
  <p:sldIdLst>
    <p:sldId id="261" r:id="rId2"/>
    <p:sldId id="312" r:id="rId3"/>
    <p:sldId id="310" r:id="rId4"/>
    <p:sldId id="325" r:id="rId5"/>
    <p:sldId id="326" r:id="rId6"/>
    <p:sldId id="327" r:id="rId7"/>
    <p:sldId id="328" r:id="rId8"/>
    <p:sldId id="329" r:id="rId9"/>
    <p:sldId id="330" r:id="rId10"/>
    <p:sldId id="331" r:id="rId11"/>
    <p:sldId id="332" r:id="rId12"/>
    <p:sldId id="323" r:id="rId13"/>
    <p:sldId id="30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F5FB"/>
    <a:srgbClr val="C9FABC"/>
    <a:srgbClr val="246889"/>
    <a:srgbClr val="FCF7BA"/>
    <a:srgbClr val="FED1B8"/>
    <a:srgbClr val="006699"/>
    <a:srgbClr val="0E71B4"/>
    <a:srgbClr val="F6BBFB"/>
    <a:srgbClr val="F7B034"/>
    <a:srgbClr val="109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2062" autoAdjust="0"/>
    <p:restoredTop sz="50000" autoAdjust="0"/>
  </p:normalViewPr>
  <p:slideViewPr>
    <p:cSldViewPr>
      <p:cViewPr varScale="1">
        <p:scale>
          <a:sx n="68" d="100"/>
          <a:sy n="68" d="100"/>
        </p:scale>
        <p:origin x="-58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00D696-3FDD-B64D-BCCD-A5C769FC78D6}" type="datetimeFigureOut">
              <a:rPr lang="en-US" smtClean="0"/>
              <a:t>09/01/18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700F2E-E6F6-584A-8B3A-823D09DC1503}" type="slidenum">
              <a:rPr lang="en-US" smtClean="0"/>
              <a:t>‹#›</a:t>
            </a:fld>
            <a:endParaRPr lang="en-US"/>
          </a:p>
        </p:txBody>
      </p:sp>
    </p:spTree>
    <p:extLst>
      <p:ext uri="{BB962C8B-B14F-4D97-AF65-F5344CB8AC3E}">
        <p14:creationId xmlns:p14="http://schemas.microsoft.com/office/powerpoint/2010/main" val="11539704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First_slide">
    <p:spTree>
      <p:nvGrpSpPr>
        <p:cNvPr id="1" name=""/>
        <p:cNvGrpSpPr/>
        <p:nvPr/>
      </p:nvGrpSpPr>
      <p:grpSpPr>
        <a:xfrm>
          <a:off x="0" y="0"/>
          <a:ext cx="0" cy="0"/>
          <a:chOff x="0" y="0"/>
          <a:chExt cx="0" cy="0"/>
        </a:xfrm>
      </p:grpSpPr>
      <p:sp>
        <p:nvSpPr>
          <p:cNvPr id="7" name="Rettangolo 6"/>
          <p:cNvSpPr/>
          <p:nvPr userDrawn="1"/>
        </p:nvSpPr>
        <p:spPr>
          <a:xfrm>
            <a:off x="0" y="1690402"/>
            <a:ext cx="9144000" cy="2890727"/>
          </a:xfrm>
          <a:prstGeom prst="rect">
            <a:avLst/>
          </a:prstGeom>
          <a:solidFill>
            <a:srgbClr val="24688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 name="Title 1"/>
          <p:cNvSpPr>
            <a:spLocks noGrp="1"/>
          </p:cNvSpPr>
          <p:nvPr>
            <p:ph type="ctrTitle" hasCustomPrompt="1"/>
          </p:nvPr>
        </p:nvSpPr>
        <p:spPr>
          <a:xfrm>
            <a:off x="1043608" y="2153563"/>
            <a:ext cx="5110336" cy="720080"/>
          </a:xfrm>
          <a:prstGeom prst="rect">
            <a:avLst/>
          </a:prstGeom>
        </p:spPr>
        <p:txBody>
          <a:bodyPr>
            <a:normAutofit/>
          </a:bodyPr>
          <a:lstStyle>
            <a:lvl1pPr algn="l">
              <a:defRPr sz="2800" b="1" i="0" baseline="0">
                <a:solidFill>
                  <a:schemeClr val="bg1"/>
                </a:solidFill>
                <a:latin typeface="Alte DIN 1451 Mittelschrift gepraegt" charset="0"/>
                <a:ea typeface="Alte DIN 1451 Mittelschrift gepraegt" charset="0"/>
                <a:cs typeface="Alte DIN 1451 Mittelschrift gepraegt" charset="0"/>
              </a:defRPr>
            </a:lvl1pPr>
          </a:lstStyle>
          <a:p>
            <a:r>
              <a:rPr lang="it-IT" dirty="0" smtClean="0"/>
              <a:t>Click </a:t>
            </a:r>
            <a:r>
              <a:rPr lang="it-IT" dirty="0" err="1" smtClean="0"/>
              <a:t>here</a:t>
            </a:r>
            <a:r>
              <a:rPr lang="it-IT" dirty="0" smtClean="0"/>
              <a:t> to </a:t>
            </a:r>
            <a:r>
              <a:rPr lang="it-IT" dirty="0" err="1" smtClean="0"/>
              <a:t>add</a:t>
            </a:r>
            <a:r>
              <a:rPr lang="it-IT" dirty="0" smtClean="0"/>
              <a:t> Title</a:t>
            </a:r>
            <a:endParaRPr lang="en-US" dirty="0"/>
          </a:p>
        </p:txBody>
      </p:sp>
      <p:sp>
        <p:nvSpPr>
          <p:cNvPr id="3" name="Subtitle 2"/>
          <p:cNvSpPr>
            <a:spLocks noGrp="1"/>
          </p:cNvSpPr>
          <p:nvPr>
            <p:ph type="subTitle" idx="1" hasCustomPrompt="1"/>
          </p:nvPr>
        </p:nvSpPr>
        <p:spPr>
          <a:xfrm>
            <a:off x="1043608" y="2996952"/>
            <a:ext cx="6400800" cy="601960"/>
          </a:xfrm>
          <a:prstGeom prst="rect">
            <a:avLst/>
          </a:prstGeom>
        </p:spPr>
        <p:txBody>
          <a:bodyPr>
            <a:noAutofit/>
          </a:bodyPr>
          <a:lstStyle>
            <a:lvl1pPr marL="0" indent="0" algn="l">
              <a:buNone/>
              <a:defRPr sz="1500" b="0" i="0">
                <a:solidFill>
                  <a:schemeClr val="bg1"/>
                </a:solidFill>
                <a:latin typeface="Alte DIN 1451 Mittelschrift" panose="020B0603020202020204" pitchFamily="34" charset="0"/>
                <a:ea typeface="Open Sans" charset="0"/>
                <a:cs typeface="Open Sans"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Click </a:t>
            </a:r>
            <a:r>
              <a:rPr lang="it-IT" dirty="0" err="1" smtClean="0"/>
              <a:t>here</a:t>
            </a:r>
            <a:r>
              <a:rPr lang="it-IT" dirty="0" smtClean="0"/>
              <a:t> to </a:t>
            </a:r>
            <a:r>
              <a:rPr lang="it-IT" dirty="0" err="1" smtClean="0"/>
              <a:t>add</a:t>
            </a:r>
            <a:r>
              <a:rPr lang="it-IT" dirty="0" smtClean="0"/>
              <a:t> Sub-</a:t>
            </a:r>
            <a:r>
              <a:rPr lang="it-IT" dirty="0" err="1" smtClean="0"/>
              <a:t>title</a:t>
            </a:r>
            <a:endParaRPr lang="en-US" dirty="0"/>
          </a:p>
        </p:txBody>
      </p:sp>
      <p:sp>
        <p:nvSpPr>
          <p:cNvPr id="10" name="Text Placeholder 9"/>
          <p:cNvSpPr>
            <a:spLocks noGrp="1"/>
          </p:cNvSpPr>
          <p:nvPr>
            <p:ph type="body" sz="quarter" idx="11" hasCustomPrompt="1"/>
          </p:nvPr>
        </p:nvSpPr>
        <p:spPr>
          <a:xfrm>
            <a:off x="6013012" y="4725145"/>
            <a:ext cx="2735452" cy="308657"/>
          </a:xfrm>
          <a:prstGeom prst="rect">
            <a:avLst/>
          </a:prstGeom>
        </p:spPr>
        <p:txBody>
          <a:bodyPr>
            <a:normAutofit/>
          </a:bodyPr>
          <a:lstStyle>
            <a:lvl1pPr marL="0" indent="0" algn="r">
              <a:buFont typeface="Arial" panose="020B0604020202020204" pitchFamily="34" charset="0"/>
              <a:buNone/>
              <a:defRPr sz="1500" b="0" i="0" baseline="0">
                <a:solidFill>
                  <a:schemeClr val="tx1">
                    <a:lumMod val="75000"/>
                  </a:schemeClr>
                </a:solidFill>
                <a:latin typeface="Alte DIN 1451 Mittelschrift" panose="020B0603020202020204" pitchFamily="34" charset="0"/>
                <a:ea typeface="Open Sans" charset="0"/>
                <a:cs typeface="Open Sans" charset="0"/>
              </a:defRPr>
            </a:lvl1pPr>
          </a:lstStyle>
          <a:p>
            <a:pPr lvl="0"/>
            <a:r>
              <a:rPr lang="en-US" dirty="0" smtClean="0"/>
              <a:t>Name Surname</a:t>
            </a:r>
          </a:p>
        </p:txBody>
      </p:sp>
      <p:sp>
        <p:nvSpPr>
          <p:cNvPr id="12" name="Text Placeholder 9"/>
          <p:cNvSpPr>
            <a:spLocks noGrp="1"/>
          </p:cNvSpPr>
          <p:nvPr>
            <p:ph type="body" sz="quarter" idx="12" hasCustomPrompt="1"/>
          </p:nvPr>
        </p:nvSpPr>
        <p:spPr>
          <a:xfrm>
            <a:off x="4139954" y="5085184"/>
            <a:ext cx="4608513" cy="350912"/>
          </a:xfrm>
          <a:prstGeom prst="rect">
            <a:avLst/>
          </a:prstGeom>
        </p:spPr>
        <p:txBody>
          <a:bodyPr>
            <a:noAutofit/>
          </a:bodyPr>
          <a:lstStyle>
            <a:lvl1pPr marL="0" indent="0" algn="r">
              <a:buFont typeface="Arial" panose="020B0604020202020204" pitchFamily="34" charset="0"/>
              <a:buNone/>
              <a:defRPr sz="1500" b="0" i="0" baseline="0">
                <a:solidFill>
                  <a:schemeClr val="tx1">
                    <a:lumMod val="75000"/>
                  </a:schemeClr>
                </a:solidFill>
                <a:latin typeface="Alte DIN 1451 Mittelschrift" panose="020B0603020202020204" pitchFamily="34" charset="0"/>
                <a:ea typeface="Open Sans" charset="0"/>
                <a:cs typeface="Open Sans" charset="0"/>
              </a:defRPr>
            </a:lvl1pPr>
          </a:lstStyle>
          <a:p>
            <a:pPr lvl="0"/>
            <a:r>
              <a:rPr lang="en-US" dirty="0" smtClean="0"/>
              <a:t>Affiliation</a:t>
            </a:r>
          </a:p>
        </p:txBody>
      </p:sp>
      <p:sp>
        <p:nvSpPr>
          <p:cNvPr id="4" name="Rettangolo 3"/>
          <p:cNvSpPr/>
          <p:nvPr userDrawn="1"/>
        </p:nvSpPr>
        <p:spPr>
          <a:xfrm>
            <a:off x="1493912" y="6237312"/>
            <a:ext cx="5670376" cy="400110"/>
          </a:xfrm>
          <a:prstGeom prst="rect">
            <a:avLst/>
          </a:prstGeom>
        </p:spPr>
        <p:txBody>
          <a:bodyPr wrap="square">
            <a:spAutoFit/>
          </a:bodyPr>
          <a:lstStyle/>
          <a:p>
            <a:r>
              <a:rPr lang="en-US" sz="1000" kern="1200" dirty="0" smtClean="0">
                <a:solidFill>
                  <a:schemeClr val="tx1"/>
                </a:solidFill>
                <a:latin typeface="Alte DIN 1451 Mittelschrift" panose="020B0603020202020204" pitchFamily="34" charset="0"/>
                <a:ea typeface="+mn-ea"/>
                <a:cs typeface="+mn-cs"/>
              </a:rPr>
              <a:t>EOSC-hub receives funding from the European Union’s Horizon 2020 research and innovation </a:t>
            </a:r>
            <a:r>
              <a:rPr lang="en-US" sz="1000" kern="1200" dirty="0" err="1" smtClean="0">
                <a:solidFill>
                  <a:schemeClr val="tx1"/>
                </a:solidFill>
                <a:latin typeface="Alte DIN 1451 Mittelschrift" panose="020B0603020202020204" pitchFamily="34" charset="0"/>
                <a:ea typeface="+mn-ea"/>
                <a:cs typeface="+mn-cs"/>
              </a:rPr>
              <a:t>programme</a:t>
            </a:r>
            <a:r>
              <a:rPr lang="en-US" sz="1000" kern="1200" dirty="0" smtClean="0">
                <a:solidFill>
                  <a:schemeClr val="tx1"/>
                </a:solidFill>
                <a:latin typeface="Alte DIN 1451 Mittelschrift" panose="020B0603020202020204" pitchFamily="34" charset="0"/>
                <a:ea typeface="+mn-ea"/>
                <a:cs typeface="+mn-cs"/>
              </a:rPr>
              <a:t> under grant agreement No. 777536.</a:t>
            </a:r>
            <a:endParaRPr lang="en-GB" sz="1000" kern="1200" dirty="0">
              <a:solidFill>
                <a:schemeClr val="tx1"/>
              </a:solidFill>
              <a:latin typeface="Alte DIN 1451 Mittelschrift" panose="020B0603020202020204" pitchFamily="34" charset="0"/>
              <a:ea typeface="+mn-ea"/>
              <a:cs typeface="+mn-cs"/>
            </a:endParaRPr>
          </a:p>
        </p:txBody>
      </p:sp>
      <p:pic>
        <p:nvPicPr>
          <p:cNvPr id="6" name="Immagin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536" y="6072699"/>
            <a:ext cx="974228" cy="677652"/>
          </a:xfrm>
          <a:prstGeom prst="rect">
            <a:avLst/>
          </a:prstGeom>
        </p:spPr>
      </p:pic>
      <p:sp>
        <p:nvSpPr>
          <p:cNvPr id="13" name="Text Placeholder 9"/>
          <p:cNvSpPr>
            <a:spLocks noGrp="1"/>
          </p:cNvSpPr>
          <p:nvPr>
            <p:ph type="body" sz="quarter" idx="13" hasCustomPrompt="1"/>
          </p:nvPr>
        </p:nvSpPr>
        <p:spPr>
          <a:xfrm>
            <a:off x="4139953" y="5517232"/>
            <a:ext cx="4608513" cy="350912"/>
          </a:xfrm>
          <a:prstGeom prst="rect">
            <a:avLst/>
          </a:prstGeom>
        </p:spPr>
        <p:txBody>
          <a:bodyPr>
            <a:noAutofit/>
          </a:bodyPr>
          <a:lstStyle>
            <a:lvl1pPr marL="0" indent="0" algn="r">
              <a:buFont typeface="Arial" panose="020B0604020202020204" pitchFamily="34" charset="0"/>
              <a:buNone/>
              <a:defRPr sz="1500" b="0" i="0" baseline="0">
                <a:solidFill>
                  <a:schemeClr val="tx1">
                    <a:lumMod val="75000"/>
                  </a:schemeClr>
                </a:solidFill>
                <a:latin typeface="Alte DIN 1451 Mittelschrift" panose="020B0603020202020204" pitchFamily="34" charset="0"/>
                <a:ea typeface="Open Sans" charset="0"/>
                <a:cs typeface="Open Sans" charset="0"/>
              </a:defRPr>
            </a:lvl1pPr>
          </a:lstStyle>
          <a:p>
            <a:pPr lvl="0"/>
            <a:r>
              <a:rPr lang="en-US" dirty="0" smtClean="0"/>
              <a:t>Email </a:t>
            </a:r>
          </a:p>
        </p:txBody>
      </p:sp>
    </p:spTree>
    <p:extLst>
      <p:ext uri="{BB962C8B-B14F-4D97-AF65-F5344CB8AC3E}">
        <p14:creationId xmlns:p14="http://schemas.microsoft.com/office/powerpoint/2010/main" val="993503324"/>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ntent_slide">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323528" y="620688"/>
            <a:ext cx="5472608" cy="576064"/>
          </a:xfrm>
          <a:prstGeom prst="rect">
            <a:avLst/>
          </a:prstGeom>
        </p:spPr>
        <p:txBody>
          <a:bodyPr vert="horz"/>
          <a:lstStyle>
            <a:lvl1pPr algn="l">
              <a:defRPr sz="2800" b="1" i="0">
                <a:solidFill>
                  <a:srgbClr val="246889"/>
                </a:solidFill>
                <a:latin typeface="Alte DIN 1451 Mittelschrift gepraegt" charset="0"/>
                <a:ea typeface="Alte DIN 1451 Mittelschrift gepraegt" charset="0"/>
                <a:cs typeface="Alte DIN 1451 Mittelschrift gepraegt" charset="0"/>
              </a:defRPr>
            </a:lvl1pPr>
          </a:lstStyle>
          <a:p>
            <a:r>
              <a:rPr lang="it-IT" dirty="0" smtClean="0"/>
              <a:t>Click </a:t>
            </a:r>
            <a:r>
              <a:rPr lang="it-IT" dirty="0" err="1" smtClean="0"/>
              <a:t>here</a:t>
            </a:r>
            <a:r>
              <a:rPr lang="it-IT" dirty="0" smtClean="0"/>
              <a:t> to </a:t>
            </a:r>
            <a:r>
              <a:rPr lang="it-IT" dirty="0" err="1" smtClean="0"/>
              <a:t>add</a:t>
            </a:r>
            <a:r>
              <a:rPr lang="it-IT" dirty="0" smtClean="0"/>
              <a:t> Title</a:t>
            </a:r>
            <a:endParaRPr lang="it-IT" dirty="0"/>
          </a:p>
        </p:txBody>
      </p:sp>
      <p:sp>
        <p:nvSpPr>
          <p:cNvPr id="11" name="Rettangolo 10"/>
          <p:cNvSpPr/>
          <p:nvPr userDrawn="1"/>
        </p:nvSpPr>
        <p:spPr>
          <a:xfrm>
            <a:off x="323528" y="476674"/>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
        <p:nvSpPr>
          <p:cNvPr id="5" name="Slide Number Placeholder 5"/>
          <p:cNvSpPr>
            <a:spLocks noGrp="1"/>
          </p:cNvSpPr>
          <p:nvPr>
            <p:ph type="sldNum" sz="quarter" idx="12"/>
          </p:nvPr>
        </p:nvSpPr>
        <p:spPr>
          <a:xfrm>
            <a:off x="6553200"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a:t>
            </a:fld>
            <a:endParaRPr lang="en-US" dirty="0"/>
          </a:p>
        </p:txBody>
      </p:sp>
      <p:sp>
        <p:nvSpPr>
          <p:cNvPr id="6" name="Date Placeholder 3"/>
          <p:cNvSpPr>
            <a:spLocks noGrp="1"/>
          </p:cNvSpPr>
          <p:nvPr>
            <p:ph type="dt" sz="half" idx="10"/>
          </p:nvPr>
        </p:nvSpPr>
        <p:spPr>
          <a:xfrm>
            <a:off x="457200" y="6304236"/>
            <a:ext cx="2133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09/01/18</a:t>
            </a:fld>
            <a:endParaRPr lang="en-US" dirty="0"/>
          </a:p>
        </p:txBody>
      </p:sp>
      <p:sp>
        <p:nvSpPr>
          <p:cNvPr id="7" name="Footer Placeholder 4"/>
          <p:cNvSpPr>
            <a:spLocks noGrp="1"/>
          </p:cNvSpPr>
          <p:nvPr>
            <p:ph type="ftr" sz="quarter" idx="11"/>
          </p:nvPr>
        </p:nvSpPr>
        <p:spPr>
          <a:xfrm>
            <a:off x="3124200" y="6304236"/>
            <a:ext cx="2895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smtClean="0"/>
              <a:t>Footer</a:t>
            </a:r>
            <a:endParaRPr lang="en-US" dirty="0"/>
          </a:p>
        </p:txBody>
      </p:sp>
    </p:spTree>
    <p:extLst>
      <p:ext uri="{BB962C8B-B14F-4D97-AF65-F5344CB8AC3E}">
        <p14:creationId xmlns:p14="http://schemas.microsoft.com/office/powerpoint/2010/main" val="1809832712"/>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olo e contenuto">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04236"/>
            <a:ext cx="2133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09/01/18</a:t>
            </a:fld>
            <a:endParaRPr lang="en-US" dirty="0"/>
          </a:p>
        </p:txBody>
      </p:sp>
      <p:sp>
        <p:nvSpPr>
          <p:cNvPr id="5" name="Footer Placeholder 4"/>
          <p:cNvSpPr>
            <a:spLocks noGrp="1"/>
          </p:cNvSpPr>
          <p:nvPr>
            <p:ph type="ftr" sz="quarter" idx="11"/>
          </p:nvPr>
        </p:nvSpPr>
        <p:spPr>
          <a:xfrm>
            <a:off x="3124200" y="6304236"/>
            <a:ext cx="2895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smtClean="0"/>
              <a:t>Footer</a:t>
            </a:r>
            <a:endParaRPr lang="en-US" dirty="0"/>
          </a:p>
        </p:txBody>
      </p:sp>
      <p:sp>
        <p:nvSpPr>
          <p:cNvPr id="6" name="Slide Number Placeholder 5"/>
          <p:cNvSpPr>
            <a:spLocks noGrp="1"/>
          </p:cNvSpPr>
          <p:nvPr>
            <p:ph type="sldNum" sz="quarter" idx="12"/>
          </p:nvPr>
        </p:nvSpPr>
        <p:spPr>
          <a:xfrm>
            <a:off x="6553200"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a:t>
            </a:fld>
            <a:endParaRPr lang="en-US" dirty="0"/>
          </a:p>
        </p:txBody>
      </p:sp>
      <p:sp>
        <p:nvSpPr>
          <p:cNvPr id="11" name="Titolo 1"/>
          <p:cNvSpPr>
            <a:spLocks noGrp="1"/>
          </p:cNvSpPr>
          <p:nvPr>
            <p:ph type="title" hasCustomPrompt="1"/>
          </p:nvPr>
        </p:nvSpPr>
        <p:spPr>
          <a:xfrm>
            <a:off x="467544" y="620688"/>
            <a:ext cx="5472608" cy="576064"/>
          </a:xfrm>
          <a:prstGeom prst="rect">
            <a:avLst/>
          </a:prstGeom>
        </p:spPr>
        <p:txBody>
          <a:bodyPr vert="horz"/>
          <a:lstStyle>
            <a:lvl1pPr algn="l">
              <a:defRPr sz="2800" b="1" i="0">
                <a:solidFill>
                  <a:srgbClr val="246889"/>
                </a:solidFill>
                <a:latin typeface="Alte DIN 1451 Mittelschrift gepraegt" charset="0"/>
                <a:ea typeface="Alte DIN 1451 Mittelschrift gepraegt" charset="0"/>
                <a:cs typeface="Alte DIN 1451 Mittelschrift gepraegt" charset="0"/>
              </a:defRPr>
            </a:lvl1pPr>
          </a:lstStyle>
          <a:p>
            <a:r>
              <a:rPr lang="it-IT" dirty="0" smtClean="0"/>
              <a:t>Click </a:t>
            </a:r>
            <a:r>
              <a:rPr lang="it-IT" dirty="0" err="1" smtClean="0"/>
              <a:t>here</a:t>
            </a:r>
            <a:r>
              <a:rPr lang="it-IT" dirty="0" smtClean="0"/>
              <a:t> to </a:t>
            </a:r>
            <a:r>
              <a:rPr lang="it-IT" dirty="0" err="1" smtClean="0"/>
              <a:t>add</a:t>
            </a:r>
            <a:r>
              <a:rPr lang="it-IT" dirty="0" smtClean="0"/>
              <a:t> Title</a:t>
            </a:r>
            <a:endParaRPr lang="it-IT" dirty="0"/>
          </a:p>
        </p:txBody>
      </p:sp>
      <p:sp>
        <p:nvSpPr>
          <p:cNvPr id="12" name="Rettangolo 11"/>
          <p:cNvSpPr/>
          <p:nvPr userDrawn="1"/>
        </p:nvSpPr>
        <p:spPr>
          <a:xfrm>
            <a:off x="495063" y="476672"/>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
        <p:nvSpPr>
          <p:cNvPr id="15" name="Segnaposto contenuto 2"/>
          <p:cNvSpPr>
            <a:spLocks noGrp="1"/>
          </p:cNvSpPr>
          <p:nvPr>
            <p:ph idx="1"/>
          </p:nvPr>
        </p:nvSpPr>
        <p:spPr>
          <a:xfrm>
            <a:off x="457200" y="1268761"/>
            <a:ext cx="8229600" cy="4525963"/>
          </a:xfrm>
          <a:prstGeom prst="rect">
            <a:avLst/>
          </a:prstGeom>
        </p:spPr>
        <p:txBody>
          <a:bodyPr/>
          <a:lstStyle>
            <a:lvl1pPr>
              <a:defRPr sz="2400">
                <a:latin typeface="Alte DIN 1451 Mittelschrift" panose="020B0603020202020204" pitchFamily="34" charset="0"/>
                <a:ea typeface="Open Sans" panose="020B0606030504020204" pitchFamily="34" charset="0"/>
                <a:cs typeface="Open Sans" panose="020B0606030504020204" pitchFamily="34" charset="0"/>
              </a:defRPr>
            </a:lvl1pPr>
          </a:lstStyle>
          <a:p>
            <a:endParaRPr lang="it-IT" dirty="0"/>
          </a:p>
        </p:txBody>
      </p:sp>
    </p:spTree>
    <p:extLst>
      <p:ext uri="{BB962C8B-B14F-4D97-AF65-F5344CB8AC3E}">
        <p14:creationId xmlns:p14="http://schemas.microsoft.com/office/powerpoint/2010/main" val="483638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to 2">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2022896"/>
            <a:ext cx="4038600" cy="4103267"/>
          </a:xfrm>
          <a:prstGeom prst="rect">
            <a:avLst/>
          </a:prstGeom>
        </p:spPr>
        <p:txBody>
          <a:bodyPr/>
          <a:lstStyle>
            <a:lvl1pPr marL="342900" indent="-342900">
              <a:buSzPct val="18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1pPr>
            <a:lvl2pPr marL="800100" indent="-342900">
              <a:buSzPct val="18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2pPr>
            <a:lvl3pPr marL="1257300" indent="-342900">
              <a:buSzPct val="18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3pPr>
            <a:lvl4pPr marL="1714500" indent="-342900">
              <a:buSzPct val="18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4pPr>
            <a:lvl5pPr marL="2171700" indent="-342900">
              <a:buSzPct val="180000"/>
              <a:buFont typeface="Arial" panose="020B0604020202020204" pitchFamily="34" charset="0"/>
              <a:buChar char="•"/>
              <a:defRPr lang="en-US" sz="2400" kern="1200" dirty="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it-IT" dirty="0" smtClean="0"/>
              <a:t>Click </a:t>
            </a:r>
            <a:r>
              <a:rPr lang="it-IT" dirty="0" err="1" smtClean="0"/>
              <a:t>here</a:t>
            </a:r>
            <a:r>
              <a:rPr lang="it-IT" dirty="0" smtClean="0"/>
              <a:t> to </a:t>
            </a:r>
            <a:r>
              <a:rPr lang="it-IT" dirty="0" err="1" smtClean="0"/>
              <a:t>add</a:t>
            </a:r>
            <a:r>
              <a:rPr lang="it-IT" dirty="0" smtClean="0"/>
              <a:t> text</a:t>
            </a:r>
          </a:p>
          <a:p>
            <a:pPr lvl="1"/>
            <a:r>
              <a:rPr lang="it-IT" dirty="0" smtClean="0"/>
              <a:t>Second </a:t>
            </a:r>
            <a:r>
              <a:rPr lang="it-IT" dirty="0" err="1" smtClean="0"/>
              <a:t>level</a:t>
            </a:r>
            <a:endParaRPr lang="it-IT" dirty="0" smtClean="0"/>
          </a:p>
          <a:p>
            <a:pPr lvl="2"/>
            <a:r>
              <a:rPr lang="it-IT" dirty="0" smtClean="0"/>
              <a:t>Third </a:t>
            </a:r>
            <a:r>
              <a:rPr lang="it-IT" dirty="0" err="1" smtClean="0"/>
              <a:t>level</a:t>
            </a:r>
            <a:endParaRPr lang="it-IT" dirty="0" smtClean="0"/>
          </a:p>
          <a:p>
            <a:pPr lvl="3"/>
            <a:r>
              <a:rPr lang="it-IT" dirty="0" err="1" smtClean="0"/>
              <a:t>Fourth</a:t>
            </a:r>
            <a:r>
              <a:rPr lang="it-IT" dirty="0" smtClean="0"/>
              <a:t> </a:t>
            </a:r>
            <a:r>
              <a:rPr lang="it-IT" dirty="0" err="1" smtClean="0"/>
              <a:t>level</a:t>
            </a:r>
            <a:endParaRPr lang="it-IT" dirty="0" smtClean="0"/>
          </a:p>
          <a:p>
            <a:pPr lvl="4"/>
            <a:r>
              <a:rPr lang="it-IT" dirty="0" err="1" smtClean="0"/>
              <a:t>Fifth</a:t>
            </a:r>
            <a:r>
              <a:rPr lang="it-IT" dirty="0" smtClean="0"/>
              <a:t> </a:t>
            </a:r>
            <a:r>
              <a:rPr lang="it-IT" dirty="0" err="1" smtClean="0"/>
              <a:t>level</a:t>
            </a:r>
            <a:endParaRPr lang="en-US" dirty="0"/>
          </a:p>
        </p:txBody>
      </p:sp>
      <p:sp>
        <p:nvSpPr>
          <p:cNvPr id="4" name="Content Placeholder 3"/>
          <p:cNvSpPr>
            <a:spLocks noGrp="1"/>
          </p:cNvSpPr>
          <p:nvPr>
            <p:ph sz="half" idx="2" hasCustomPrompt="1"/>
          </p:nvPr>
        </p:nvSpPr>
        <p:spPr>
          <a:xfrm>
            <a:off x="4648200" y="2022896"/>
            <a:ext cx="4038600" cy="4103267"/>
          </a:xfrm>
          <a:prstGeom prst="rect">
            <a:avLst/>
          </a:prstGeom>
        </p:spPr>
        <p:txBody>
          <a:bodyPr/>
          <a:lstStyle>
            <a:lvl1pPr marL="342900" indent="-342900" algn="l" defTabSz="457200" rtl="0" eaLnBrk="1" latinLnBrk="0" hangingPunct="1">
              <a:spcBef>
                <a:spcPct val="20000"/>
              </a:spcBef>
              <a:buSzPct val="180000"/>
              <a:buFont typeface="Arial" panose="020B0604020202020204" pitchFamily="34" charset="0"/>
              <a:buChar char="•"/>
              <a:defRPr lang="it-IT" sz="2400" b="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1pPr>
            <a:lvl2pPr marL="742950" indent="-342900" algn="l" defTabSz="457200" rtl="0" eaLnBrk="1" latinLnBrk="0" hangingPunct="1">
              <a:spcBef>
                <a:spcPct val="20000"/>
              </a:spcBef>
              <a:buSzPct val="180000"/>
              <a:buFont typeface="Arial" panose="020B0604020202020204" pitchFamily="34" charset="0"/>
              <a:buChar char="•"/>
              <a:defRPr lang="it-IT" sz="2400" b="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2pPr>
            <a:lvl3pPr marL="1143000" indent="-342900" algn="l" defTabSz="457200" rtl="0" eaLnBrk="1" latinLnBrk="0" hangingPunct="1">
              <a:spcBef>
                <a:spcPct val="20000"/>
              </a:spcBef>
              <a:buSzPct val="180000"/>
              <a:buFont typeface="Arial" panose="020B0604020202020204" pitchFamily="34" charset="0"/>
              <a:buChar char="•"/>
              <a:defRPr lang="it-IT" sz="2400" b="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3pPr>
            <a:lvl4pPr marL="1600200" indent="-342900" algn="l" defTabSz="457200" rtl="0" eaLnBrk="1" latinLnBrk="0" hangingPunct="1">
              <a:spcBef>
                <a:spcPct val="20000"/>
              </a:spcBef>
              <a:buSzPct val="180000"/>
              <a:buFont typeface="Arial" panose="020B0604020202020204" pitchFamily="34" charset="0"/>
              <a:buChar char="•"/>
              <a:defRPr lang="it-IT" sz="2400" b="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4pPr>
            <a:lvl5pPr marL="2057400" indent="-342900" algn="l" defTabSz="457200" rtl="0" eaLnBrk="1" latinLnBrk="0" hangingPunct="1">
              <a:spcBef>
                <a:spcPct val="20000"/>
              </a:spcBef>
              <a:buSzPct val="180000"/>
              <a:buFont typeface="Arial" panose="020B0604020202020204" pitchFamily="34" charset="0"/>
              <a:buChar char="•"/>
              <a:defRPr lang="en-US" sz="2400" b="0" kern="1200" dirty="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it-IT" dirty="0" smtClean="0"/>
              <a:t>Click </a:t>
            </a:r>
            <a:r>
              <a:rPr lang="it-IT" dirty="0" err="1" smtClean="0"/>
              <a:t>here</a:t>
            </a:r>
            <a:r>
              <a:rPr lang="it-IT" dirty="0" smtClean="0"/>
              <a:t> to </a:t>
            </a:r>
            <a:r>
              <a:rPr lang="it-IT" dirty="0" err="1" smtClean="0"/>
              <a:t>add</a:t>
            </a:r>
            <a:r>
              <a:rPr lang="it-IT" dirty="0" smtClean="0"/>
              <a:t> text</a:t>
            </a:r>
          </a:p>
          <a:p>
            <a:pPr lvl="1"/>
            <a:r>
              <a:rPr lang="it-IT" dirty="0" smtClean="0"/>
              <a:t>Second </a:t>
            </a:r>
            <a:r>
              <a:rPr lang="it-IT" dirty="0" err="1" smtClean="0"/>
              <a:t>level</a:t>
            </a:r>
            <a:endParaRPr lang="it-IT" dirty="0" smtClean="0"/>
          </a:p>
          <a:p>
            <a:pPr lvl="2"/>
            <a:r>
              <a:rPr lang="it-IT" dirty="0" smtClean="0"/>
              <a:t>Third </a:t>
            </a:r>
            <a:r>
              <a:rPr lang="it-IT" dirty="0" err="1" smtClean="0"/>
              <a:t>level</a:t>
            </a:r>
            <a:endParaRPr lang="it-IT" dirty="0" smtClean="0"/>
          </a:p>
          <a:p>
            <a:pPr lvl="3"/>
            <a:r>
              <a:rPr lang="it-IT" dirty="0" err="1" smtClean="0"/>
              <a:t>Fourth</a:t>
            </a:r>
            <a:r>
              <a:rPr lang="it-IT" dirty="0" smtClean="0"/>
              <a:t> </a:t>
            </a:r>
            <a:r>
              <a:rPr lang="it-IT" dirty="0" err="1" smtClean="0"/>
              <a:t>level</a:t>
            </a:r>
            <a:endParaRPr lang="it-IT" dirty="0" smtClean="0"/>
          </a:p>
          <a:p>
            <a:pPr lvl="4"/>
            <a:r>
              <a:rPr lang="it-IT" dirty="0" err="1" smtClean="0"/>
              <a:t>Fifth</a:t>
            </a:r>
            <a:r>
              <a:rPr lang="it-IT" dirty="0" smtClean="0"/>
              <a:t> </a:t>
            </a:r>
            <a:r>
              <a:rPr lang="it-IT" dirty="0" err="1" smtClean="0"/>
              <a:t>level</a:t>
            </a:r>
            <a:endParaRPr lang="en-US" dirty="0"/>
          </a:p>
        </p:txBody>
      </p:sp>
      <p:sp>
        <p:nvSpPr>
          <p:cNvPr id="5" name="Date Placeholder 4"/>
          <p:cNvSpPr>
            <a:spLocks noGrp="1"/>
          </p:cNvSpPr>
          <p:nvPr>
            <p:ph type="dt" sz="half" idx="10"/>
          </p:nvPr>
        </p:nvSpPr>
        <p:spPr>
          <a:xfrm>
            <a:off x="457200" y="6304236"/>
            <a:ext cx="2133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09/01/18</a:t>
            </a:fld>
            <a:endParaRPr lang="en-US" dirty="0"/>
          </a:p>
        </p:txBody>
      </p:sp>
      <p:sp>
        <p:nvSpPr>
          <p:cNvPr id="6" name="Footer Placeholder 5"/>
          <p:cNvSpPr>
            <a:spLocks noGrp="1"/>
          </p:cNvSpPr>
          <p:nvPr>
            <p:ph type="ftr" sz="quarter" idx="11"/>
          </p:nvPr>
        </p:nvSpPr>
        <p:spPr>
          <a:xfrm>
            <a:off x="3124200" y="6304236"/>
            <a:ext cx="2895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smtClean="0"/>
              <a:t>Footer</a:t>
            </a:r>
            <a:endParaRPr lang="en-US" dirty="0"/>
          </a:p>
        </p:txBody>
      </p:sp>
      <p:sp>
        <p:nvSpPr>
          <p:cNvPr id="7" name="Slide Number Placeholder 6"/>
          <p:cNvSpPr>
            <a:spLocks noGrp="1"/>
          </p:cNvSpPr>
          <p:nvPr>
            <p:ph type="sldNum" sz="quarter" idx="12"/>
          </p:nvPr>
        </p:nvSpPr>
        <p:spPr>
          <a:xfrm>
            <a:off x="6553200"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a:t>
            </a:fld>
            <a:endParaRPr lang="en-US" dirty="0"/>
          </a:p>
        </p:txBody>
      </p:sp>
      <p:sp>
        <p:nvSpPr>
          <p:cNvPr id="12" name="Titolo 1"/>
          <p:cNvSpPr>
            <a:spLocks noGrp="1"/>
          </p:cNvSpPr>
          <p:nvPr>
            <p:ph type="title" hasCustomPrompt="1"/>
          </p:nvPr>
        </p:nvSpPr>
        <p:spPr>
          <a:xfrm>
            <a:off x="467544" y="620688"/>
            <a:ext cx="5472608" cy="576064"/>
          </a:xfrm>
          <a:prstGeom prst="rect">
            <a:avLst/>
          </a:prstGeom>
        </p:spPr>
        <p:txBody>
          <a:bodyPr vert="horz"/>
          <a:lstStyle>
            <a:lvl1pPr algn="l">
              <a:defRPr sz="2800" b="1" i="0">
                <a:solidFill>
                  <a:srgbClr val="246889"/>
                </a:solidFill>
                <a:latin typeface="Alte DIN 1451 Mittelschrift gepraegt" charset="0"/>
                <a:ea typeface="Alte DIN 1451 Mittelschrift gepraegt" charset="0"/>
                <a:cs typeface="Alte DIN 1451 Mittelschrift gepraegt" charset="0"/>
              </a:defRPr>
            </a:lvl1pPr>
          </a:lstStyle>
          <a:p>
            <a:r>
              <a:rPr lang="it-IT" dirty="0" smtClean="0"/>
              <a:t>Click </a:t>
            </a:r>
            <a:r>
              <a:rPr lang="it-IT" dirty="0" err="1" smtClean="0"/>
              <a:t>here</a:t>
            </a:r>
            <a:r>
              <a:rPr lang="it-IT" dirty="0" smtClean="0"/>
              <a:t> to </a:t>
            </a:r>
            <a:r>
              <a:rPr lang="it-IT" dirty="0" err="1" smtClean="0"/>
              <a:t>add</a:t>
            </a:r>
            <a:r>
              <a:rPr lang="it-IT" dirty="0" smtClean="0"/>
              <a:t> Title</a:t>
            </a:r>
            <a:endParaRPr lang="it-IT" dirty="0"/>
          </a:p>
        </p:txBody>
      </p:sp>
      <p:sp>
        <p:nvSpPr>
          <p:cNvPr id="13" name="Rettangolo 12"/>
          <p:cNvSpPr/>
          <p:nvPr userDrawn="1"/>
        </p:nvSpPr>
        <p:spPr>
          <a:xfrm>
            <a:off x="495063" y="476672"/>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Tree>
    <p:extLst>
      <p:ext uri="{BB962C8B-B14F-4D97-AF65-F5344CB8AC3E}">
        <p14:creationId xmlns:p14="http://schemas.microsoft.com/office/powerpoint/2010/main" val="1707022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olo e testo verticale">
    <p:bg>
      <p:bgPr>
        <a:solidFill>
          <a:schemeClr val="bg1"/>
        </a:solid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hasCustomPrompt="1"/>
          </p:nvPr>
        </p:nvSpPr>
        <p:spPr>
          <a:xfrm>
            <a:off x="457200" y="1943123"/>
            <a:ext cx="8229600" cy="4078165"/>
          </a:xfrm>
          <a:prstGeom prst="rect">
            <a:avLst/>
          </a:prstGeom>
        </p:spPr>
        <p:txBody>
          <a:bodyPr vert="eaVert"/>
          <a:lstStyle>
            <a:lvl1pPr marL="2857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1pPr>
            <a:lvl2pPr marL="7429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2pPr>
            <a:lvl3pPr marL="12001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3pPr>
            <a:lvl4pPr marL="16573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4pPr>
            <a:lvl5pPr marL="21145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5pPr>
          </a:lstStyle>
          <a:p>
            <a:pPr lvl="0"/>
            <a:r>
              <a:rPr lang="it-IT" dirty="0" smtClean="0"/>
              <a:t>Click </a:t>
            </a:r>
            <a:r>
              <a:rPr lang="it-IT" dirty="0" err="1" smtClean="0"/>
              <a:t>here</a:t>
            </a:r>
            <a:r>
              <a:rPr lang="it-IT" dirty="0" smtClean="0"/>
              <a:t> to </a:t>
            </a:r>
            <a:r>
              <a:rPr lang="it-IT" dirty="0" err="1" smtClean="0"/>
              <a:t>add</a:t>
            </a:r>
            <a:r>
              <a:rPr lang="it-IT" dirty="0" smtClean="0"/>
              <a:t> text</a:t>
            </a:r>
          </a:p>
          <a:p>
            <a:pPr lvl="1"/>
            <a:r>
              <a:rPr lang="it-IT" dirty="0" smtClean="0"/>
              <a:t>Second </a:t>
            </a:r>
            <a:r>
              <a:rPr lang="it-IT" dirty="0" err="1" smtClean="0"/>
              <a:t>level</a:t>
            </a:r>
            <a:endParaRPr lang="it-IT" dirty="0" smtClean="0"/>
          </a:p>
          <a:p>
            <a:pPr lvl="2"/>
            <a:r>
              <a:rPr lang="it-IT" dirty="0" smtClean="0"/>
              <a:t>Third </a:t>
            </a:r>
            <a:r>
              <a:rPr lang="it-IT" dirty="0" err="1" smtClean="0"/>
              <a:t>level</a:t>
            </a:r>
            <a:endParaRPr lang="it-IT" dirty="0" smtClean="0"/>
          </a:p>
          <a:p>
            <a:pPr lvl="3"/>
            <a:r>
              <a:rPr lang="it-IT" dirty="0" err="1" smtClean="0"/>
              <a:t>Fourth</a:t>
            </a:r>
            <a:r>
              <a:rPr lang="it-IT" dirty="0" smtClean="0"/>
              <a:t> </a:t>
            </a:r>
            <a:r>
              <a:rPr lang="it-IT" dirty="0" err="1" smtClean="0"/>
              <a:t>level</a:t>
            </a:r>
            <a:endParaRPr lang="it-IT" dirty="0" smtClean="0"/>
          </a:p>
          <a:p>
            <a:pPr lvl="4"/>
            <a:r>
              <a:rPr lang="it-IT" dirty="0" err="1" smtClean="0"/>
              <a:t>Fifth</a:t>
            </a:r>
            <a:r>
              <a:rPr lang="it-IT" dirty="0" smtClean="0"/>
              <a:t> </a:t>
            </a:r>
            <a:r>
              <a:rPr lang="it-IT" dirty="0" err="1" smtClean="0"/>
              <a:t>level</a:t>
            </a:r>
            <a:endParaRPr lang="en-US" dirty="0"/>
          </a:p>
        </p:txBody>
      </p:sp>
      <p:sp>
        <p:nvSpPr>
          <p:cNvPr id="4" name="Date Placeholder 3"/>
          <p:cNvSpPr>
            <a:spLocks noGrp="1"/>
          </p:cNvSpPr>
          <p:nvPr>
            <p:ph type="dt" sz="half" idx="10"/>
          </p:nvPr>
        </p:nvSpPr>
        <p:spPr>
          <a:xfrm>
            <a:off x="457200" y="6304236"/>
            <a:ext cx="2133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09/01/18</a:t>
            </a:fld>
            <a:endParaRPr lang="en-US" dirty="0"/>
          </a:p>
        </p:txBody>
      </p:sp>
      <p:sp>
        <p:nvSpPr>
          <p:cNvPr id="5" name="Footer Placeholder 4"/>
          <p:cNvSpPr>
            <a:spLocks noGrp="1"/>
          </p:cNvSpPr>
          <p:nvPr>
            <p:ph type="ftr" sz="quarter" idx="11"/>
          </p:nvPr>
        </p:nvSpPr>
        <p:spPr>
          <a:xfrm>
            <a:off x="3124200" y="6304236"/>
            <a:ext cx="2895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smtClean="0"/>
              <a:t>Footer</a:t>
            </a:r>
            <a:endParaRPr lang="en-US" dirty="0"/>
          </a:p>
        </p:txBody>
      </p:sp>
      <p:sp>
        <p:nvSpPr>
          <p:cNvPr id="6" name="Slide Number Placeholder 5"/>
          <p:cNvSpPr>
            <a:spLocks noGrp="1"/>
          </p:cNvSpPr>
          <p:nvPr>
            <p:ph type="sldNum" sz="quarter" idx="12"/>
          </p:nvPr>
        </p:nvSpPr>
        <p:spPr>
          <a:xfrm>
            <a:off x="6553200"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a:t>
            </a:fld>
            <a:endParaRPr lang="en-US" dirty="0"/>
          </a:p>
        </p:txBody>
      </p:sp>
      <p:sp>
        <p:nvSpPr>
          <p:cNvPr id="8" name="Titolo 1"/>
          <p:cNvSpPr>
            <a:spLocks noGrp="1"/>
          </p:cNvSpPr>
          <p:nvPr>
            <p:ph type="title" hasCustomPrompt="1"/>
          </p:nvPr>
        </p:nvSpPr>
        <p:spPr>
          <a:xfrm>
            <a:off x="467544" y="620688"/>
            <a:ext cx="5472608" cy="576064"/>
          </a:xfrm>
          <a:prstGeom prst="rect">
            <a:avLst/>
          </a:prstGeom>
        </p:spPr>
        <p:txBody>
          <a:bodyPr vert="horz"/>
          <a:lstStyle>
            <a:lvl1pPr algn="l">
              <a:defRPr sz="2800" b="1" i="0">
                <a:solidFill>
                  <a:srgbClr val="246889"/>
                </a:solidFill>
                <a:latin typeface="DIN Next LT Pro" charset="0"/>
                <a:ea typeface="DIN Next LT Pro" charset="0"/>
                <a:cs typeface="DIN Next LT Pro" charset="0"/>
              </a:defRPr>
            </a:lvl1pPr>
          </a:lstStyle>
          <a:p>
            <a:r>
              <a:rPr lang="it-IT" dirty="0" smtClean="0"/>
              <a:t>Click </a:t>
            </a:r>
            <a:r>
              <a:rPr lang="it-IT" dirty="0" err="1" smtClean="0"/>
              <a:t>here</a:t>
            </a:r>
            <a:r>
              <a:rPr lang="it-IT" dirty="0" smtClean="0"/>
              <a:t> to </a:t>
            </a:r>
            <a:r>
              <a:rPr lang="it-IT" dirty="0" err="1" smtClean="0"/>
              <a:t>add</a:t>
            </a:r>
            <a:r>
              <a:rPr lang="it-IT" dirty="0" smtClean="0"/>
              <a:t> Title</a:t>
            </a:r>
            <a:endParaRPr lang="it-IT" dirty="0"/>
          </a:p>
        </p:txBody>
      </p:sp>
      <p:sp>
        <p:nvSpPr>
          <p:cNvPr id="9" name="Rettangolo 8"/>
          <p:cNvSpPr/>
          <p:nvPr userDrawn="1"/>
        </p:nvSpPr>
        <p:spPr>
          <a:xfrm>
            <a:off x="495063" y="476672"/>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Tree>
    <p:extLst>
      <p:ext uri="{BB962C8B-B14F-4D97-AF65-F5344CB8AC3E}">
        <p14:creationId xmlns:p14="http://schemas.microsoft.com/office/powerpoint/2010/main" val="1474920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_Slid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5011043"/>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2183773"/>
      </p:ext>
    </p:extLst>
  </p:cSld>
  <p:clrMap bg1="lt1" tx1="dk1" bg2="lt2" tx2="dk2" accent1="accent1" accent2="accent2" accent3="accent3" accent4="accent4" accent5="accent5" accent6="accent6" hlink="hlink" folHlink="folHlink"/>
  <p:sldLayoutIdLst>
    <p:sldLayoutId id="2147483706" r:id="rId1"/>
    <p:sldLayoutId id="2147483704" r:id="rId2"/>
    <p:sldLayoutId id="2147483708" r:id="rId3"/>
    <p:sldLayoutId id="2147483709" r:id="rId4"/>
    <p:sldLayoutId id="2147483710" r:id="rId5"/>
    <p:sldLayoutId id="2147483707" r:id="rId6"/>
  </p:sldLayoutIdLst>
  <p:timing>
    <p:tnLst>
      <p:par>
        <p:cTn xmlns:p14="http://schemas.microsoft.com/office/powerpoint/2010/main" id="1" dur="indefinite" restart="never" nodeType="tmRoot"/>
      </p:par>
    </p:tnLst>
  </p:timing>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43608" y="2153563"/>
            <a:ext cx="7488832" cy="720080"/>
          </a:xfrm>
        </p:spPr>
        <p:txBody>
          <a:bodyPr>
            <a:normAutofit fontScale="90000"/>
          </a:bodyPr>
          <a:lstStyle/>
          <a:p>
            <a:r>
              <a:rPr lang="en-GB" sz="4000" dirty="0" smtClean="0"/>
              <a:t>EOSC-hub</a:t>
            </a:r>
            <a:br>
              <a:rPr lang="en-GB" sz="4000" dirty="0" smtClean="0"/>
            </a:br>
            <a:r>
              <a:rPr lang="en-US" sz="3100" b="0" dirty="0" smtClean="0"/>
              <a:t>ITSM in WP4</a:t>
            </a:r>
            <a:endParaRPr lang="en-GB" sz="3100" dirty="0"/>
          </a:p>
        </p:txBody>
      </p:sp>
      <p:sp>
        <p:nvSpPr>
          <p:cNvPr id="3" name="Sottotitolo 2"/>
          <p:cNvSpPr>
            <a:spLocks noGrp="1"/>
          </p:cNvSpPr>
          <p:nvPr>
            <p:ph type="subTitle" idx="1"/>
          </p:nvPr>
        </p:nvSpPr>
        <p:spPr>
          <a:xfrm>
            <a:off x="467544" y="4987280"/>
            <a:ext cx="8352928" cy="601960"/>
          </a:xfrm>
        </p:spPr>
        <p:txBody>
          <a:bodyPr/>
          <a:lstStyle/>
          <a:p>
            <a:pPr algn="ctr"/>
            <a:r>
              <a:rPr lang="en-GB" sz="1800" dirty="0" smtClean="0">
                <a:solidFill>
                  <a:schemeClr val="accent6">
                    <a:lumMod val="10000"/>
                  </a:schemeClr>
                </a:solidFill>
              </a:rPr>
              <a:t>EOSC-hub Kick-off Meeting, 9 Jan 2018, Amsterdam</a:t>
            </a:r>
            <a:endParaRPr lang="en-GB" sz="1800" dirty="0">
              <a:solidFill>
                <a:schemeClr val="accent6">
                  <a:lumMod val="10000"/>
                </a:schemeClr>
              </a:solidFill>
            </a:endParaRPr>
          </a:p>
          <a:p>
            <a:endParaRPr lang="en-GB" sz="1800" dirty="0">
              <a:solidFill>
                <a:schemeClr val="accent6">
                  <a:lumMod val="10000"/>
                </a:schemeClr>
              </a:solidFill>
            </a:endParaRPr>
          </a:p>
        </p:txBody>
      </p:sp>
      <p:sp>
        <p:nvSpPr>
          <p:cNvPr id="5" name="Segnaposto testo 4"/>
          <p:cNvSpPr>
            <a:spLocks noGrp="1"/>
          </p:cNvSpPr>
          <p:nvPr>
            <p:ph type="body" sz="quarter" idx="12"/>
          </p:nvPr>
        </p:nvSpPr>
        <p:spPr>
          <a:xfrm>
            <a:off x="1835696" y="3645024"/>
            <a:ext cx="7056785" cy="864096"/>
          </a:xfrm>
        </p:spPr>
        <p:txBody>
          <a:bodyPr/>
          <a:lstStyle/>
          <a:p>
            <a:r>
              <a:rPr lang="en-US" sz="2000" dirty="0" smtClean="0">
                <a:solidFill>
                  <a:schemeClr val="bg1"/>
                </a:solidFill>
              </a:rPr>
              <a:t>Matthew Viljoen, EGI Foundation </a:t>
            </a:r>
            <a:r>
              <a:rPr lang="mr-IN" sz="2000" dirty="0" smtClean="0">
                <a:solidFill>
                  <a:schemeClr val="bg1"/>
                </a:solidFill>
              </a:rPr>
              <a:t>–</a:t>
            </a:r>
            <a:r>
              <a:rPr lang="en-US" sz="2000" dirty="0" smtClean="0">
                <a:solidFill>
                  <a:schemeClr val="bg1"/>
                </a:solidFill>
              </a:rPr>
              <a:t> Operations Team</a:t>
            </a:r>
          </a:p>
          <a:p>
            <a:r>
              <a:rPr lang="en-US" sz="2000" dirty="0" smtClean="0">
                <a:solidFill>
                  <a:schemeClr val="bg1"/>
                </a:solidFill>
              </a:rPr>
              <a:t>WP4 Manager/WP4.1 Task Leader</a:t>
            </a:r>
            <a:endParaRPr lang="en-GB" sz="2000" dirty="0">
              <a:solidFill>
                <a:schemeClr val="bg1"/>
              </a:solidFill>
            </a:endParaRPr>
          </a:p>
        </p:txBody>
      </p:sp>
    </p:spTree>
    <p:extLst>
      <p:ext uri="{BB962C8B-B14F-4D97-AF65-F5344CB8AC3E}">
        <p14:creationId xmlns:p14="http://schemas.microsoft.com/office/powerpoint/2010/main" val="183392676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10</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8568952" cy="576064"/>
          </a:xfrm>
        </p:spPr>
        <p:txBody>
          <a:bodyPr/>
          <a:lstStyle/>
          <a:p>
            <a:r>
              <a:rPr lang="en-US" dirty="0" smtClean="0"/>
              <a:t>Task 4.5 ISRM and PM </a:t>
            </a:r>
            <a:endParaRPr lang="en-US"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9 Jan 2018, Amsterdam</a:t>
            </a:r>
            <a:endParaRPr lang="en-US" dirty="0">
              <a:latin typeface="Calibri" charset="0"/>
              <a:ea typeface="Calibri" charset="0"/>
              <a:cs typeface="Calibri" charset="0"/>
            </a:endParaRPr>
          </a:p>
        </p:txBody>
      </p:sp>
      <p:sp>
        <p:nvSpPr>
          <p:cNvPr id="8" name="Inhaltsplatzhalter 2"/>
          <p:cNvSpPr>
            <a:spLocks noGrp="1"/>
          </p:cNvSpPr>
          <p:nvPr>
            <p:ph idx="1"/>
          </p:nvPr>
        </p:nvSpPr>
        <p:spPr>
          <a:xfrm>
            <a:off x="193654" y="1124744"/>
            <a:ext cx="8950346" cy="5197874"/>
          </a:xfrm>
        </p:spPr>
        <p:txBody>
          <a:bodyPr>
            <a:normAutofit/>
          </a:bodyPr>
          <a:lstStyle/>
          <a:p>
            <a:pPr marL="0" indent="0">
              <a:spcBef>
                <a:spcPts val="300"/>
              </a:spcBef>
              <a:spcAft>
                <a:spcPts val="300"/>
              </a:spcAft>
              <a:buNone/>
            </a:pPr>
            <a:r>
              <a:rPr lang="en-US" sz="2000" b="1" i="1" dirty="0" smtClean="0">
                <a:latin typeface="Calibri" charset="0"/>
                <a:ea typeface="Calibri" charset="0"/>
                <a:cs typeface="Calibri" charset="0"/>
              </a:rPr>
              <a:t>	</a:t>
            </a:r>
            <a:r>
              <a:rPr lang="en-US" b="1" i="1" dirty="0">
                <a:solidFill>
                  <a:schemeClr val="bg1">
                    <a:lumMod val="65000"/>
                  </a:schemeClr>
                </a:solidFill>
                <a:latin typeface="Calibri" charset="0"/>
                <a:ea typeface="Calibri" charset="0"/>
                <a:cs typeface="Calibri" charset="0"/>
              </a:rPr>
              <a:t>(David Vicente, BSC)</a:t>
            </a:r>
          </a:p>
          <a:p>
            <a:pPr marL="0" indent="0">
              <a:spcBef>
                <a:spcPts val="300"/>
              </a:spcBef>
              <a:spcAft>
                <a:spcPts val="300"/>
              </a:spcAft>
              <a:buNone/>
            </a:pPr>
            <a:endParaRPr lang="en-US" b="1" i="1" dirty="0" smtClean="0">
              <a:latin typeface="Calibri" charset="0"/>
              <a:ea typeface="Calibri" charset="0"/>
              <a:cs typeface="Calibri" charset="0"/>
            </a:endParaRPr>
          </a:p>
          <a:p>
            <a:pPr marL="0" indent="0">
              <a:spcBef>
                <a:spcPts val="300"/>
              </a:spcBef>
              <a:spcAft>
                <a:spcPts val="300"/>
              </a:spcAft>
              <a:buNone/>
            </a:pPr>
            <a:r>
              <a:rPr lang="en-US" b="1" dirty="0">
                <a:latin typeface="Calibri" charset="0"/>
                <a:ea typeface="Calibri" charset="0"/>
                <a:cs typeface="Calibri" charset="0"/>
              </a:rPr>
              <a:t>Incident Service Request </a:t>
            </a:r>
            <a:r>
              <a:rPr lang="en-US" b="1" dirty="0" smtClean="0">
                <a:latin typeface="Calibri" charset="0"/>
                <a:ea typeface="Calibri" charset="0"/>
                <a:cs typeface="Calibri" charset="0"/>
              </a:rPr>
              <a:t>Management </a:t>
            </a:r>
            <a:r>
              <a:rPr lang="en-US" dirty="0" smtClean="0">
                <a:latin typeface="Calibri" charset="0"/>
                <a:ea typeface="Calibri" charset="0"/>
                <a:cs typeface="Calibri" charset="0"/>
              </a:rPr>
              <a:t>and </a:t>
            </a:r>
            <a:r>
              <a:rPr lang="en-US" b="1" dirty="0">
                <a:latin typeface="Calibri" charset="0"/>
                <a:ea typeface="Calibri" charset="0"/>
                <a:cs typeface="Calibri" charset="0"/>
              </a:rPr>
              <a:t>Problem</a:t>
            </a:r>
            <a:r>
              <a:rPr lang="en-US" sz="2000" dirty="0"/>
              <a:t> </a:t>
            </a:r>
            <a:r>
              <a:rPr lang="en-US" b="1" dirty="0">
                <a:latin typeface="Calibri" charset="0"/>
                <a:ea typeface="Calibri" charset="0"/>
                <a:cs typeface="Calibri" charset="0"/>
              </a:rPr>
              <a:t>Management</a:t>
            </a:r>
          </a:p>
          <a:p>
            <a:pPr marL="0" indent="0">
              <a:spcBef>
                <a:spcPts val="300"/>
              </a:spcBef>
              <a:spcAft>
                <a:spcPts val="300"/>
              </a:spcAft>
              <a:buNone/>
            </a:pPr>
            <a:endParaRPr lang="en-US" dirty="0">
              <a:latin typeface="Calibri" charset="0"/>
              <a:ea typeface="Calibri" charset="0"/>
              <a:cs typeface="Calibri" charset="0"/>
            </a:endParaRPr>
          </a:p>
          <a:p>
            <a:pPr>
              <a:spcBef>
                <a:spcPts val="300"/>
              </a:spcBef>
              <a:spcAft>
                <a:spcPts val="300"/>
              </a:spcAft>
            </a:pPr>
            <a:r>
              <a:rPr lang="en-US" dirty="0" smtClean="0">
                <a:latin typeface="Calibri" charset="0"/>
                <a:ea typeface="Calibri" charset="0"/>
                <a:cs typeface="Calibri" charset="0"/>
              </a:rPr>
              <a:t>Providing support via a consistent interface to track/respond to incident reports and service requests. </a:t>
            </a:r>
          </a:p>
          <a:p>
            <a:pPr>
              <a:spcBef>
                <a:spcPts val="300"/>
              </a:spcBef>
              <a:spcAft>
                <a:spcPts val="300"/>
              </a:spcAft>
            </a:pPr>
            <a:r>
              <a:rPr lang="en-US" dirty="0" smtClean="0">
                <a:latin typeface="Calibri" charset="0"/>
                <a:ea typeface="Calibri" charset="0"/>
                <a:cs typeface="Calibri" charset="0"/>
              </a:rPr>
              <a:t>Process including 1</a:t>
            </a:r>
            <a:r>
              <a:rPr lang="en-US" baseline="30000" dirty="0" smtClean="0">
                <a:latin typeface="Calibri" charset="0"/>
                <a:ea typeface="Calibri" charset="0"/>
                <a:cs typeface="Calibri" charset="0"/>
              </a:rPr>
              <a:t>st</a:t>
            </a:r>
            <a:r>
              <a:rPr lang="en-US" dirty="0" smtClean="0">
                <a:latin typeface="Calibri" charset="0"/>
                <a:ea typeface="Calibri" charset="0"/>
                <a:cs typeface="Calibri" charset="0"/>
              </a:rPr>
              <a:t> and 2</a:t>
            </a:r>
            <a:r>
              <a:rPr lang="en-US" baseline="30000" dirty="0" smtClean="0">
                <a:latin typeface="Calibri" charset="0"/>
                <a:ea typeface="Calibri" charset="0"/>
                <a:cs typeface="Calibri" charset="0"/>
              </a:rPr>
              <a:t>nd</a:t>
            </a:r>
            <a:r>
              <a:rPr lang="en-US" dirty="0" smtClean="0">
                <a:latin typeface="Calibri" charset="0"/>
                <a:ea typeface="Calibri" charset="0"/>
                <a:cs typeface="Calibri" charset="0"/>
              </a:rPr>
              <a:t> level support ensuring correct assigning, follow-up and closure. </a:t>
            </a:r>
            <a:endParaRPr lang="en-US" dirty="0">
              <a:latin typeface="Calibri" charset="0"/>
              <a:ea typeface="Calibri" charset="0"/>
              <a:cs typeface="Calibri" charset="0"/>
            </a:endParaRPr>
          </a:p>
          <a:p>
            <a:pPr>
              <a:spcBef>
                <a:spcPts val="300"/>
              </a:spcBef>
              <a:spcAft>
                <a:spcPts val="300"/>
              </a:spcAft>
            </a:pPr>
            <a:endParaRPr lang="en-US" sz="2000" dirty="0"/>
          </a:p>
        </p:txBody>
      </p:sp>
    </p:spTree>
    <p:extLst>
      <p:ext uri="{BB962C8B-B14F-4D97-AF65-F5344CB8AC3E}">
        <p14:creationId xmlns:p14="http://schemas.microsoft.com/office/powerpoint/2010/main" val="26006854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11</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8568952" cy="576064"/>
          </a:xfrm>
        </p:spPr>
        <p:txBody>
          <a:bodyPr/>
          <a:lstStyle/>
          <a:p>
            <a:r>
              <a:rPr lang="en-US" dirty="0" smtClean="0"/>
              <a:t>Task 4.6 CONFM, CHM and RDM</a:t>
            </a:r>
            <a:endParaRPr lang="en-US"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9 Jan 2018, Amsterdam</a:t>
            </a:r>
            <a:endParaRPr lang="en-US" dirty="0">
              <a:latin typeface="Calibri" charset="0"/>
              <a:ea typeface="Calibri" charset="0"/>
              <a:cs typeface="Calibri" charset="0"/>
            </a:endParaRPr>
          </a:p>
        </p:txBody>
      </p:sp>
      <p:sp>
        <p:nvSpPr>
          <p:cNvPr id="8" name="Inhaltsplatzhalter 2"/>
          <p:cNvSpPr>
            <a:spLocks noGrp="1"/>
          </p:cNvSpPr>
          <p:nvPr>
            <p:ph idx="1"/>
          </p:nvPr>
        </p:nvSpPr>
        <p:spPr>
          <a:xfrm>
            <a:off x="193654" y="1124744"/>
            <a:ext cx="8950346" cy="5197874"/>
          </a:xfrm>
        </p:spPr>
        <p:txBody>
          <a:bodyPr>
            <a:normAutofit fontScale="92500" lnSpcReduction="10000"/>
          </a:bodyPr>
          <a:lstStyle/>
          <a:p>
            <a:pPr marL="0" indent="0">
              <a:spcBef>
                <a:spcPts val="300"/>
              </a:spcBef>
              <a:spcAft>
                <a:spcPts val="300"/>
              </a:spcAft>
              <a:buNone/>
            </a:pPr>
            <a:r>
              <a:rPr lang="en-US" sz="2000" b="1" i="1" dirty="0" smtClean="0">
                <a:latin typeface="Calibri" charset="0"/>
                <a:ea typeface="Calibri" charset="0"/>
                <a:cs typeface="Calibri" charset="0"/>
              </a:rPr>
              <a:t>	</a:t>
            </a:r>
            <a:r>
              <a:rPr lang="en-US" b="1" i="1" dirty="0" smtClean="0">
                <a:solidFill>
                  <a:schemeClr val="bg1">
                    <a:lumMod val="65000"/>
                  </a:schemeClr>
                </a:solidFill>
                <a:latin typeface="Calibri" charset="0"/>
                <a:ea typeface="Calibri" charset="0"/>
                <a:cs typeface="Calibri" charset="0"/>
              </a:rPr>
              <a:t>(</a:t>
            </a:r>
            <a:r>
              <a:rPr lang="en-US" b="1" i="1" dirty="0" err="1">
                <a:solidFill>
                  <a:schemeClr val="bg1">
                    <a:lumMod val="65000"/>
                  </a:schemeClr>
                </a:solidFill>
                <a:latin typeface="Calibri" charset="0"/>
                <a:ea typeface="Calibri" charset="0"/>
                <a:cs typeface="Calibri" charset="0"/>
              </a:rPr>
              <a:t>João</a:t>
            </a:r>
            <a:r>
              <a:rPr lang="en-US" dirty="0" smtClean="0"/>
              <a:t> </a:t>
            </a:r>
            <a:r>
              <a:rPr lang="en-US" b="1" i="1" dirty="0" err="1" smtClean="0">
                <a:solidFill>
                  <a:schemeClr val="bg1">
                    <a:lumMod val="65000"/>
                  </a:schemeClr>
                </a:solidFill>
                <a:latin typeface="Calibri" charset="0"/>
                <a:ea typeface="Calibri" charset="0"/>
                <a:cs typeface="Calibri" charset="0"/>
              </a:rPr>
              <a:t>Pina</a:t>
            </a:r>
            <a:r>
              <a:rPr lang="en-US" b="1" i="1" dirty="0">
                <a:solidFill>
                  <a:schemeClr val="bg1">
                    <a:lumMod val="65000"/>
                  </a:schemeClr>
                </a:solidFill>
                <a:latin typeface="Calibri" charset="0"/>
                <a:ea typeface="Calibri" charset="0"/>
                <a:cs typeface="Calibri" charset="0"/>
              </a:rPr>
              <a:t>, LIP)</a:t>
            </a:r>
            <a:endParaRPr lang="en-US" b="1" i="1" dirty="0" smtClean="0">
              <a:solidFill>
                <a:schemeClr val="bg1">
                  <a:lumMod val="65000"/>
                </a:schemeClr>
              </a:solidFill>
              <a:latin typeface="Calibri" charset="0"/>
              <a:ea typeface="Calibri" charset="0"/>
              <a:cs typeface="Calibri" charset="0"/>
            </a:endParaRPr>
          </a:p>
          <a:p>
            <a:pPr marL="0" indent="0">
              <a:spcBef>
                <a:spcPts val="300"/>
              </a:spcBef>
              <a:spcAft>
                <a:spcPts val="300"/>
              </a:spcAft>
              <a:buNone/>
            </a:pPr>
            <a:endParaRPr lang="en-US" b="1" i="1" dirty="0" smtClean="0">
              <a:latin typeface="Calibri" charset="0"/>
              <a:ea typeface="Calibri" charset="0"/>
              <a:cs typeface="Calibri" charset="0"/>
            </a:endParaRPr>
          </a:p>
          <a:p>
            <a:pPr marL="0" indent="0">
              <a:spcBef>
                <a:spcPts val="300"/>
              </a:spcBef>
              <a:spcAft>
                <a:spcPts val="300"/>
              </a:spcAft>
              <a:buNone/>
            </a:pPr>
            <a:r>
              <a:rPr lang="en-US" b="1" dirty="0">
                <a:latin typeface="Calibri" charset="0"/>
                <a:ea typeface="Calibri" charset="0"/>
                <a:cs typeface="Calibri" charset="0"/>
              </a:rPr>
              <a:t>Configuration Management</a:t>
            </a:r>
          </a:p>
          <a:p>
            <a:pPr>
              <a:spcBef>
                <a:spcPts val="300"/>
              </a:spcBef>
              <a:spcAft>
                <a:spcPts val="300"/>
              </a:spcAft>
            </a:pPr>
            <a:r>
              <a:rPr lang="en-US" sz="2000" dirty="0" smtClean="0">
                <a:latin typeface="Calibri" charset="0"/>
                <a:ea typeface="Calibri" charset="0"/>
                <a:cs typeface="Calibri" charset="0"/>
              </a:rPr>
              <a:t>Ensuring configuration of service components are effectively recorded and maintained in a configuration database</a:t>
            </a:r>
            <a:endParaRPr lang="en-US" sz="2000" dirty="0" smtClean="0"/>
          </a:p>
          <a:p>
            <a:pPr>
              <a:spcBef>
                <a:spcPts val="300"/>
              </a:spcBef>
              <a:spcAft>
                <a:spcPts val="300"/>
              </a:spcAft>
            </a:pPr>
            <a:endParaRPr lang="en-US" sz="2000" i="1" dirty="0">
              <a:solidFill>
                <a:schemeClr val="bg1">
                  <a:lumMod val="65000"/>
                </a:schemeClr>
              </a:solidFill>
              <a:latin typeface="Calibri" charset="0"/>
              <a:ea typeface="Calibri" charset="0"/>
              <a:cs typeface="Calibri" charset="0"/>
            </a:endParaRPr>
          </a:p>
          <a:p>
            <a:pPr marL="0" indent="0">
              <a:spcBef>
                <a:spcPts val="300"/>
              </a:spcBef>
              <a:spcAft>
                <a:spcPts val="300"/>
              </a:spcAft>
              <a:buNone/>
            </a:pPr>
            <a:r>
              <a:rPr lang="en-US" b="1" dirty="0">
                <a:latin typeface="Calibri" charset="0"/>
                <a:ea typeface="Calibri" charset="0"/>
                <a:cs typeface="Calibri" charset="0"/>
              </a:rPr>
              <a:t>Change Management</a:t>
            </a:r>
          </a:p>
          <a:p>
            <a:pPr>
              <a:spcBef>
                <a:spcPts val="300"/>
              </a:spcBef>
              <a:spcAft>
                <a:spcPts val="300"/>
              </a:spcAft>
            </a:pPr>
            <a:r>
              <a:rPr lang="en-US" sz="2000" dirty="0" smtClean="0"/>
              <a:t>Handling of requests </a:t>
            </a:r>
            <a:r>
              <a:rPr lang="en-US" sz="2000" dirty="0"/>
              <a:t>to change services in the </a:t>
            </a:r>
            <a:r>
              <a:rPr lang="en-US" sz="2000" dirty="0" smtClean="0"/>
              <a:t>catalogue, which are  </a:t>
            </a:r>
            <a:r>
              <a:rPr lang="en-US" sz="2000" dirty="0"/>
              <a:t>tracked in a ticketing system and evaluated by a Change Advisory Board with representatives of relevant stakeholders</a:t>
            </a:r>
            <a:endParaRPr lang="en-US" sz="2000" dirty="0">
              <a:latin typeface="Calibri" charset="0"/>
              <a:ea typeface="Calibri" charset="0"/>
              <a:cs typeface="Calibri" charset="0"/>
            </a:endParaRPr>
          </a:p>
          <a:p>
            <a:pPr>
              <a:spcBef>
                <a:spcPts val="300"/>
              </a:spcBef>
              <a:spcAft>
                <a:spcPts val="300"/>
              </a:spcAft>
            </a:pPr>
            <a:endParaRPr lang="en-US" sz="2000" i="1" dirty="0" smtClean="0">
              <a:solidFill>
                <a:schemeClr val="bg1">
                  <a:lumMod val="65000"/>
                </a:schemeClr>
              </a:solidFill>
              <a:latin typeface="Calibri" charset="0"/>
              <a:ea typeface="Calibri" charset="0"/>
              <a:cs typeface="Calibri" charset="0"/>
            </a:endParaRPr>
          </a:p>
          <a:p>
            <a:pPr marL="0" indent="0">
              <a:spcBef>
                <a:spcPts val="300"/>
              </a:spcBef>
              <a:spcAft>
                <a:spcPts val="300"/>
              </a:spcAft>
              <a:buNone/>
            </a:pPr>
            <a:r>
              <a:rPr lang="en-US" b="1" dirty="0">
                <a:latin typeface="Calibri" charset="0"/>
                <a:ea typeface="Calibri" charset="0"/>
                <a:cs typeface="Calibri" charset="0"/>
              </a:rPr>
              <a:t>Release and Deployment Management</a:t>
            </a:r>
          </a:p>
          <a:p>
            <a:pPr>
              <a:spcBef>
                <a:spcPts val="300"/>
              </a:spcBef>
              <a:spcAft>
                <a:spcPts val="300"/>
              </a:spcAft>
            </a:pPr>
            <a:r>
              <a:rPr lang="en-US" sz="2000" dirty="0" smtClean="0">
                <a:latin typeface="Calibri" charset="0"/>
                <a:ea typeface="Calibri" charset="0"/>
                <a:cs typeface="Calibri" charset="0"/>
              </a:rPr>
              <a:t>Coordination of the deployment of updates and transition of new services into production. </a:t>
            </a:r>
            <a:r>
              <a:rPr lang="en-US" sz="2000" dirty="0">
                <a:latin typeface="Calibri" charset="0"/>
                <a:ea typeface="Calibri" charset="0"/>
                <a:cs typeface="Calibri" charset="0"/>
              </a:rPr>
              <a:t> </a:t>
            </a:r>
            <a:r>
              <a:rPr lang="en-US" sz="2000" dirty="0" smtClean="0">
                <a:latin typeface="Calibri" charset="0"/>
                <a:ea typeface="Calibri" charset="0"/>
                <a:cs typeface="Calibri" charset="0"/>
              </a:rPr>
              <a:t>Maintaining of an acceptance criteria and validation in production  via a Staged Rollout under controlled conditions. Plans for release and deployment to be communicated to stakeholders.</a:t>
            </a:r>
            <a:endParaRPr lang="en-US" sz="2000" dirty="0">
              <a:latin typeface="Calibri" charset="0"/>
              <a:ea typeface="Calibri" charset="0"/>
              <a:cs typeface="Calibri" charset="0"/>
            </a:endParaRPr>
          </a:p>
          <a:p>
            <a:pPr>
              <a:spcBef>
                <a:spcPts val="300"/>
              </a:spcBef>
              <a:spcAft>
                <a:spcPts val="300"/>
              </a:spcAft>
            </a:pPr>
            <a:endParaRPr lang="en-US" sz="2000" i="1" dirty="0">
              <a:solidFill>
                <a:schemeClr val="bg1">
                  <a:lumMod val="65000"/>
                </a:schemeClr>
              </a:solidFill>
              <a:latin typeface="Calibri" charset="0"/>
              <a:ea typeface="Calibri" charset="0"/>
              <a:cs typeface="Calibri" charset="0"/>
            </a:endParaRPr>
          </a:p>
        </p:txBody>
      </p:sp>
    </p:spTree>
    <p:extLst>
      <p:ext uri="{BB962C8B-B14F-4D97-AF65-F5344CB8AC3E}">
        <p14:creationId xmlns:p14="http://schemas.microsoft.com/office/powerpoint/2010/main" val="260068542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12</a:t>
            </a:fld>
            <a:endParaRPr lang="en-US" dirty="0">
              <a:latin typeface="Calibri" charset="0"/>
              <a:ea typeface="Calibri" charset="0"/>
              <a:cs typeface="Calibri" charset="0"/>
            </a:endParaRPr>
          </a:p>
        </p:txBody>
      </p:sp>
      <p:sp>
        <p:nvSpPr>
          <p:cNvPr id="4" name="Title 3"/>
          <p:cNvSpPr>
            <a:spLocks noGrp="1"/>
          </p:cNvSpPr>
          <p:nvPr>
            <p:ph type="title"/>
          </p:nvPr>
        </p:nvSpPr>
        <p:spPr/>
        <p:txBody>
          <a:bodyPr/>
          <a:lstStyle/>
          <a:p>
            <a:r>
              <a:rPr lang="en-US" dirty="0" smtClean="0"/>
              <a:t>WP4 Results and outputs</a:t>
            </a:r>
            <a:endParaRPr lang="en-US"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9 Jan 2018, Amsterdam</a:t>
            </a:r>
            <a:endParaRPr lang="en-US" dirty="0">
              <a:latin typeface="Calibri" charset="0"/>
              <a:ea typeface="Calibri" charset="0"/>
              <a:cs typeface="Calibri"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750059293"/>
              </p:ext>
            </p:extLst>
          </p:nvPr>
        </p:nvGraphicFramePr>
        <p:xfrm>
          <a:off x="323850" y="1484313"/>
          <a:ext cx="8362950" cy="3266440"/>
        </p:xfrm>
        <a:graphic>
          <a:graphicData uri="http://schemas.openxmlformats.org/drawingml/2006/table">
            <a:tbl>
              <a:tblPr firstRow="1" bandRow="1">
                <a:tableStyleId>{5C22544A-7EE6-4342-B048-85BDC9FD1C3A}</a:tableStyleId>
              </a:tblPr>
              <a:tblGrid>
                <a:gridCol w="1295822"/>
                <a:gridCol w="5760640"/>
                <a:gridCol w="1306488"/>
              </a:tblGrid>
              <a:tr h="370840">
                <a:tc>
                  <a:txBody>
                    <a:bodyPr/>
                    <a:lstStyle/>
                    <a:p>
                      <a:r>
                        <a:rPr lang="en-US" dirty="0" smtClean="0"/>
                        <a:t>Deliverable</a:t>
                      </a:r>
                      <a:endParaRPr lang="en-US" dirty="0"/>
                    </a:p>
                  </a:txBody>
                  <a:tcPr/>
                </a:tc>
                <a:tc>
                  <a:txBody>
                    <a:bodyPr/>
                    <a:lstStyle/>
                    <a:p>
                      <a:r>
                        <a:rPr lang="en-US" dirty="0" smtClean="0"/>
                        <a:t>Title</a:t>
                      </a:r>
                      <a:endParaRPr lang="en-US" dirty="0"/>
                    </a:p>
                  </a:txBody>
                  <a:tcPr/>
                </a:tc>
                <a:tc>
                  <a:txBody>
                    <a:bodyPr/>
                    <a:lstStyle/>
                    <a:p>
                      <a:r>
                        <a:rPr lang="en-US" dirty="0" smtClean="0"/>
                        <a:t>Month</a:t>
                      </a:r>
                      <a:endParaRPr lang="en-US" dirty="0"/>
                    </a:p>
                  </a:txBody>
                  <a:tcPr/>
                </a:tc>
              </a:tr>
              <a:tr h="370840">
                <a:tc>
                  <a:txBody>
                    <a:bodyPr/>
                    <a:lstStyle/>
                    <a:p>
                      <a:pPr algn="ctr"/>
                      <a:r>
                        <a:rPr lang="en-US" sz="2000" dirty="0" smtClean="0"/>
                        <a:t>D4.1</a:t>
                      </a:r>
                      <a:endParaRPr lang="en-US" sz="2000" dirty="0"/>
                    </a:p>
                  </a:txBody>
                  <a:tcPr/>
                </a:tc>
                <a:tc>
                  <a:txBody>
                    <a:bodyPr/>
                    <a:lstStyle/>
                    <a:p>
                      <a:r>
                        <a:rPr lang="en-US" sz="2000" b="0" i="0" u="none" strike="noStrike" kern="1200" baseline="0" dirty="0" smtClean="0">
                          <a:solidFill>
                            <a:schemeClr val="dk1"/>
                          </a:solidFill>
                          <a:latin typeface="+mn-lt"/>
                          <a:ea typeface="+mn-ea"/>
                          <a:cs typeface="+mn-cs"/>
                        </a:rPr>
                        <a:t>Operational requirements for the services in the catalogue</a:t>
                      </a:r>
                      <a:endParaRPr lang="en-US" sz="2000" dirty="0"/>
                    </a:p>
                  </a:txBody>
                  <a:tcPr/>
                </a:tc>
                <a:tc>
                  <a:txBody>
                    <a:bodyPr/>
                    <a:lstStyle/>
                    <a:p>
                      <a:pPr algn="ctr"/>
                      <a:r>
                        <a:rPr lang="en-US" sz="2000" dirty="0" smtClean="0"/>
                        <a:t>M6</a:t>
                      </a:r>
                      <a:endParaRPr lang="en-US" sz="2000" dirty="0"/>
                    </a:p>
                  </a:txBody>
                  <a:tcPr/>
                </a:tc>
              </a:tr>
              <a:tr h="370840">
                <a:tc>
                  <a:txBody>
                    <a:bodyPr/>
                    <a:lstStyle/>
                    <a:p>
                      <a:pPr algn="ctr"/>
                      <a:r>
                        <a:rPr lang="en-US" sz="2000" dirty="0" smtClean="0"/>
                        <a:t>D4.2</a:t>
                      </a:r>
                      <a:endParaRPr lang="en-US" sz="2000" dirty="0"/>
                    </a:p>
                  </a:txBody>
                  <a:tcPr/>
                </a:tc>
                <a:tc>
                  <a:txBody>
                    <a:bodyPr/>
                    <a:lstStyle/>
                    <a:p>
                      <a:r>
                        <a:rPr lang="en-US" sz="2000" b="0" i="0" u="none" strike="noStrike" kern="1200" baseline="0" dirty="0" smtClean="0">
                          <a:solidFill>
                            <a:schemeClr val="dk1"/>
                          </a:solidFill>
                          <a:latin typeface="+mn-lt"/>
                          <a:ea typeface="+mn-ea"/>
                          <a:cs typeface="+mn-cs"/>
                        </a:rPr>
                        <a:t>Operational Infrastructure Roadmap</a:t>
                      </a:r>
                      <a:endParaRPr lang="en-US" sz="2000" dirty="0"/>
                    </a:p>
                  </a:txBody>
                  <a:tcPr/>
                </a:tc>
                <a:tc>
                  <a:txBody>
                    <a:bodyPr/>
                    <a:lstStyle/>
                    <a:p>
                      <a:pPr algn="ctr"/>
                      <a:r>
                        <a:rPr lang="en-US" sz="2000" dirty="0" smtClean="0"/>
                        <a:t>M12</a:t>
                      </a:r>
                      <a:endParaRPr lang="en-US" sz="2000" dirty="0"/>
                    </a:p>
                  </a:txBody>
                  <a:tcPr/>
                </a:tc>
              </a:tr>
              <a:tr h="370840">
                <a:tc>
                  <a:txBody>
                    <a:bodyPr/>
                    <a:lstStyle/>
                    <a:p>
                      <a:pPr algn="ctr"/>
                      <a:r>
                        <a:rPr lang="en-US" sz="2000" dirty="0" smtClean="0"/>
                        <a:t>D4.3</a:t>
                      </a:r>
                      <a:endParaRPr lang="en-US" sz="2000" dirty="0"/>
                    </a:p>
                  </a:txBody>
                  <a:tcPr/>
                </a:tc>
                <a:tc>
                  <a:txBody>
                    <a:bodyPr/>
                    <a:lstStyle/>
                    <a:p>
                      <a:r>
                        <a:rPr lang="en-US" sz="2000" b="0" i="0" u="none" strike="noStrike" kern="1200" baseline="0" dirty="0" smtClean="0">
                          <a:solidFill>
                            <a:schemeClr val="dk1"/>
                          </a:solidFill>
                          <a:latin typeface="+mn-lt"/>
                          <a:ea typeface="+mn-ea"/>
                          <a:cs typeface="+mn-cs"/>
                        </a:rPr>
                        <a:t>Procedures and policies for the production infrastructure</a:t>
                      </a:r>
                      <a:endParaRPr lang="en-US" sz="2000" dirty="0"/>
                    </a:p>
                  </a:txBody>
                  <a:tcPr/>
                </a:tc>
                <a:tc>
                  <a:txBody>
                    <a:bodyPr/>
                    <a:lstStyle/>
                    <a:p>
                      <a:pPr algn="ctr"/>
                      <a:r>
                        <a:rPr lang="en-US" sz="2000" dirty="0" smtClean="0"/>
                        <a:t>M18</a:t>
                      </a:r>
                      <a:endParaRPr lang="en-US" sz="2000" dirty="0"/>
                    </a:p>
                  </a:txBody>
                  <a:tcPr/>
                </a:tc>
              </a:tr>
              <a:tr h="370840">
                <a:tc>
                  <a:txBody>
                    <a:bodyPr/>
                    <a:lstStyle/>
                    <a:p>
                      <a:pPr algn="ctr"/>
                      <a:r>
                        <a:rPr lang="en-US" sz="2000" dirty="0" smtClean="0"/>
                        <a:t>D4.4</a:t>
                      </a:r>
                      <a:endParaRPr lang="en-US" sz="2000" dirty="0"/>
                    </a:p>
                  </a:txBody>
                  <a:tcPr/>
                </a:tc>
                <a:tc>
                  <a:txBody>
                    <a:bodyPr/>
                    <a:lstStyle/>
                    <a:p>
                      <a:r>
                        <a:rPr lang="en-US" sz="2000" b="0" i="0" u="none" strike="noStrike" kern="1200" baseline="0" dirty="0" smtClean="0">
                          <a:solidFill>
                            <a:schemeClr val="dk1"/>
                          </a:solidFill>
                          <a:latin typeface="+mn-lt"/>
                          <a:ea typeface="+mn-ea"/>
                          <a:cs typeface="+mn-cs"/>
                        </a:rPr>
                        <a:t>Usage statistics of the production services and capacity plan</a:t>
                      </a:r>
                      <a:endParaRPr lang="en-US" sz="2000" dirty="0"/>
                    </a:p>
                  </a:txBody>
                  <a:tcPr/>
                </a:tc>
                <a:tc>
                  <a:txBody>
                    <a:bodyPr/>
                    <a:lstStyle/>
                    <a:p>
                      <a:pPr algn="ctr"/>
                      <a:r>
                        <a:rPr lang="en-US" sz="2000" dirty="0" smtClean="0"/>
                        <a:t>M24</a:t>
                      </a:r>
                      <a:endParaRPr lang="en-US" sz="2000" dirty="0"/>
                    </a:p>
                  </a:txBody>
                  <a:tcPr/>
                </a:tc>
              </a:tr>
              <a:tr h="370840">
                <a:tc>
                  <a:txBody>
                    <a:bodyPr/>
                    <a:lstStyle/>
                    <a:p>
                      <a:pPr algn="ctr"/>
                      <a:r>
                        <a:rPr lang="en-US" sz="2000" dirty="0" smtClean="0"/>
                        <a:t>D4.5</a:t>
                      </a:r>
                      <a:endParaRPr lang="en-US" sz="2000" dirty="0"/>
                    </a:p>
                  </a:txBody>
                  <a:tcPr/>
                </a:tc>
                <a:tc>
                  <a:txBody>
                    <a:bodyPr/>
                    <a:lstStyle/>
                    <a:p>
                      <a:r>
                        <a:rPr lang="en-US" sz="2000" b="0" i="0" u="none" strike="noStrike" kern="1200" baseline="0" dirty="0" smtClean="0">
                          <a:solidFill>
                            <a:schemeClr val="dk1"/>
                          </a:solidFill>
                          <a:latin typeface="+mn-lt"/>
                          <a:ea typeface="+mn-ea"/>
                          <a:cs typeface="+mn-cs"/>
                        </a:rPr>
                        <a:t>Usage statistics of the production services</a:t>
                      </a:r>
                      <a:endParaRPr lang="en-US" sz="2000" dirty="0"/>
                    </a:p>
                  </a:txBody>
                  <a:tcPr/>
                </a:tc>
                <a:tc>
                  <a:txBody>
                    <a:bodyPr/>
                    <a:lstStyle/>
                    <a:p>
                      <a:pPr algn="ctr"/>
                      <a:r>
                        <a:rPr lang="en-US" sz="2000" dirty="0" smtClean="0"/>
                        <a:t>M36</a:t>
                      </a:r>
                      <a:endParaRPr lang="en-US" sz="2000" dirty="0"/>
                    </a:p>
                  </a:txBody>
                  <a:tcPr/>
                </a:tc>
              </a:tr>
            </a:tbl>
          </a:graphicData>
        </a:graphic>
      </p:graphicFrame>
      <p:sp>
        <p:nvSpPr>
          <p:cNvPr id="5" name="Rectangle 4"/>
          <p:cNvSpPr/>
          <p:nvPr/>
        </p:nvSpPr>
        <p:spPr>
          <a:xfrm>
            <a:off x="323528" y="5060503"/>
            <a:ext cx="5120663" cy="461665"/>
          </a:xfrm>
          <a:prstGeom prst="rect">
            <a:avLst/>
          </a:prstGeom>
        </p:spPr>
        <p:txBody>
          <a:bodyPr wrap="none">
            <a:spAutoFit/>
          </a:bodyPr>
          <a:lstStyle/>
          <a:p>
            <a:r>
              <a:rPr lang="en-US" sz="2400" dirty="0" smtClean="0"/>
              <a:t>Milestones to be discussed and </a:t>
            </a:r>
            <a:r>
              <a:rPr lang="en-US" sz="2400" dirty="0">
                <a:ea typeface="Open Sans" panose="020B0606030504020204" pitchFamily="34" charset="0"/>
                <a:cs typeface="Open Sans" panose="020B0606030504020204" pitchFamily="34" charset="0"/>
              </a:rPr>
              <a:t>agreed</a:t>
            </a:r>
          </a:p>
        </p:txBody>
      </p:sp>
    </p:spTree>
    <p:extLst>
      <p:ext uri="{BB962C8B-B14F-4D97-AF65-F5344CB8AC3E}">
        <p14:creationId xmlns:p14="http://schemas.microsoft.com/office/powerpoint/2010/main" val="7285740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67544" y="4987280"/>
            <a:ext cx="8352928" cy="601960"/>
          </a:xfrm>
        </p:spPr>
        <p:txBody>
          <a:bodyPr/>
          <a:lstStyle/>
          <a:p>
            <a:pPr algn="ctr"/>
            <a:r>
              <a:rPr lang="en-GB" sz="1800" dirty="0">
                <a:solidFill>
                  <a:schemeClr val="accent6">
                    <a:lumMod val="10000"/>
                  </a:schemeClr>
                </a:solidFill>
              </a:rPr>
              <a:t>EOSC-hub Kick-off Meeting, 9 Jan 2018, </a:t>
            </a:r>
            <a:r>
              <a:rPr lang="en-GB" sz="1800" dirty="0" smtClean="0">
                <a:solidFill>
                  <a:schemeClr val="accent6">
                    <a:lumMod val="10000"/>
                  </a:schemeClr>
                </a:solidFill>
              </a:rPr>
              <a:t>Amsterdam</a:t>
            </a:r>
            <a:endParaRPr lang="en-GB" sz="1800" dirty="0">
              <a:solidFill>
                <a:schemeClr val="accent6">
                  <a:lumMod val="10000"/>
                </a:schemeClr>
              </a:solidFill>
            </a:endParaRPr>
          </a:p>
        </p:txBody>
      </p:sp>
      <p:sp>
        <p:nvSpPr>
          <p:cNvPr id="7" name="Title 4"/>
          <p:cNvSpPr txBox="1">
            <a:spLocks/>
          </p:cNvSpPr>
          <p:nvPr/>
        </p:nvSpPr>
        <p:spPr>
          <a:xfrm>
            <a:off x="323528" y="2253824"/>
            <a:ext cx="4877001" cy="1383355"/>
          </a:xfrm>
          <a:prstGeom prst="rect">
            <a:avLst/>
          </a:prstGeom>
        </p:spPr>
        <p:txBody>
          <a:bodyPr>
            <a:normAutofit fontScale="97500"/>
          </a:bodyPr>
          <a:lstStyle>
            <a:lvl1pPr algn="l" defTabSz="457200" rtl="0" eaLnBrk="1" latinLnBrk="0" hangingPunct="1">
              <a:spcBef>
                <a:spcPct val="0"/>
              </a:spcBef>
              <a:buNone/>
              <a:defRPr sz="2800" b="1" i="0" kern="1200" baseline="0">
                <a:solidFill>
                  <a:schemeClr val="bg1"/>
                </a:solidFill>
                <a:latin typeface="Alte DIN 1451 Mittelschrift gepraegt" charset="0"/>
                <a:ea typeface="Alte DIN 1451 Mittelschrift gepraegt" charset="0"/>
                <a:cs typeface="Alte DIN 1451 Mittelschrift gepraegt" charset="0"/>
              </a:defRPr>
            </a:lvl1pPr>
          </a:lstStyle>
          <a:p>
            <a:r>
              <a:rPr lang="en-GB" smtClean="0"/>
              <a:t>Thanks!</a:t>
            </a:r>
            <a:br>
              <a:rPr lang="en-GB" smtClean="0"/>
            </a:br>
            <a:r>
              <a:rPr lang="en-GB" smtClean="0"/>
              <a:t/>
            </a:r>
            <a:br>
              <a:rPr lang="en-GB" smtClean="0"/>
            </a:br>
            <a:r>
              <a:rPr lang="en-GB" dirty="0" smtClean="0"/>
              <a:t>Questions?</a:t>
            </a:r>
            <a:endParaRPr lang="en-GB" dirty="0"/>
          </a:p>
        </p:txBody>
      </p:sp>
      <p:sp>
        <p:nvSpPr>
          <p:cNvPr id="8" name="Title 4"/>
          <p:cNvSpPr txBox="1">
            <a:spLocks/>
          </p:cNvSpPr>
          <p:nvPr/>
        </p:nvSpPr>
        <p:spPr>
          <a:xfrm>
            <a:off x="3199307" y="2013608"/>
            <a:ext cx="5025558" cy="48043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pPr algn="r"/>
            <a:r>
              <a:rPr lang="en-GB" sz="2400" dirty="0" err="1" smtClean="0">
                <a:solidFill>
                  <a:schemeClr val="tx2">
                    <a:lumMod val="20000"/>
                    <a:lumOff val="80000"/>
                  </a:schemeClr>
                </a:solidFill>
              </a:rPr>
              <a:t>matthew.viljoen@egi.eu</a:t>
            </a:r>
            <a:endParaRPr lang="en-GB" sz="2400" dirty="0" smtClean="0">
              <a:solidFill>
                <a:schemeClr val="tx2">
                  <a:lumMod val="20000"/>
                  <a:lumOff val="80000"/>
                </a:schemeClr>
              </a:solidFill>
            </a:endParaRPr>
          </a:p>
        </p:txBody>
      </p:sp>
    </p:spTree>
    <p:extLst>
      <p:ext uri="{BB962C8B-B14F-4D97-AF65-F5344CB8AC3E}">
        <p14:creationId xmlns:p14="http://schemas.microsoft.com/office/powerpoint/2010/main" val="10359193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2</a:t>
            </a:fld>
            <a:endParaRPr lang="en-US" dirty="0">
              <a:latin typeface="Calibri" charset="0"/>
              <a:ea typeface="Calibri" charset="0"/>
              <a:cs typeface="Calibri" charset="0"/>
            </a:endParaRPr>
          </a:p>
        </p:txBody>
      </p:sp>
      <p:sp>
        <p:nvSpPr>
          <p:cNvPr id="4" name="Title 3"/>
          <p:cNvSpPr>
            <a:spLocks noGrp="1"/>
          </p:cNvSpPr>
          <p:nvPr>
            <p:ph type="title"/>
          </p:nvPr>
        </p:nvSpPr>
        <p:spPr>
          <a:xfrm>
            <a:off x="2915816" y="2852936"/>
            <a:ext cx="4320480" cy="576064"/>
          </a:xfrm>
        </p:spPr>
        <p:txBody>
          <a:bodyPr/>
          <a:lstStyle/>
          <a:p>
            <a:r>
              <a:rPr lang="en-US" sz="3600" i="1" dirty="0" smtClean="0"/>
              <a:t>WP4 Federated Service Management</a:t>
            </a:r>
            <a:endParaRPr lang="en-US" sz="3600" i="1"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9 Jan 2018, Amsterdam</a:t>
            </a:r>
            <a:endParaRPr lang="en-US" dirty="0">
              <a:latin typeface="Calibri" charset="0"/>
              <a:ea typeface="Calibri" charset="0"/>
              <a:cs typeface="Calibri" charset="0"/>
            </a:endParaRPr>
          </a:p>
        </p:txBody>
      </p:sp>
    </p:spTree>
    <p:extLst>
      <p:ext uri="{BB962C8B-B14F-4D97-AF65-F5344CB8AC3E}">
        <p14:creationId xmlns:p14="http://schemas.microsoft.com/office/powerpoint/2010/main" val="15740384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3</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7272808" cy="576064"/>
          </a:xfrm>
        </p:spPr>
        <p:txBody>
          <a:bodyPr/>
          <a:lstStyle/>
          <a:p>
            <a:r>
              <a:rPr lang="en-US" dirty="0" err="1" smtClean="0"/>
              <a:t>FitSM</a:t>
            </a:r>
            <a:r>
              <a:rPr lang="en-US" dirty="0" smtClean="0"/>
              <a:t> Process Model mapped to EOSC-hub</a:t>
            </a:r>
            <a:endParaRPr lang="en-US" dirty="0"/>
          </a:p>
        </p:txBody>
      </p:sp>
      <p:sp>
        <p:nvSpPr>
          <p:cNvPr id="10" name="Rechteck 18"/>
          <p:cNvSpPr/>
          <p:nvPr/>
        </p:nvSpPr>
        <p:spPr>
          <a:xfrm>
            <a:off x="2422659" y="6330650"/>
            <a:ext cx="4057994" cy="256893"/>
          </a:xfrm>
          <a:prstGeom prst="rect">
            <a:avLst/>
          </a:prstGeom>
          <a:ln/>
        </p:spPr>
        <p:style>
          <a:lnRef idx="1">
            <a:schemeClr val="dk1"/>
          </a:lnRef>
          <a:fillRef idx="2">
            <a:schemeClr val="dk1"/>
          </a:fillRef>
          <a:effectRef idx="1">
            <a:schemeClr val="dk1"/>
          </a:effectRef>
          <a:fontRef idx="minor">
            <a:schemeClr val="dk1"/>
          </a:fontRef>
        </p:style>
        <p:txBody>
          <a:bodyPr numCol="1" rtlCol="0" anchor="ctr"/>
          <a:lstStyle/>
          <a:p>
            <a:pPr lvl="0" algn="ctr"/>
            <a:r>
              <a:rPr lang="en-GB" sz="1400" b="1" dirty="0" smtClean="0">
                <a:solidFill>
                  <a:schemeClr val="bg1">
                    <a:lumMod val="75000"/>
                  </a:schemeClr>
                </a:solidFill>
              </a:rPr>
              <a:t>Continual Service Improvement</a:t>
            </a:r>
            <a:endParaRPr lang="en-GB" sz="1400" b="1" dirty="0">
              <a:solidFill>
                <a:schemeClr val="bg1">
                  <a:lumMod val="75000"/>
                </a:schemeClr>
              </a:solidFill>
            </a:endParaRPr>
          </a:p>
        </p:txBody>
      </p:sp>
      <p:sp>
        <p:nvSpPr>
          <p:cNvPr id="15" name="Rechteck 6"/>
          <p:cNvSpPr/>
          <p:nvPr/>
        </p:nvSpPr>
        <p:spPr>
          <a:xfrm>
            <a:off x="2422659" y="1431325"/>
            <a:ext cx="4057994" cy="256893"/>
          </a:xfrm>
          <a:prstGeom prst="rect">
            <a:avLst/>
          </a:prstGeom>
          <a:ln/>
        </p:spPr>
        <p:style>
          <a:lnRef idx="1">
            <a:schemeClr val="dk1"/>
          </a:lnRef>
          <a:fillRef idx="2">
            <a:schemeClr val="dk1"/>
          </a:fillRef>
          <a:effectRef idx="1">
            <a:schemeClr val="dk1"/>
          </a:effectRef>
          <a:fontRef idx="minor">
            <a:schemeClr val="dk1"/>
          </a:fontRef>
        </p:style>
        <p:txBody>
          <a:bodyPr numCol="1" rtlCol="0" anchor="ctr"/>
          <a:lstStyle/>
          <a:p>
            <a:pPr lvl="0" algn="ctr"/>
            <a:r>
              <a:rPr lang="en-GB" sz="1400" b="1" dirty="0" smtClean="0">
                <a:solidFill>
                  <a:schemeClr val="bg1">
                    <a:lumMod val="75000"/>
                  </a:schemeClr>
                </a:solidFill>
              </a:rPr>
              <a:t>Service Portfolio Management</a:t>
            </a:r>
            <a:endParaRPr lang="en-GB" sz="1400" b="1" dirty="0">
              <a:solidFill>
                <a:schemeClr val="bg1">
                  <a:lumMod val="75000"/>
                </a:schemeClr>
              </a:solidFill>
            </a:endParaRPr>
          </a:p>
        </p:txBody>
      </p:sp>
      <p:sp>
        <p:nvSpPr>
          <p:cNvPr id="16" name="Rechteck 7"/>
          <p:cNvSpPr/>
          <p:nvPr/>
        </p:nvSpPr>
        <p:spPr>
          <a:xfrm>
            <a:off x="2422659" y="1805426"/>
            <a:ext cx="4057994" cy="256893"/>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smtClean="0"/>
              <a:t>Service Level Management</a:t>
            </a:r>
            <a:endParaRPr lang="en-GB" sz="1400" b="1" dirty="0"/>
          </a:p>
        </p:txBody>
      </p:sp>
      <p:sp>
        <p:nvSpPr>
          <p:cNvPr id="17" name="Rechteck 8"/>
          <p:cNvSpPr/>
          <p:nvPr/>
        </p:nvSpPr>
        <p:spPr>
          <a:xfrm>
            <a:off x="2422659" y="2193353"/>
            <a:ext cx="4057994" cy="256893"/>
          </a:xfrm>
          <a:prstGeom prst="rect">
            <a:avLst/>
          </a:prstGeom>
          <a:ln/>
        </p:spPr>
        <p:style>
          <a:lnRef idx="1">
            <a:schemeClr val="dk1"/>
          </a:lnRef>
          <a:fillRef idx="2">
            <a:schemeClr val="dk1"/>
          </a:fillRef>
          <a:effectRef idx="1">
            <a:schemeClr val="dk1"/>
          </a:effectRef>
          <a:fontRef idx="minor">
            <a:schemeClr val="dk1"/>
          </a:fontRef>
        </p:style>
        <p:txBody>
          <a:bodyPr numCol="1" rtlCol="0" anchor="ctr"/>
          <a:lstStyle/>
          <a:p>
            <a:pPr lvl="0" algn="ctr"/>
            <a:r>
              <a:rPr lang="en-GB" sz="1400" b="1" dirty="0" smtClean="0">
                <a:solidFill>
                  <a:schemeClr val="bg1">
                    <a:lumMod val="75000"/>
                  </a:schemeClr>
                </a:solidFill>
              </a:rPr>
              <a:t>Service Reporting</a:t>
            </a:r>
            <a:endParaRPr lang="en-GB" sz="1400" b="1" dirty="0">
              <a:solidFill>
                <a:schemeClr val="bg1">
                  <a:lumMod val="75000"/>
                </a:schemeClr>
              </a:solidFill>
            </a:endParaRPr>
          </a:p>
        </p:txBody>
      </p:sp>
      <p:sp>
        <p:nvSpPr>
          <p:cNvPr id="18" name="Rechteck 9"/>
          <p:cNvSpPr/>
          <p:nvPr/>
        </p:nvSpPr>
        <p:spPr>
          <a:xfrm>
            <a:off x="2422659" y="2969207"/>
            <a:ext cx="4057994" cy="256893"/>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smtClean="0"/>
              <a:t>Capacity Management</a:t>
            </a:r>
            <a:endParaRPr lang="en-GB" sz="1400" b="1" dirty="0"/>
          </a:p>
        </p:txBody>
      </p:sp>
      <p:sp>
        <p:nvSpPr>
          <p:cNvPr id="19" name="Rechteck 10"/>
          <p:cNvSpPr/>
          <p:nvPr/>
        </p:nvSpPr>
        <p:spPr>
          <a:xfrm>
            <a:off x="2422659" y="3343308"/>
            <a:ext cx="4057994" cy="256893"/>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smtClean="0"/>
              <a:t>Information Security Management</a:t>
            </a:r>
            <a:endParaRPr lang="en-GB" sz="1400" b="1" dirty="0"/>
          </a:p>
        </p:txBody>
      </p:sp>
      <p:sp>
        <p:nvSpPr>
          <p:cNvPr id="20" name="Rechteck 11"/>
          <p:cNvSpPr/>
          <p:nvPr/>
        </p:nvSpPr>
        <p:spPr>
          <a:xfrm>
            <a:off x="2422659" y="3717409"/>
            <a:ext cx="4057994" cy="256893"/>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algn="ctr"/>
            <a:r>
              <a:rPr lang="en-GB" sz="1400" b="1" dirty="0" smtClean="0"/>
              <a:t>Customer Relationship </a:t>
            </a:r>
            <a:r>
              <a:rPr lang="en-GB" sz="1400" b="1" dirty="0" err="1" smtClean="0"/>
              <a:t>Mgmt</a:t>
            </a:r>
            <a:endParaRPr lang="en-GB" sz="1400" b="1" dirty="0"/>
          </a:p>
        </p:txBody>
      </p:sp>
      <p:sp>
        <p:nvSpPr>
          <p:cNvPr id="21" name="Rechteck 12"/>
          <p:cNvSpPr/>
          <p:nvPr/>
        </p:nvSpPr>
        <p:spPr>
          <a:xfrm>
            <a:off x="2422659" y="4091510"/>
            <a:ext cx="4057994" cy="256893"/>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smtClean="0"/>
              <a:t>Supplier Relationship Management</a:t>
            </a:r>
            <a:endParaRPr lang="en-GB" sz="1400" b="1" dirty="0"/>
          </a:p>
        </p:txBody>
      </p:sp>
      <p:sp>
        <p:nvSpPr>
          <p:cNvPr id="22" name="Rechteck 13"/>
          <p:cNvSpPr/>
          <p:nvPr/>
        </p:nvSpPr>
        <p:spPr>
          <a:xfrm>
            <a:off x="2422659" y="4465611"/>
            <a:ext cx="4057994" cy="256893"/>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algn="ctr"/>
            <a:r>
              <a:rPr lang="en-GB" sz="1400" b="1" dirty="0" smtClean="0"/>
              <a:t>Incident and Service Request </a:t>
            </a:r>
            <a:r>
              <a:rPr lang="en-GB" sz="1400" b="1" dirty="0" err="1" smtClean="0"/>
              <a:t>Mgmt</a:t>
            </a:r>
            <a:r>
              <a:rPr lang="en-GB" sz="1400" b="1" dirty="0" smtClean="0"/>
              <a:t>	</a:t>
            </a:r>
            <a:endParaRPr lang="en-GB" sz="1400" b="1" dirty="0"/>
          </a:p>
        </p:txBody>
      </p:sp>
      <p:sp>
        <p:nvSpPr>
          <p:cNvPr id="23" name="Rechteck 14"/>
          <p:cNvSpPr/>
          <p:nvPr/>
        </p:nvSpPr>
        <p:spPr>
          <a:xfrm>
            <a:off x="2422659" y="4842733"/>
            <a:ext cx="4057994" cy="256893"/>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smtClean="0"/>
              <a:t>Problem Management</a:t>
            </a:r>
            <a:endParaRPr lang="en-GB" sz="1400" b="1" dirty="0"/>
          </a:p>
        </p:txBody>
      </p:sp>
      <p:sp>
        <p:nvSpPr>
          <p:cNvPr id="24" name="Rechteck 15"/>
          <p:cNvSpPr/>
          <p:nvPr/>
        </p:nvSpPr>
        <p:spPr>
          <a:xfrm>
            <a:off x="2422659" y="5216834"/>
            <a:ext cx="4057994" cy="256893"/>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smtClean="0"/>
              <a:t>Configuration Management</a:t>
            </a:r>
            <a:endParaRPr lang="en-GB" sz="1400" b="1" dirty="0"/>
          </a:p>
        </p:txBody>
      </p:sp>
      <p:sp>
        <p:nvSpPr>
          <p:cNvPr id="25" name="Rechteck 16"/>
          <p:cNvSpPr/>
          <p:nvPr/>
        </p:nvSpPr>
        <p:spPr>
          <a:xfrm>
            <a:off x="2422659" y="5584221"/>
            <a:ext cx="4057994" cy="256893"/>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smtClean="0"/>
              <a:t>Change Management</a:t>
            </a:r>
            <a:endParaRPr lang="en-GB" sz="1400" b="1" dirty="0"/>
          </a:p>
        </p:txBody>
      </p:sp>
      <p:sp>
        <p:nvSpPr>
          <p:cNvPr id="26" name="Rechteck 17"/>
          <p:cNvSpPr/>
          <p:nvPr/>
        </p:nvSpPr>
        <p:spPr>
          <a:xfrm>
            <a:off x="2422659" y="5958322"/>
            <a:ext cx="4057994" cy="256893"/>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smtClean="0"/>
              <a:t>Release and Deployment  </a:t>
            </a:r>
            <a:r>
              <a:rPr lang="en-GB" sz="1400" b="1" dirty="0" err="1" smtClean="0"/>
              <a:t>Mgmt</a:t>
            </a:r>
            <a:endParaRPr lang="en-GB" sz="1400" b="1" dirty="0"/>
          </a:p>
        </p:txBody>
      </p:sp>
      <p:sp>
        <p:nvSpPr>
          <p:cNvPr id="27" name="Rechteck 19"/>
          <p:cNvSpPr/>
          <p:nvPr/>
        </p:nvSpPr>
        <p:spPr>
          <a:xfrm>
            <a:off x="2422659" y="2581280"/>
            <a:ext cx="4057994" cy="256893"/>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smtClean="0"/>
              <a:t>Service Availability and Continuity Management</a:t>
            </a:r>
            <a:endParaRPr lang="en-GB" sz="1400" b="1" dirty="0"/>
          </a:p>
        </p:txBody>
      </p:sp>
      <p:grpSp>
        <p:nvGrpSpPr>
          <p:cNvPr id="35" name="Group 34"/>
          <p:cNvGrpSpPr/>
          <p:nvPr/>
        </p:nvGrpSpPr>
        <p:grpSpPr>
          <a:xfrm>
            <a:off x="561371" y="2581278"/>
            <a:ext cx="1756439" cy="613143"/>
            <a:chOff x="288033" y="2751174"/>
            <a:chExt cx="1756439" cy="613143"/>
          </a:xfrm>
        </p:grpSpPr>
        <p:sp>
          <p:nvSpPr>
            <p:cNvPr id="48" name="TextBox 47"/>
            <p:cNvSpPr txBox="1"/>
            <p:nvPr/>
          </p:nvSpPr>
          <p:spPr>
            <a:xfrm>
              <a:off x="288033" y="2918383"/>
              <a:ext cx="800219" cy="369332"/>
            </a:xfrm>
            <a:prstGeom prst="rect">
              <a:avLst/>
            </a:prstGeom>
            <a:noFill/>
          </p:spPr>
          <p:txBody>
            <a:bodyPr wrap="none" rtlCol="0">
              <a:spAutoFit/>
            </a:bodyPr>
            <a:lstStyle/>
            <a:p>
              <a:r>
                <a:rPr lang="en-US" dirty="0" smtClean="0"/>
                <a:t>WP4.3</a:t>
              </a:r>
              <a:endParaRPr lang="en-US" dirty="0"/>
            </a:p>
          </p:txBody>
        </p:sp>
        <p:sp>
          <p:nvSpPr>
            <p:cNvPr id="49" name="Right Brace 48"/>
            <p:cNvSpPr/>
            <p:nvPr/>
          </p:nvSpPr>
          <p:spPr>
            <a:xfrm rot="10800000">
              <a:off x="1051091" y="2751174"/>
              <a:ext cx="993381" cy="613143"/>
            </a:xfrm>
            <a:prstGeom prst="rightBrace">
              <a:avLst>
                <a:gd name="adj1" fmla="val 8333"/>
                <a:gd name="adj2" fmla="val 46370"/>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6" name="Group 35"/>
          <p:cNvGrpSpPr/>
          <p:nvPr/>
        </p:nvGrpSpPr>
        <p:grpSpPr>
          <a:xfrm>
            <a:off x="561372" y="1807570"/>
            <a:ext cx="1734138" cy="369332"/>
            <a:chOff x="288035" y="3502755"/>
            <a:chExt cx="1734138" cy="369332"/>
          </a:xfrm>
        </p:grpSpPr>
        <p:sp>
          <p:nvSpPr>
            <p:cNvPr id="46" name="TextBox 45"/>
            <p:cNvSpPr txBox="1"/>
            <p:nvPr/>
          </p:nvSpPr>
          <p:spPr>
            <a:xfrm>
              <a:off x="288035" y="3502755"/>
              <a:ext cx="800219" cy="369332"/>
            </a:xfrm>
            <a:prstGeom prst="rect">
              <a:avLst/>
            </a:prstGeom>
            <a:noFill/>
          </p:spPr>
          <p:txBody>
            <a:bodyPr wrap="none" rtlCol="0">
              <a:spAutoFit/>
            </a:bodyPr>
            <a:lstStyle/>
            <a:p>
              <a:r>
                <a:rPr lang="en-US" dirty="0" smtClean="0"/>
                <a:t>WP4.1</a:t>
              </a:r>
              <a:endParaRPr lang="en-US" dirty="0"/>
            </a:p>
          </p:txBody>
        </p:sp>
        <p:cxnSp>
          <p:nvCxnSpPr>
            <p:cNvPr id="47" name="Straight Connector 46"/>
            <p:cNvCxnSpPr/>
            <p:nvPr/>
          </p:nvCxnSpPr>
          <p:spPr>
            <a:xfrm flipV="1">
              <a:off x="1021814" y="3687421"/>
              <a:ext cx="1000359" cy="8745"/>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550229" y="4536455"/>
            <a:ext cx="1782457" cy="645832"/>
            <a:chOff x="276891" y="4706351"/>
            <a:chExt cx="1782457" cy="645832"/>
          </a:xfrm>
        </p:grpSpPr>
        <p:sp>
          <p:nvSpPr>
            <p:cNvPr id="42" name="TextBox 41"/>
            <p:cNvSpPr txBox="1"/>
            <p:nvPr/>
          </p:nvSpPr>
          <p:spPr>
            <a:xfrm>
              <a:off x="276891" y="4807431"/>
              <a:ext cx="800219" cy="369332"/>
            </a:xfrm>
            <a:prstGeom prst="rect">
              <a:avLst/>
            </a:prstGeom>
            <a:noFill/>
          </p:spPr>
          <p:txBody>
            <a:bodyPr wrap="none" rtlCol="0">
              <a:spAutoFit/>
            </a:bodyPr>
            <a:lstStyle/>
            <a:p>
              <a:r>
                <a:rPr lang="en-US" dirty="0" smtClean="0"/>
                <a:t>WP4.5</a:t>
              </a:r>
              <a:endParaRPr lang="en-US" dirty="0"/>
            </a:p>
          </p:txBody>
        </p:sp>
        <p:sp>
          <p:nvSpPr>
            <p:cNvPr id="43" name="Right Brace 42"/>
            <p:cNvSpPr/>
            <p:nvPr/>
          </p:nvSpPr>
          <p:spPr>
            <a:xfrm rot="10800000">
              <a:off x="995797" y="4706351"/>
              <a:ext cx="1063551" cy="645832"/>
            </a:xfrm>
            <a:prstGeom prst="righ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9" name="Group 38"/>
          <p:cNvGrpSpPr/>
          <p:nvPr/>
        </p:nvGrpSpPr>
        <p:grpSpPr>
          <a:xfrm>
            <a:off x="531432" y="5291021"/>
            <a:ext cx="1797536" cy="924194"/>
            <a:chOff x="258094" y="5460917"/>
            <a:chExt cx="1797536" cy="924194"/>
          </a:xfrm>
        </p:grpSpPr>
        <p:sp>
          <p:nvSpPr>
            <p:cNvPr id="40" name="TextBox 39"/>
            <p:cNvSpPr txBox="1"/>
            <p:nvPr/>
          </p:nvSpPr>
          <p:spPr>
            <a:xfrm>
              <a:off x="258094" y="5732347"/>
              <a:ext cx="800219" cy="369332"/>
            </a:xfrm>
            <a:prstGeom prst="rect">
              <a:avLst/>
            </a:prstGeom>
            <a:noFill/>
          </p:spPr>
          <p:txBody>
            <a:bodyPr wrap="none" rtlCol="0">
              <a:spAutoFit/>
            </a:bodyPr>
            <a:lstStyle/>
            <a:p>
              <a:r>
                <a:rPr lang="en-US" dirty="0" smtClean="0"/>
                <a:t>WP4.6</a:t>
              </a:r>
              <a:endParaRPr lang="en-US" dirty="0"/>
            </a:p>
          </p:txBody>
        </p:sp>
        <p:sp>
          <p:nvSpPr>
            <p:cNvPr id="41" name="Right Brace 40"/>
            <p:cNvSpPr/>
            <p:nvPr/>
          </p:nvSpPr>
          <p:spPr>
            <a:xfrm rot="10800000">
              <a:off x="995797" y="5460917"/>
              <a:ext cx="1059833" cy="924194"/>
            </a:xfrm>
            <a:prstGeom prst="righ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7" name="Group 76"/>
          <p:cNvGrpSpPr/>
          <p:nvPr/>
        </p:nvGrpSpPr>
        <p:grpSpPr>
          <a:xfrm>
            <a:off x="583672" y="6252399"/>
            <a:ext cx="1741200" cy="369332"/>
            <a:chOff x="583672" y="6252399"/>
            <a:chExt cx="1741200" cy="369332"/>
          </a:xfrm>
        </p:grpSpPr>
        <p:sp>
          <p:nvSpPr>
            <p:cNvPr id="13" name="TextBox 12"/>
            <p:cNvSpPr txBox="1"/>
            <p:nvPr/>
          </p:nvSpPr>
          <p:spPr>
            <a:xfrm>
              <a:off x="583672" y="6252399"/>
              <a:ext cx="800219" cy="369332"/>
            </a:xfrm>
            <a:prstGeom prst="rect">
              <a:avLst/>
            </a:prstGeom>
            <a:noFill/>
          </p:spPr>
          <p:txBody>
            <a:bodyPr wrap="none" rtlCol="0">
              <a:spAutoFit/>
            </a:bodyPr>
            <a:lstStyle/>
            <a:p>
              <a:r>
                <a:rPr lang="en-US" dirty="0" smtClean="0">
                  <a:solidFill>
                    <a:schemeClr val="bg1">
                      <a:lumMod val="75000"/>
                    </a:schemeClr>
                  </a:solidFill>
                </a:rPr>
                <a:t>WP1.3</a:t>
              </a:r>
              <a:endParaRPr lang="en-US" dirty="0">
                <a:solidFill>
                  <a:schemeClr val="bg1">
                    <a:lumMod val="75000"/>
                  </a:schemeClr>
                </a:solidFill>
              </a:endParaRPr>
            </a:p>
          </p:txBody>
        </p:sp>
        <p:cxnSp>
          <p:nvCxnSpPr>
            <p:cNvPr id="14" name="Straight Connector 13"/>
            <p:cNvCxnSpPr/>
            <p:nvPr/>
          </p:nvCxnSpPr>
          <p:spPr>
            <a:xfrm flipV="1">
              <a:off x="1324513" y="6434988"/>
              <a:ext cx="1000359" cy="8745"/>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75" name="Group 74"/>
          <p:cNvGrpSpPr/>
          <p:nvPr/>
        </p:nvGrpSpPr>
        <p:grpSpPr>
          <a:xfrm>
            <a:off x="565087" y="1548700"/>
            <a:ext cx="1730423" cy="403414"/>
            <a:chOff x="565087" y="1548700"/>
            <a:chExt cx="1730423" cy="403414"/>
          </a:xfrm>
        </p:grpSpPr>
        <p:sp>
          <p:nvSpPr>
            <p:cNvPr id="52" name="TextBox 51"/>
            <p:cNvSpPr txBox="1"/>
            <p:nvPr/>
          </p:nvSpPr>
          <p:spPr>
            <a:xfrm>
              <a:off x="565087" y="1556792"/>
              <a:ext cx="800219" cy="369332"/>
            </a:xfrm>
            <a:prstGeom prst="rect">
              <a:avLst/>
            </a:prstGeom>
            <a:noFill/>
          </p:spPr>
          <p:txBody>
            <a:bodyPr wrap="none" rtlCol="0">
              <a:spAutoFit/>
            </a:bodyPr>
            <a:lstStyle/>
            <a:p>
              <a:r>
                <a:rPr lang="en-US" dirty="0" smtClean="0">
                  <a:solidFill>
                    <a:schemeClr val="tx1">
                      <a:lumMod val="40000"/>
                      <a:lumOff val="60000"/>
                    </a:schemeClr>
                  </a:solidFill>
                </a:rPr>
                <a:t>WP2.2</a:t>
              </a:r>
              <a:endParaRPr lang="en-US" dirty="0">
                <a:solidFill>
                  <a:schemeClr val="tx1">
                    <a:lumMod val="40000"/>
                    <a:lumOff val="60000"/>
                  </a:schemeClr>
                </a:solidFill>
              </a:endParaRPr>
            </a:p>
          </p:txBody>
        </p:sp>
        <p:sp>
          <p:nvSpPr>
            <p:cNvPr id="57" name="Right Brace 56"/>
            <p:cNvSpPr/>
            <p:nvPr/>
          </p:nvSpPr>
          <p:spPr>
            <a:xfrm rot="10800000">
              <a:off x="1295151" y="1548700"/>
              <a:ext cx="1000359" cy="403414"/>
            </a:xfrm>
            <a:prstGeom prst="rightBrace">
              <a:avLst>
                <a:gd name="adj1" fmla="val 8333"/>
                <a:gd name="adj2" fmla="val 45849"/>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lumMod val="40000"/>
                    <a:lumOff val="60000"/>
                  </a:schemeClr>
                </a:solidFill>
              </a:endParaRPr>
            </a:p>
          </p:txBody>
        </p:sp>
      </p:grpSp>
      <p:grpSp>
        <p:nvGrpSpPr>
          <p:cNvPr id="7" name="Group 6"/>
          <p:cNvGrpSpPr/>
          <p:nvPr/>
        </p:nvGrpSpPr>
        <p:grpSpPr>
          <a:xfrm>
            <a:off x="564413" y="2121959"/>
            <a:ext cx="1734138" cy="369332"/>
            <a:chOff x="585259" y="2121959"/>
            <a:chExt cx="1734138" cy="369332"/>
          </a:xfrm>
        </p:grpSpPr>
        <p:sp>
          <p:nvSpPr>
            <p:cNvPr id="58" name="TextBox 57"/>
            <p:cNvSpPr txBox="1"/>
            <p:nvPr/>
          </p:nvSpPr>
          <p:spPr>
            <a:xfrm>
              <a:off x="585259" y="2121959"/>
              <a:ext cx="800219" cy="369332"/>
            </a:xfrm>
            <a:prstGeom prst="rect">
              <a:avLst/>
            </a:prstGeom>
            <a:noFill/>
          </p:spPr>
          <p:txBody>
            <a:bodyPr wrap="none" rtlCol="0">
              <a:spAutoFit/>
            </a:bodyPr>
            <a:lstStyle/>
            <a:p>
              <a:r>
                <a:rPr lang="en-US" dirty="0" smtClean="0">
                  <a:solidFill>
                    <a:schemeClr val="bg1">
                      <a:lumMod val="75000"/>
                    </a:schemeClr>
                  </a:solidFill>
                </a:rPr>
                <a:t>WP5.2</a:t>
              </a:r>
              <a:endParaRPr lang="en-US" dirty="0">
                <a:solidFill>
                  <a:schemeClr val="bg1">
                    <a:lumMod val="75000"/>
                  </a:schemeClr>
                </a:solidFill>
              </a:endParaRPr>
            </a:p>
          </p:txBody>
        </p:sp>
        <p:cxnSp>
          <p:nvCxnSpPr>
            <p:cNvPr id="59" name="Straight Connector 58"/>
            <p:cNvCxnSpPr/>
            <p:nvPr/>
          </p:nvCxnSpPr>
          <p:spPr>
            <a:xfrm flipV="1">
              <a:off x="1319038" y="2306625"/>
              <a:ext cx="1000359" cy="8745"/>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66" name="Group 65"/>
          <p:cNvGrpSpPr/>
          <p:nvPr/>
        </p:nvGrpSpPr>
        <p:grpSpPr>
          <a:xfrm>
            <a:off x="583672" y="4022327"/>
            <a:ext cx="1734138" cy="369332"/>
            <a:chOff x="288035" y="3502755"/>
            <a:chExt cx="1734138" cy="369332"/>
          </a:xfrm>
        </p:grpSpPr>
        <p:sp>
          <p:nvSpPr>
            <p:cNvPr id="67" name="TextBox 66"/>
            <p:cNvSpPr txBox="1"/>
            <p:nvPr/>
          </p:nvSpPr>
          <p:spPr>
            <a:xfrm>
              <a:off x="288035" y="3502755"/>
              <a:ext cx="800219" cy="369332"/>
            </a:xfrm>
            <a:prstGeom prst="rect">
              <a:avLst/>
            </a:prstGeom>
            <a:noFill/>
          </p:spPr>
          <p:txBody>
            <a:bodyPr wrap="none" rtlCol="0">
              <a:spAutoFit/>
            </a:bodyPr>
            <a:lstStyle/>
            <a:p>
              <a:r>
                <a:rPr lang="en-US" dirty="0" smtClean="0"/>
                <a:t>WP4.1</a:t>
              </a:r>
              <a:endParaRPr lang="en-US" dirty="0"/>
            </a:p>
          </p:txBody>
        </p:sp>
        <p:cxnSp>
          <p:nvCxnSpPr>
            <p:cNvPr id="68" name="Straight Connector 67"/>
            <p:cNvCxnSpPr/>
            <p:nvPr/>
          </p:nvCxnSpPr>
          <p:spPr>
            <a:xfrm flipV="1">
              <a:off x="1021814" y="3687421"/>
              <a:ext cx="1000359" cy="8745"/>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69" name="Group 68"/>
          <p:cNvGrpSpPr/>
          <p:nvPr/>
        </p:nvGrpSpPr>
        <p:grpSpPr>
          <a:xfrm>
            <a:off x="566983" y="3692052"/>
            <a:ext cx="1734138" cy="369332"/>
            <a:chOff x="288035" y="3502755"/>
            <a:chExt cx="1734138" cy="369332"/>
          </a:xfrm>
        </p:grpSpPr>
        <p:sp>
          <p:nvSpPr>
            <p:cNvPr id="70" name="TextBox 69"/>
            <p:cNvSpPr txBox="1"/>
            <p:nvPr/>
          </p:nvSpPr>
          <p:spPr>
            <a:xfrm>
              <a:off x="288035" y="3502755"/>
              <a:ext cx="800219" cy="369332"/>
            </a:xfrm>
            <a:prstGeom prst="rect">
              <a:avLst/>
            </a:prstGeom>
            <a:noFill/>
          </p:spPr>
          <p:txBody>
            <a:bodyPr wrap="none" rtlCol="0">
              <a:spAutoFit/>
            </a:bodyPr>
            <a:lstStyle/>
            <a:p>
              <a:r>
                <a:rPr lang="en-US" dirty="0" smtClean="0"/>
                <a:t>WP4.2</a:t>
              </a:r>
              <a:endParaRPr lang="en-US" dirty="0"/>
            </a:p>
          </p:txBody>
        </p:sp>
        <p:cxnSp>
          <p:nvCxnSpPr>
            <p:cNvPr id="71" name="Straight Connector 70"/>
            <p:cNvCxnSpPr/>
            <p:nvPr/>
          </p:nvCxnSpPr>
          <p:spPr>
            <a:xfrm flipV="1">
              <a:off x="1021814" y="3687421"/>
              <a:ext cx="1000359" cy="8745"/>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76" name="Group 75"/>
          <p:cNvGrpSpPr/>
          <p:nvPr/>
        </p:nvGrpSpPr>
        <p:grpSpPr>
          <a:xfrm>
            <a:off x="561371" y="3286305"/>
            <a:ext cx="1734138" cy="369332"/>
            <a:chOff x="561371" y="3286305"/>
            <a:chExt cx="1734138" cy="369332"/>
          </a:xfrm>
        </p:grpSpPr>
        <p:sp>
          <p:nvSpPr>
            <p:cNvPr id="73" name="TextBox 72"/>
            <p:cNvSpPr txBox="1"/>
            <p:nvPr/>
          </p:nvSpPr>
          <p:spPr>
            <a:xfrm>
              <a:off x="561371" y="3286305"/>
              <a:ext cx="800219" cy="369332"/>
            </a:xfrm>
            <a:prstGeom prst="rect">
              <a:avLst/>
            </a:prstGeom>
            <a:noFill/>
          </p:spPr>
          <p:txBody>
            <a:bodyPr wrap="none" rtlCol="0">
              <a:spAutoFit/>
            </a:bodyPr>
            <a:lstStyle/>
            <a:p>
              <a:r>
                <a:rPr lang="en-US" dirty="0" smtClean="0"/>
                <a:t>WP4.4</a:t>
              </a:r>
              <a:endParaRPr lang="en-US" dirty="0"/>
            </a:p>
          </p:txBody>
        </p:sp>
        <p:cxnSp>
          <p:nvCxnSpPr>
            <p:cNvPr id="74" name="Straight Connector 73"/>
            <p:cNvCxnSpPr/>
            <p:nvPr/>
          </p:nvCxnSpPr>
          <p:spPr>
            <a:xfrm flipV="1">
              <a:off x="1295150" y="3470971"/>
              <a:ext cx="1000359" cy="8745"/>
            </a:xfrm>
            <a:prstGeom prst="line">
              <a:avLst/>
            </a:prstGeom>
            <a:ln w="1905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671528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4</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8568952" cy="576064"/>
          </a:xfrm>
        </p:spPr>
        <p:txBody>
          <a:bodyPr/>
          <a:lstStyle/>
          <a:p>
            <a:r>
              <a:rPr lang="en-US" dirty="0" smtClean="0"/>
              <a:t>WP4 Federated Services Management Overview</a:t>
            </a:r>
            <a:endParaRPr lang="en-US"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9 Jan 2018, Amsterdam</a:t>
            </a:r>
            <a:endParaRPr lang="en-US" dirty="0">
              <a:latin typeface="Calibri" charset="0"/>
              <a:ea typeface="Calibri" charset="0"/>
              <a:cs typeface="Calibri" charset="0"/>
            </a:endParaRPr>
          </a:p>
        </p:txBody>
      </p:sp>
      <p:sp>
        <p:nvSpPr>
          <p:cNvPr id="8" name="Inhaltsplatzhalter 2"/>
          <p:cNvSpPr>
            <a:spLocks noGrp="1"/>
          </p:cNvSpPr>
          <p:nvPr>
            <p:ph idx="1"/>
          </p:nvPr>
        </p:nvSpPr>
        <p:spPr>
          <a:xfrm>
            <a:off x="193654" y="1124744"/>
            <a:ext cx="8950346" cy="5197874"/>
          </a:xfrm>
        </p:spPr>
        <p:txBody>
          <a:bodyPr>
            <a:normAutofit/>
          </a:bodyPr>
          <a:lstStyle/>
          <a:p>
            <a:pPr marL="0" indent="0">
              <a:spcBef>
                <a:spcPts val="300"/>
              </a:spcBef>
              <a:spcAft>
                <a:spcPts val="300"/>
              </a:spcAft>
              <a:buNone/>
            </a:pPr>
            <a:endParaRPr lang="en-US" b="1" i="1" dirty="0">
              <a:latin typeface="Calibri" charset="0"/>
              <a:ea typeface="Calibri" charset="0"/>
              <a:cs typeface="Calibri" charset="0"/>
            </a:endParaRPr>
          </a:p>
          <a:p>
            <a:pPr marL="0" indent="0" algn="ctr">
              <a:spcBef>
                <a:spcPts val="300"/>
              </a:spcBef>
              <a:spcAft>
                <a:spcPts val="300"/>
              </a:spcAft>
              <a:buNone/>
            </a:pPr>
            <a:r>
              <a:rPr lang="en-US" sz="2800" b="1" i="1" dirty="0" smtClean="0">
                <a:latin typeface="Calibri" charset="0"/>
                <a:ea typeface="Calibri" charset="0"/>
                <a:cs typeface="Calibri" charset="0"/>
              </a:rPr>
              <a:t>Ensuring quality of service</a:t>
            </a:r>
          </a:p>
          <a:p>
            <a:pPr>
              <a:spcBef>
                <a:spcPts val="300"/>
              </a:spcBef>
              <a:spcAft>
                <a:spcPts val="300"/>
              </a:spcAft>
            </a:pPr>
            <a:endParaRPr lang="en-US" b="1" i="1" dirty="0" smtClean="0">
              <a:latin typeface="Calibri" charset="0"/>
              <a:ea typeface="Calibri" charset="0"/>
              <a:cs typeface="Calibri" charset="0"/>
            </a:endParaRPr>
          </a:p>
          <a:p>
            <a:pPr>
              <a:spcBef>
                <a:spcPts val="300"/>
              </a:spcBef>
              <a:spcAft>
                <a:spcPts val="300"/>
              </a:spcAft>
            </a:pPr>
            <a:r>
              <a:rPr lang="en-US" b="1" dirty="0" smtClean="0">
                <a:latin typeface="Calibri" charset="0"/>
                <a:ea typeface="Calibri" charset="0"/>
                <a:cs typeface="Calibri" charset="0"/>
              </a:rPr>
              <a:t>ITSM best practices implementation across the federation</a:t>
            </a:r>
          </a:p>
          <a:p>
            <a:pPr>
              <a:spcBef>
                <a:spcPts val="300"/>
              </a:spcBef>
              <a:spcAft>
                <a:spcPts val="300"/>
              </a:spcAft>
            </a:pPr>
            <a:r>
              <a:rPr lang="en-US" b="1" dirty="0" smtClean="0">
                <a:latin typeface="Calibri" charset="0"/>
                <a:ea typeface="Calibri" charset="0"/>
                <a:cs typeface="Calibri" charset="0"/>
              </a:rPr>
              <a:t>Continuous improvement of operations architecture</a:t>
            </a:r>
          </a:p>
          <a:p>
            <a:pPr>
              <a:spcBef>
                <a:spcPts val="300"/>
              </a:spcBef>
              <a:spcAft>
                <a:spcPts val="300"/>
              </a:spcAft>
            </a:pPr>
            <a:r>
              <a:rPr lang="en-US" b="1" dirty="0" smtClean="0">
                <a:latin typeface="Calibri" charset="0"/>
                <a:ea typeface="Calibri" charset="0"/>
                <a:cs typeface="Calibri" charset="0"/>
              </a:rPr>
              <a:t>Coordination of federated operations, defining policies, procedures and overseeing their implementation. </a:t>
            </a:r>
            <a:endParaRPr lang="en-US" b="1" dirty="0">
              <a:latin typeface="Calibri" charset="0"/>
              <a:ea typeface="Calibri" charset="0"/>
              <a:cs typeface="Calibri" charset="0"/>
            </a:endParaRPr>
          </a:p>
          <a:p>
            <a:pPr>
              <a:spcBef>
                <a:spcPts val="300"/>
              </a:spcBef>
              <a:spcAft>
                <a:spcPts val="300"/>
              </a:spcAft>
            </a:pPr>
            <a:r>
              <a:rPr lang="en-US" b="1" dirty="0" smtClean="0">
                <a:latin typeface="Calibri" charset="0"/>
                <a:ea typeface="Calibri" charset="0"/>
                <a:cs typeface="Calibri" charset="0"/>
              </a:rPr>
              <a:t>Supporting new SPs joining the federation, ensuring new users can access services in the catalogue and ensuring </a:t>
            </a:r>
            <a:r>
              <a:rPr lang="en-US" b="1" dirty="0" err="1" smtClean="0">
                <a:latin typeface="Calibri" charset="0"/>
                <a:ea typeface="Calibri" charset="0"/>
                <a:cs typeface="Calibri" charset="0"/>
              </a:rPr>
              <a:t>QoS</a:t>
            </a:r>
            <a:r>
              <a:rPr lang="en-US" b="1" dirty="0" smtClean="0">
                <a:latin typeface="Calibri" charset="0"/>
                <a:ea typeface="Calibri" charset="0"/>
                <a:cs typeface="Calibri" charset="0"/>
              </a:rPr>
              <a:t> provided to users</a:t>
            </a:r>
          </a:p>
          <a:p>
            <a:pPr>
              <a:spcBef>
                <a:spcPts val="300"/>
              </a:spcBef>
              <a:spcAft>
                <a:spcPts val="300"/>
              </a:spcAft>
            </a:pPr>
            <a:r>
              <a:rPr lang="en-US" b="1" dirty="0" smtClean="0">
                <a:latin typeface="Calibri" charset="0"/>
                <a:ea typeface="Calibri" charset="0"/>
                <a:cs typeface="Calibri" charset="0"/>
              </a:rPr>
              <a:t>Collaborating with other initiatives (e.g. GEANT) exchanging best practices, knowledge &amp; involving in operations processes</a:t>
            </a:r>
          </a:p>
        </p:txBody>
      </p:sp>
    </p:spTree>
    <p:extLst>
      <p:ext uri="{BB962C8B-B14F-4D97-AF65-F5344CB8AC3E}">
        <p14:creationId xmlns:p14="http://schemas.microsoft.com/office/powerpoint/2010/main" val="6524521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5</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8568952" cy="576064"/>
          </a:xfrm>
        </p:spPr>
        <p:txBody>
          <a:bodyPr/>
          <a:lstStyle/>
          <a:p>
            <a:r>
              <a:rPr lang="en-US" dirty="0" smtClean="0"/>
              <a:t>WP4 Federated Services Management Overview</a:t>
            </a:r>
            <a:endParaRPr lang="en-US"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9 Jan 2018, Amsterdam</a:t>
            </a:r>
            <a:endParaRPr lang="en-US" dirty="0">
              <a:latin typeface="Calibri" charset="0"/>
              <a:ea typeface="Calibri" charset="0"/>
              <a:cs typeface="Calibri" charset="0"/>
            </a:endParaRPr>
          </a:p>
        </p:txBody>
      </p:sp>
      <p:sp>
        <p:nvSpPr>
          <p:cNvPr id="8" name="Inhaltsplatzhalter 2"/>
          <p:cNvSpPr>
            <a:spLocks noGrp="1"/>
          </p:cNvSpPr>
          <p:nvPr>
            <p:ph idx="1"/>
          </p:nvPr>
        </p:nvSpPr>
        <p:spPr>
          <a:xfrm>
            <a:off x="193654" y="1124744"/>
            <a:ext cx="8950346" cy="5197874"/>
          </a:xfrm>
        </p:spPr>
        <p:txBody>
          <a:bodyPr>
            <a:normAutofit/>
          </a:bodyPr>
          <a:lstStyle/>
          <a:p>
            <a:pPr marL="0" indent="0">
              <a:spcBef>
                <a:spcPts val="300"/>
              </a:spcBef>
              <a:spcAft>
                <a:spcPts val="300"/>
              </a:spcAft>
              <a:buNone/>
            </a:pPr>
            <a:r>
              <a:rPr lang="en-US" sz="2000" b="1" i="1" dirty="0" smtClean="0">
                <a:latin typeface="Calibri" charset="0"/>
                <a:ea typeface="Calibri" charset="0"/>
                <a:cs typeface="Calibri" charset="0"/>
              </a:rPr>
              <a:t>	</a:t>
            </a:r>
            <a:r>
              <a:rPr lang="en-US" b="1" i="1" dirty="0" smtClean="0">
                <a:solidFill>
                  <a:schemeClr val="bg1">
                    <a:lumMod val="65000"/>
                  </a:schemeClr>
                </a:solidFill>
                <a:latin typeface="Calibri" charset="0"/>
                <a:ea typeface="Calibri" charset="0"/>
                <a:cs typeface="Calibri" charset="0"/>
              </a:rPr>
              <a:t>(Matthew Viljoen, </a:t>
            </a:r>
            <a:r>
              <a:rPr lang="en-US" b="1" i="1" dirty="0" err="1" smtClean="0">
                <a:solidFill>
                  <a:schemeClr val="bg1">
                    <a:lumMod val="65000"/>
                  </a:schemeClr>
                </a:solidFill>
                <a:latin typeface="Calibri" charset="0"/>
                <a:ea typeface="Calibri" charset="0"/>
                <a:cs typeface="Calibri" charset="0"/>
              </a:rPr>
              <a:t>EGI.eu</a:t>
            </a:r>
            <a:r>
              <a:rPr lang="en-US" b="1" i="1" dirty="0" smtClean="0">
                <a:solidFill>
                  <a:schemeClr val="bg1">
                    <a:lumMod val="65000"/>
                  </a:schemeClr>
                </a:solidFill>
                <a:latin typeface="Calibri" charset="0"/>
                <a:ea typeface="Calibri" charset="0"/>
                <a:cs typeface="Calibri" charset="0"/>
              </a:rPr>
              <a:t>) </a:t>
            </a:r>
          </a:p>
          <a:p>
            <a:pPr marL="0" indent="0">
              <a:spcBef>
                <a:spcPts val="300"/>
              </a:spcBef>
              <a:spcAft>
                <a:spcPts val="300"/>
              </a:spcAft>
              <a:buNone/>
            </a:pPr>
            <a:endParaRPr lang="en-US" b="1" i="1" dirty="0">
              <a:latin typeface="Calibri" charset="0"/>
              <a:ea typeface="Calibri" charset="0"/>
              <a:cs typeface="Calibri" charset="0"/>
            </a:endParaRPr>
          </a:p>
          <a:p>
            <a:pPr>
              <a:spcBef>
                <a:spcPts val="300"/>
              </a:spcBef>
              <a:spcAft>
                <a:spcPts val="300"/>
              </a:spcAft>
            </a:pPr>
            <a:r>
              <a:rPr lang="en-US" sz="2000" b="1" dirty="0" smtClean="0">
                <a:latin typeface="Calibri" charset="0"/>
                <a:ea typeface="Calibri" charset="0"/>
                <a:cs typeface="Calibri" charset="0"/>
              </a:rPr>
              <a:t>Task 4.1 Operations Coordination &amp; Supplier Relationship Management, SUPPM </a:t>
            </a:r>
            <a:r>
              <a:rPr lang="en-US" sz="2000" b="1" i="1" dirty="0" smtClean="0">
                <a:solidFill>
                  <a:schemeClr val="bg1">
                    <a:lumMod val="65000"/>
                  </a:schemeClr>
                </a:solidFill>
                <a:latin typeface="Calibri" charset="0"/>
                <a:ea typeface="Calibri" charset="0"/>
                <a:cs typeface="Calibri" charset="0"/>
              </a:rPr>
              <a:t>(</a:t>
            </a:r>
            <a:r>
              <a:rPr lang="en-US" sz="2000" b="1" i="1" dirty="0">
                <a:solidFill>
                  <a:schemeClr val="bg1">
                    <a:lumMod val="65000"/>
                  </a:schemeClr>
                </a:solidFill>
                <a:latin typeface="Calibri" charset="0"/>
                <a:ea typeface="Calibri" charset="0"/>
                <a:cs typeface="Calibri" charset="0"/>
              </a:rPr>
              <a:t>Matthew Viljoen, </a:t>
            </a:r>
            <a:r>
              <a:rPr lang="en-US" sz="2000" b="1" i="1" dirty="0" err="1">
                <a:solidFill>
                  <a:schemeClr val="bg1">
                    <a:lumMod val="65000"/>
                  </a:schemeClr>
                </a:solidFill>
                <a:latin typeface="Calibri" charset="0"/>
                <a:ea typeface="Calibri" charset="0"/>
                <a:cs typeface="Calibri" charset="0"/>
              </a:rPr>
              <a:t>EGI.eu</a:t>
            </a:r>
            <a:r>
              <a:rPr lang="en-US" sz="2000" b="1" i="1" dirty="0">
                <a:solidFill>
                  <a:schemeClr val="bg1">
                    <a:lumMod val="65000"/>
                  </a:schemeClr>
                </a:solidFill>
                <a:latin typeface="Calibri" charset="0"/>
                <a:ea typeface="Calibri" charset="0"/>
                <a:cs typeface="Calibri" charset="0"/>
              </a:rPr>
              <a:t>) </a:t>
            </a:r>
          </a:p>
          <a:p>
            <a:pPr>
              <a:spcBef>
                <a:spcPts val="300"/>
              </a:spcBef>
              <a:spcAft>
                <a:spcPts val="300"/>
              </a:spcAft>
            </a:pPr>
            <a:r>
              <a:rPr lang="en-US" sz="2000" b="1" dirty="0" smtClean="0">
                <a:latin typeface="Calibri" charset="0"/>
                <a:ea typeface="Calibri" charset="0"/>
                <a:cs typeface="Calibri" charset="0"/>
              </a:rPr>
              <a:t>Task 4.2 Order &amp; Customer Relationship Management, CRM</a:t>
            </a:r>
            <a:r>
              <a:rPr lang="en-US" sz="2000" b="1" dirty="0" smtClean="0">
                <a:solidFill>
                  <a:schemeClr val="bg1">
                    <a:lumMod val="65000"/>
                  </a:schemeClr>
                </a:solidFill>
                <a:latin typeface="Calibri" charset="0"/>
                <a:ea typeface="Calibri" charset="0"/>
                <a:cs typeface="Calibri" charset="0"/>
              </a:rPr>
              <a:t>  </a:t>
            </a:r>
            <a:r>
              <a:rPr lang="en-US" sz="2000" b="1" i="1" dirty="0" smtClean="0">
                <a:solidFill>
                  <a:schemeClr val="bg1">
                    <a:lumMod val="65000"/>
                  </a:schemeClr>
                </a:solidFill>
                <a:latin typeface="Calibri" charset="0"/>
                <a:ea typeface="Calibri" charset="0"/>
                <a:cs typeface="Calibri" charset="0"/>
              </a:rPr>
              <a:t>(Giovanni </a:t>
            </a:r>
            <a:r>
              <a:rPr lang="en-US" sz="2000" b="1" i="1" dirty="0" err="1" smtClean="0">
                <a:solidFill>
                  <a:schemeClr val="bg1">
                    <a:lumMod val="65000"/>
                  </a:schemeClr>
                </a:solidFill>
                <a:latin typeface="Calibri" charset="0"/>
                <a:ea typeface="Calibri" charset="0"/>
                <a:cs typeface="Calibri" charset="0"/>
              </a:rPr>
              <a:t>Morelli</a:t>
            </a:r>
            <a:r>
              <a:rPr lang="en-US" sz="2000" b="1" i="1" dirty="0" smtClean="0">
                <a:solidFill>
                  <a:schemeClr val="bg1">
                    <a:lumMod val="65000"/>
                  </a:schemeClr>
                </a:solidFill>
                <a:latin typeface="Calibri" charset="0"/>
                <a:ea typeface="Calibri" charset="0"/>
                <a:cs typeface="Calibri" charset="0"/>
              </a:rPr>
              <a:t>, CINECA)</a:t>
            </a:r>
          </a:p>
          <a:p>
            <a:pPr>
              <a:spcBef>
                <a:spcPts val="300"/>
              </a:spcBef>
              <a:spcAft>
                <a:spcPts val="300"/>
              </a:spcAft>
            </a:pPr>
            <a:r>
              <a:rPr lang="en-US" sz="2000" b="1" dirty="0" smtClean="0">
                <a:latin typeface="Calibri" charset="0"/>
                <a:ea typeface="Calibri" charset="0"/>
                <a:cs typeface="Calibri" charset="0"/>
              </a:rPr>
              <a:t>Task 4.3 Service Availability and </a:t>
            </a:r>
            <a:r>
              <a:rPr lang="en-US" sz="2000" b="1" dirty="0">
                <a:latin typeface="Calibri" charset="0"/>
                <a:ea typeface="Calibri" charset="0"/>
                <a:cs typeface="Calibri" charset="0"/>
              </a:rPr>
              <a:t>Continuity </a:t>
            </a:r>
            <a:r>
              <a:rPr lang="en-US" sz="2000" b="1" dirty="0" smtClean="0">
                <a:latin typeface="Calibri" charset="0"/>
                <a:ea typeface="Calibri" charset="0"/>
                <a:cs typeface="Calibri" charset="0"/>
              </a:rPr>
              <a:t>Management, SACM and Capacity Management, CAPM</a:t>
            </a:r>
            <a:r>
              <a:rPr lang="en-US" sz="2000" b="1" i="1" dirty="0" smtClean="0">
                <a:latin typeface="Calibri" charset="0"/>
                <a:ea typeface="Calibri" charset="0"/>
                <a:cs typeface="Calibri" charset="0"/>
              </a:rPr>
              <a:t> </a:t>
            </a:r>
            <a:r>
              <a:rPr lang="en-US" sz="2000" b="1" i="1" dirty="0" smtClean="0">
                <a:solidFill>
                  <a:schemeClr val="bg1">
                    <a:lumMod val="65000"/>
                  </a:schemeClr>
                </a:solidFill>
                <a:latin typeface="Calibri" charset="0"/>
                <a:ea typeface="Calibri" charset="0"/>
                <a:cs typeface="Calibri" charset="0"/>
              </a:rPr>
              <a:t>(Alessandro </a:t>
            </a:r>
            <a:r>
              <a:rPr lang="en-US" sz="2000" b="1" i="1" dirty="0" err="1" smtClean="0">
                <a:solidFill>
                  <a:schemeClr val="bg1">
                    <a:lumMod val="65000"/>
                  </a:schemeClr>
                </a:solidFill>
                <a:latin typeface="Calibri" charset="0"/>
                <a:ea typeface="Calibri" charset="0"/>
                <a:cs typeface="Calibri" charset="0"/>
              </a:rPr>
              <a:t>Paolini</a:t>
            </a:r>
            <a:r>
              <a:rPr lang="en-US" sz="2000" b="1" i="1" dirty="0" smtClean="0">
                <a:solidFill>
                  <a:schemeClr val="bg1">
                    <a:lumMod val="65000"/>
                  </a:schemeClr>
                </a:solidFill>
                <a:latin typeface="Calibri" charset="0"/>
                <a:ea typeface="Calibri" charset="0"/>
                <a:cs typeface="Calibri" charset="0"/>
              </a:rPr>
              <a:t>, </a:t>
            </a:r>
            <a:r>
              <a:rPr lang="en-US" sz="2000" b="1" i="1" dirty="0" err="1" smtClean="0">
                <a:solidFill>
                  <a:schemeClr val="bg1">
                    <a:lumMod val="65000"/>
                  </a:schemeClr>
                </a:solidFill>
                <a:latin typeface="Calibri" charset="0"/>
                <a:ea typeface="Calibri" charset="0"/>
                <a:cs typeface="Calibri" charset="0"/>
              </a:rPr>
              <a:t>EGI.eu</a:t>
            </a:r>
            <a:r>
              <a:rPr lang="en-US" sz="2000" b="1" i="1" dirty="0" smtClean="0">
                <a:solidFill>
                  <a:schemeClr val="bg1">
                    <a:lumMod val="65000"/>
                  </a:schemeClr>
                </a:solidFill>
                <a:latin typeface="Calibri" charset="0"/>
                <a:ea typeface="Calibri" charset="0"/>
                <a:cs typeface="Calibri" charset="0"/>
              </a:rPr>
              <a:t>)</a:t>
            </a:r>
          </a:p>
          <a:p>
            <a:pPr>
              <a:spcBef>
                <a:spcPts val="300"/>
              </a:spcBef>
              <a:spcAft>
                <a:spcPts val="300"/>
              </a:spcAft>
            </a:pPr>
            <a:r>
              <a:rPr lang="en-US" sz="2000" b="1" dirty="0" smtClean="0">
                <a:latin typeface="Calibri" charset="0"/>
                <a:ea typeface="Calibri" charset="0"/>
                <a:cs typeface="Calibri" charset="0"/>
              </a:rPr>
              <a:t>Task 4.4 Information Security Management, ISM </a:t>
            </a:r>
            <a:r>
              <a:rPr lang="en-US" sz="2000" b="1" i="1" dirty="0" smtClean="0">
                <a:solidFill>
                  <a:schemeClr val="bg1">
                    <a:lumMod val="65000"/>
                  </a:schemeClr>
                </a:solidFill>
                <a:latin typeface="Calibri" charset="0"/>
                <a:ea typeface="Calibri" charset="0"/>
                <a:cs typeface="Calibri" charset="0"/>
              </a:rPr>
              <a:t>(David Kelsey, STFC)</a:t>
            </a:r>
          </a:p>
          <a:p>
            <a:pPr>
              <a:spcBef>
                <a:spcPts val="300"/>
              </a:spcBef>
              <a:spcAft>
                <a:spcPts val="300"/>
              </a:spcAft>
            </a:pPr>
            <a:r>
              <a:rPr lang="en-US" sz="2000" b="1" dirty="0" smtClean="0">
                <a:latin typeface="Calibri" charset="0"/>
                <a:ea typeface="Calibri" charset="0"/>
                <a:cs typeface="Calibri" charset="0"/>
              </a:rPr>
              <a:t>Task 4.5 Incident and Service Request Management, ISRM and Problem Management, PM </a:t>
            </a:r>
            <a:r>
              <a:rPr lang="en-US" sz="2000" b="1" i="1" dirty="0" smtClean="0">
                <a:solidFill>
                  <a:schemeClr val="bg1">
                    <a:lumMod val="65000"/>
                  </a:schemeClr>
                </a:solidFill>
                <a:latin typeface="Calibri" charset="0"/>
                <a:ea typeface="Calibri" charset="0"/>
                <a:cs typeface="Calibri" charset="0"/>
              </a:rPr>
              <a:t>(David Vicente, BSC)</a:t>
            </a:r>
          </a:p>
          <a:p>
            <a:pPr>
              <a:spcBef>
                <a:spcPts val="300"/>
              </a:spcBef>
              <a:spcAft>
                <a:spcPts val="300"/>
              </a:spcAft>
            </a:pPr>
            <a:r>
              <a:rPr lang="en-US" sz="2000" b="1" dirty="0" smtClean="0">
                <a:latin typeface="Calibri" charset="0"/>
                <a:ea typeface="Calibri" charset="0"/>
                <a:cs typeface="Calibri" charset="0"/>
              </a:rPr>
              <a:t>Task 4.6 Configuration Management, CONFM, Change Management, CHM and Release and Deployment Management, RDM </a:t>
            </a:r>
            <a:r>
              <a:rPr lang="en-US" sz="2000" b="1" i="1" dirty="0">
                <a:solidFill>
                  <a:schemeClr val="bg1">
                    <a:lumMod val="65000"/>
                  </a:schemeClr>
                </a:solidFill>
                <a:latin typeface="Calibri" charset="0"/>
                <a:ea typeface="Calibri" charset="0"/>
                <a:cs typeface="Calibri" charset="0"/>
              </a:rPr>
              <a:t>(</a:t>
            </a:r>
            <a:r>
              <a:rPr lang="en-US" sz="2000" b="1" i="1" dirty="0" err="1">
                <a:solidFill>
                  <a:schemeClr val="bg1">
                    <a:lumMod val="65000"/>
                  </a:schemeClr>
                </a:solidFill>
                <a:latin typeface="Calibri" charset="0"/>
                <a:ea typeface="Calibri" charset="0"/>
                <a:cs typeface="Calibri" charset="0"/>
              </a:rPr>
              <a:t>João</a:t>
            </a:r>
            <a:r>
              <a:rPr lang="en-US" sz="2000" dirty="0"/>
              <a:t> </a:t>
            </a:r>
            <a:r>
              <a:rPr lang="en-US" sz="2000" b="1" i="1" dirty="0" err="1" smtClean="0">
                <a:solidFill>
                  <a:schemeClr val="bg1">
                    <a:lumMod val="65000"/>
                  </a:schemeClr>
                </a:solidFill>
                <a:latin typeface="Calibri" charset="0"/>
                <a:ea typeface="Calibri" charset="0"/>
                <a:cs typeface="Calibri" charset="0"/>
              </a:rPr>
              <a:t>Pina</a:t>
            </a:r>
            <a:r>
              <a:rPr lang="en-US" sz="2000" b="1" i="1" dirty="0" smtClean="0">
                <a:solidFill>
                  <a:schemeClr val="bg1">
                    <a:lumMod val="65000"/>
                  </a:schemeClr>
                </a:solidFill>
                <a:latin typeface="Calibri" charset="0"/>
                <a:ea typeface="Calibri" charset="0"/>
                <a:cs typeface="Calibri" charset="0"/>
              </a:rPr>
              <a:t>, LIP)</a:t>
            </a:r>
            <a:endParaRPr lang="en-US" sz="2000" b="1" i="1" dirty="0">
              <a:solidFill>
                <a:schemeClr val="bg1">
                  <a:lumMod val="65000"/>
                </a:schemeClr>
              </a:solidFill>
              <a:latin typeface="Calibri" charset="0"/>
              <a:ea typeface="Calibri" charset="0"/>
              <a:cs typeface="Calibri" charset="0"/>
            </a:endParaRPr>
          </a:p>
        </p:txBody>
      </p:sp>
    </p:spTree>
    <p:extLst>
      <p:ext uri="{BB962C8B-B14F-4D97-AF65-F5344CB8AC3E}">
        <p14:creationId xmlns:p14="http://schemas.microsoft.com/office/powerpoint/2010/main" val="399279992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6</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8568952" cy="576064"/>
          </a:xfrm>
        </p:spPr>
        <p:txBody>
          <a:bodyPr/>
          <a:lstStyle/>
          <a:p>
            <a:r>
              <a:rPr lang="en-US" dirty="0" smtClean="0"/>
              <a:t>Task 4.1 Operations Coordination &amp; SUPPM</a:t>
            </a:r>
            <a:endParaRPr lang="en-US"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9 Jan 2018, Amsterdam</a:t>
            </a:r>
            <a:endParaRPr lang="en-US" dirty="0">
              <a:latin typeface="Calibri" charset="0"/>
              <a:ea typeface="Calibri" charset="0"/>
              <a:cs typeface="Calibri" charset="0"/>
            </a:endParaRPr>
          </a:p>
        </p:txBody>
      </p:sp>
      <p:sp>
        <p:nvSpPr>
          <p:cNvPr id="8" name="Inhaltsplatzhalter 2"/>
          <p:cNvSpPr>
            <a:spLocks noGrp="1"/>
          </p:cNvSpPr>
          <p:nvPr>
            <p:ph idx="1"/>
          </p:nvPr>
        </p:nvSpPr>
        <p:spPr>
          <a:xfrm>
            <a:off x="193654" y="1124744"/>
            <a:ext cx="8950346" cy="5197874"/>
          </a:xfrm>
        </p:spPr>
        <p:txBody>
          <a:bodyPr>
            <a:normAutofit/>
          </a:bodyPr>
          <a:lstStyle/>
          <a:p>
            <a:pPr marL="0" indent="0">
              <a:spcBef>
                <a:spcPts val="300"/>
              </a:spcBef>
              <a:spcAft>
                <a:spcPts val="300"/>
              </a:spcAft>
              <a:buNone/>
            </a:pPr>
            <a:r>
              <a:rPr lang="en-US" sz="2000" b="1" i="1" dirty="0" smtClean="0">
                <a:latin typeface="Calibri" charset="0"/>
                <a:ea typeface="Calibri" charset="0"/>
                <a:cs typeface="Calibri" charset="0"/>
              </a:rPr>
              <a:t>	</a:t>
            </a:r>
            <a:r>
              <a:rPr lang="en-US" b="1" i="1" dirty="0" smtClean="0">
                <a:solidFill>
                  <a:schemeClr val="bg1">
                    <a:lumMod val="65000"/>
                  </a:schemeClr>
                </a:solidFill>
                <a:latin typeface="Calibri" charset="0"/>
                <a:ea typeface="Calibri" charset="0"/>
                <a:cs typeface="Calibri" charset="0"/>
              </a:rPr>
              <a:t>(Matthew Viljoen, </a:t>
            </a:r>
            <a:r>
              <a:rPr lang="en-US" b="1" i="1" dirty="0" err="1" smtClean="0">
                <a:solidFill>
                  <a:schemeClr val="bg1">
                    <a:lumMod val="65000"/>
                  </a:schemeClr>
                </a:solidFill>
                <a:latin typeface="Calibri" charset="0"/>
                <a:ea typeface="Calibri" charset="0"/>
                <a:cs typeface="Calibri" charset="0"/>
              </a:rPr>
              <a:t>EGI.eu</a:t>
            </a:r>
            <a:r>
              <a:rPr lang="en-US" b="1" i="1" dirty="0" smtClean="0">
                <a:solidFill>
                  <a:schemeClr val="bg1">
                    <a:lumMod val="65000"/>
                  </a:schemeClr>
                </a:solidFill>
                <a:latin typeface="Calibri" charset="0"/>
                <a:ea typeface="Calibri" charset="0"/>
                <a:cs typeface="Calibri" charset="0"/>
              </a:rPr>
              <a:t>) </a:t>
            </a:r>
          </a:p>
          <a:p>
            <a:pPr marL="0" indent="0">
              <a:spcBef>
                <a:spcPts val="300"/>
              </a:spcBef>
              <a:spcAft>
                <a:spcPts val="300"/>
              </a:spcAft>
              <a:buNone/>
            </a:pPr>
            <a:endParaRPr lang="en-US" b="1" i="1" dirty="0" smtClean="0">
              <a:latin typeface="Calibri" charset="0"/>
              <a:ea typeface="Calibri" charset="0"/>
              <a:cs typeface="Calibri" charset="0"/>
            </a:endParaRPr>
          </a:p>
          <a:p>
            <a:pPr marL="0" indent="0">
              <a:spcBef>
                <a:spcPts val="300"/>
              </a:spcBef>
              <a:spcAft>
                <a:spcPts val="300"/>
              </a:spcAft>
              <a:buNone/>
            </a:pPr>
            <a:r>
              <a:rPr lang="en-US" b="1" dirty="0" smtClean="0">
                <a:latin typeface="Calibri" charset="0"/>
                <a:ea typeface="Calibri" charset="0"/>
                <a:cs typeface="Calibri" charset="0"/>
              </a:rPr>
              <a:t>Operations Coordination</a:t>
            </a:r>
          </a:p>
          <a:p>
            <a:pPr>
              <a:spcBef>
                <a:spcPts val="300"/>
              </a:spcBef>
              <a:spcAft>
                <a:spcPts val="300"/>
              </a:spcAft>
            </a:pPr>
            <a:r>
              <a:rPr lang="en-US" sz="2000" dirty="0" smtClean="0">
                <a:latin typeface="Calibri" charset="0"/>
                <a:ea typeface="Calibri" charset="0"/>
                <a:cs typeface="Calibri" charset="0"/>
              </a:rPr>
              <a:t>To ensure the provision of services within the catalogue. Harmonizing </a:t>
            </a:r>
            <a:r>
              <a:rPr lang="en-US" sz="2000" b="1" dirty="0" smtClean="0">
                <a:latin typeface="Calibri" charset="0"/>
                <a:ea typeface="Calibri" charset="0"/>
                <a:cs typeface="Calibri" charset="0"/>
              </a:rPr>
              <a:t>operational activities </a:t>
            </a:r>
            <a:r>
              <a:rPr lang="en-US" sz="2000" dirty="0" smtClean="0">
                <a:latin typeface="Calibri" charset="0"/>
                <a:ea typeface="Calibri" charset="0"/>
                <a:cs typeface="Calibri" charset="0"/>
              </a:rPr>
              <a:t>&amp; ensuring interfaces between Service Providers (SPs) and the federation are in place and effective.  Maintain </a:t>
            </a:r>
            <a:r>
              <a:rPr lang="en-US" sz="2000" b="1" dirty="0" smtClean="0">
                <a:latin typeface="Calibri" charset="0"/>
                <a:ea typeface="Calibri" charset="0"/>
                <a:cs typeface="Calibri" charset="0"/>
              </a:rPr>
              <a:t>policies and procedures </a:t>
            </a:r>
            <a:r>
              <a:rPr lang="en-US" sz="2000" dirty="0" smtClean="0">
                <a:latin typeface="Calibri" charset="0"/>
                <a:ea typeface="Calibri" charset="0"/>
                <a:cs typeface="Calibri" charset="0"/>
              </a:rPr>
              <a:t>to ensure quality of service, and validated by members of the Operational Advisory Board (OAB)</a:t>
            </a:r>
            <a:endParaRPr lang="en-US" sz="2000" dirty="0">
              <a:latin typeface="Calibri" charset="0"/>
              <a:ea typeface="Calibri" charset="0"/>
              <a:cs typeface="Calibri" charset="0"/>
            </a:endParaRPr>
          </a:p>
          <a:p>
            <a:pPr marL="0" indent="0">
              <a:spcBef>
                <a:spcPts val="300"/>
              </a:spcBef>
              <a:spcAft>
                <a:spcPts val="300"/>
              </a:spcAft>
              <a:buNone/>
            </a:pPr>
            <a:r>
              <a:rPr lang="en-US" b="1" dirty="0" smtClean="0">
                <a:latin typeface="Calibri" charset="0"/>
                <a:ea typeface="Calibri" charset="0"/>
                <a:cs typeface="Calibri" charset="0"/>
              </a:rPr>
              <a:t>Suppliers Relationship Management</a:t>
            </a:r>
          </a:p>
          <a:p>
            <a:pPr>
              <a:spcBef>
                <a:spcPts val="300"/>
              </a:spcBef>
              <a:spcAft>
                <a:spcPts val="300"/>
              </a:spcAft>
            </a:pPr>
            <a:r>
              <a:rPr lang="en-US" sz="2000" dirty="0" smtClean="0">
                <a:latin typeface="Calibri" charset="0"/>
                <a:ea typeface="Calibri" charset="0"/>
                <a:cs typeface="Calibri" charset="0"/>
              </a:rPr>
              <a:t>Main contact point with external SPs.  Linking EOSC-hub with existing e-Infrastructures.</a:t>
            </a:r>
          </a:p>
          <a:p>
            <a:pPr>
              <a:spcBef>
                <a:spcPts val="300"/>
              </a:spcBef>
              <a:spcAft>
                <a:spcPts val="300"/>
              </a:spcAft>
            </a:pPr>
            <a:r>
              <a:rPr lang="en-US" sz="2000" dirty="0" smtClean="0">
                <a:latin typeface="Calibri" charset="0"/>
                <a:ea typeface="Calibri" charset="0"/>
                <a:cs typeface="Calibri" charset="0"/>
              </a:rPr>
              <a:t>Contribute to user engagement  through service provisioning &amp; publish services (local, national, international) to the project Service Catalogue </a:t>
            </a:r>
            <a:endParaRPr lang="en-US" sz="2000" dirty="0">
              <a:latin typeface="Calibri" charset="0"/>
              <a:ea typeface="Calibri" charset="0"/>
              <a:cs typeface="Calibri" charset="0"/>
            </a:endParaRPr>
          </a:p>
          <a:p>
            <a:pPr>
              <a:spcBef>
                <a:spcPts val="300"/>
              </a:spcBef>
              <a:spcAft>
                <a:spcPts val="300"/>
              </a:spcAft>
            </a:pPr>
            <a:endParaRPr lang="en-US" sz="2000" i="1" dirty="0">
              <a:solidFill>
                <a:schemeClr val="bg1">
                  <a:lumMod val="65000"/>
                </a:schemeClr>
              </a:solidFill>
              <a:latin typeface="Calibri" charset="0"/>
              <a:ea typeface="Calibri" charset="0"/>
              <a:cs typeface="Calibri" charset="0"/>
            </a:endParaRPr>
          </a:p>
        </p:txBody>
      </p:sp>
    </p:spTree>
    <p:extLst>
      <p:ext uri="{BB962C8B-B14F-4D97-AF65-F5344CB8AC3E}">
        <p14:creationId xmlns:p14="http://schemas.microsoft.com/office/powerpoint/2010/main" val="354808495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7</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8568952" cy="576064"/>
          </a:xfrm>
        </p:spPr>
        <p:txBody>
          <a:bodyPr/>
          <a:lstStyle/>
          <a:p>
            <a:r>
              <a:rPr lang="en-US" dirty="0" smtClean="0"/>
              <a:t>Task 4.2 Order &amp; CRM</a:t>
            </a:r>
            <a:endParaRPr lang="en-US"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9 Jan 2018, Amsterdam</a:t>
            </a:r>
            <a:endParaRPr lang="en-US" dirty="0">
              <a:latin typeface="Calibri" charset="0"/>
              <a:ea typeface="Calibri" charset="0"/>
              <a:cs typeface="Calibri" charset="0"/>
            </a:endParaRPr>
          </a:p>
        </p:txBody>
      </p:sp>
      <p:sp>
        <p:nvSpPr>
          <p:cNvPr id="8" name="Inhaltsplatzhalter 2"/>
          <p:cNvSpPr>
            <a:spLocks noGrp="1"/>
          </p:cNvSpPr>
          <p:nvPr>
            <p:ph idx="1"/>
          </p:nvPr>
        </p:nvSpPr>
        <p:spPr>
          <a:xfrm>
            <a:off x="193654" y="1124744"/>
            <a:ext cx="8950346" cy="5197874"/>
          </a:xfrm>
        </p:spPr>
        <p:txBody>
          <a:bodyPr>
            <a:normAutofit/>
          </a:bodyPr>
          <a:lstStyle/>
          <a:p>
            <a:pPr marL="0" indent="0">
              <a:spcBef>
                <a:spcPts val="300"/>
              </a:spcBef>
              <a:spcAft>
                <a:spcPts val="300"/>
              </a:spcAft>
              <a:buNone/>
            </a:pPr>
            <a:r>
              <a:rPr lang="en-US" sz="2000" b="1" i="1" dirty="0" smtClean="0">
                <a:latin typeface="Calibri" charset="0"/>
                <a:ea typeface="Calibri" charset="0"/>
                <a:cs typeface="Calibri" charset="0"/>
              </a:rPr>
              <a:t>	</a:t>
            </a:r>
            <a:r>
              <a:rPr lang="en-US" b="1" i="1" dirty="0">
                <a:solidFill>
                  <a:schemeClr val="bg1">
                    <a:lumMod val="65000"/>
                  </a:schemeClr>
                </a:solidFill>
                <a:latin typeface="Calibri" charset="0"/>
                <a:ea typeface="Calibri" charset="0"/>
                <a:cs typeface="Calibri" charset="0"/>
              </a:rPr>
              <a:t>(Giovanni </a:t>
            </a:r>
            <a:r>
              <a:rPr lang="en-US" b="1" i="1" dirty="0" err="1">
                <a:solidFill>
                  <a:schemeClr val="bg1">
                    <a:lumMod val="65000"/>
                  </a:schemeClr>
                </a:solidFill>
                <a:latin typeface="Calibri" charset="0"/>
                <a:ea typeface="Calibri" charset="0"/>
                <a:cs typeface="Calibri" charset="0"/>
              </a:rPr>
              <a:t>Morelli</a:t>
            </a:r>
            <a:r>
              <a:rPr lang="en-US" b="1" i="1" dirty="0">
                <a:solidFill>
                  <a:schemeClr val="bg1">
                    <a:lumMod val="65000"/>
                  </a:schemeClr>
                </a:solidFill>
                <a:latin typeface="Calibri" charset="0"/>
                <a:ea typeface="Calibri" charset="0"/>
                <a:cs typeface="Calibri" charset="0"/>
              </a:rPr>
              <a:t>, CINECA) </a:t>
            </a:r>
            <a:endParaRPr lang="en-US" b="1" i="1" dirty="0" smtClean="0">
              <a:solidFill>
                <a:schemeClr val="bg1">
                  <a:lumMod val="65000"/>
                </a:schemeClr>
              </a:solidFill>
              <a:latin typeface="Calibri" charset="0"/>
              <a:ea typeface="Calibri" charset="0"/>
              <a:cs typeface="Calibri" charset="0"/>
            </a:endParaRPr>
          </a:p>
          <a:p>
            <a:pPr marL="0" indent="0">
              <a:spcBef>
                <a:spcPts val="300"/>
              </a:spcBef>
              <a:spcAft>
                <a:spcPts val="300"/>
              </a:spcAft>
              <a:buNone/>
            </a:pPr>
            <a:endParaRPr lang="en-US" b="1" i="1" dirty="0" smtClean="0">
              <a:latin typeface="Calibri" charset="0"/>
              <a:ea typeface="Calibri" charset="0"/>
              <a:cs typeface="Calibri" charset="0"/>
            </a:endParaRPr>
          </a:p>
          <a:p>
            <a:pPr marL="0" indent="0">
              <a:spcBef>
                <a:spcPts val="300"/>
              </a:spcBef>
              <a:spcAft>
                <a:spcPts val="300"/>
              </a:spcAft>
              <a:buNone/>
            </a:pPr>
            <a:r>
              <a:rPr lang="en-US" b="1" dirty="0">
                <a:latin typeface="Calibri" charset="0"/>
                <a:ea typeface="Calibri" charset="0"/>
                <a:cs typeface="Calibri" charset="0"/>
              </a:rPr>
              <a:t>Order and Customer Relationship Management</a:t>
            </a:r>
          </a:p>
          <a:p>
            <a:pPr>
              <a:spcBef>
                <a:spcPts val="300"/>
              </a:spcBef>
              <a:spcAft>
                <a:spcPts val="300"/>
              </a:spcAft>
            </a:pPr>
            <a:r>
              <a:rPr lang="en-US" sz="2000" dirty="0" smtClean="0">
                <a:latin typeface="Calibri" charset="0"/>
                <a:ea typeface="Calibri" charset="0"/>
                <a:cs typeface="Calibri" charset="0"/>
              </a:rPr>
              <a:t>Managing orders to the federation from customers and user communities, using a </a:t>
            </a:r>
            <a:r>
              <a:rPr lang="en-US" sz="2000" i="1" dirty="0" smtClean="0">
                <a:latin typeface="Calibri" charset="0"/>
                <a:ea typeface="Calibri" charset="0"/>
                <a:cs typeface="Calibri" charset="0"/>
              </a:rPr>
              <a:t>consistent front office platform</a:t>
            </a:r>
            <a:r>
              <a:rPr lang="en-US" sz="2000" dirty="0" smtClean="0">
                <a:latin typeface="Calibri" charset="0"/>
                <a:ea typeface="Calibri" charset="0"/>
                <a:cs typeface="Calibri" charset="0"/>
              </a:rPr>
              <a:t>. Standard orders can be processed by existing SLAs, complex ones by targeted SPs.   Communication to be tracked by tickets and ongoing communication with customers will be maintained and customer satisfaction gauged.</a:t>
            </a:r>
          </a:p>
          <a:p>
            <a:pPr>
              <a:spcBef>
                <a:spcPts val="300"/>
              </a:spcBef>
              <a:spcAft>
                <a:spcPts val="300"/>
              </a:spcAft>
            </a:pPr>
            <a:endParaRPr lang="en-US" sz="2000" dirty="0" smtClean="0">
              <a:latin typeface="Calibri" charset="0"/>
              <a:ea typeface="Calibri" charset="0"/>
              <a:cs typeface="Calibri" charset="0"/>
            </a:endParaRPr>
          </a:p>
          <a:p>
            <a:pPr>
              <a:spcBef>
                <a:spcPts val="300"/>
              </a:spcBef>
              <a:spcAft>
                <a:spcPts val="300"/>
              </a:spcAft>
            </a:pPr>
            <a:endParaRPr lang="en-US" sz="2000" i="1" dirty="0">
              <a:solidFill>
                <a:schemeClr val="bg1">
                  <a:lumMod val="65000"/>
                </a:schemeClr>
              </a:solidFill>
              <a:latin typeface="Calibri" charset="0"/>
              <a:ea typeface="Calibri" charset="0"/>
              <a:cs typeface="Calibri" charset="0"/>
            </a:endParaRPr>
          </a:p>
        </p:txBody>
      </p:sp>
    </p:spTree>
    <p:extLst>
      <p:ext uri="{BB962C8B-B14F-4D97-AF65-F5344CB8AC3E}">
        <p14:creationId xmlns:p14="http://schemas.microsoft.com/office/powerpoint/2010/main" val="251515521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8</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8568952" cy="576064"/>
          </a:xfrm>
        </p:spPr>
        <p:txBody>
          <a:bodyPr/>
          <a:lstStyle/>
          <a:p>
            <a:r>
              <a:rPr lang="en-US" dirty="0" smtClean="0"/>
              <a:t>Task 4.3 SACM &amp; CAPM</a:t>
            </a:r>
            <a:endParaRPr lang="en-US"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9 Jan 2018, Amsterdam</a:t>
            </a:r>
            <a:endParaRPr lang="en-US" dirty="0">
              <a:latin typeface="Calibri" charset="0"/>
              <a:ea typeface="Calibri" charset="0"/>
              <a:cs typeface="Calibri" charset="0"/>
            </a:endParaRPr>
          </a:p>
        </p:txBody>
      </p:sp>
      <p:sp>
        <p:nvSpPr>
          <p:cNvPr id="8" name="Inhaltsplatzhalter 2"/>
          <p:cNvSpPr>
            <a:spLocks noGrp="1"/>
          </p:cNvSpPr>
          <p:nvPr>
            <p:ph idx="1"/>
          </p:nvPr>
        </p:nvSpPr>
        <p:spPr>
          <a:xfrm>
            <a:off x="193654" y="1124744"/>
            <a:ext cx="8950346" cy="5197874"/>
          </a:xfrm>
        </p:spPr>
        <p:txBody>
          <a:bodyPr>
            <a:normAutofit/>
          </a:bodyPr>
          <a:lstStyle/>
          <a:p>
            <a:pPr marL="0" indent="0">
              <a:spcBef>
                <a:spcPts val="300"/>
              </a:spcBef>
              <a:spcAft>
                <a:spcPts val="300"/>
              </a:spcAft>
              <a:buNone/>
            </a:pPr>
            <a:r>
              <a:rPr lang="en-US" sz="2000" b="1" i="1" dirty="0" smtClean="0">
                <a:latin typeface="Calibri" charset="0"/>
                <a:ea typeface="Calibri" charset="0"/>
                <a:cs typeface="Calibri" charset="0"/>
              </a:rPr>
              <a:t>	</a:t>
            </a:r>
            <a:r>
              <a:rPr lang="en-US" b="1" i="1" dirty="0">
                <a:solidFill>
                  <a:schemeClr val="bg1">
                    <a:lumMod val="65000"/>
                  </a:schemeClr>
                </a:solidFill>
                <a:latin typeface="Calibri" charset="0"/>
                <a:ea typeface="Calibri" charset="0"/>
                <a:cs typeface="Calibri" charset="0"/>
              </a:rPr>
              <a:t>(Alessandro </a:t>
            </a:r>
            <a:r>
              <a:rPr lang="en-US" b="1" i="1" dirty="0" err="1">
                <a:solidFill>
                  <a:schemeClr val="bg1">
                    <a:lumMod val="65000"/>
                  </a:schemeClr>
                </a:solidFill>
                <a:latin typeface="Calibri" charset="0"/>
                <a:ea typeface="Calibri" charset="0"/>
                <a:cs typeface="Calibri" charset="0"/>
              </a:rPr>
              <a:t>Paolini</a:t>
            </a:r>
            <a:r>
              <a:rPr lang="en-US" b="1" i="1" dirty="0">
                <a:solidFill>
                  <a:schemeClr val="bg1">
                    <a:lumMod val="65000"/>
                  </a:schemeClr>
                </a:solidFill>
                <a:latin typeface="Calibri" charset="0"/>
                <a:ea typeface="Calibri" charset="0"/>
                <a:cs typeface="Calibri" charset="0"/>
              </a:rPr>
              <a:t>, </a:t>
            </a:r>
            <a:r>
              <a:rPr lang="en-US" b="1" i="1" dirty="0" err="1">
                <a:solidFill>
                  <a:schemeClr val="bg1">
                    <a:lumMod val="65000"/>
                  </a:schemeClr>
                </a:solidFill>
                <a:latin typeface="Calibri" charset="0"/>
                <a:ea typeface="Calibri" charset="0"/>
                <a:cs typeface="Calibri" charset="0"/>
              </a:rPr>
              <a:t>EGI.eu</a:t>
            </a:r>
            <a:r>
              <a:rPr lang="en-US" b="1" i="1" dirty="0">
                <a:solidFill>
                  <a:schemeClr val="bg1">
                    <a:lumMod val="65000"/>
                  </a:schemeClr>
                </a:solidFill>
                <a:latin typeface="Calibri" charset="0"/>
                <a:ea typeface="Calibri" charset="0"/>
                <a:cs typeface="Calibri" charset="0"/>
              </a:rPr>
              <a:t>)</a:t>
            </a:r>
            <a:endParaRPr lang="en-US" b="1" i="1" dirty="0" smtClean="0">
              <a:solidFill>
                <a:schemeClr val="bg1">
                  <a:lumMod val="65000"/>
                </a:schemeClr>
              </a:solidFill>
              <a:latin typeface="Calibri" charset="0"/>
              <a:ea typeface="Calibri" charset="0"/>
              <a:cs typeface="Calibri" charset="0"/>
            </a:endParaRPr>
          </a:p>
          <a:p>
            <a:pPr marL="0" indent="0">
              <a:spcBef>
                <a:spcPts val="300"/>
              </a:spcBef>
              <a:spcAft>
                <a:spcPts val="300"/>
              </a:spcAft>
              <a:buNone/>
            </a:pPr>
            <a:endParaRPr lang="en-US" b="1" i="1" dirty="0" smtClean="0">
              <a:latin typeface="Calibri" charset="0"/>
              <a:ea typeface="Calibri" charset="0"/>
              <a:cs typeface="Calibri" charset="0"/>
            </a:endParaRPr>
          </a:p>
          <a:p>
            <a:pPr marL="0" indent="0">
              <a:spcBef>
                <a:spcPts val="300"/>
              </a:spcBef>
              <a:spcAft>
                <a:spcPts val="300"/>
              </a:spcAft>
              <a:buNone/>
            </a:pPr>
            <a:r>
              <a:rPr lang="en-US" b="1" dirty="0">
                <a:latin typeface="Calibri" charset="0"/>
                <a:ea typeface="Calibri" charset="0"/>
                <a:cs typeface="Calibri" charset="0"/>
              </a:rPr>
              <a:t>Service Availability and Continuity </a:t>
            </a:r>
            <a:r>
              <a:rPr lang="en-US" b="1" dirty="0" smtClean="0">
                <a:latin typeface="Calibri" charset="0"/>
                <a:ea typeface="Calibri" charset="0"/>
                <a:cs typeface="Calibri" charset="0"/>
              </a:rPr>
              <a:t>Management </a:t>
            </a:r>
            <a:r>
              <a:rPr lang="en-US" dirty="0" smtClean="0">
                <a:latin typeface="Calibri" charset="0"/>
                <a:ea typeface="Calibri" charset="0"/>
                <a:cs typeface="Calibri" charset="0"/>
              </a:rPr>
              <a:t>and </a:t>
            </a:r>
            <a:r>
              <a:rPr lang="en-US" b="1" dirty="0">
                <a:latin typeface="Calibri" charset="0"/>
                <a:ea typeface="Calibri" charset="0"/>
                <a:cs typeface="Calibri" charset="0"/>
              </a:rPr>
              <a:t>Capacity Management</a:t>
            </a:r>
          </a:p>
          <a:p>
            <a:pPr>
              <a:spcBef>
                <a:spcPts val="300"/>
              </a:spcBef>
              <a:spcAft>
                <a:spcPts val="300"/>
              </a:spcAft>
            </a:pPr>
            <a:r>
              <a:rPr lang="en-US" dirty="0" smtClean="0">
                <a:latin typeface="Calibri" charset="0"/>
                <a:ea typeface="Calibri" charset="0"/>
                <a:cs typeface="Calibri" charset="0"/>
              </a:rPr>
              <a:t>Processes for monitoring service status and performance (availability and reliability) and capacity usage, as provided by SPs.  Identifying any under-performance and following up, according to defined procedures.</a:t>
            </a:r>
            <a:endParaRPr lang="en-US" dirty="0">
              <a:latin typeface="Calibri" charset="0"/>
              <a:ea typeface="Calibri" charset="0"/>
              <a:cs typeface="Calibri" charset="0"/>
            </a:endParaRPr>
          </a:p>
          <a:p>
            <a:pPr>
              <a:spcBef>
                <a:spcPts val="300"/>
              </a:spcBef>
              <a:spcAft>
                <a:spcPts val="300"/>
              </a:spcAft>
            </a:pPr>
            <a:endParaRPr lang="en-US" sz="2000" dirty="0">
              <a:solidFill>
                <a:schemeClr val="bg1">
                  <a:lumMod val="65000"/>
                </a:schemeClr>
              </a:solidFill>
              <a:latin typeface="Calibri" charset="0"/>
              <a:ea typeface="Calibri" charset="0"/>
              <a:cs typeface="Calibri" charset="0"/>
            </a:endParaRPr>
          </a:p>
        </p:txBody>
      </p:sp>
    </p:spTree>
    <p:extLst>
      <p:ext uri="{BB962C8B-B14F-4D97-AF65-F5344CB8AC3E}">
        <p14:creationId xmlns:p14="http://schemas.microsoft.com/office/powerpoint/2010/main" val="26112950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9</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8568952" cy="576064"/>
          </a:xfrm>
        </p:spPr>
        <p:txBody>
          <a:bodyPr/>
          <a:lstStyle/>
          <a:p>
            <a:r>
              <a:rPr lang="en-US" dirty="0" smtClean="0"/>
              <a:t>Task 4.4 ISM</a:t>
            </a:r>
            <a:endParaRPr lang="en-US"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9 Jan 2018, Amsterdam</a:t>
            </a:r>
            <a:endParaRPr lang="en-US" dirty="0">
              <a:latin typeface="Calibri" charset="0"/>
              <a:ea typeface="Calibri" charset="0"/>
              <a:cs typeface="Calibri" charset="0"/>
            </a:endParaRPr>
          </a:p>
        </p:txBody>
      </p:sp>
      <p:sp>
        <p:nvSpPr>
          <p:cNvPr id="8" name="Inhaltsplatzhalter 2"/>
          <p:cNvSpPr>
            <a:spLocks noGrp="1"/>
          </p:cNvSpPr>
          <p:nvPr>
            <p:ph idx="1"/>
          </p:nvPr>
        </p:nvSpPr>
        <p:spPr>
          <a:xfrm>
            <a:off x="193654" y="1124744"/>
            <a:ext cx="8950346" cy="5197874"/>
          </a:xfrm>
        </p:spPr>
        <p:txBody>
          <a:bodyPr>
            <a:normAutofit/>
          </a:bodyPr>
          <a:lstStyle/>
          <a:p>
            <a:pPr marL="0" indent="0">
              <a:spcBef>
                <a:spcPts val="300"/>
              </a:spcBef>
              <a:spcAft>
                <a:spcPts val="300"/>
              </a:spcAft>
              <a:buNone/>
            </a:pPr>
            <a:r>
              <a:rPr lang="en-US" sz="2000" b="1" i="1" dirty="0">
                <a:latin typeface="Calibri" charset="0"/>
                <a:ea typeface="Calibri" charset="0"/>
                <a:cs typeface="Calibri" charset="0"/>
              </a:rPr>
              <a:t>	</a:t>
            </a:r>
            <a:r>
              <a:rPr lang="en-US" b="1" i="1" dirty="0" smtClean="0">
                <a:solidFill>
                  <a:schemeClr val="bg1">
                    <a:lumMod val="65000"/>
                  </a:schemeClr>
                </a:solidFill>
                <a:latin typeface="Calibri" charset="0"/>
                <a:ea typeface="Calibri" charset="0"/>
                <a:cs typeface="Calibri" charset="0"/>
              </a:rPr>
              <a:t>(</a:t>
            </a:r>
            <a:r>
              <a:rPr lang="en-US" b="1" i="1" dirty="0">
                <a:solidFill>
                  <a:schemeClr val="bg1">
                    <a:lumMod val="65000"/>
                  </a:schemeClr>
                </a:solidFill>
                <a:latin typeface="Calibri" charset="0"/>
                <a:ea typeface="Calibri" charset="0"/>
                <a:cs typeface="Calibri" charset="0"/>
              </a:rPr>
              <a:t>David Kelsey, STFC)</a:t>
            </a:r>
          </a:p>
          <a:p>
            <a:pPr marL="0" indent="0">
              <a:spcBef>
                <a:spcPts val="300"/>
              </a:spcBef>
              <a:spcAft>
                <a:spcPts val="300"/>
              </a:spcAft>
              <a:buNone/>
            </a:pPr>
            <a:r>
              <a:rPr lang="en-US" b="1" dirty="0" smtClean="0">
                <a:latin typeface="Calibri" charset="0"/>
                <a:ea typeface="Calibri" charset="0"/>
                <a:cs typeface="Calibri" charset="0"/>
              </a:rPr>
              <a:t>Information </a:t>
            </a:r>
            <a:r>
              <a:rPr lang="en-US" b="1" dirty="0">
                <a:latin typeface="Calibri" charset="0"/>
                <a:ea typeface="Calibri" charset="0"/>
                <a:cs typeface="Calibri" charset="0"/>
              </a:rPr>
              <a:t>Security Management</a:t>
            </a:r>
          </a:p>
          <a:p>
            <a:pPr>
              <a:spcBef>
                <a:spcPts val="300"/>
              </a:spcBef>
              <a:spcAft>
                <a:spcPts val="300"/>
              </a:spcAft>
            </a:pPr>
            <a:r>
              <a:rPr lang="en-US" sz="2000" dirty="0" smtClean="0">
                <a:latin typeface="Calibri" charset="0"/>
                <a:ea typeface="Calibri" charset="0"/>
                <a:cs typeface="Calibri" charset="0"/>
              </a:rPr>
              <a:t>Develop, maintaining of policies/procedures across the federation to ensure consistent and coordinated security operations of services, covering:</a:t>
            </a:r>
          </a:p>
          <a:p>
            <a:pPr lvl="1">
              <a:spcBef>
                <a:spcPts val="300"/>
              </a:spcBef>
              <a:spcAft>
                <a:spcPts val="300"/>
              </a:spcAft>
            </a:pPr>
            <a:r>
              <a:rPr lang="en-US" sz="2000" dirty="0" smtClean="0">
                <a:latin typeface="Calibri" charset="0"/>
                <a:ea typeface="Calibri" charset="0"/>
                <a:cs typeface="Calibri" charset="0"/>
              </a:rPr>
              <a:t>operational, incident response policies</a:t>
            </a:r>
          </a:p>
          <a:p>
            <a:pPr lvl="1">
              <a:spcBef>
                <a:spcPts val="300"/>
              </a:spcBef>
              <a:spcAft>
                <a:spcPts val="300"/>
              </a:spcAft>
            </a:pPr>
            <a:r>
              <a:rPr lang="en-US" sz="2000" dirty="0" smtClean="0">
                <a:latin typeface="Calibri" charset="0"/>
                <a:ea typeface="Calibri" charset="0"/>
                <a:cs typeface="Calibri" charset="0"/>
              </a:rPr>
              <a:t>responsibilities</a:t>
            </a:r>
          </a:p>
          <a:p>
            <a:pPr lvl="1">
              <a:spcBef>
                <a:spcPts val="300"/>
              </a:spcBef>
              <a:spcAft>
                <a:spcPts val="300"/>
              </a:spcAft>
            </a:pPr>
            <a:r>
              <a:rPr lang="en-US" sz="2000" dirty="0" smtClean="0">
                <a:latin typeface="Calibri" charset="0"/>
                <a:ea typeface="Calibri" charset="0"/>
                <a:cs typeface="Calibri" charset="0"/>
              </a:rPr>
              <a:t>traceability, legal aspects and personal data protection</a:t>
            </a:r>
          </a:p>
          <a:p>
            <a:pPr>
              <a:spcBef>
                <a:spcPts val="300"/>
              </a:spcBef>
              <a:spcAft>
                <a:spcPts val="300"/>
              </a:spcAft>
            </a:pPr>
            <a:r>
              <a:rPr lang="en-US" sz="2000" dirty="0">
                <a:latin typeface="Calibri" charset="0"/>
                <a:ea typeface="Calibri" charset="0"/>
                <a:cs typeface="Calibri" charset="0"/>
              </a:rPr>
              <a:t>Coordination of </a:t>
            </a:r>
            <a:r>
              <a:rPr lang="en-US" sz="2000" dirty="0" smtClean="0">
                <a:latin typeface="Calibri" charset="0"/>
                <a:ea typeface="Calibri" charset="0"/>
                <a:cs typeface="Calibri" charset="0"/>
              </a:rPr>
              <a:t>an </a:t>
            </a:r>
            <a:r>
              <a:rPr lang="en-US" sz="2000" dirty="0" smtClean="0"/>
              <a:t>incident </a:t>
            </a:r>
            <a:r>
              <a:rPr lang="en-US" sz="2000" dirty="0"/>
              <a:t>response task force (IRTF</a:t>
            </a:r>
            <a:r>
              <a:rPr lang="en-US" sz="2000" dirty="0" smtClean="0"/>
              <a:t>)</a:t>
            </a:r>
          </a:p>
          <a:p>
            <a:pPr>
              <a:spcBef>
                <a:spcPts val="300"/>
              </a:spcBef>
              <a:spcAft>
                <a:spcPts val="300"/>
              </a:spcAft>
            </a:pPr>
            <a:r>
              <a:rPr lang="en-US" sz="2000" dirty="0" smtClean="0">
                <a:latin typeface="Calibri" charset="0"/>
                <a:ea typeface="Calibri" charset="0"/>
                <a:cs typeface="Calibri" charset="0"/>
              </a:rPr>
              <a:t>Provision of expertise in forensics and large scale incident coordination within the federated environment</a:t>
            </a:r>
          </a:p>
          <a:p>
            <a:pPr>
              <a:spcBef>
                <a:spcPts val="300"/>
              </a:spcBef>
              <a:spcAft>
                <a:spcPts val="300"/>
              </a:spcAft>
            </a:pPr>
            <a:r>
              <a:rPr lang="en-US" sz="2000" dirty="0" smtClean="0">
                <a:latin typeface="Calibri" charset="0"/>
                <a:ea typeface="Calibri" charset="0"/>
                <a:cs typeface="Calibri" charset="0"/>
              </a:rPr>
              <a:t>Build trust &amp; foster interoperability with external actors (other e-Infrastructures, RIs, international security groups)</a:t>
            </a:r>
            <a:endParaRPr lang="en-US" sz="2000" dirty="0">
              <a:latin typeface="Calibri" charset="0"/>
              <a:ea typeface="Calibri" charset="0"/>
              <a:cs typeface="Calibri" charset="0"/>
            </a:endParaRPr>
          </a:p>
          <a:p>
            <a:pPr>
              <a:spcBef>
                <a:spcPts val="300"/>
              </a:spcBef>
              <a:spcAft>
                <a:spcPts val="300"/>
              </a:spcAft>
            </a:pPr>
            <a:endParaRPr lang="en-US" sz="2000" i="1" dirty="0">
              <a:solidFill>
                <a:schemeClr val="bg1">
                  <a:lumMod val="65000"/>
                </a:schemeClr>
              </a:solidFill>
              <a:latin typeface="Calibri" charset="0"/>
              <a:ea typeface="Calibri" charset="0"/>
              <a:cs typeface="Calibri" charset="0"/>
            </a:endParaRPr>
          </a:p>
        </p:txBody>
      </p:sp>
    </p:spTree>
    <p:extLst>
      <p:ext uri="{BB962C8B-B14F-4D97-AF65-F5344CB8AC3E}">
        <p14:creationId xmlns:p14="http://schemas.microsoft.com/office/powerpoint/2010/main" val="260068542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resentation1">
  <a:themeElements>
    <a:clrScheme name="Eudat-Color">
      <a:dk1>
        <a:srgbClr val="515151"/>
      </a:dk1>
      <a:lt1>
        <a:sysClr val="window" lastClr="FFFFFF"/>
      </a:lt1>
      <a:dk2>
        <a:srgbClr val="1F497D"/>
      </a:dk2>
      <a:lt2>
        <a:srgbClr val="EEECE1"/>
      </a:lt2>
      <a:accent1>
        <a:srgbClr val="1B216E"/>
      </a:accent1>
      <a:accent2>
        <a:srgbClr val="B01813"/>
      </a:accent2>
      <a:accent3>
        <a:srgbClr val="DF3A10"/>
      </a:accent3>
      <a:accent4>
        <a:srgbClr val="F39605"/>
      </a:accent4>
      <a:accent5>
        <a:srgbClr val="FBBE09"/>
      </a:accent5>
      <a:accent6>
        <a:srgbClr val="FFF3E6"/>
      </a:accent6>
      <a:hlink>
        <a:srgbClr val="B11913"/>
      </a:hlink>
      <a:folHlink>
        <a:srgbClr val="DF3B13"/>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EMODnet_PPT_template" id="{94FD5FB4-A648-4C41-A45E-DC1B56821C8E}" vid="{6F891982-9957-D443-80E9-5627794D2B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EOSCHub_PPT</Template>
  <TotalTime>5082</TotalTime>
  <Words>341</Words>
  <Application>Microsoft Macintosh PowerPoint</Application>
  <PresentationFormat>On-screen Show (4:3)</PresentationFormat>
  <Paragraphs>138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Presentation1</vt:lpstr>
      <vt:lpstr>EOSC-hub ITSM in WP4</vt:lpstr>
      <vt:lpstr>WP4 Federated Service Management</vt:lpstr>
      <vt:lpstr>FitSM Process Model mapped to EOSC-hub</vt:lpstr>
      <vt:lpstr>WP4 Federated Services Management Overview</vt:lpstr>
      <vt:lpstr>WP4 Federated Services Management Overview</vt:lpstr>
      <vt:lpstr>Task 4.1 Operations Coordination &amp; SUPPM</vt:lpstr>
      <vt:lpstr>Task 4.2 Order &amp; CRM</vt:lpstr>
      <vt:lpstr>Task 4.3 SACM &amp; CAPM</vt:lpstr>
      <vt:lpstr>Task 4.4 ISM</vt:lpstr>
      <vt:lpstr>Task 4.5 ISRM and PM </vt:lpstr>
      <vt:lpstr>Task 4.6 CONFM, CHM and RDM</vt:lpstr>
      <vt:lpstr>WP4 Results and outputs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Sara</dc:creator>
  <cp:lastModifiedBy>Matthew Viljoen</cp:lastModifiedBy>
  <cp:revision>197</cp:revision>
  <dcterms:created xsi:type="dcterms:W3CDTF">2017-10-02T12:41:48Z</dcterms:created>
  <dcterms:modified xsi:type="dcterms:W3CDTF">2018-01-09T08:15:02Z</dcterms:modified>
</cp:coreProperties>
</file>