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g" ContentType="image/jpeg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29"/>
  </p:notesMasterIdLst>
  <p:sldIdLst>
    <p:sldId id="261" r:id="rId2"/>
    <p:sldId id="300" r:id="rId3"/>
    <p:sldId id="312" r:id="rId4"/>
    <p:sldId id="306" r:id="rId5"/>
    <p:sldId id="311" r:id="rId6"/>
    <p:sldId id="307" r:id="rId7"/>
    <p:sldId id="308" r:id="rId8"/>
    <p:sldId id="316" r:id="rId9"/>
    <p:sldId id="317" r:id="rId10"/>
    <p:sldId id="313" r:id="rId11"/>
    <p:sldId id="318" r:id="rId12"/>
    <p:sldId id="319" r:id="rId13"/>
    <p:sldId id="320" r:id="rId14"/>
    <p:sldId id="321" r:id="rId15"/>
    <p:sldId id="309" r:id="rId16"/>
    <p:sldId id="324" r:id="rId17"/>
    <p:sldId id="328" r:id="rId18"/>
    <p:sldId id="325" r:id="rId19"/>
    <p:sldId id="329" r:id="rId20"/>
    <p:sldId id="326" r:id="rId21"/>
    <p:sldId id="330" r:id="rId22"/>
    <p:sldId id="314" r:id="rId23"/>
    <p:sldId id="310" r:id="rId24"/>
    <p:sldId id="327" r:id="rId25"/>
    <p:sldId id="322" r:id="rId26"/>
    <p:sldId id="323" r:id="rId27"/>
    <p:sldId id="303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F5FB"/>
    <a:srgbClr val="C9FABC"/>
    <a:srgbClr val="246889"/>
    <a:srgbClr val="FCF7BA"/>
    <a:srgbClr val="FED1B8"/>
    <a:srgbClr val="006699"/>
    <a:srgbClr val="0E71B4"/>
    <a:srgbClr val="F6BBFB"/>
    <a:srgbClr val="F7B034"/>
    <a:srgbClr val="109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941" autoAdjust="0"/>
    <p:restoredTop sz="50000" autoAdjust="0"/>
  </p:normalViewPr>
  <p:slideViewPr>
    <p:cSldViewPr>
      <p:cViewPr varScale="1">
        <p:scale>
          <a:sx n="96" d="100"/>
          <a:sy n="96" d="100"/>
        </p:scale>
        <p:origin x="1880" y="1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image" Target="../media/image3.png"/><Relationship Id="rId2" Type="http://schemas.openxmlformats.org/officeDocument/2006/relationships/image" Target="../media/image4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image" Target="../media/image3.png"/><Relationship Id="rId2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474153-E067-4DD8-A60D-F7F44E57761D}" type="doc">
      <dgm:prSet loTypeId="urn:microsoft.com/office/officeart/2005/8/layout/venn1" loCatId="relationship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8107E37E-7577-42B0-B7F2-07548EF327BF}">
      <dgm:prSet/>
      <dgm:spPr/>
      <dgm:t>
        <a:bodyPr/>
        <a:lstStyle/>
        <a:p>
          <a:pPr rtl="0"/>
          <a:r>
            <a:rPr lang="en-GB" b="1" noProof="0" dirty="0" smtClean="0">
              <a:solidFill>
                <a:schemeClr val="bg1"/>
              </a:solidFill>
            </a:rPr>
            <a:t>People</a:t>
          </a:r>
          <a:endParaRPr lang="en-GB" b="1" noProof="0" dirty="0">
            <a:solidFill>
              <a:schemeClr val="bg1"/>
            </a:solidFill>
          </a:endParaRPr>
        </a:p>
      </dgm:t>
    </dgm:pt>
    <dgm:pt modelId="{68DAC230-9C78-41E0-BA97-51F6A7784EAE}" type="parTrans" cxnId="{9F79324C-348A-4944-BE21-B75A9931CBCA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288A1CFE-A699-46BB-BEFC-FFF71C5C2302}" type="sibTrans" cxnId="{9F79324C-348A-4944-BE21-B75A9931CBCA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C3BF2ED6-40D5-4A55-875A-0BD7F6FD8224}">
      <dgm:prSet/>
      <dgm:spPr/>
      <dgm:t>
        <a:bodyPr/>
        <a:lstStyle/>
        <a:p>
          <a:pPr rtl="0"/>
          <a:r>
            <a:rPr lang="en-US" b="1" noProof="0" dirty="0" smtClean="0">
              <a:solidFill>
                <a:schemeClr val="bg1"/>
              </a:solidFill>
            </a:rPr>
            <a:t>Processes</a:t>
          </a:r>
          <a:endParaRPr lang="en-US" b="1" noProof="0" dirty="0">
            <a:solidFill>
              <a:schemeClr val="bg1"/>
            </a:solidFill>
          </a:endParaRPr>
        </a:p>
      </dgm:t>
    </dgm:pt>
    <dgm:pt modelId="{D3D45ED5-9D8D-40C4-8F32-A9EF013A50F1}" type="parTrans" cxnId="{DF2202AC-C4AC-4CD1-951A-7A2F24BE50B0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198270C6-7A7D-42A4-AA0B-515C8131D247}" type="sibTrans" cxnId="{DF2202AC-C4AC-4CD1-951A-7A2F24BE50B0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99CCE29C-B477-41E2-921C-A92540DA8517}">
      <dgm:prSet/>
      <dgm:spPr/>
      <dgm:t>
        <a:bodyPr/>
        <a:lstStyle/>
        <a:p>
          <a:pPr rtl="0"/>
          <a:r>
            <a:rPr lang="en-GB" b="1" noProof="0" dirty="0" smtClean="0">
              <a:solidFill>
                <a:schemeClr val="bg1"/>
              </a:solidFill>
            </a:rPr>
            <a:t>Technology</a:t>
          </a:r>
          <a:endParaRPr lang="en-GB" b="1" noProof="0" dirty="0">
            <a:solidFill>
              <a:schemeClr val="bg1"/>
            </a:solidFill>
          </a:endParaRPr>
        </a:p>
      </dgm:t>
    </dgm:pt>
    <dgm:pt modelId="{94AE3FC6-8BAC-43D1-A942-4D2A0FFCC6DA}" type="parTrans" cxnId="{F530C6E8-776F-47D3-AFF1-73BECC519906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E8AF635A-14E0-4E54-AD8E-07B27C1752A6}" type="sibTrans" cxnId="{F530C6E8-776F-47D3-AFF1-73BECC519906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5E61A786-F0D3-438B-A962-D13CEB252033}">
      <dgm:prSet/>
      <dgm:spPr/>
      <dgm:t>
        <a:bodyPr/>
        <a:lstStyle/>
        <a:p>
          <a:pPr rtl="0"/>
          <a:r>
            <a:rPr lang="en-GB" noProof="0" dirty="0" smtClean="0">
              <a:solidFill>
                <a:schemeClr val="bg1"/>
              </a:solidFill>
            </a:rPr>
            <a:t>Skills</a:t>
          </a:r>
          <a:endParaRPr lang="en-GB" noProof="0" dirty="0">
            <a:solidFill>
              <a:schemeClr val="bg1"/>
            </a:solidFill>
          </a:endParaRPr>
        </a:p>
      </dgm:t>
    </dgm:pt>
    <dgm:pt modelId="{4A8472DB-4C35-46C9-838A-0A890B22D21F}" type="parTrans" cxnId="{6574D50F-5E28-45DE-9B72-23A2976197C5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A180A52A-778B-4695-A604-A32148695CBD}" type="sibTrans" cxnId="{6574D50F-5E28-45DE-9B72-23A2976197C5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566CD05B-9EB4-4297-B492-58AAD5F28ED6}">
      <dgm:prSet/>
      <dgm:spPr/>
      <dgm:t>
        <a:bodyPr/>
        <a:lstStyle/>
        <a:p>
          <a:pPr rtl="0"/>
          <a:r>
            <a:rPr lang="en-GB" noProof="0" dirty="0" smtClean="0">
              <a:solidFill>
                <a:schemeClr val="bg1"/>
              </a:solidFill>
            </a:rPr>
            <a:t>Awareness</a:t>
          </a:r>
          <a:endParaRPr lang="en-GB" noProof="0" dirty="0">
            <a:solidFill>
              <a:schemeClr val="bg1"/>
            </a:solidFill>
          </a:endParaRPr>
        </a:p>
      </dgm:t>
    </dgm:pt>
    <dgm:pt modelId="{77730BE1-98D0-4CC5-8073-2C91E7E13842}" type="parTrans" cxnId="{88567D31-B36A-4FE4-A565-2973D71AD6EF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CE87B873-A100-44EC-9A9D-C73EBFD45619}" type="sibTrans" cxnId="{88567D31-B36A-4FE4-A565-2973D71AD6EF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842343BD-CD5C-41DD-ACD5-49EB5290730D}">
      <dgm:prSet/>
      <dgm:spPr/>
      <dgm:t>
        <a:bodyPr/>
        <a:lstStyle/>
        <a:p>
          <a:pPr rtl="0"/>
          <a:r>
            <a:rPr lang="en-US" noProof="0" dirty="0" smtClean="0">
              <a:solidFill>
                <a:schemeClr val="bg1"/>
              </a:solidFill>
            </a:rPr>
            <a:t>Defined activities</a:t>
          </a:r>
          <a:endParaRPr lang="en-US" noProof="0" dirty="0">
            <a:solidFill>
              <a:schemeClr val="bg1"/>
            </a:solidFill>
          </a:endParaRPr>
        </a:p>
      </dgm:t>
    </dgm:pt>
    <dgm:pt modelId="{6CCE5C09-68C7-467F-8071-AEAE28ACD192}" type="parTrans" cxnId="{2F6D456E-A35C-44E7-A12C-611B2968914C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DED0BF1F-285F-4042-929C-A2A5DB3396F2}" type="sibTrans" cxnId="{2F6D456E-A35C-44E7-A12C-611B2968914C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49618C7F-DAE7-4272-A0AD-65D1CA7CB131}">
      <dgm:prSet/>
      <dgm:spPr/>
      <dgm:t>
        <a:bodyPr/>
        <a:lstStyle/>
        <a:p>
          <a:pPr rtl="0"/>
          <a:r>
            <a:rPr lang="en-GB" noProof="0" dirty="0" smtClean="0">
              <a:solidFill>
                <a:schemeClr val="bg1"/>
              </a:solidFill>
            </a:rPr>
            <a:t>Responsibilities</a:t>
          </a:r>
          <a:endParaRPr lang="en-GB" noProof="0" dirty="0">
            <a:solidFill>
              <a:schemeClr val="bg1"/>
            </a:solidFill>
          </a:endParaRPr>
        </a:p>
      </dgm:t>
    </dgm:pt>
    <dgm:pt modelId="{092C228C-32FF-43C9-8639-B62CF2BCEE10}" type="parTrans" cxnId="{E049BF58-9A2B-4BFB-8247-EC6488D6BE59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355F00C8-2270-47BD-A928-E2E54302F025}" type="sibTrans" cxnId="{E049BF58-9A2B-4BFB-8247-EC6488D6BE59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10B23C13-2115-49BC-AC32-50E33B42E4F4}">
      <dgm:prSet/>
      <dgm:spPr/>
      <dgm:t>
        <a:bodyPr/>
        <a:lstStyle/>
        <a:p>
          <a:pPr rtl="0"/>
          <a:r>
            <a:rPr lang="en-GB" noProof="0" dirty="0" smtClean="0">
              <a:solidFill>
                <a:schemeClr val="bg1"/>
              </a:solidFill>
            </a:rPr>
            <a:t>Support people in their roles</a:t>
          </a:r>
          <a:endParaRPr lang="en-GB" noProof="0" dirty="0">
            <a:solidFill>
              <a:schemeClr val="bg1"/>
            </a:solidFill>
          </a:endParaRPr>
        </a:p>
      </dgm:t>
    </dgm:pt>
    <dgm:pt modelId="{66156001-BB74-4ABF-807E-85343D9BC0F6}" type="parTrans" cxnId="{EF3DFBDE-A62C-4845-9B32-1AD2E7FA173E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9BE08528-4C3E-4384-87EA-6FEF39F4E235}" type="sibTrans" cxnId="{EF3DFBDE-A62C-4845-9B32-1AD2E7FA173E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1FFF357B-DE4E-4434-A933-C911BE0BF1C5}">
      <dgm:prSet/>
      <dgm:spPr/>
      <dgm:t>
        <a:bodyPr/>
        <a:lstStyle/>
        <a:p>
          <a:pPr rtl="0"/>
          <a:r>
            <a:rPr lang="en-US" noProof="0" dirty="0" smtClean="0">
              <a:solidFill>
                <a:schemeClr val="bg1"/>
              </a:solidFill>
            </a:rPr>
            <a:t>Effectiveness and repeatability</a:t>
          </a:r>
          <a:endParaRPr lang="en-US" noProof="0" dirty="0">
            <a:solidFill>
              <a:schemeClr val="bg1"/>
            </a:solidFill>
          </a:endParaRPr>
        </a:p>
      </dgm:t>
    </dgm:pt>
    <dgm:pt modelId="{6B625E62-8400-42D2-98C0-2A796D50B454}" type="parTrans" cxnId="{DE7F5433-A6A4-4657-8663-DB31F1DB6B13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DB2E4BD2-F7CB-405D-9A75-452568FAA5C3}" type="sibTrans" cxnId="{DE7F5433-A6A4-4657-8663-DB31F1DB6B13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0D171421-A21C-44D1-BE2D-52F535F4256C}">
      <dgm:prSet/>
      <dgm:spPr/>
      <dgm:t>
        <a:bodyPr/>
        <a:lstStyle/>
        <a:p>
          <a:pPr rtl="0"/>
          <a:r>
            <a:rPr lang="en-GB" noProof="0" dirty="0" smtClean="0">
              <a:solidFill>
                <a:schemeClr val="bg1"/>
              </a:solidFill>
            </a:rPr>
            <a:t>Increase process effectiveness and efficiency</a:t>
          </a:r>
          <a:endParaRPr lang="en-GB" noProof="0" dirty="0">
            <a:solidFill>
              <a:schemeClr val="bg1"/>
            </a:solidFill>
          </a:endParaRPr>
        </a:p>
      </dgm:t>
    </dgm:pt>
    <dgm:pt modelId="{0598854E-2543-40E2-B1BE-AB2CE1A652B8}" type="parTrans" cxnId="{62F65339-4E8F-4213-92E8-10A8CAE5681F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815EE4C3-730B-4FB0-9DB1-B9A7B0C58AF4}" type="sibTrans" cxnId="{62F65339-4E8F-4213-92E8-10A8CAE5681F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B011F790-1225-40C2-997D-FB71EE81893F}" type="pres">
      <dgm:prSet presAssocID="{91474153-E067-4DD8-A60D-F7F44E57761D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AFA10828-9CF2-425E-B7A9-D86DC7C30A57}" type="pres">
      <dgm:prSet presAssocID="{8107E37E-7577-42B0-B7F2-07548EF327BF}" presName="circ1" presStyleLbl="vennNode1" presStyleIdx="0" presStyleCnt="3"/>
      <dgm:spPr/>
      <dgm:t>
        <a:bodyPr/>
        <a:lstStyle/>
        <a:p>
          <a:endParaRPr lang="en-GB"/>
        </a:p>
      </dgm:t>
    </dgm:pt>
    <dgm:pt modelId="{FDE1AB65-0B0F-4C61-94C2-2AAF182D7EEF}" type="pres">
      <dgm:prSet presAssocID="{8107E37E-7577-42B0-B7F2-07548EF327BF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2BD5A87-AFC8-41FF-BDA7-4F2135B69603}" type="pres">
      <dgm:prSet presAssocID="{C3BF2ED6-40D5-4A55-875A-0BD7F6FD8224}" presName="circ2" presStyleLbl="vennNode1" presStyleIdx="1" presStyleCnt="3"/>
      <dgm:spPr/>
      <dgm:t>
        <a:bodyPr/>
        <a:lstStyle/>
        <a:p>
          <a:endParaRPr lang="en-GB"/>
        </a:p>
      </dgm:t>
    </dgm:pt>
    <dgm:pt modelId="{0A67D976-BAE9-4199-96D2-AE1C49FB4FAF}" type="pres">
      <dgm:prSet presAssocID="{C3BF2ED6-40D5-4A55-875A-0BD7F6FD822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747BD70-8DAF-4A70-8114-04AE2902A67C}" type="pres">
      <dgm:prSet presAssocID="{99CCE29C-B477-41E2-921C-A92540DA8517}" presName="circ3" presStyleLbl="vennNode1" presStyleIdx="2" presStyleCnt="3"/>
      <dgm:spPr/>
      <dgm:t>
        <a:bodyPr/>
        <a:lstStyle/>
        <a:p>
          <a:endParaRPr lang="en-GB"/>
        </a:p>
      </dgm:t>
    </dgm:pt>
    <dgm:pt modelId="{915C33A4-C21C-46BA-8593-31327C572A94}" type="pres">
      <dgm:prSet presAssocID="{99CCE29C-B477-41E2-921C-A92540DA8517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88567D31-B36A-4FE4-A565-2973D71AD6EF}" srcId="{8107E37E-7577-42B0-B7F2-07548EF327BF}" destId="{566CD05B-9EB4-4297-B492-58AAD5F28ED6}" srcOrd="2" destOrd="0" parTransId="{77730BE1-98D0-4CC5-8073-2C91E7E13842}" sibTransId="{CE87B873-A100-44EC-9A9D-C73EBFD45619}"/>
    <dgm:cxn modelId="{142CE564-F2B7-1C42-A479-78C003936BFC}" type="presOf" srcId="{C3BF2ED6-40D5-4A55-875A-0BD7F6FD8224}" destId="{42BD5A87-AFC8-41FF-BDA7-4F2135B69603}" srcOrd="0" destOrd="0" presId="urn:microsoft.com/office/officeart/2005/8/layout/venn1"/>
    <dgm:cxn modelId="{F530C6E8-776F-47D3-AFF1-73BECC519906}" srcId="{91474153-E067-4DD8-A60D-F7F44E57761D}" destId="{99CCE29C-B477-41E2-921C-A92540DA8517}" srcOrd="2" destOrd="0" parTransId="{94AE3FC6-8BAC-43D1-A942-4D2A0FFCC6DA}" sibTransId="{E8AF635A-14E0-4E54-AD8E-07B27C1752A6}"/>
    <dgm:cxn modelId="{62F65339-4E8F-4213-92E8-10A8CAE5681F}" srcId="{99CCE29C-B477-41E2-921C-A92540DA8517}" destId="{0D171421-A21C-44D1-BE2D-52F535F4256C}" srcOrd="1" destOrd="0" parTransId="{0598854E-2543-40E2-B1BE-AB2CE1A652B8}" sibTransId="{815EE4C3-730B-4FB0-9DB1-B9A7B0C58AF4}"/>
    <dgm:cxn modelId="{9F79324C-348A-4944-BE21-B75A9931CBCA}" srcId="{91474153-E067-4DD8-A60D-F7F44E57761D}" destId="{8107E37E-7577-42B0-B7F2-07548EF327BF}" srcOrd="0" destOrd="0" parTransId="{68DAC230-9C78-41E0-BA97-51F6A7784EAE}" sibTransId="{288A1CFE-A699-46BB-BEFC-FFF71C5C2302}"/>
    <dgm:cxn modelId="{C172FD62-CFDF-214E-A97A-D7629EFF4DA2}" type="presOf" srcId="{10B23C13-2115-49BC-AC32-50E33B42E4F4}" destId="{8747BD70-8DAF-4A70-8114-04AE2902A67C}" srcOrd="0" destOrd="1" presId="urn:microsoft.com/office/officeart/2005/8/layout/venn1"/>
    <dgm:cxn modelId="{E049BF58-9A2B-4BFB-8247-EC6488D6BE59}" srcId="{8107E37E-7577-42B0-B7F2-07548EF327BF}" destId="{49618C7F-DAE7-4272-A0AD-65D1CA7CB131}" srcOrd="0" destOrd="0" parTransId="{092C228C-32FF-43C9-8639-B62CF2BCEE10}" sibTransId="{355F00C8-2270-47BD-A928-E2E54302F025}"/>
    <dgm:cxn modelId="{E2A6AACF-6825-4A48-821C-167A8C04FADD}" type="presOf" srcId="{1FFF357B-DE4E-4434-A933-C911BE0BF1C5}" destId="{0A67D976-BAE9-4199-96D2-AE1C49FB4FAF}" srcOrd="1" destOrd="2" presId="urn:microsoft.com/office/officeart/2005/8/layout/venn1"/>
    <dgm:cxn modelId="{DA9CD38A-C718-4E41-99F9-C2C6BC23A91F}" type="presOf" srcId="{566CD05B-9EB4-4297-B492-58AAD5F28ED6}" destId="{AFA10828-9CF2-425E-B7A9-D86DC7C30A57}" srcOrd="0" destOrd="3" presId="urn:microsoft.com/office/officeart/2005/8/layout/venn1"/>
    <dgm:cxn modelId="{292B7491-4DCC-0E46-9537-45C33A6B28B2}" type="presOf" srcId="{0D171421-A21C-44D1-BE2D-52F535F4256C}" destId="{8747BD70-8DAF-4A70-8114-04AE2902A67C}" srcOrd="0" destOrd="2" presId="urn:microsoft.com/office/officeart/2005/8/layout/venn1"/>
    <dgm:cxn modelId="{D8CB378B-C6F7-E24E-A03D-FF52461B3CDD}" type="presOf" srcId="{566CD05B-9EB4-4297-B492-58AAD5F28ED6}" destId="{FDE1AB65-0B0F-4C61-94C2-2AAF182D7EEF}" srcOrd="1" destOrd="3" presId="urn:microsoft.com/office/officeart/2005/8/layout/venn1"/>
    <dgm:cxn modelId="{B4307EE2-187C-8349-965F-C927B797C3E0}" type="presOf" srcId="{1FFF357B-DE4E-4434-A933-C911BE0BF1C5}" destId="{42BD5A87-AFC8-41FF-BDA7-4F2135B69603}" srcOrd="0" destOrd="2" presId="urn:microsoft.com/office/officeart/2005/8/layout/venn1"/>
    <dgm:cxn modelId="{CC6FE0C1-5264-2F4D-A3B1-AB3C1F583B1E}" type="presOf" srcId="{8107E37E-7577-42B0-B7F2-07548EF327BF}" destId="{AFA10828-9CF2-425E-B7A9-D86DC7C30A57}" srcOrd="0" destOrd="0" presId="urn:microsoft.com/office/officeart/2005/8/layout/venn1"/>
    <dgm:cxn modelId="{6574D50F-5E28-45DE-9B72-23A2976197C5}" srcId="{8107E37E-7577-42B0-B7F2-07548EF327BF}" destId="{5E61A786-F0D3-438B-A962-D13CEB252033}" srcOrd="1" destOrd="0" parTransId="{4A8472DB-4C35-46C9-838A-0A890B22D21F}" sibTransId="{A180A52A-778B-4695-A604-A32148695CBD}"/>
    <dgm:cxn modelId="{3B234CCE-9A10-F347-AD2D-F358F2DCD6B5}" type="presOf" srcId="{5E61A786-F0D3-438B-A962-D13CEB252033}" destId="{AFA10828-9CF2-425E-B7A9-D86DC7C30A57}" srcOrd="0" destOrd="2" presId="urn:microsoft.com/office/officeart/2005/8/layout/venn1"/>
    <dgm:cxn modelId="{59BCE563-B73A-0B4C-9FAC-994D77855D66}" type="presOf" srcId="{5E61A786-F0D3-438B-A962-D13CEB252033}" destId="{FDE1AB65-0B0F-4C61-94C2-2AAF182D7EEF}" srcOrd="1" destOrd="2" presId="urn:microsoft.com/office/officeart/2005/8/layout/venn1"/>
    <dgm:cxn modelId="{DF2202AC-C4AC-4CD1-951A-7A2F24BE50B0}" srcId="{91474153-E067-4DD8-A60D-F7F44E57761D}" destId="{C3BF2ED6-40D5-4A55-875A-0BD7F6FD8224}" srcOrd="1" destOrd="0" parTransId="{D3D45ED5-9D8D-40C4-8F32-A9EF013A50F1}" sibTransId="{198270C6-7A7D-42A4-AA0B-515C8131D247}"/>
    <dgm:cxn modelId="{3C14BF78-077F-884D-9D89-1142503D2A2E}" type="presOf" srcId="{10B23C13-2115-49BC-AC32-50E33B42E4F4}" destId="{915C33A4-C21C-46BA-8593-31327C572A94}" srcOrd="1" destOrd="1" presId="urn:microsoft.com/office/officeart/2005/8/layout/venn1"/>
    <dgm:cxn modelId="{698D585C-7B4D-704C-91BA-94CFACCE6DB9}" type="presOf" srcId="{91474153-E067-4DD8-A60D-F7F44E57761D}" destId="{B011F790-1225-40C2-997D-FB71EE81893F}" srcOrd="0" destOrd="0" presId="urn:microsoft.com/office/officeart/2005/8/layout/venn1"/>
    <dgm:cxn modelId="{7F22473D-21D9-D14C-95CB-4803B0215036}" type="presOf" srcId="{49618C7F-DAE7-4272-A0AD-65D1CA7CB131}" destId="{AFA10828-9CF2-425E-B7A9-D86DC7C30A57}" srcOrd="0" destOrd="1" presId="urn:microsoft.com/office/officeart/2005/8/layout/venn1"/>
    <dgm:cxn modelId="{E0EAD4BF-7C00-0F42-BAC3-3A4EF80A9BE4}" type="presOf" srcId="{49618C7F-DAE7-4272-A0AD-65D1CA7CB131}" destId="{FDE1AB65-0B0F-4C61-94C2-2AAF182D7EEF}" srcOrd="1" destOrd="1" presId="urn:microsoft.com/office/officeart/2005/8/layout/venn1"/>
    <dgm:cxn modelId="{EF3DFBDE-A62C-4845-9B32-1AD2E7FA173E}" srcId="{99CCE29C-B477-41E2-921C-A92540DA8517}" destId="{10B23C13-2115-49BC-AC32-50E33B42E4F4}" srcOrd="0" destOrd="0" parTransId="{66156001-BB74-4ABF-807E-85343D9BC0F6}" sibTransId="{9BE08528-4C3E-4384-87EA-6FEF39F4E235}"/>
    <dgm:cxn modelId="{2F6D456E-A35C-44E7-A12C-611B2968914C}" srcId="{C3BF2ED6-40D5-4A55-875A-0BD7F6FD8224}" destId="{842343BD-CD5C-41DD-ACD5-49EB5290730D}" srcOrd="0" destOrd="0" parTransId="{6CCE5C09-68C7-467F-8071-AEAE28ACD192}" sibTransId="{DED0BF1F-285F-4042-929C-A2A5DB3396F2}"/>
    <dgm:cxn modelId="{DE7F5433-A6A4-4657-8663-DB31F1DB6B13}" srcId="{C3BF2ED6-40D5-4A55-875A-0BD7F6FD8224}" destId="{1FFF357B-DE4E-4434-A933-C911BE0BF1C5}" srcOrd="1" destOrd="0" parTransId="{6B625E62-8400-42D2-98C0-2A796D50B454}" sibTransId="{DB2E4BD2-F7CB-405D-9A75-452568FAA5C3}"/>
    <dgm:cxn modelId="{D424FF4B-E28B-564F-ACAE-107E5AA42D58}" type="presOf" srcId="{8107E37E-7577-42B0-B7F2-07548EF327BF}" destId="{FDE1AB65-0B0F-4C61-94C2-2AAF182D7EEF}" srcOrd="1" destOrd="0" presId="urn:microsoft.com/office/officeart/2005/8/layout/venn1"/>
    <dgm:cxn modelId="{04C19495-386E-8C45-8D23-C687F00FD2EE}" type="presOf" srcId="{842343BD-CD5C-41DD-ACD5-49EB5290730D}" destId="{42BD5A87-AFC8-41FF-BDA7-4F2135B69603}" srcOrd="0" destOrd="1" presId="urn:microsoft.com/office/officeart/2005/8/layout/venn1"/>
    <dgm:cxn modelId="{35A1FAE6-7F04-B842-9DA4-353C36A031CA}" type="presOf" srcId="{C3BF2ED6-40D5-4A55-875A-0BD7F6FD8224}" destId="{0A67D976-BAE9-4199-96D2-AE1C49FB4FAF}" srcOrd="1" destOrd="0" presId="urn:microsoft.com/office/officeart/2005/8/layout/venn1"/>
    <dgm:cxn modelId="{8EF5E256-A933-804A-8D9F-6E8C509F8E22}" type="presOf" srcId="{99CCE29C-B477-41E2-921C-A92540DA8517}" destId="{915C33A4-C21C-46BA-8593-31327C572A94}" srcOrd="1" destOrd="0" presId="urn:microsoft.com/office/officeart/2005/8/layout/venn1"/>
    <dgm:cxn modelId="{EFD9DA0D-E65B-724F-BD80-8CD41D3181F6}" type="presOf" srcId="{0D171421-A21C-44D1-BE2D-52F535F4256C}" destId="{915C33A4-C21C-46BA-8593-31327C572A94}" srcOrd="1" destOrd="2" presId="urn:microsoft.com/office/officeart/2005/8/layout/venn1"/>
    <dgm:cxn modelId="{093A8AF1-F553-2B4E-8B99-158E30170B82}" type="presOf" srcId="{842343BD-CD5C-41DD-ACD5-49EB5290730D}" destId="{0A67D976-BAE9-4199-96D2-AE1C49FB4FAF}" srcOrd="1" destOrd="1" presId="urn:microsoft.com/office/officeart/2005/8/layout/venn1"/>
    <dgm:cxn modelId="{B2DCE3DC-9F70-8448-9671-2F5A43934C11}" type="presOf" srcId="{99CCE29C-B477-41E2-921C-A92540DA8517}" destId="{8747BD70-8DAF-4A70-8114-04AE2902A67C}" srcOrd="0" destOrd="0" presId="urn:microsoft.com/office/officeart/2005/8/layout/venn1"/>
    <dgm:cxn modelId="{0C808FEC-7E9C-8A46-A8D7-602B3EB8BFA5}" type="presParOf" srcId="{B011F790-1225-40C2-997D-FB71EE81893F}" destId="{AFA10828-9CF2-425E-B7A9-D86DC7C30A57}" srcOrd="0" destOrd="0" presId="urn:microsoft.com/office/officeart/2005/8/layout/venn1"/>
    <dgm:cxn modelId="{8308F10A-54EF-6F42-AEE5-682127529973}" type="presParOf" srcId="{B011F790-1225-40C2-997D-FB71EE81893F}" destId="{FDE1AB65-0B0F-4C61-94C2-2AAF182D7EEF}" srcOrd="1" destOrd="0" presId="urn:microsoft.com/office/officeart/2005/8/layout/venn1"/>
    <dgm:cxn modelId="{7A20E3AD-0F3B-FD4E-AC85-B994B0E47F2B}" type="presParOf" srcId="{B011F790-1225-40C2-997D-FB71EE81893F}" destId="{42BD5A87-AFC8-41FF-BDA7-4F2135B69603}" srcOrd="2" destOrd="0" presId="urn:microsoft.com/office/officeart/2005/8/layout/venn1"/>
    <dgm:cxn modelId="{2DE04217-3129-5C47-981C-02E9E7E61F22}" type="presParOf" srcId="{B011F790-1225-40C2-997D-FB71EE81893F}" destId="{0A67D976-BAE9-4199-96D2-AE1C49FB4FAF}" srcOrd="3" destOrd="0" presId="urn:microsoft.com/office/officeart/2005/8/layout/venn1"/>
    <dgm:cxn modelId="{C0808B7D-5C67-BC4C-B1F5-28B346B64FB7}" type="presParOf" srcId="{B011F790-1225-40C2-997D-FB71EE81893F}" destId="{8747BD70-8DAF-4A70-8114-04AE2902A67C}" srcOrd="4" destOrd="0" presId="urn:microsoft.com/office/officeart/2005/8/layout/venn1"/>
    <dgm:cxn modelId="{A12156EF-3909-AB4E-8CAB-052F915AEA9A}" type="presParOf" srcId="{B011F790-1225-40C2-997D-FB71EE81893F}" destId="{915C33A4-C21C-46BA-8593-31327C572A94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B8ADB12-7499-4843-8F72-95217F8F9994}" type="doc">
      <dgm:prSet loTypeId="urn:microsoft.com/office/officeart/2005/8/layout/vList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D3DC3F83-419A-40DD-A6C5-2136B92F9340}">
      <dgm:prSet/>
      <dgm:spPr/>
      <dgm:t>
        <a:bodyPr/>
        <a:lstStyle/>
        <a:p>
          <a:pPr rtl="0"/>
          <a:r>
            <a:rPr lang="en-US" dirty="0" smtClean="0"/>
            <a:t>Set of interrelated activities </a:t>
          </a:r>
          <a:endParaRPr lang="de-DE" dirty="0"/>
        </a:p>
      </dgm:t>
    </dgm:pt>
    <dgm:pt modelId="{8975C445-16DC-4085-837C-732930A811BC}" type="parTrans" cxnId="{D281F24F-A917-488A-8538-EF357C2C7897}">
      <dgm:prSet/>
      <dgm:spPr/>
      <dgm:t>
        <a:bodyPr/>
        <a:lstStyle/>
        <a:p>
          <a:endParaRPr lang="de-DE"/>
        </a:p>
      </dgm:t>
    </dgm:pt>
    <dgm:pt modelId="{D235F65B-2563-44A1-9613-E7340458C5F4}" type="sibTrans" cxnId="{D281F24F-A917-488A-8538-EF357C2C7897}">
      <dgm:prSet/>
      <dgm:spPr/>
      <dgm:t>
        <a:bodyPr/>
        <a:lstStyle/>
        <a:p>
          <a:endParaRPr lang="de-DE"/>
        </a:p>
      </dgm:t>
    </dgm:pt>
    <dgm:pt modelId="{1D74C6BF-8510-D845-B5F6-F2C9D3C5BBCF}">
      <dgm:prSet/>
      <dgm:spPr/>
      <dgm:t>
        <a:bodyPr/>
        <a:lstStyle/>
        <a:p>
          <a:pPr rtl="0"/>
          <a:r>
            <a:rPr lang="en-US" dirty="0" smtClean="0"/>
            <a:t>Roles and responsibilities</a:t>
          </a:r>
          <a:endParaRPr lang="de-DE" dirty="0"/>
        </a:p>
      </dgm:t>
    </dgm:pt>
    <dgm:pt modelId="{B23562F2-2B32-6D42-9AF7-B3CE358DB9B4}" type="parTrans" cxnId="{2D93693F-BC81-3A41-B244-314E164E14C3}">
      <dgm:prSet/>
      <dgm:spPr/>
      <dgm:t>
        <a:bodyPr/>
        <a:lstStyle/>
        <a:p>
          <a:endParaRPr lang="de-DE"/>
        </a:p>
      </dgm:t>
    </dgm:pt>
    <dgm:pt modelId="{842DF7A6-413B-8D43-8294-6938C51103AD}" type="sibTrans" cxnId="{2D93693F-BC81-3A41-B244-314E164E14C3}">
      <dgm:prSet/>
      <dgm:spPr/>
      <dgm:t>
        <a:bodyPr/>
        <a:lstStyle/>
        <a:p>
          <a:endParaRPr lang="de-DE"/>
        </a:p>
      </dgm:t>
    </dgm:pt>
    <dgm:pt modelId="{1B2A452D-DAFA-DC4E-90B6-382157E0598D}">
      <dgm:prSet/>
      <dgm:spPr/>
      <dgm:t>
        <a:bodyPr/>
        <a:lstStyle/>
        <a:p>
          <a:pPr rtl="0"/>
          <a:r>
            <a:rPr lang="en-US" noProof="0" dirty="0" smtClean="0"/>
            <a:t>Goal(s), objectives</a:t>
          </a:r>
          <a:endParaRPr lang="en-US" noProof="0" dirty="0"/>
        </a:p>
      </dgm:t>
    </dgm:pt>
    <dgm:pt modelId="{45AD4CB0-DDC0-354B-9364-539F5A3F2F0C}" type="parTrans" cxnId="{8C2D90A5-D80A-E64A-822E-037C4C86D3F4}">
      <dgm:prSet/>
      <dgm:spPr/>
      <dgm:t>
        <a:bodyPr/>
        <a:lstStyle/>
        <a:p>
          <a:endParaRPr lang="de-DE"/>
        </a:p>
      </dgm:t>
    </dgm:pt>
    <dgm:pt modelId="{B8382C43-DB94-CF40-A5EC-023E29D764EF}" type="sibTrans" cxnId="{8C2D90A5-D80A-E64A-822E-037C4C86D3F4}">
      <dgm:prSet/>
      <dgm:spPr/>
      <dgm:t>
        <a:bodyPr/>
        <a:lstStyle/>
        <a:p>
          <a:endParaRPr lang="de-DE"/>
        </a:p>
      </dgm:t>
    </dgm:pt>
    <dgm:pt modelId="{58A5412F-305D-4B0C-A885-DE72395C5474}">
      <dgm:prSet/>
      <dgm:spPr/>
      <dgm:t>
        <a:bodyPr/>
        <a:lstStyle/>
        <a:p>
          <a:pPr rtl="0"/>
          <a:r>
            <a:rPr lang="en-GB" noProof="0" dirty="0" smtClean="0"/>
            <a:t>Clearly defined inputs, triggers and outputs</a:t>
          </a:r>
          <a:endParaRPr lang="en-GB" noProof="0" dirty="0"/>
        </a:p>
      </dgm:t>
    </dgm:pt>
    <dgm:pt modelId="{B706FCB2-FE42-407C-ACB5-3710D27C9193}" type="parTrans" cxnId="{E74C7F30-9D16-4508-9655-AEAB97DB788A}">
      <dgm:prSet/>
      <dgm:spPr/>
      <dgm:t>
        <a:bodyPr/>
        <a:lstStyle/>
        <a:p>
          <a:endParaRPr lang="de-DE"/>
        </a:p>
      </dgm:t>
    </dgm:pt>
    <dgm:pt modelId="{66D0DFBC-FE4E-472D-96BE-FABD0133B378}" type="sibTrans" cxnId="{E74C7F30-9D16-4508-9655-AEAB97DB788A}">
      <dgm:prSet/>
      <dgm:spPr/>
      <dgm:t>
        <a:bodyPr/>
        <a:lstStyle/>
        <a:p>
          <a:endParaRPr lang="de-DE"/>
        </a:p>
      </dgm:t>
    </dgm:pt>
    <dgm:pt modelId="{F4FE0489-4CA1-664E-9B62-3A6EA6B8F372}" type="pres">
      <dgm:prSet presAssocID="{3B8ADB12-7499-4843-8F72-95217F8F9994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5D25F7BB-D51D-B546-A6CB-B006AA68507C}" type="pres">
      <dgm:prSet presAssocID="{1B2A452D-DAFA-DC4E-90B6-382157E0598D}" presName="composite" presStyleCnt="0"/>
      <dgm:spPr/>
    </dgm:pt>
    <dgm:pt modelId="{4ADAC44A-2D84-854F-AB5C-E0C82C7C485F}" type="pres">
      <dgm:prSet presAssocID="{1B2A452D-DAFA-DC4E-90B6-382157E0598D}" presName="imgShp" presStyleLbl="fgImgPlac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de-DE"/>
        </a:p>
      </dgm:t>
    </dgm:pt>
    <dgm:pt modelId="{4C054023-EB7E-2E4B-AC04-4A48599B64E9}" type="pres">
      <dgm:prSet presAssocID="{1B2A452D-DAFA-DC4E-90B6-382157E0598D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D6CB681-8E1C-914A-9871-4528CAB73EF1}" type="pres">
      <dgm:prSet presAssocID="{B8382C43-DB94-CF40-A5EC-023E29D764EF}" presName="spacing" presStyleCnt="0"/>
      <dgm:spPr/>
    </dgm:pt>
    <dgm:pt modelId="{C5F4D831-8264-47B6-96C1-C97A53E7E29F}" type="pres">
      <dgm:prSet presAssocID="{58A5412F-305D-4B0C-A885-DE72395C5474}" presName="composite" presStyleCnt="0"/>
      <dgm:spPr/>
    </dgm:pt>
    <dgm:pt modelId="{8B86C738-6D70-42CF-80F8-A30D7FB9C4A1}" type="pres">
      <dgm:prSet presAssocID="{58A5412F-305D-4B0C-A885-DE72395C5474}" presName="imgShp" presStyleLbl="fg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de-DE"/>
        </a:p>
      </dgm:t>
    </dgm:pt>
    <dgm:pt modelId="{B204348F-3FF6-4C1D-A81C-E6D477DECB8C}" type="pres">
      <dgm:prSet presAssocID="{58A5412F-305D-4B0C-A885-DE72395C5474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ACA4D20-1FA1-4FCF-8D78-53ADD20A43FB}" type="pres">
      <dgm:prSet presAssocID="{66D0DFBC-FE4E-472D-96BE-FABD0133B378}" presName="spacing" presStyleCnt="0"/>
      <dgm:spPr/>
    </dgm:pt>
    <dgm:pt modelId="{6ACD897F-787D-704E-96A5-DF2389A20ABE}" type="pres">
      <dgm:prSet presAssocID="{D3DC3F83-419A-40DD-A6C5-2136B92F9340}" presName="composite" presStyleCnt="0"/>
      <dgm:spPr/>
    </dgm:pt>
    <dgm:pt modelId="{46750945-8F2D-6A44-9A0C-9F86EE0B3AD0}" type="pres">
      <dgm:prSet presAssocID="{D3DC3F83-419A-40DD-A6C5-2136B92F9340}" presName="imgShp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2000" r="-32000"/>
          </a:stretch>
        </a:blipFill>
      </dgm:spPr>
      <dgm:t>
        <a:bodyPr/>
        <a:lstStyle/>
        <a:p>
          <a:endParaRPr lang="de-DE"/>
        </a:p>
      </dgm:t>
    </dgm:pt>
    <dgm:pt modelId="{D0F2E694-1A3C-AC47-8E42-563EB3D554B3}" type="pres">
      <dgm:prSet presAssocID="{D3DC3F83-419A-40DD-A6C5-2136B92F9340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F239360-6875-BC4A-B10E-0B65CE3B1780}" type="pres">
      <dgm:prSet presAssocID="{D235F65B-2563-44A1-9613-E7340458C5F4}" presName="spacing" presStyleCnt="0"/>
      <dgm:spPr/>
    </dgm:pt>
    <dgm:pt modelId="{2F8088E0-A11E-5343-B232-A0775E53FEE2}" type="pres">
      <dgm:prSet presAssocID="{1D74C6BF-8510-D845-B5F6-F2C9D3C5BBCF}" presName="composite" presStyleCnt="0"/>
      <dgm:spPr/>
    </dgm:pt>
    <dgm:pt modelId="{2F8FD46D-E5AB-C046-BD3E-5ED23168AB17}" type="pres">
      <dgm:prSet presAssocID="{1D74C6BF-8510-D845-B5F6-F2C9D3C5BBCF}" presName="imgShp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  <dgm:t>
        <a:bodyPr/>
        <a:lstStyle/>
        <a:p>
          <a:endParaRPr lang="de-DE"/>
        </a:p>
      </dgm:t>
    </dgm:pt>
    <dgm:pt modelId="{2D05E6BD-3FBD-784A-8969-2F8225AEC228}" type="pres">
      <dgm:prSet presAssocID="{1D74C6BF-8510-D845-B5F6-F2C9D3C5BBCF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95821BA9-6501-9448-AF0F-F347E79ACA0D}" type="presOf" srcId="{D3DC3F83-419A-40DD-A6C5-2136B92F9340}" destId="{D0F2E694-1A3C-AC47-8E42-563EB3D554B3}" srcOrd="0" destOrd="0" presId="urn:microsoft.com/office/officeart/2005/8/layout/vList3"/>
    <dgm:cxn modelId="{E2B6D609-205E-B24B-BDBF-2DE0CC8BE544}" type="presOf" srcId="{1B2A452D-DAFA-DC4E-90B6-382157E0598D}" destId="{4C054023-EB7E-2E4B-AC04-4A48599B64E9}" srcOrd="0" destOrd="0" presId="urn:microsoft.com/office/officeart/2005/8/layout/vList3"/>
    <dgm:cxn modelId="{2568B4F9-11AA-2343-BA38-6AF46E27BD6A}" type="presOf" srcId="{3B8ADB12-7499-4843-8F72-95217F8F9994}" destId="{F4FE0489-4CA1-664E-9B62-3A6EA6B8F372}" srcOrd="0" destOrd="0" presId="urn:microsoft.com/office/officeart/2005/8/layout/vList3"/>
    <dgm:cxn modelId="{8C2D90A5-D80A-E64A-822E-037C4C86D3F4}" srcId="{3B8ADB12-7499-4843-8F72-95217F8F9994}" destId="{1B2A452D-DAFA-DC4E-90B6-382157E0598D}" srcOrd="0" destOrd="0" parTransId="{45AD4CB0-DDC0-354B-9364-539F5A3F2F0C}" sibTransId="{B8382C43-DB94-CF40-A5EC-023E29D764EF}"/>
    <dgm:cxn modelId="{E74C7F30-9D16-4508-9655-AEAB97DB788A}" srcId="{3B8ADB12-7499-4843-8F72-95217F8F9994}" destId="{58A5412F-305D-4B0C-A885-DE72395C5474}" srcOrd="1" destOrd="0" parTransId="{B706FCB2-FE42-407C-ACB5-3710D27C9193}" sibTransId="{66D0DFBC-FE4E-472D-96BE-FABD0133B378}"/>
    <dgm:cxn modelId="{D281F24F-A917-488A-8538-EF357C2C7897}" srcId="{3B8ADB12-7499-4843-8F72-95217F8F9994}" destId="{D3DC3F83-419A-40DD-A6C5-2136B92F9340}" srcOrd="2" destOrd="0" parTransId="{8975C445-16DC-4085-837C-732930A811BC}" sibTransId="{D235F65B-2563-44A1-9613-E7340458C5F4}"/>
    <dgm:cxn modelId="{72681E1B-4D50-7449-ADFA-0F0F066B8575}" type="presOf" srcId="{1D74C6BF-8510-D845-B5F6-F2C9D3C5BBCF}" destId="{2D05E6BD-3FBD-784A-8969-2F8225AEC228}" srcOrd="0" destOrd="0" presId="urn:microsoft.com/office/officeart/2005/8/layout/vList3"/>
    <dgm:cxn modelId="{2D93693F-BC81-3A41-B244-314E164E14C3}" srcId="{3B8ADB12-7499-4843-8F72-95217F8F9994}" destId="{1D74C6BF-8510-D845-B5F6-F2C9D3C5BBCF}" srcOrd="3" destOrd="0" parTransId="{B23562F2-2B32-6D42-9AF7-B3CE358DB9B4}" sibTransId="{842DF7A6-413B-8D43-8294-6938C51103AD}"/>
    <dgm:cxn modelId="{82CFE619-E053-AC40-B047-F146403EF373}" type="presOf" srcId="{58A5412F-305D-4B0C-A885-DE72395C5474}" destId="{B204348F-3FF6-4C1D-A81C-E6D477DECB8C}" srcOrd="0" destOrd="0" presId="urn:microsoft.com/office/officeart/2005/8/layout/vList3"/>
    <dgm:cxn modelId="{5D11A047-6A79-1F49-838C-72F7FD9106B8}" type="presParOf" srcId="{F4FE0489-4CA1-664E-9B62-3A6EA6B8F372}" destId="{5D25F7BB-D51D-B546-A6CB-B006AA68507C}" srcOrd="0" destOrd="0" presId="urn:microsoft.com/office/officeart/2005/8/layout/vList3"/>
    <dgm:cxn modelId="{B3D8A654-FD32-BE4F-B97D-980BDDC15B97}" type="presParOf" srcId="{5D25F7BB-D51D-B546-A6CB-B006AA68507C}" destId="{4ADAC44A-2D84-854F-AB5C-E0C82C7C485F}" srcOrd="0" destOrd="0" presId="urn:microsoft.com/office/officeart/2005/8/layout/vList3"/>
    <dgm:cxn modelId="{E864376E-2667-BD43-9E35-997B3EC701F7}" type="presParOf" srcId="{5D25F7BB-D51D-B546-A6CB-B006AA68507C}" destId="{4C054023-EB7E-2E4B-AC04-4A48599B64E9}" srcOrd="1" destOrd="0" presId="urn:microsoft.com/office/officeart/2005/8/layout/vList3"/>
    <dgm:cxn modelId="{A4041BCB-1261-BF48-A4A5-4C5D38035FAF}" type="presParOf" srcId="{F4FE0489-4CA1-664E-9B62-3A6EA6B8F372}" destId="{9D6CB681-8E1C-914A-9871-4528CAB73EF1}" srcOrd="1" destOrd="0" presId="urn:microsoft.com/office/officeart/2005/8/layout/vList3"/>
    <dgm:cxn modelId="{950CBA61-C6FF-154C-A778-6B9EC0AD91A8}" type="presParOf" srcId="{F4FE0489-4CA1-664E-9B62-3A6EA6B8F372}" destId="{C5F4D831-8264-47B6-96C1-C97A53E7E29F}" srcOrd="2" destOrd="0" presId="urn:microsoft.com/office/officeart/2005/8/layout/vList3"/>
    <dgm:cxn modelId="{4461CAB6-F340-D846-A397-80DC356F1984}" type="presParOf" srcId="{C5F4D831-8264-47B6-96C1-C97A53E7E29F}" destId="{8B86C738-6D70-42CF-80F8-A30D7FB9C4A1}" srcOrd="0" destOrd="0" presId="urn:microsoft.com/office/officeart/2005/8/layout/vList3"/>
    <dgm:cxn modelId="{E7DA3EF8-6BF6-CD4B-B97E-317E1E87829F}" type="presParOf" srcId="{C5F4D831-8264-47B6-96C1-C97A53E7E29F}" destId="{B204348F-3FF6-4C1D-A81C-E6D477DECB8C}" srcOrd="1" destOrd="0" presId="urn:microsoft.com/office/officeart/2005/8/layout/vList3"/>
    <dgm:cxn modelId="{7420C8C8-57D6-854A-87B6-93D7B5EEE728}" type="presParOf" srcId="{F4FE0489-4CA1-664E-9B62-3A6EA6B8F372}" destId="{0ACA4D20-1FA1-4FCF-8D78-53ADD20A43FB}" srcOrd="3" destOrd="0" presId="urn:microsoft.com/office/officeart/2005/8/layout/vList3"/>
    <dgm:cxn modelId="{EAB4524D-7A89-ED4A-BB68-5DB9957CA0E0}" type="presParOf" srcId="{F4FE0489-4CA1-664E-9B62-3A6EA6B8F372}" destId="{6ACD897F-787D-704E-96A5-DF2389A20ABE}" srcOrd="4" destOrd="0" presId="urn:microsoft.com/office/officeart/2005/8/layout/vList3"/>
    <dgm:cxn modelId="{68C7DD27-8D4F-5F44-A55E-626EFB2B27F1}" type="presParOf" srcId="{6ACD897F-787D-704E-96A5-DF2389A20ABE}" destId="{46750945-8F2D-6A44-9A0C-9F86EE0B3AD0}" srcOrd="0" destOrd="0" presId="urn:microsoft.com/office/officeart/2005/8/layout/vList3"/>
    <dgm:cxn modelId="{ED3F0243-9BAA-1A42-8872-550C0AAE6AF6}" type="presParOf" srcId="{6ACD897F-787D-704E-96A5-DF2389A20ABE}" destId="{D0F2E694-1A3C-AC47-8E42-563EB3D554B3}" srcOrd="1" destOrd="0" presId="urn:microsoft.com/office/officeart/2005/8/layout/vList3"/>
    <dgm:cxn modelId="{78AE0C2C-F68C-D74A-84EC-C85BFF6936E8}" type="presParOf" srcId="{F4FE0489-4CA1-664E-9B62-3A6EA6B8F372}" destId="{8F239360-6875-BC4A-B10E-0B65CE3B1780}" srcOrd="5" destOrd="0" presId="urn:microsoft.com/office/officeart/2005/8/layout/vList3"/>
    <dgm:cxn modelId="{E62A6286-D99B-AB42-8B1E-BDB1A3445B5D}" type="presParOf" srcId="{F4FE0489-4CA1-664E-9B62-3A6EA6B8F372}" destId="{2F8088E0-A11E-5343-B232-A0775E53FEE2}" srcOrd="6" destOrd="0" presId="urn:microsoft.com/office/officeart/2005/8/layout/vList3"/>
    <dgm:cxn modelId="{EF92B3B1-78F6-D044-B409-F4B737DE16E1}" type="presParOf" srcId="{2F8088E0-A11E-5343-B232-A0775E53FEE2}" destId="{2F8FD46D-E5AB-C046-BD3E-5ED23168AB17}" srcOrd="0" destOrd="0" presId="urn:microsoft.com/office/officeart/2005/8/layout/vList3"/>
    <dgm:cxn modelId="{2BB312F3-6B56-4240-B8D9-B8A1FC19FD07}" type="presParOf" srcId="{2F8088E0-A11E-5343-B232-A0775E53FEE2}" destId="{2D05E6BD-3FBD-784A-8969-2F8225AEC22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8A0F3A1-CF11-6244-A526-2D725DEAED5B}" type="doc">
      <dgm:prSet loTypeId="urn:microsoft.com/office/officeart/2009/layout/CircleArrowProcess" loCatId="list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6334935A-0E24-0A43-8835-137BFEABB85C}">
      <dgm:prSet phldrT="[Text]"/>
      <dgm:spPr/>
      <dgm:t>
        <a:bodyPr/>
        <a:lstStyle/>
        <a:p>
          <a:r>
            <a:rPr lang="en-GB" dirty="0" smtClean="0"/>
            <a:t>2012</a:t>
          </a:r>
          <a:endParaRPr lang="en-GB" dirty="0"/>
        </a:p>
      </dgm:t>
    </dgm:pt>
    <dgm:pt modelId="{9DA69929-778A-004A-B7AE-A1CD0C1FB96A}" type="parTrans" cxnId="{81DCCA3D-0259-FD48-A02B-8BBA29BCFE77}">
      <dgm:prSet/>
      <dgm:spPr/>
      <dgm:t>
        <a:bodyPr/>
        <a:lstStyle/>
        <a:p>
          <a:endParaRPr lang="en-GB"/>
        </a:p>
      </dgm:t>
    </dgm:pt>
    <dgm:pt modelId="{210318AC-8127-0048-8A95-F53A2EA19622}" type="sibTrans" cxnId="{81DCCA3D-0259-FD48-A02B-8BBA29BCFE77}">
      <dgm:prSet/>
      <dgm:spPr/>
      <dgm:t>
        <a:bodyPr/>
        <a:lstStyle/>
        <a:p>
          <a:endParaRPr lang="en-GB"/>
        </a:p>
      </dgm:t>
    </dgm:pt>
    <dgm:pt modelId="{547669CF-D243-CF4A-9ED3-0B4119D262F0}">
      <dgm:prSet phldrT="[Text]"/>
      <dgm:spPr/>
      <dgm:t>
        <a:bodyPr/>
        <a:lstStyle/>
        <a:p>
          <a:r>
            <a:rPr lang="en-GB" dirty="0" smtClean="0"/>
            <a:t>2013</a:t>
          </a:r>
          <a:endParaRPr lang="en-GB" dirty="0"/>
        </a:p>
      </dgm:t>
    </dgm:pt>
    <dgm:pt modelId="{B16CA411-D4F4-BF43-9757-E3F988C5AE17}" type="parTrans" cxnId="{43043D0E-1772-4D4F-ACDF-AD94D960E1B7}">
      <dgm:prSet/>
      <dgm:spPr/>
      <dgm:t>
        <a:bodyPr/>
        <a:lstStyle/>
        <a:p>
          <a:endParaRPr lang="en-GB"/>
        </a:p>
      </dgm:t>
    </dgm:pt>
    <dgm:pt modelId="{5B90BF49-46CE-694B-B677-B3D0A46F99FD}" type="sibTrans" cxnId="{43043D0E-1772-4D4F-ACDF-AD94D960E1B7}">
      <dgm:prSet/>
      <dgm:spPr/>
      <dgm:t>
        <a:bodyPr/>
        <a:lstStyle/>
        <a:p>
          <a:endParaRPr lang="en-GB"/>
        </a:p>
      </dgm:t>
    </dgm:pt>
    <dgm:pt modelId="{A0C7CDAF-B382-F440-9ECD-5C4E1949110F}">
      <dgm:prSet phldrT="[Text]"/>
      <dgm:spPr/>
      <dgm:t>
        <a:bodyPr/>
        <a:lstStyle/>
        <a:p>
          <a:r>
            <a:rPr lang="en-GB" dirty="0" smtClean="0"/>
            <a:t>2015</a:t>
          </a:r>
          <a:endParaRPr lang="en-GB" dirty="0"/>
        </a:p>
      </dgm:t>
    </dgm:pt>
    <dgm:pt modelId="{F98BBF40-EAFA-274D-BD82-FF4877640C1A}" type="parTrans" cxnId="{0F6A3D6C-7081-E54F-8E4D-84CF977657F2}">
      <dgm:prSet/>
      <dgm:spPr/>
      <dgm:t>
        <a:bodyPr/>
        <a:lstStyle/>
        <a:p>
          <a:endParaRPr lang="en-GB"/>
        </a:p>
      </dgm:t>
    </dgm:pt>
    <dgm:pt modelId="{076A5479-E371-0448-8829-CF4F96D356A0}" type="sibTrans" cxnId="{0F6A3D6C-7081-E54F-8E4D-84CF977657F2}">
      <dgm:prSet/>
      <dgm:spPr/>
      <dgm:t>
        <a:bodyPr/>
        <a:lstStyle/>
        <a:p>
          <a:endParaRPr lang="en-GB"/>
        </a:p>
      </dgm:t>
    </dgm:pt>
    <dgm:pt modelId="{31529B28-D069-2546-9574-475BCB6C4DCD}">
      <dgm:prSet phldrT="[Text]"/>
      <dgm:spPr/>
      <dgm:t>
        <a:bodyPr/>
        <a:lstStyle/>
        <a:p>
          <a:r>
            <a:rPr lang="en-GB" dirty="0" smtClean="0"/>
            <a:t>2017</a:t>
          </a:r>
          <a:endParaRPr lang="en-GB" dirty="0"/>
        </a:p>
      </dgm:t>
    </dgm:pt>
    <dgm:pt modelId="{E80BBBB8-F210-3B45-80CF-19577FD9F2E7}" type="parTrans" cxnId="{533AD4E2-3E93-0841-BC8E-8EEED322DB24}">
      <dgm:prSet/>
      <dgm:spPr/>
      <dgm:t>
        <a:bodyPr/>
        <a:lstStyle/>
        <a:p>
          <a:endParaRPr lang="en-GB"/>
        </a:p>
      </dgm:t>
    </dgm:pt>
    <dgm:pt modelId="{15CEF43A-ACE3-984E-A1E7-FEEAC4EB0096}" type="sibTrans" cxnId="{533AD4E2-3E93-0841-BC8E-8EEED322DB24}">
      <dgm:prSet/>
      <dgm:spPr/>
      <dgm:t>
        <a:bodyPr/>
        <a:lstStyle/>
        <a:p>
          <a:endParaRPr lang="en-GB"/>
        </a:p>
      </dgm:t>
    </dgm:pt>
    <dgm:pt modelId="{751F5A18-BD20-CE47-93E2-D64A6179F7E5}" type="pres">
      <dgm:prSet presAssocID="{C8A0F3A1-CF11-6244-A526-2D725DEAED5B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AF552407-286A-E04C-8B54-E59A9201C3A8}" type="pres">
      <dgm:prSet presAssocID="{6334935A-0E24-0A43-8835-137BFEABB85C}" presName="Accent1" presStyleCnt="0"/>
      <dgm:spPr/>
      <dgm:t>
        <a:bodyPr/>
        <a:lstStyle/>
        <a:p>
          <a:endParaRPr lang="en-US"/>
        </a:p>
      </dgm:t>
    </dgm:pt>
    <dgm:pt modelId="{144730F1-9523-754F-9116-1D1B97ED2232}" type="pres">
      <dgm:prSet presAssocID="{6334935A-0E24-0A43-8835-137BFEABB85C}" presName="Accent" presStyleLbl="node1" presStyleIdx="0" presStyleCnt="4"/>
      <dgm:spPr/>
      <dgm:t>
        <a:bodyPr/>
        <a:lstStyle/>
        <a:p>
          <a:endParaRPr lang="en-US"/>
        </a:p>
      </dgm:t>
    </dgm:pt>
    <dgm:pt modelId="{4A21FC0C-F0C7-BF46-9314-C82923867760}" type="pres">
      <dgm:prSet presAssocID="{6334935A-0E24-0A43-8835-137BFEABB85C}" presName="Parent1" presStyleLbl="revTx" presStyleIdx="0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DEC1A88-1C64-1D44-A711-6E3FA2F0CB97}" type="pres">
      <dgm:prSet presAssocID="{547669CF-D243-CF4A-9ED3-0B4119D262F0}" presName="Accent2" presStyleCnt="0"/>
      <dgm:spPr/>
      <dgm:t>
        <a:bodyPr/>
        <a:lstStyle/>
        <a:p>
          <a:endParaRPr lang="en-US"/>
        </a:p>
      </dgm:t>
    </dgm:pt>
    <dgm:pt modelId="{31A004F2-5128-0A46-91FE-8AF950DD004C}" type="pres">
      <dgm:prSet presAssocID="{547669CF-D243-CF4A-9ED3-0B4119D262F0}" presName="Accent" presStyleLbl="node1" presStyleIdx="1" presStyleCnt="4"/>
      <dgm:spPr/>
      <dgm:t>
        <a:bodyPr/>
        <a:lstStyle/>
        <a:p>
          <a:endParaRPr lang="en-US"/>
        </a:p>
      </dgm:t>
    </dgm:pt>
    <dgm:pt modelId="{5E25FEBC-065E-5E41-A53D-13B3BAE914DA}" type="pres">
      <dgm:prSet presAssocID="{547669CF-D243-CF4A-9ED3-0B4119D262F0}" presName="Parent2" presStyleLbl="revTx" presStyleIdx="1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7FDCA76-CDD6-BD42-9CE0-6E9C68EC8D1B}" type="pres">
      <dgm:prSet presAssocID="{A0C7CDAF-B382-F440-9ECD-5C4E1949110F}" presName="Accent3" presStyleCnt="0"/>
      <dgm:spPr/>
      <dgm:t>
        <a:bodyPr/>
        <a:lstStyle/>
        <a:p>
          <a:endParaRPr lang="en-US"/>
        </a:p>
      </dgm:t>
    </dgm:pt>
    <dgm:pt modelId="{02F05AB4-6A08-F445-994B-ED7083674CA0}" type="pres">
      <dgm:prSet presAssocID="{A0C7CDAF-B382-F440-9ECD-5C4E1949110F}" presName="Accent" presStyleLbl="node1" presStyleIdx="2" presStyleCnt="4"/>
      <dgm:spPr/>
      <dgm:t>
        <a:bodyPr/>
        <a:lstStyle/>
        <a:p>
          <a:endParaRPr lang="en-US"/>
        </a:p>
      </dgm:t>
    </dgm:pt>
    <dgm:pt modelId="{2E222475-98F2-5F46-9A94-BECE891D7D9A}" type="pres">
      <dgm:prSet presAssocID="{A0C7CDAF-B382-F440-9ECD-5C4E1949110F}" presName="Parent3" presStyleLbl="revTx" presStyleIdx="2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6B82CE5-B4DD-3846-B41D-95406FC0219E}" type="pres">
      <dgm:prSet presAssocID="{31529B28-D069-2546-9574-475BCB6C4DCD}" presName="Accent4" presStyleCnt="0"/>
      <dgm:spPr/>
    </dgm:pt>
    <dgm:pt modelId="{AEA6B156-A923-464F-866E-F62ABA7790D6}" type="pres">
      <dgm:prSet presAssocID="{31529B28-D069-2546-9574-475BCB6C4DCD}" presName="Accent" presStyleLbl="node1" presStyleIdx="3" presStyleCnt="4"/>
      <dgm:spPr/>
      <dgm:t>
        <a:bodyPr/>
        <a:lstStyle/>
        <a:p>
          <a:endParaRPr lang="en-US"/>
        </a:p>
      </dgm:t>
    </dgm:pt>
    <dgm:pt modelId="{1E2D3A76-7C49-3F46-90A4-A65941EB8E6C}" type="pres">
      <dgm:prSet presAssocID="{31529B28-D069-2546-9574-475BCB6C4DCD}" presName="Parent4" presStyleLbl="revTx" presStyleIdx="3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BB8B3DF-7E32-FC41-8B68-341BDCEC51EE}" type="presOf" srcId="{C8A0F3A1-CF11-6244-A526-2D725DEAED5B}" destId="{751F5A18-BD20-CE47-93E2-D64A6179F7E5}" srcOrd="0" destOrd="0" presId="urn:microsoft.com/office/officeart/2009/layout/CircleArrowProcess"/>
    <dgm:cxn modelId="{FF5F2D4E-DF2D-954C-AFC3-EC67B6A9B9D7}" type="presOf" srcId="{A0C7CDAF-B382-F440-9ECD-5C4E1949110F}" destId="{2E222475-98F2-5F46-9A94-BECE891D7D9A}" srcOrd="0" destOrd="0" presId="urn:microsoft.com/office/officeart/2009/layout/CircleArrowProcess"/>
    <dgm:cxn modelId="{533AD4E2-3E93-0841-BC8E-8EEED322DB24}" srcId="{C8A0F3A1-CF11-6244-A526-2D725DEAED5B}" destId="{31529B28-D069-2546-9574-475BCB6C4DCD}" srcOrd="3" destOrd="0" parTransId="{E80BBBB8-F210-3B45-80CF-19577FD9F2E7}" sibTransId="{15CEF43A-ACE3-984E-A1E7-FEEAC4EB0096}"/>
    <dgm:cxn modelId="{95B4B3F5-A88A-B547-8C84-545CFC06A644}" type="presOf" srcId="{31529B28-D069-2546-9574-475BCB6C4DCD}" destId="{1E2D3A76-7C49-3F46-90A4-A65941EB8E6C}" srcOrd="0" destOrd="0" presId="urn:microsoft.com/office/officeart/2009/layout/CircleArrowProcess"/>
    <dgm:cxn modelId="{43043D0E-1772-4D4F-ACDF-AD94D960E1B7}" srcId="{C8A0F3A1-CF11-6244-A526-2D725DEAED5B}" destId="{547669CF-D243-CF4A-9ED3-0B4119D262F0}" srcOrd="1" destOrd="0" parTransId="{B16CA411-D4F4-BF43-9757-E3F988C5AE17}" sibTransId="{5B90BF49-46CE-694B-B677-B3D0A46F99FD}"/>
    <dgm:cxn modelId="{56DD4BE6-85FC-144B-9E73-ABF1CEA2FE3D}" type="presOf" srcId="{547669CF-D243-CF4A-9ED3-0B4119D262F0}" destId="{5E25FEBC-065E-5E41-A53D-13B3BAE914DA}" srcOrd="0" destOrd="0" presId="urn:microsoft.com/office/officeart/2009/layout/CircleArrowProcess"/>
    <dgm:cxn modelId="{81DCCA3D-0259-FD48-A02B-8BBA29BCFE77}" srcId="{C8A0F3A1-CF11-6244-A526-2D725DEAED5B}" destId="{6334935A-0E24-0A43-8835-137BFEABB85C}" srcOrd="0" destOrd="0" parTransId="{9DA69929-778A-004A-B7AE-A1CD0C1FB96A}" sibTransId="{210318AC-8127-0048-8A95-F53A2EA19622}"/>
    <dgm:cxn modelId="{0F6A3D6C-7081-E54F-8E4D-84CF977657F2}" srcId="{C8A0F3A1-CF11-6244-A526-2D725DEAED5B}" destId="{A0C7CDAF-B382-F440-9ECD-5C4E1949110F}" srcOrd="2" destOrd="0" parTransId="{F98BBF40-EAFA-274D-BD82-FF4877640C1A}" sibTransId="{076A5479-E371-0448-8829-CF4F96D356A0}"/>
    <dgm:cxn modelId="{26E76A3A-ED68-234C-8709-01DDA936969E}" type="presOf" srcId="{6334935A-0E24-0A43-8835-137BFEABB85C}" destId="{4A21FC0C-F0C7-BF46-9314-C82923867760}" srcOrd="0" destOrd="0" presId="urn:microsoft.com/office/officeart/2009/layout/CircleArrowProcess"/>
    <dgm:cxn modelId="{BA2286EC-C5CD-5746-B463-CD8D45D15EA4}" type="presParOf" srcId="{751F5A18-BD20-CE47-93E2-D64A6179F7E5}" destId="{AF552407-286A-E04C-8B54-E59A9201C3A8}" srcOrd="0" destOrd="0" presId="urn:microsoft.com/office/officeart/2009/layout/CircleArrowProcess"/>
    <dgm:cxn modelId="{74FC9821-276E-CC4E-A537-33FF0F114183}" type="presParOf" srcId="{AF552407-286A-E04C-8B54-E59A9201C3A8}" destId="{144730F1-9523-754F-9116-1D1B97ED2232}" srcOrd="0" destOrd="0" presId="urn:microsoft.com/office/officeart/2009/layout/CircleArrowProcess"/>
    <dgm:cxn modelId="{7C5ADFE2-B720-7746-A5C0-58B32B6F266F}" type="presParOf" srcId="{751F5A18-BD20-CE47-93E2-D64A6179F7E5}" destId="{4A21FC0C-F0C7-BF46-9314-C82923867760}" srcOrd="1" destOrd="0" presId="urn:microsoft.com/office/officeart/2009/layout/CircleArrowProcess"/>
    <dgm:cxn modelId="{2D0FC887-8827-3B40-9064-3F9C41FDA174}" type="presParOf" srcId="{751F5A18-BD20-CE47-93E2-D64A6179F7E5}" destId="{8DEC1A88-1C64-1D44-A711-6E3FA2F0CB97}" srcOrd="2" destOrd="0" presId="urn:microsoft.com/office/officeart/2009/layout/CircleArrowProcess"/>
    <dgm:cxn modelId="{095CEC86-8BCE-8B4E-9DBC-65E335B99CBF}" type="presParOf" srcId="{8DEC1A88-1C64-1D44-A711-6E3FA2F0CB97}" destId="{31A004F2-5128-0A46-91FE-8AF950DD004C}" srcOrd="0" destOrd="0" presId="urn:microsoft.com/office/officeart/2009/layout/CircleArrowProcess"/>
    <dgm:cxn modelId="{1B8439CD-E070-BB43-B63B-E250AB1D7DC6}" type="presParOf" srcId="{751F5A18-BD20-CE47-93E2-D64A6179F7E5}" destId="{5E25FEBC-065E-5E41-A53D-13B3BAE914DA}" srcOrd="3" destOrd="0" presId="urn:microsoft.com/office/officeart/2009/layout/CircleArrowProcess"/>
    <dgm:cxn modelId="{C2645282-0DED-F148-91F9-2C0CC7C6D881}" type="presParOf" srcId="{751F5A18-BD20-CE47-93E2-D64A6179F7E5}" destId="{E7FDCA76-CDD6-BD42-9CE0-6E9C68EC8D1B}" srcOrd="4" destOrd="0" presId="urn:microsoft.com/office/officeart/2009/layout/CircleArrowProcess"/>
    <dgm:cxn modelId="{3D9D3C5B-4130-174D-8A56-3B83443A15C5}" type="presParOf" srcId="{E7FDCA76-CDD6-BD42-9CE0-6E9C68EC8D1B}" destId="{02F05AB4-6A08-F445-994B-ED7083674CA0}" srcOrd="0" destOrd="0" presId="urn:microsoft.com/office/officeart/2009/layout/CircleArrowProcess"/>
    <dgm:cxn modelId="{7EAB91C1-4E07-8D40-8719-2C56ECECAC65}" type="presParOf" srcId="{751F5A18-BD20-CE47-93E2-D64A6179F7E5}" destId="{2E222475-98F2-5F46-9A94-BECE891D7D9A}" srcOrd="5" destOrd="0" presId="urn:microsoft.com/office/officeart/2009/layout/CircleArrowProcess"/>
    <dgm:cxn modelId="{8E2F2994-3FB4-B94E-9E93-E9770E79D7FD}" type="presParOf" srcId="{751F5A18-BD20-CE47-93E2-D64A6179F7E5}" destId="{C6B82CE5-B4DD-3846-B41D-95406FC0219E}" srcOrd="6" destOrd="0" presId="urn:microsoft.com/office/officeart/2009/layout/CircleArrowProcess"/>
    <dgm:cxn modelId="{14BF0D81-2EF8-9C4A-9ABB-4A848FE39204}" type="presParOf" srcId="{C6B82CE5-B4DD-3846-B41D-95406FC0219E}" destId="{AEA6B156-A923-464F-866E-F62ABA7790D6}" srcOrd="0" destOrd="0" presId="urn:microsoft.com/office/officeart/2009/layout/CircleArrowProcess"/>
    <dgm:cxn modelId="{6D87A61D-BC11-E445-8E5F-ACC25FB036A3}" type="presParOf" srcId="{751F5A18-BD20-CE47-93E2-D64A6179F7E5}" destId="{1E2D3A76-7C49-3F46-90A4-A65941EB8E6C}" srcOrd="7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A10828-9CF2-425E-B7A9-D86DC7C30A57}">
      <dsp:nvSpPr>
        <dsp:cNvPr id="0" name=""/>
        <dsp:cNvSpPr/>
      </dsp:nvSpPr>
      <dsp:spPr>
        <a:xfrm>
          <a:off x="2726994" y="57825"/>
          <a:ext cx="2775611" cy="2775611"/>
        </a:xfrm>
        <a:prstGeom prst="ellipse">
          <a:avLst/>
        </a:prstGeom>
        <a:solidFill>
          <a:schemeClr val="dk2">
            <a:alpha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1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b="1" kern="1200" noProof="0" dirty="0" smtClean="0">
              <a:solidFill>
                <a:schemeClr val="bg1"/>
              </a:solidFill>
            </a:rPr>
            <a:t>People</a:t>
          </a:r>
          <a:endParaRPr lang="en-GB" sz="1900" b="1" kern="1200" noProof="0" dirty="0">
            <a:solidFill>
              <a:schemeClr val="bg1"/>
            </a:solidFill>
          </a:endParaRP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 noProof="0" dirty="0" smtClean="0">
              <a:solidFill>
                <a:schemeClr val="bg1"/>
              </a:solidFill>
            </a:rPr>
            <a:t>Responsibilities</a:t>
          </a:r>
          <a:endParaRPr lang="en-GB" sz="1500" kern="1200" noProof="0" dirty="0">
            <a:solidFill>
              <a:schemeClr val="bg1"/>
            </a:solidFill>
          </a:endParaRP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 noProof="0" dirty="0" smtClean="0">
              <a:solidFill>
                <a:schemeClr val="bg1"/>
              </a:solidFill>
            </a:rPr>
            <a:t>Skills</a:t>
          </a:r>
          <a:endParaRPr lang="en-GB" sz="1500" kern="1200" noProof="0" dirty="0">
            <a:solidFill>
              <a:schemeClr val="bg1"/>
            </a:solidFill>
          </a:endParaRP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 noProof="0" dirty="0" smtClean="0">
              <a:solidFill>
                <a:schemeClr val="bg1"/>
              </a:solidFill>
            </a:rPr>
            <a:t>Awareness</a:t>
          </a:r>
          <a:endParaRPr lang="en-GB" sz="1500" kern="1200" noProof="0" dirty="0">
            <a:solidFill>
              <a:schemeClr val="bg1"/>
            </a:solidFill>
          </a:endParaRPr>
        </a:p>
      </dsp:txBody>
      <dsp:txXfrm>
        <a:off x="3097075" y="543557"/>
        <a:ext cx="2035448" cy="1249025"/>
      </dsp:txXfrm>
    </dsp:sp>
    <dsp:sp modelId="{42BD5A87-AFC8-41FF-BDA7-4F2135B69603}">
      <dsp:nvSpPr>
        <dsp:cNvPr id="0" name=""/>
        <dsp:cNvSpPr/>
      </dsp:nvSpPr>
      <dsp:spPr>
        <a:xfrm>
          <a:off x="3728527" y="1792582"/>
          <a:ext cx="2775611" cy="2775611"/>
        </a:xfrm>
        <a:prstGeom prst="ellipse">
          <a:avLst/>
        </a:prstGeom>
        <a:solidFill>
          <a:schemeClr val="dk2">
            <a:alpha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1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noProof="0" dirty="0" smtClean="0">
              <a:solidFill>
                <a:schemeClr val="bg1"/>
              </a:solidFill>
            </a:rPr>
            <a:t>Processes</a:t>
          </a:r>
          <a:endParaRPr lang="en-US" sz="1900" b="1" kern="1200" noProof="0" dirty="0">
            <a:solidFill>
              <a:schemeClr val="bg1"/>
            </a:solidFill>
          </a:endParaRP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noProof="0" dirty="0" smtClean="0">
              <a:solidFill>
                <a:schemeClr val="bg1"/>
              </a:solidFill>
            </a:rPr>
            <a:t>Defined activities</a:t>
          </a:r>
          <a:endParaRPr lang="en-US" sz="1500" kern="1200" noProof="0" dirty="0">
            <a:solidFill>
              <a:schemeClr val="bg1"/>
            </a:solidFill>
          </a:endParaRP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noProof="0" dirty="0" smtClean="0">
              <a:solidFill>
                <a:schemeClr val="bg1"/>
              </a:solidFill>
            </a:rPr>
            <a:t>Effectiveness and repeatability</a:t>
          </a:r>
          <a:endParaRPr lang="en-US" sz="1500" kern="1200" noProof="0" dirty="0">
            <a:solidFill>
              <a:schemeClr val="bg1"/>
            </a:solidFill>
          </a:endParaRPr>
        </a:p>
      </dsp:txBody>
      <dsp:txXfrm>
        <a:off x="4577401" y="2509615"/>
        <a:ext cx="1665366" cy="1526586"/>
      </dsp:txXfrm>
    </dsp:sp>
    <dsp:sp modelId="{8747BD70-8DAF-4A70-8114-04AE2902A67C}">
      <dsp:nvSpPr>
        <dsp:cNvPr id="0" name=""/>
        <dsp:cNvSpPr/>
      </dsp:nvSpPr>
      <dsp:spPr>
        <a:xfrm>
          <a:off x="1725461" y="1792582"/>
          <a:ext cx="2775611" cy="2775611"/>
        </a:xfrm>
        <a:prstGeom prst="ellipse">
          <a:avLst/>
        </a:prstGeom>
        <a:solidFill>
          <a:schemeClr val="dk2">
            <a:alpha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1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b="1" kern="1200" noProof="0" dirty="0" smtClean="0">
              <a:solidFill>
                <a:schemeClr val="bg1"/>
              </a:solidFill>
            </a:rPr>
            <a:t>Technology</a:t>
          </a:r>
          <a:endParaRPr lang="en-GB" sz="1900" b="1" kern="1200" noProof="0" dirty="0">
            <a:solidFill>
              <a:schemeClr val="bg1"/>
            </a:solidFill>
          </a:endParaRP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 noProof="0" dirty="0" smtClean="0">
              <a:solidFill>
                <a:schemeClr val="bg1"/>
              </a:solidFill>
            </a:rPr>
            <a:t>Support people in their roles</a:t>
          </a:r>
          <a:endParaRPr lang="en-GB" sz="1500" kern="1200" noProof="0" dirty="0">
            <a:solidFill>
              <a:schemeClr val="bg1"/>
            </a:solidFill>
          </a:endParaRP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 noProof="0" dirty="0" smtClean="0">
              <a:solidFill>
                <a:schemeClr val="bg1"/>
              </a:solidFill>
            </a:rPr>
            <a:t>Increase process effectiveness and efficiency</a:t>
          </a:r>
          <a:endParaRPr lang="en-GB" sz="1500" kern="1200" noProof="0" dirty="0">
            <a:solidFill>
              <a:schemeClr val="bg1"/>
            </a:solidFill>
          </a:endParaRPr>
        </a:p>
      </dsp:txBody>
      <dsp:txXfrm>
        <a:off x="1986831" y="2509615"/>
        <a:ext cx="1665366" cy="15265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054023-EB7E-2E4B-AC04-4A48599B64E9}">
      <dsp:nvSpPr>
        <dsp:cNvPr id="0" name=""/>
        <dsp:cNvSpPr/>
      </dsp:nvSpPr>
      <dsp:spPr>
        <a:xfrm rot="10800000">
          <a:off x="1603938" y="1121"/>
          <a:ext cx="5472684" cy="90192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7722" tIns="95250" rIns="17780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noProof="0" dirty="0" smtClean="0"/>
            <a:t>Goal(s), objectives</a:t>
          </a:r>
          <a:endParaRPr lang="en-US" sz="2500" kern="1200" noProof="0" dirty="0"/>
        </a:p>
      </dsp:txBody>
      <dsp:txXfrm rot="10800000">
        <a:off x="1829418" y="1121"/>
        <a:ext cx="5247204" cy="901920"/>
      </dsp:txXfrm>
    </dsp:sp>
    <dsp:sp modelId="{4ADAC44A-2D84-854F-AB5C-E0C82C7C485F}">
      <dsp:nvSpPr>
        <dsp:cNvPr id="0" name=""/>
        <dsp:cNvSpPr/>
      </dsp:nvSpPr>
      <dsp:spPr>
        <a:xfrm>
          <a:off x="1152977" y="1121"/>
          <a:ext cx="901920" cy="901920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04348F-3FF6-4C1D-A81C-E6D477DECB8C}">
      <dsp:nvSpPr>
        <dsp:cNvPr id="0" name=""/>
        <dsp:cNvSpPr/>
      </dsp:nvSpPr>
      <dsp:spPr>
        <a:xfrm rot="10800000">
          <a:off x="1603938" y="1172272"/>
          <a:ext cx="5472684" cy="90192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7722" tIns="95250" rIns="17780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 noProof="0" dirty="0" smtClean="0"/>
            <a:t>Clearly defined inputs, triggers and outputs</a:t>
          </a:r>
          <a:endParaRPr lang="en-GB" sz="2500" kern="1200" noProof="0" dirty="0"/>
        </a:p>
      </dsp:txBody>
      <dsp:txXfrm rot="10800000">
        <a:off x="1829418" y="1172272"/>
        <a:ext cx="5247204" cy="901920"/>
      </dsp:txXfrm>
    </dsp:sp>
    <dsp:sp modelId="{8B86C738-6D70-42CF-80F8-A30D7FB9C4A1}">
      <dsp:nvSpPr>
        <dsp:cNvPr id="0" name=""/>
        <dsp:cNvSpPr/>
      </dsp:nvSpPr>
      <dsp:spPr>
        <a:xfrm>
          <a:off x="1152977" y="1172272"/>
          <a:ext cx="901920" cy="901920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F2E694-1A3C-AC47-8E42-563EB3D554B3}">
      <dsp:nvSpPr>
        <dsp:cNvPr id="0" name=""/>
        <dsp:cNvSpPr/>
      </dsp:nvSpPr>
      <dsp:spPr>
        <a:xfrm rot="10800000">
          <a:off x="1603938" y="2343423"/>
          <a:ext cx="5472684" cy="90192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7722" tIns="95250" rIns="17780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Set of interrelated activities </a:t>
          </a:r>
          <a:endParaRPr lang="de-DE" sz="2500" kern="1200" dirty="0"/>
        </a:p>
      </dsp:txBody>
      <dsp:txXfrm rot="10800000">
        <a:off x="1829418" y="2343423"/>
        <a:ext cx="5247204" cy="901920"/>
      </dsp:txXfrm>
    </dsp:sp>
    <dsp:sp modelId="{46750945-8F2D-6A44-9A0C-9F86EE0B3AD0}">
      <dsp:nvSpPr>
        <dsp:cNvPr id="0" name=""/>
        <dsp:cNvSpPr/>
      </dsp:nvSpPr>
      <dsp:spPr>
        <a:xfrm>
          <a:off x="1152977" y="2343423"/>
          <a:ext cx="901920" cy="901920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2000" r="-3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05E6BD-3FBD-784A-8969-2F8225AEC228}">
      <dsp:nvSpPr>
        <dsp:cNvPr id="0" name=""/>
        <dsp:cNvSpPr/>
      </dsp:nvSpPr>
      <dsp:spPr>
        <a:xfrm rot="10800000">
          <a:off x="1603938" y="3514574"/>
          <a:ext cx="5472684" cy="90192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7722" tIns="95250" rIns="17780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Roles and responsibilities</a:t>
          </a:r>
          <a:endParaRPr lang="de-DE" sz="2500" kern="1200" dirty="0"/>
        </a:p>
      </dsp:txBody>
      <dsp:txXfrm rot="10800000">
        <a:off x="1829418" y="3514574"/>
        <a:ext cx="5247204" cy="901920"/>
      </dsp:txXfrm>
    </dsp:sp>
    <dsp:sp modelId="{2F8FD46D-E5AB-C046-BD3E-5ED23168AB17}">
      <dsp:nvSpPr>
        <dsp:cNvPr id="0" name=""/>
        <dsp:cNvSpPr/>
      </dsp:nvSpPr>
      <dsp:spPr>
        <a:xfrm>
          <a:off x="1152977" y="3514574"/>
          <a:ext cx="901920" cy="901920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4730F1-9523-754F-9116-1D1B97ED2232}">
      <dsp:nvSpPr>
        <dsp:cNvPr id="0" name=""/>
        <dsp:cNvSpPr/>
      </dsp:nvSpPr>
      <dsp:spPr>
        <a:xfrm>
          <a:off x="2381309" y="0"/>
          <a:ext cx="1846298" cy="1846486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A21FC0C-F0C7-BF46-9314-C82923867760}">
      <dsp:nvSpPr>
        <dsp:cNvPr id="0" name=""/>
        <dsp:cNvSpPr/>
      </dsp:nvSpPr>
      <dsp:spPr>
        <a:xfrm>
          <a:off x="2788943" y="668378"/>
          <a:ext cx="1030339" cy="5151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300" kern="1200" dirty="0" smtClean="0"/>
            <a:t>2012</a:t>
          </a:r>
          <a:endParaRPr lang="en-GB" sz="3300" kern="1200" dirty="0"/>
        </a:p>
      </dsp:txBody>
      <dsp:txXfrm>
        <a:off x="2788943" y="668378"/>
        <a:ext cx="1030339" cy="515116"/>
      </dsp:txXfrm>
    </dsp:sp>
    <dsp:sp modelId="{31A004F2-5128-0A46-91FE-8AF950DD004C}">
      <dsp:nvSpPr>
        <dsp:cNvPr id="0" name=""/>
        <dsp:cNvSpPr/>
      </dsp:nvSpPr>
      <dsp:spPr>
        <a:xfrm>
          <a:off x="1868391" y="1061081"/>
          <a:ext cx="1846298" cy="1846486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E25FEBC-065E-5E41-A53D-13B3BAE914DA}">
      <dsp:nvSpPr>
        <dsp:cNvPr id="0" name=""/>
        <dsp:cNvSpPr/>
      </dsp:nvSpPr>
      <dsp:spPr>
        <a:xfrm>
          <a:off x="2273946" y="1731417"/>
          <a:ext cx="1030339" cy="5151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300" kern="1200" dirty="0" smtClean="0"/>
            <a:t>2013</a:t>
          </a:r>
          <a:endParaRPr lang="en-GB" sz="3300" kern="1200" dirty="0"/>
        </a:p>
      </dsp:txBody>
      <dsp:txXfrm>
        <a:off x="2273946" y="1731417"/>
        <a:ext cx="1030339" cy="515116"/>
      </dsp:txXfrm>
    </dsp:sp>
    <dsp:sp modelId="{02F05AB4-6A08-F445-994B-ED7083674CA0}">
      <dsp:nvSpPr>
        <dsp:cNvPr id="0" name=""/>
        <dsp:cNvSpPr/>
      </dsp:nvSpPr>
      <dsp:spPr>
        <a:xfrm>
          <a:off x="2381309" y="2126079"/>
          <a:ext cx="1846298" cy="1846486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E222475-98F2-5F46-9A94-BECE891D7D9A}">
      <dsp:nvSpPr>
        <dsp:cNvPr id="0" name=""/>
        <dsp:cNvSpPr/>
      </dsp:nvSpPr>
      <dsp:spPr>
        <a:xfrm>
          <a:off x="2788943" y="2794457"/>
          <a:ext cx="1030339" cy="5151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300" kern="1200" dirty="0" smtClean="0"/>
            <a:t>2015</a:t>
          </a:r>
          <a:endParaRPr lang="en-GB" sz="3300" kern="1200" dirty="0"/>
        </a:p>
      </dsp:txBody>
      <dsp:txXfrm>
        <a:off x="2788943" y="2794457"/>
        <a:ext cx="1030339" cy="515116"/>
      </dsp:txXfrm>
    </dsp:sp>
    <dsp:sp modelId="{AEA6B156-A923-464F-866E-F62ABA7790D6}">
      <dsp:nvSpPr>
        <dsp:cNvPr id="0" name=""/>
        <dsp:cNvSpPr/>
      </dsp:nvSpPr>
      <dsp:spPr>
        <a:xfrm>
          <a:off x="1999997" y="3309574"/>
          <a:ext cx="1586203" cy="1586969"/>
        </a:xfrm>
        <a:prstGeom prst="blockArc">
          <a:avLst>
            <a:gd name="adj1" fmla="val 0"/>
            <a:gd name="adj2" fmla="val 18900000"/>
            <a:gd name="adj3" fmla="val 1274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E2D3A76-7C49-3F46-90A4-A65941EB8E6C}">
      <dsp:nvSpPr>
        <dsp:cNvPr id="0" name=""/>
        <dsp:cNvSpPr/>
      </dsp:nvSpPr>
      <dsp:spPr>
        <a:xfrm>
          <a:off x="2273946" y="3857497"/>
          <a:ext cx="1030339" cy="5151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300" kern="1200" dirty="0" smtClean="0"/>
            <a:t>2017</a:t>
          </a:r>
          <a:endParaRPr lang="en-GB" sz="3300" kern="1200" dirty="0"/>
        </a:p>
      </dsp:txBody>
      <dsp:txXfrm>
        <a:off x="2273946" y="3857497"/>
        <a:ext cx="1030339" cy="5151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00D696-3FDD-B64D-BCCD-A5C769FC78D6}" type="datetimeFigureOut">
              <a:rPr lang="en-US" smtClean="0"/>
              <a:t>1/9/18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700F2E-E6F6-584A-8B3A-823D09DC1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970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First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 userDrawn="1"/>
        </p:nvSpPr>
        <p:spPr>
          <a:xfrm>
            <a:off x="0" y="1690402"/>
            <a:ext cx="9144000" cy="2890727"/>
          </a:xfrm>
          <a:prstGeom prst="rect">
            <a:avLst/>
          </a:prstGeom>
          <a:solidFill>
            <a:srgbClr val="24688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43608" y="2153563"/>
            <a:ext cx="5110336" cy="72008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="1" i="0" baseline="0">
                <a:solidFill>
                  <a:schemeClr val="bg1"/>
                </a:solidFill>
                <a:latin typeface="Alte DIN 1451 Mittelschrift gepraegt" charset="0"/>
                <a:ea typeface="Alte DIN 1451 Mittelschrift gepraegt" charset="0"/>
                <a:cs typeface="Alte DIN 1451 Mittelschrift gepraegt" charset="0"/>
              </a:defRPr>
            </a:lvl1pPr>
          </a:lstStyle>
          <a:p>
            <a:r>
              <a:rPr lang="it-IT" dirty="0" smtClean="0"/>
              <a:t>Click </a:t>
            </a:r>
            <a:r>
              <a:rPr lang="it-IT" dirty="0" err="1" smtClean="0"/>
              <a:t>here</a:t>
            </a:r>
            <a:r>
              <a:rPr lang="it-IT" dirty="0" smtClean="0"/>
              <a:t> to </a:t>
            </a:r>
            <a:r>
              <a:rPr lang="it-IT" dirty="0" err="1" smtClean="0"/>
              <a:t>add</a:t>
            </a:r>
            <a:r>
              <a:rPr lang="it-IT" dirty="0" smtClean="0"/>
              <a:t>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3608" y="2996952"/>
            <a:ext cx="6400800" cy="60196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500" b="0" i="0">
                <a:solidFill>
                  <a:schemeClr val="bg1"/>
                </a:solidFill>
                <a:latin typeface="Alte DIN 1451 Mittelschrift" panose="020B0603020202020204" pitchFamily="34" charset="0"/>
                <a:ea typeface="Open Sans" charset="0"/>
                <a:cs typeface="Open Sans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Click </a:t>
            </a:r>
            <a:r>
              <a:rPr lang="it-IT" dirty="0" err="1" smtClean="0"/>
              <a:t>here</a:t>
            </a:r>
            <a:r>
              <a:rPr lang="it-IT" dirty="0" smtClean="0"/>
              <a:t> to </a:t>
            </a:r>
            <a:r>
              <a:rPr lang="it-IT" dirty="0" err="1" smtClean="0"/>
              <a:t>add</a:t>
            </a:r>
            <a:r>
              <a:rPr lang="it-IT" dirty="0" smtClean="0"/>
              <a:t> Sub-</a:t>
            </a:r>
            <a:r>
              <a:rPr lang="it-IT" dirty="0" err="1" smtClean="0"/>
              <a:t>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013012" y="4725145"/>
            <a:ext cx="2735452" cy="3086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Font typeface="Arial" panose="020B0604020202020204" pitchFamily="34" charset="0"/>
              <a:buNone/>
              <a:defRPr sz="1500" b="0" i="0" baseline="0">
                <a:solidFill>
                  <a:schemeClr val="tx1">
                    <a:lumMod val="75000"/>
                  </a:schemeClr>
                </a:solidFill>
                <a:latin typeface="Alte DIN 1451 Mittelschrift" panose="020B0603020202020204" pitchFamily="34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 smtClean="0"/>
              <a:t>Name Surname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4139954" y="5085184"/>
            <a:ext cx="4608513" cy="3509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Font typeface="Arial" panose="020B0604020202020204" pitchFamily="34" charset="0"/>
              <a:buNone/>
              <a:defRPr sz="1500" b="0" i="0" baseline="0">
                <a:solidFill>
                  <a:schemeClr val="tx1">
                    <a:lumMod val="75000"/>
                  </a:schemeClr>
                </a:solidFill>
                <a:latin typeface="Alte DIN 1451 Mittelschrift" panose="020B0603020202020204" pitchFamily="34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 smtClean="0"/>
              <a:t>Affiliation</a:t>
            </a:r>
          </a:p>
        </p:txBody>
      </p:sp>
      <p:sp>
        <p:nvSpPr>
          <p:cNvPr id="4" name="Rettangolo 3"/>
          <p:cNvSpPr/>
          <p:nvPr userDrawn="1"/>
        </p:nvSpPr>
        <p:spPr>
          <a:xfrm>
            <a:off x="1493912" y="6237312"/>
            <a:ext cx="56703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kern="1200" dirty="0" smtClean="0">
                <a:solidFill>
                  <a:schemeClr val="tx1"/>
                </a:solidFill>
                <a:latin typeface="Alte DIN 1451 Mittelschrift" panose="020B0603020202020204" pitchFamily="34" charset="0"/>
                <a:ea typeface="+mn-ea"/>
                <a:cs typeface="+mn-cs"/>
              </a:rPr>
              <a:t>EOSC-hub receives funding from the European Union’s Horizon 2020 research and innovation </a:t>
            </a:r>
            <a:r>
              <a:rPr lang="en-US" sz="1000" kern="1200" dirty="0" err="1" smtClean="0">
                <a:solidFill>
                  <a:schemeClr val="tx1"/>
                </a:solidFill>
                <a:latin typeface="Alte DIN 1451 Mittelschrift" panose="020B0603020202020204" pitchFamily="34" charset="0"/>
                <a:ea typeface="+mn-ea"/>
                <a:cs typeface="+mn-cs"/>
              </a:rPr>
              <a:t>programme</a:t>
            </a:r>
            <a:r>
              <a:rPr lang="en-US" sz="1000" kern="1200" dirty="0" smtClean="0">
                <a:solidFill>
                  <a:schemeClr val="tx1"/>
                </a:solidFill>
                <a:latin typeface="Alte DIN 1451 Mittelschrift" panose="020B0603020202020204" pitchFamily="34" charset="0"/>
                <a:ea typeface="+mn-ea"/>
                <a:cs typeface="+mn-cs"/>
              </a:rPr>
              <a:t> under grant agreement No. 777536.</a:t>
            </a:r>
            <a:endParaRPr lang="en-GB" sz="1000" kern="1200" dirty="0">
              <a:solidFill>
                <a:schemeClr val="tx1"/>
              </a:solidFill>
              <a:latin typeface="Alte DIN 1451 Mittelschrift" panose="020B0603020202020204" pitchFamily="34" charset="0"/>
              <a:ea typeface="+mn-ea"/>
              <a:cs typeface="+mn-cs"/>
            </a:endParaRPr>
          </a:p>
        </p:txBody>
      </p:sp>
      <p:pic>
        <p:nvPicPr>
          <p:cNvPr id="6" name="Immagin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072699"/>
            <a:ext cx="974228" cy="677652"/>
          </a:xfrm>
          <a:prstGeom prst="rect">
            <a:avLst/>
          </a:prstGeom>
        </p:spPr>
      </p:pic>
      <p:sp>
        <p:nvSpPr>
          <p:cNvPr id="13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139953" y="5517232"/>
            <a:ext cx="4608513" cy="3509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Font typeface="Arial" panose="020B0604020202020204" pitchFamily="34" charset="0"/>
              <a:buNone/>
              <a:defRPr sz="1500" b="0" i="0" baseline="0">
                <a:solidFill>
                  <a:schemeClr val="tx1">
                    <a:lumMod val="75000"/>
                  </a:schemeClr>
                </a:solidFill>
                <a:latin typeface="Alte DIN 1451 Mittelschrift" panose="020B0603020202020204" pitchFamily="34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 smtClean="0"/>
              <a:t>Email </a:t>
            </a:r>
          </a:p>
        </p:txBody>
      </p:sp>
    </p:spTree>
    <p:extLst>
      <p:ext uri="{BB962C8B-B14F-4D97-AF65-F5344CB8AC3E}">
        <p14:creationId xmlns:p14="http://schemas.microsoft.com/office/powerpoint/2010/main" val="993503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_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323528" y="620688"/>
            <a:ext cx="5472608" cy="576064"/>
          </a:xfrm>
          <a:prstGeom prst="rect">
            <a:avLst/>
          </a:prstGeom>
        </p:spPr>
        <p:txBody>
          <a:bodyPr vert="horz"/>
          <a:lstStyle>
            <a:lvl1pPr algn="l">
              <a:defRPr sz="2800" b="1" i="0">
                <a:solidFill>
                  <a:srgbClr val="246889"/>
                </a:solidFill>
                <a:latin typeface="Alte DIN 1451 Mittelschrift gepraegt" charset="0"/>
                <a:ea typeface="Alte DIN 1451 Mittelschrift gepraegt" charset="0"/>
                <a:cs typeface="Alte DIN 1451 Mittelschrift gepraegt" charset="0"/>
              </a:defRPr>
            </a:lvl1pPr>
          </a:lstStyle>
          <a:p>
            <a:r>
              <a:rPr lang="it-IT" dirty="0" smtClean="0"/>
              <a:t>Click </a:t>
            </a:r>
            <a:r>
              <a:rPr lang="it-IT" dirty="0" err="1" smtClean="0"/>
              <a:t>here</a:t>
            </a:r>
            <a:r>
              <a:rPr lang="it-IT" dirty="0" smtClean="0"/>
              <a:t> to </a:t>
            </a:r>
            <a:r>
              <a:rPr lang="it-IT" dirty="0" err="1" smtClean="0"/>
              <a:t>add</a:t>
            </a:r>
            <a:r>
              <a:rPr lang="it-IT" dirty="0" smtClean="0"/>
              <a:t> Title</a:t>
            </a:r>
            <a:endParaRPr lang="it-IT" dirty="0"/>
          </a:p>
        </p:txBody>
      </p:sp>
      <p:sp>
        <p:nvSpPr>
          <p:cNvPr id="11" name="Rettangolo 10"/>
          <p:cNvSpPr/>
          <p:nvPr userDrawn="1"/>
        </p:nvSpPr>
        <p:spPr>
          <a:xfrm>
            <a:off x="323528" y="476674"/>
            <a:ext cx="2016224" cy="45719"/>
          </a:xfrm>
          <a:prstGeom prst="rect">
            <a:avLst/>
          </a:prstGeom>
          <a:solidFill>
            <a:srgbClr val="0E71B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246889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04236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300" b="0" i="0">
                <a:solidFill>
                  <a:schemeClr val="tx1">
                    <a:lumMod val="75000"/>
                  </a:schemeClr>
                </a:solidFill>
                <a:latin typeface="Alte DIN 1451 Mittelschrift" panose="020B0603020202020204" pitchFamily="34" charset="0"/>
                <a:ea typeface="Open Sans" charset="0"/>
                <a:cs typeface="Open Sans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423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300" b="0" i="0">
                <a:solidFill>
                  <a:schemeClr val="tx1">
                    <a:lumMod val="75000"/>
                  </a:schemeClr>
                </a:solidFill>
                <a:latin typeface="Alte DIN 1451 Mittelschrift" panose="020B0603020202020204" pitchFamily="34" charset="0"/>
                <a:ea typeface="Open Sans" charset="0"/>
                <a:cs typeface="Open Sans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1/9/18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04236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300" b="0" i="0">
                <a:solidFill>
                  <a:schemeClr val="tx1">
                    <a:lumMod val="75000"/>
                  </a:schemeClr>
                </a:solidFill>
                <a:latin typeface="Alte DIN 1451 Mittelschrift" panose="020B0603020202020204" pitchFamily="34" charset="0"/>
                <a:ea typeface="Open Sans" charset="0"/>
                <a:cs typeface="Open Sans" charset="0"/>
              </a:defRPr>
            </a:lvl1pPr>
          </a:lstStyle>
          <a:p>
            <a:r>
              <a:rPr lang="en-US" smtClean="0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832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423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300" b="0" i="0">
                <a:solidFill>
                  <a:schemeClr val="tx1">
                    <a:lumMod val="75000"/>
                  </a:schemeClr>
                </a:solidFill>
                <a:latin typeface="Alte DIN 1451 Mittelschrift" panose="020B0603020202020204" pitchFamily="34" charset="0"/>
                <a:ea typeface="Open Sans" charset="0"/>
                <a:cs typeface="Open Sans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1/9/18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04236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300" b="0" i="0">
                <a:solidFill>
                  <a:schemeClr val="tx1">
                    <a:lumMod val="75000"/>
                  </a:schemeClr>
                </a:solidFill>
                <a:latin typeface="Alte DIN 1451 Mittelschrift" panose="020B0603020202020204" pitchFamily="34" charset="0"/>
                <a:ea typeface="Open Sans" charset="0"/>
                <a:cs typeface="Open Sans" charset="0"/>
              </a:defRPr>
            </a:lvl1pPr>
          </a:lstStyle>
          <a:p>
            <a:r>
              <a:rPr lang="en-US" smtClean="0"/>
              <a:t>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04236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300" b="0" i="0">
                <a:solidFill>
                  <a:schemeClr val="tx1">
                    <a:lumMod val="75000"/>
                  </a:schemeClr>
                </a:solidFill>
                <a:latin typeface="Alte DIN 1451 Mittelschrift" panose="020B0603020202020204" pitchFamily="34" charset="0"/>
                <a:ea typeface="Open Sans" charset="0"/>
                <a:cs typeface="Open Sans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olo 1"/>
          <p:cNvSpPr>
            <a:spLocks noGrp="1"/>
          </p:cNvSpPr>
          <p:nvPr>
            <p:ph type="title" hasCustomPrompt="1"/>
          </p:nvPr>
        </p:nvSpPr>
        <p:spPr>
          <a:xfrm>
            <a:off x="467544" y="620688"/>
            <a:ext cx="5472608" cy="576064"/>
          </a:xfrm>
          <a:prstGeom prst="rect">
            <a:avLst/>
          </a:prstGeom>
        </p:spPr>
        <p:txBody>
          <a:bodyPr vert="horz"/>
          <a:lstStyle>
            <a:lvl1pPr algn="l">
              <a:defRPr sz="2800" b="1" i="0">
                <a:solidFill>
                  <a:srgbClr val="246889"/>
                </a:solidFill>
                <a:latin typeface="Alte DIN 1451 Mittelschrift gepraegt" charset="0"/>
                <a:ea typeface="Alte DIN 1451 Mittelschrift gepraegt" charset="0"/>
                <a:cs typeface="Alte DIN 1451 Mittelschrift gepraegt" charset="0"/>
              </a:defRPr>
            </a:lvl1pPr>
          </a:lstStyle>
          <a:p>
            <a:r>
              <a:rPr lang="it-IT" dirty="0" smtClean="0"/>
              <a:t>Click </a:t>
            </a:r>
            <a:r>
              <a:rPr lang="it-IT" dirty="0" err="1" smtClean="0"/>
              <a:t>here</a:t>
            </a:r>
            <a:r>
              <a:rPr lang="it-IT" dirty="0" smtClean="0"/>
              <a:t> to </a:t>
            </a:r>
            <a:r>
              <a:rPr lang="it-IT" dirty="0" err="1" smtClean="0"/>
              <a:t>add</a:t>
            </a:r>
            <a:r>
              <a:rPr lang="it-IT" dirty="0" smtClean="0"/>
              <a:t> Title</a:t>
            </a:r>
            <a:endParaRPr lang="it-IT" dirty="0"/>
          </a:p>
        </p:txBody>
      </p:sp>
      <p:sp>
        <p:nvSpPr>
          <p:cNvPr id="12" name="Rettangolo 11"/>
          <p:cNvSpPr/>
          <p:nvPr userDrawn="1"/>
        </p:nvSpPr>
        <p:spPr>
          <a:xfrm>
            <a:off x="495063" y="476672"/>
            <a:ext cx="2016224" cy="45719"/>
          </a:xfrm>
          <a:prstGeom prst="rect">
            <a:avLst/>
          </a:prstGeom>
          <a:solidFill>
            <a:srgbClr val="0E71B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246889"/>
              </a:solidFill>
            </a:endParaRPr>
          </a:p>
        </p:txBody>
      </p:sp>
      <p:sp>
        <p:nvSpPr>
          <p:cNvPr id="15" name="Segnaposto contenuto 2"/>
          <p:cNvSpPr>
            <a:spLocks noGrp="1"/>
          </p:cNvSpPr>
          <p:nvPr>
            <p:ph idx="1"/>
          </p:nvPr>
        </p:nvSpPr>
        <p:spPr>
          <a:xfrm>
            <a:off x="457200" y="1268761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lte DIN 1451 Mittelschrift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83638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to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2022896"/>
            <a:ext cx="4038600" cy="4103267"/>
          </a:xfrm>
          <a:prstGeom prst="rect">
            <a:avLst/>
          </a:prstGeom>
        </p:spPr>
        <p:txBody>
          <a:bodyPr/>
          <a:lstStyle>
            <a:lvl1pPr marL="342900" indent="-342900">
              <a:buSzPct val="180000"/>
              <a:buFont typeface="Arial" panose="020B0604020202020204" pitchFamily="34" charset="0"/>
              <a:buChar char="•"/>
              <a:defRPr lang="it-IT" sz="2400" kern="1200" dirty="0" smtClean="0">
                <a:solidFill>
                  <a:schemeClr val="tx1"/>
                </a:solidFill>
                <a:latin typeface="Alte DIN 1451 Mittelschrift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800100" indent="-342900">
              <a:buSzPct val="180000"/>
              <a:buFont typeface="Arial" panose="020B0604020202020204" pitchFamily="34" charset="0"/>
              <a:buChar char="•"/>
              <a:defRPr lang="it-IT" sz="2400" kern="1200" dirty="0" smtClean="0">
                <a:solidFill>
                  <a:schemeClr val="tx1"/>
                </a:solidFill>
                <a:latin typeface="Alte DIN 1451 Mittelschrift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257300" indent="-342900">
              <a:buSzPct val="180000"/>
              <a:buFont typeface="Arial" panose="020B0604020202020204" pitchFamily="34" charset="0"/>
              <a:buChar char="•"/>
              <a:defRPr lang="it-IT" sz="2400" kern="1200" dirty="0" smtClean="0">
                <a:solidFill>
                  <a:schemeClr val="tx1"/>
                </a:solidFill>
                <a:latin typeface="Alte DIN 1451 Mittelschrift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714500" indent="-342900">
              <a:buSzPct val="180000"/>
              <a:buFont typeface="Arial" panose="020B0604020202020204" pitchFamily="34" charset="0"/>
              <a:buChar char="•"/>
              <a:defRPr lang="it-IT" sz="2400" kern="1200" dirty="0" smtClean="0">
                <a:solidFill>
                  <a:schemeClr val="tx1"/>
                </a:solidFill>
                <a:latin typeface="Alte DIN 1451 Mittelschrift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171700" indent="-342900">
              <a:buSzPct val="180000"/>
              <a:buFont typeface="Arial" panose="020B0604020202020204" pitchFamily="34" charset="0"/>
              <a:buChar char="•"/>
              <a:defRPr lang="en-US" sz="2400" kern="1200" dirty="0">
                <a:solidFill>
                  <a:schemeClr val="tx1"/>
                </a:solidFill>
                <a:latin typeface="Alte DIN 1451 Mittelschrift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 smtClean="0"/>
              <a:t>Click </a:t>
            </a:r>
            <a:r>
              <a:rPr lang="it-IT" dirty="0" err="1" smtClean="0"/>
              <a:t>here</a:t>
            </a:r>
            <a:r>
              <a:rPr lang="it-IT" dirty="0" smtClean="0"/>
              <a:t> to </a:t>
            </a:r>
            <a:r>
              <a:rPr lang="it-IT" dirty="0" err="1" smtClean="0"/>
              <a:t>add</a:t>
            </a:r>
            <a:r>
              <a:rPr lang="it-IT" dirty="0" smtClean="0"/>
              <a:t> text</a:t>
            </a:r>
          </a:p>
          <a:p>
            <a:pPr lvl="1"/>
            <a:r>
              <a:rPr lang="it-IT" dirty="0" smtClean="0"/>
              <a:t>Second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2"/>
            <a:r>
              <a:rPr lang="it-IT" dirty="0" smtClean="0"/>
              <a:t>Third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3"/>
            <a:r>
              <a:rPr lang="it-IT" dirty="0" err="1" smtClean="0"/>
              <a:t>Fourth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4"/>
            <a:r>
              <a:rPr lang="it-IT" dirty="0" err="1" smtClean="0"/>
              <a:t>Fifth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2022896"/>
            <a:ext cx="4038600" cy="410326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SzPct val="180000"/>
              <a:buFont typeface="Arial" panose="020B0604020202020204" pitchFamily="34" charset="0"/>
              <a:buChar char="•"/>
              <a:defRPr lang="it-IT" sz="2400" b="0" kern="1200" dirty="0" smtClean="0">
                <a:solidFill>
                  <a:schemeClr val="tx1"/>
                </a:solidFill>
                <a:latin typeface="Alte DIN 1451 Mittelschrift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342900" algn="l" defTabSz="457200" rtl="0" eaLnBrk="1" latinLnBrk="0" hangingPunct="1">
              <a:spcBef>
                <a:spcPct val="20000"/>
              </a:spcBef>
              <a:buSzPct val="180000"/>
              <a:buFont typeface="Arial" panose="020B0604020202020204" pitchFamily="34" charset="0"/>
              <a:buChar char="•"/>
              <a:defRPr lang="it-IT" sz="2400" b="0" kern="1200" dirty="0" smtClean="0">
                <a:solidFill>
                  <a:schemeClr val="tx1"/>
                </a:solidFill>
                <a:latin typeface="Alte DIN 1451 Mittelschrift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342900" algn="l" defTabSz="457200" rtl="0" eaLnBrk="1" latinLnBrk="0" hangingPunct="1">
              <a:spcBef>
                <a:spcPct val="20000"/>
              </a:spcBef>
              <a:buSzPct val="180000"/>
              <a:buFont typeface="Arial" panose="020B0604020202020204" pitchFamily="34" charset="0"/>
              <a:buChar char="•"/>
              <a:defRPr lang="it-IT" sz="2400" b="0" kern="1200" dirty="0" smtClean="0">
                <a:solidFill>
                  <a:schemeClr val="tx1"/>
                </a:solidFill>
                <a:latin typeface="Alte DIN 1451 Mittelschrift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342900" algn="l" defTabSz="457200" rtl="0" eaLnBrk="1" latinLnBrk="0" hangingPunct="1">
              <a:spcBef>
                <a:spcPct val="20000"/>
              </a:spcBef>
              <a:buSzPct val="180000"/>
              <a:buFont typeface="Arial" panose="020B0604020202020204" pitchFamily="34" charset="0"/>
              <a:buChar char="•"/>
              <a:defRPr lang="it-IT" sz="2400" b="0" kern="1200" dirty="0" smtClean="0">
                <a:solidFill>
                  <a:schemeClr val="tx1"/>
                </a:solidFill>
                <a:latin typeface="Alte DIN 1451 Mittelschrift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342900" algn="l" defTabSz="457200" rtl="0" eaLnBrk="1" latinLnBrk="0" hangingPunct="1">
              <a:spcBef>
                <a:spcPct val="20000"/>
              </a:spcBef>
              <a:buSzPct val="180000"/>
              <a:buFont typeface="Arial" panose="020B0604020202020204" pitchFamily="34" charset="0"/>
              <a:buChar char="•"/>
              <a:defRPr lang="en-US" sz="2400" b="0" kern="1200" dirty="0">
                <a:solidFill>
                  <a:schemeClr val="tx1"/>
                </a:solidFill>
                <a:latin typeface="Alte DIN 1451 Mittelschrift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 smtClean="0"/>
              <a:t>Click </a:t>
            </a:r>
            <a:r>
              <a:rPr lang="it-IT" dirty="0" err="1" smtClean="0"/>
              <a:t>here</a:t>
            </a:r>
            <a:r>
              <a:rPr lang="it-IT" dirty="0" smtClean="0"/>
              <a:t> to </a:t>
            </a:r>
            <a:r>
              <a:rPr lang="it-IT" dirty="0" err="1" smtClean="0"/>
              <a:t>add</a:t>
            </a:r>
            <a:r>
              <a:rPr lang="it-IT" dirty="0" smtClean="0"/>
              <a:t> text</a:t>
            </a:r>
          </a:p>
          <a:p>
            <a:pPr lvl="1"/>
            <a:r>
              <a:rPr lang="it-IT" dirty="0" smtClean="0"/>
              <a:t>Second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2"/>
            <a:r>
              <a:rPr lang="it-IT" dirty="0" smtClean="0"/>
              <a:t>Third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3"/>
            <a:r>
              <a:rPr lang="it-IT" dirty="0" err="1" smtClean="0"/>
              <a:t>Fourth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4"/>
            <a:r>
              <a:rPr lang="it-IT" dirty="0" err="1" smtClean="0"/>
              <a:t>Fifth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0423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300" b="0" i="0">
                <a:solidFill>
                  <a:schemeClr val="tx1">
                    <a:lumMod val="75000"/>
                  </a:schemeClr>
                </a:solidFill>
                <a:latin typeface="Alte DIN 1451 Mittelschrift" panose="020B0603020202020204" pitchFamily="34" charset="0"/>
                <a:ea typeface="Open Sans" charset="0"/>
                <a:cs typeface="Open Sans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1/9/18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04236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300" b="0" i="0">
                <a:solidFill>
                  <a:schemeClr val="tx1">
                    <a:lumMod val="75000"/>
                  </a:schemeClr>
                </a:solidFill>
                <a:latin typeface="Alte DIN 1451 Mittelschrift" panose="020B0603020202020204" pitchFamily="34" charset="0"/>
                <a:ea typeface="Open Sans" charset="0"/>
                <a:cs typeface="Open Sans" charset="0"/>
              </a:defRPr>
            </a:lvl1pPr>
          </a:lstStyle>
          <a:p>
            <a:r>
              <a:rPr lang="en-US" smtClean="0"/>
              <a:t>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04236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300" b="0" i="0">
                <a:solidFill>
                  <a:schemeClr val="tx1">
                    <a:lumMod val="75000"/>
                  </a:schemeClr>
                </a:solidFill>
                <a:latin typeface="Alte DIN 1451 Mittelschrift" panose="020B0603020202020204" pitchFamily="34" charset="0"/>
                <a:ea typeface="Open Sans" charset="0"/>
                <a:cs typeface="Open Sans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olo 1"/>
          <p:cNvSpPr>
            <a:spLocks noGrp="1"/>
          </p:cNvSpPr>
          <p:nvPr>
            <p:ph type="title" hasCustomPrompt="1"/>
          </p:nvPr>
        </p:nvSpPr>
        <p:spPr>
          <a:xfrm>
            <a:off x="467544" y="620688"/>
            <a:ext cx="5472608" cy="576064"/>
          </a:xfrm>
          <a:prstGeom prst="rect">
            <a:avLst/>
          </a:prstGeom>
        </p:spPr>
        <p:txBody>
          <a:bodyPr vert="horz"/>
          <a:lstStyle>
            <a:lvl1pPr algn="l">
              <a:defRPr sz="2800" b="1" i="0">
                <a:solidFill>
                  <a:srgbClr val="246889"/>
                </a:solidFill>
                <a:latin typeface="Alte DIN 1451 Mittelschrift gepraegt" charset="0"/>
                <a:ea typeface="Alte DIN 1451 Mittelschrift gepraegt" charset="0"/>
                <a:cs typeface="Alte DIN 1451 Mittelschrift gepraegt" charset="0"/>
              </a:defRPr>
            </a:lvl1pPr>
          </a:lstStyle>
          <a:p>
            <a:r>
              <a:rPr lang="it-IT" dirty="0" smtClean="0"/>
              <a:t>Click </a:t>
            </a:r>
            <a:r>
              <a:rPr lang="it-IT" dirty="0" err="1" smtClean="0"/>
              <a:t>here</a:t>
            </a:r>
            <a:r>
              <a:rPr lang="it-IT" dirty="0" smtClean="0"/>
              <a:t> to </a:t>
            </a:r>
            <a:r>
              <a:rPr lang="it-IT" dirty="0" err="1" smtClean="0"/>
              <a:t>add</a:t>
            </a:r>
            <a:r>
              <a:rPr lang="it-IT" dirty="0" smtClean="0"/>
              <a:t> Title</a:t>
            </a:r>
            <a:endParaRPr lang="it-IT" dirty="0"/>
          </a:p>
        </p:txBody>
      </p:sp>
      <p:sp>
        <p:nvSpPr>
          <p:cNvPr id="13" name="Rettangolo 12"/>
          <p:cNvSpPr/>
          <p:nvPr userDrawn="1"/>
        </p:nvSpPr>
        <p:spPr>
          <a:xfrm>
            <a:off x="495063" y="476672"/>
            <a:ext cx="2016224" cy="45719"/>
          </a:xfrm>
          <a:prstGeom prst="rect">
            <a:avLst/>
          </a:prstGeom>
          <a:solidFill>
            <a:srgbClr val="0E71B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2468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022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testo vertica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1943123"/>
            <a:ext cx="8229600" cy="4078165"/>
          </a:xfrm>
          <a:prstGeom prst="rect">
            <a:avLst/>
          </a:prstGeom>
        </p:spPr>
        <p:txBody>
          <a:bodyPr vert="eaVert"/>
          <a:lstStyle>
            <a:lvl1pPr marL="285750" indent="-285750">
              <a:buSzPct val="180000"/>
              <a:buFont typeface="Arial" panose="020B0604020202020204" pitchFamily="34" charset="0"/>
              <a:buChar char="•"/>
              <a:defRPr sz="2400" b="0" i="0" baseline="0">
                <a:solidFill>
                  <a:schemeClr val="tx1">
                    <a:lumMod val="75000"/>
                  </a:schemeClr>
                </a:solidFill>
                <a:latin typeface="Alte DIN 1451 Mittelschrift" panose="020B0603020202020204" pitchFamily="34" charset="0"/>
                <a:ea typeface="Open Sans" charset="0"/>
                <a:cs typeface="Open Sans" charset="0"/>
              </a:defRPr>
            </a:lvl1pPr>
            <a:lvl2pPr marL="742950" indent="-285750">
              <a:buSzPct val="180000"/>
              <a:buFont typeface="Arial" panose="020B0604020202020204" pitchFamily="34" charset="0"/>
              <a:buChar char="•"/>
              <a:defRPr sz="2400" b="0" i="0" baseline="0">
                <a:solidFill>
                  <a:schemeClr val="tx1">
                    <a:lumMod val="75000"/>
                  </a:schemeClr>
                </a:solidFill>
                <a:latin typeface="Alte DIN 1451 Mittelschrift" panose="020B0603020202020204" pitchFamily="34" charset="0"/>
                <a:ea typeface="Open Sans" charset="0"/>
                <a:cs typeface="Open Sans" charset="0"/>
              </a:defRPr>
            </a:lvl2pPr>
            <a:lvl3pPr marL="1200150" indent="-285750">
              <a:buSzPct val="180000"/>
              <a:buFont typeface="Arial" panose="020B0604020202020204" pitchFamily="34" charset="0"/>
              <a:buChar char="•"/>
              <a:defRPr sz="2400" b="0" i="0" baseline="0">
                <a:solidFill>
                  <a:schemeClr val="tx1">
                    <a:lumMod val="75000"/>
                  </a:schemeClr>
                </a:solidFill>
                <a:latin typeface="Alte DIN 1451 Mittelschrift" panose="020B0603020202020204" pitchFamily="34" charset="0"/>
                <a:ea typeface="Open Sans" charset="0"/>
                <a:cs typeface="Open Sans" charset="0"/>
              </a:defRPr>
            </a:lvl3pPr>
            <a:lvl4pPr marL="1657350" indent="-285750">
              <a:buSzPct val="180000"/>
              <a:buFont typeface="Arial" panose="020B0604020202020204" pitchFamily="34" charset="0"/>
              <a:buChar char="•"/>
              <a:defRPr sz="2400" b="0" i="0" baseline="0">
                <a:solidFill>
                  <a:schemeClr val="tx1">
                    <a:lumMod val="75000"/>
                  </a:schemeClr>
                </a:solidFill>
                <a:latin typeface="Alte DIN 1451 Mittelschrift" panose="020B0603020202020204" pitchFamily="34" charset="0"/>
                <a:ea typeface="Open Sans" charset="0"/>
                <a:cs typeface="Open Sans" charset="0"/>
              </a:defRPr>
            </a:lvl4pPr>
            <a:lvl5pPr marL="2114550" indent="-285750">
              <a:buSzPct val="180000"/>
              <a:buFont typeface="Arial" panose="020B0604020202020204" pitchFamily="34" charset="0"/>
              <a:buChar char="•"/>
              <a:defRPr sz="2400" b="0" i="0" baseline="0">
                <a:solidFill>
                  <a:schemeClr val="tx1">
                    <a:lumMod val="75000"/>
                  </a:schemeClr>
                </a:solidFill>
                <a:latin typeface="Alte DIN 1451 Mittelschrift" panose="020B0603020202020204" pitchFamily="34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it-IT" dirty="0" smtClean="0"/>
              <a:t>Click </a:t>
            </a:r>
            <a:r>
              <a:rPr lang="it-IT" dirty="0" err="1" smtClean="0"/>
              <a:t>here</a:t>
            </a:r>
            <a:r>
              <a:rPr lang="it-IT" dirty="0" smtClean="0"/>
              <a:t> to </a:t>
            </a:r>
            <a:r>
              <a:rPr lang="it-IT" dirty="0" err="1" smtClean="0"/>
              <a:t>add</a:t>
            </a:r>
            <a:r>
              <a:rPr lang="it-IT" dirty="0" smtClean="0"/>
              <a:t> text</a:t>
            </a:r>
          </a:p>
          <a:p>
            <a:pPr lvl="1"/>
            <a:r>
              <a:rPr lang="it-IT" dirty="0" smtClean="0"/>
              <a:t>Second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2"/>
            <a:r>
              <a:rPr lang="it-IT" dirty="0" smtClean="0"/>
              <a:t>Third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3"/>
            <a:r>
              <a:rPr lang="it-IT" dirty="0" err="1" smtClean="0"/>
              <a:t>Fourth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4"/>
            <a:r>
              <a:rPr lang="it-IT" dirty="0" err="1" smtClean="0"/>
              <a:t>Fifth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423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300" b="0" i="0">
                <a:solidFill>
                  <a:schemeClr val="tx1">
                    <a:lumMod val="75000"/>
                  </a:schemeClr>
                </a:solidFill>
                <a:latin typeface="Alte DIN 1451 Mittelschrift" panose="020B0603020202020204" pitchFamily="34" charset="0"/>
                <a:ea typeface="Open Sans" charset="0"/>
                <a:cs typeface="Open Sans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1/9/18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04236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300" b="0" i="0">
                <a:solidFill>
                  <a:schemeClr val="tx1">
                    <a:lumMod val="75000"/>
                  </a:schemeClr>
                </a:solidFill>
                <a:latin typeface="Alte DIN 1451 Mittelschrift" panose="020B0603020202020204" pitchFamily="34" charset="0"/>
                <a:ea typeface="Open Sans" charset="0"/>
                <a:cs typeface="Open Sans" charset="0"/>
              </a:defRPr>
            </a:lvl1pPr>
          </a:lstStyle>
          <a:p>
            <a:r>
              <a:rPr lang="en-US" smtClean="0"/>
              <a:t>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04236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300" b="0" i="0">
                <a:solidFill>
                  <a:schemeClr val="tx1">
                    <a:lumMod val="75000"/>
                  </a:schemeClr>
                </a:solidFill>
                <a:latin typeface="Alte DIN 1451 Mittelschrift" panose="020B0603020202020204" pitchFamily="34" charset="0"/>
                <a:ea typeface="Open Sans" charset="0"/>
                <a:cs typeface="Open Sans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olo 1"/>
          <p:cNvSpPr>
            <a:spLocks noGrp="1"/>
          </p:cNvSpPr>
          <p:nvPr>
            <p:ph type="title" hasCustomPrompt="1"/>
          </p:nvPr>
        </p:nvSpPr>
        <p:spPr>
          <a:xfrm>
            <a:off x="467544" y="620688"/>
            <a:ext cx="5472608" cy="576064"/>
          </a:xfrm>
          <a:prstGeom prst="rect">
            <a:avLst/>
          </a:prstGeom>
        </p:spPr>
        <p:txBody>
          <a:bodyPr vert="horz"/>
          <a:lstStyle>
            <a:lvl1pPr algn="l">
              <a:defRPr sz="2800" b="1" i="0">
                <a:solidFill>
                  <a:srgbClr val="246889"/>
                </a:solidFill>
                <a:latin typeface="DIN Next LT Pro" charset="0"/>
                <a:ea typeface="DIN Next LT Pro" charset="0"/>
                <a:cs typeface="DIN Next LT Pro" charset="0"/>
              </a:defRPr>
            </a:lvl1pPr>
          </a:lstStyle>
          <a:p>
            <a:r>
              <a:rPr lang="it-IT" dirty="0" smtClean="0"/>
              <a:t>Click </a:t>
            </a:r>
            <a:r>
              <a:rPr lang="it-IT" dirty="0" err="1" smtClean="0"/>
              <a:t>here</a:t>
            </a:r>
            <a:r>
              <a:rPr lang="it-IT" dirty="0" smtClean="0"/>
              <a:t> to </a:t>
            </a:r>
            <a:r>
              <a:rPr lang="it-IT" dirty="0" err="1" smtClean="0"/>
              <a:t>add</a:t>
            </a:r>
            <a:r>
              <a:rPr lang="it-IT" dirty="0" smtClean="0"/>
              <a:t> Title</a:t>
            </a:r>
            <a:endParaRPr lang="it-IT" dirty="0"/>
          </a:p>
        </p:txBody>
      </p:sp>
      <p:sp>
        <p:nvSpPr>
          <p:cNvPr id="9" name="Rettangolo 8"/>
          <p:cNvSpPr/>
          <p:nvPr userDrawn="1"/>
        </p:nvSpPr>
        <p:spPr>
          <a:xfrm>
            <a:off x="495063" y="476672"/>
            <a:ext cx="2016224" cy="45719"/>
          </a:xfrm>
          <a:prstGeom prst="rect">
            <a:avLst/>
          </a:prstGeom>
          <a:solidFill>
            <a:srgbClr val="0E71B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2468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920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_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5011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2183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4" r:id="rId2"/>
    <p:sldLayoutId id="2147483708" r:id="rId3"/>
    <p:sldLayoutId id="2147483709" r:id="rId4"/>
    <p:sldLayoutId id="2147483710" r:id="rId5"/>
    <p:sldLayoutId id="2147483707" r:id="rId6"/>
  </p:sldLayoutIdLst>
  <p:timing>
    <p:tnLst>
      <p:par>
        <p:cTn id="1" dur="indefinite" restart="never" nodeType="tmRoot"/>
      </p:par>
    </p:tnLst>
  </p:timing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3.xml"/><Relationship Id="rId2" Type="http://schemas.openxmlformats.org/officeDocument/2006/relationships/diagramData" Target="../diagrams/data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tiff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0.jpg"/><Relationship Id="rId3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3.xml"/><Relationship Id="rId2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3.xml"/><Relationship Id="rId2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043608" y="2153563"/>
            <a:ext cx="7488832" cy="720080"/>
          </a:xfrm>
        </p:spPr>
        <p:txBody>
          <a:bodyPr>
            <a:normAutofit fontScale="90000"/>
          </a:bodyPr>
          <a:lstStyle/>
          <a:p>
            <a:r>
              <a:rPr lang="en-GB" sz="4000" dirty="0" smtClean="0"/>
              <a:t>EOSC-hub</a:t>
            </a:r>
            <a:br>
              <a:rPr lang="en-GB" sz="4000" dirty="0" smtClean="0"/>
            </a:br>
            <a:r>
              <a:rPr lang="en-US" sz="3100" b="0" dirty="0" smtClean="0"/>
              <a:t>IT Service Management</a:t>
            </a:r>
            <a:endParaRPr lang="en-GB" sz="31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67544" y="4987280"/>
            <a:ext cx="8352928" cy="601960"/>
          </a:xfrm>
        </p:spPr>
        <p:txBody>
          <a:bodyPr/>
          <a:lstStyle/>
          <a:p>
            <a:pPr algn="ctr"/>
            <a:r>
              <a:rPr lang="en-GB" sz="1800" dirty="0" smtClean="0">
                <a:solidFill>
                  <a:schemeClr val="accent6">
                    <a:lumMod val="10000"/>
                  </a:schemeClr>
                </a:solidFill>
              </a:rPr>
              <a:t>EOSC-hub Kick-off Meeting, 9 Jan 2018, Amsterdam</a:t>
            </a:r>
            <a:endParaRPr lang="en-GB" sz="1800" dirty="0">
              <a:solidFill>
                <a:schemeClr val="accent6">
                  <a:lumMod val="10000"/>
                </a:schemeClr>
              </a:solidFill>
            </a:endParaRPr>
          </a:p>
          <a:p>
            <a:endParaRPr lang="en-GB" sz="1800" dirty="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2"/>
          </p:nvPr>
        </p:nvSpPr>
        <p:spPr>
          <a:xfrm>
            <a:off x="1835696" y="3645024"/>
            <a:ext cx="7056785" cy="864096"/>
          </a:xfrm>
        </p:spPr>
        <p:txBody>
          <a:bodyPr/>
          <a:lstStyle/>
          <a:p>
            <a:r>
              <a:rPr lang="en-US" sz="2000" dirty="0" err="1" smtClean="0">
                <a:solidFill>
                  <a:schemeClr val="bg1"/>
                </a:solidFill>
              </a:rPr>
              <a:t>Sy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Holsinger</a:t>
            </a:r>
            <a:r>
              <a:rPr lang="en-US" sz="2000" dirty="0" smtClean="0">
                <a:solidFill>
                  <a:schemeClr val="bg1"/>
                </a:solidFill>
              </a:rPr>
              <a:t>, EGI Foundation </a:t>
            </a:r>
            <a:r>
              <a:rPr lang="mr-IN" sz="2000" dirty="0" smtClean="0">
                <a:solidFill>
                  <a:schemeClr val="bg1"/>
                </a:solidFill>
              </a:rPr>
              <a:t>–</a:t>
            </a:r>
            <a:r>
              <a:rPr lang="en-US" sz="2000" dirty="0" smtClean="0">
                <a:solidFill>
                  <a:schemeClr val="bg1"/>
                </a:solidFill>
              </a:rPr>
              <a:t> Senior Strategy and Policy Officer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WP1.3 CSI Leader/WP9 Manager/WP11.3 Task Leader</a:t>
            </a:r>
            <a:endParaRPr lang="en-GB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926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Calibri" charset="0"/>
                <a:ea typeface="Calibri" charset="0"/>
                <a:cs typeface="Calibri" charset="0"/>
              </a:rPr>
              <a:pPr/>
              <a:t>10</a:t>
            </a:fld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47664" y="2852936"/>
            <a:ext cx="6120680" cy="576064"/>
          </a:xfrm>
        </p:spPr>
        <p:txBody>
          <a:bodyPr/>
          <a:lstStyle/>
          <a:p>
            <a:r>
              <a:rPr lang="en-US" sz="3600" i="1" dirty="0" smtClean="0">
                <a:latin typeface="Calibri" charset="0"/>
                <a:ea typeface="Calibri" charset="0"/>
                <a:cs typeface="Calibri" charset="0"/>
              </a:rPr>
              <a:t>History </a:t>
            </a:r>
            <a:r>
              <a:rPr lang="en-US" sz="3600" i="1" smtClean="0">
                <a:latin typeface="Calibri" charset="0"/>
                <a:ea typeface="Calibri" charset="0"/>
                <a:cs typeface="Calibri" charset="0"/>
              </a:rPr>
              <a:t>and Overview of </a:t>
            </a:r>
            <a:r>
              <a:rPr lang="en-US" sz="3600" i="1" dirty="0" err="1" smtClean="0">
                <a:latin typeface="Calibri" charset="0"/>
                <a:ea typeface="Calibri" charset="0"/>
                <a:cs typeface="Calibri" charset="0"/>
              </a:rPr>
              <a:t>FitSM</a:t>
            </a:r>
            <a:endParaRPr lang="en-US" sz="3600" i="1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04236"/>
            <a:ext cx="2133600" cy="365125"/>
          </a:xfrm>
        </p:spPr>
        <p:txBody>
          <a:bodyPr/>
          <a:lstStyle/>
          <a:p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9 Jan 2018, Amsterdam</a:t>
            </a:r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29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Calibri" charset="0"/>
                <a:ea typeface="Calibri" charset="0"/>
                <a:cs typeface="Calibri" charset="0"/>
              </a:rPr>
              <a:pPr/>
              <a:t>11</a:t>
            </a:fld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of the </a:t>
            </a:r>
            <a:r>
              <a:rPr lang="en-US" dirty="0" err="1" smtClean="0"/>
              <a:t>FitSM</a:t>
            </a:r>
            <a:r>
              <a:rPr lang="en-US" dirty="0" smtClean="0"/>
              <a:t> standard</a:t>
            </a:r>
            <a:endParaRPr lang="en-US" dirty="0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04236"/>
            <a:ext cx="2133600" cy="365125"/>
          </a:xfrm>
        </p:spPr>
        <p:txBody>
          <a:bodyPr/>
          <a:lstStyle/>
          <a:p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9 Jan 2018, Amsterdam</a:t>
            </a:r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graphicFrame>
        <p:nvGraphicFramePr>
          <p:cNvPr id="17" name="Diagram 16"/>
          <p:cNvGraphicFramePr/>
          <p:nvPr>
            <p:extLst>
              <p:ext uri="{D42A27DB-BD31-4B8C-83A1-F6EECF244321}">
                <p14:modId xmlns:p14="http://schemas.microsoft.com/office/powerpoint/2010/main" val="2028318774"/>
              </p:ext>
            </p:extLst>
          </p:nvPr>
        </p:nvGraphicFramePr>
        <p:xfrm>
          <a:off x="1500336" y="1196752"/>
          <a:ext cx="6096000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0" y="2564904"/>
            <a:ext cx="34198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b="1" dirty="0" smtClean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Creation of </a:t>
            </a:r>
            <a:r>
              <a:rPr lang="en-GB" sz="1600" b="1" dirty="0" err="1" smtClean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FitSM</a:t>
            </a:r>
            <a:endParaRPr lang="en-GB" sz="16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r"/>
            <a:r>
              <a:rPr lang="en-GB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- Realization of market gap for lightweight approach</a:t>
            </a:r>
          </a:p>
          <a:p>
            <a:pPr algn="r"/>
            <a:r>
              <a:rPr lang="en-GB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- Formalised standard and training certification scheme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652120" y="1556792"/>
            <a:ext cx="33557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err="1" smtClean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FedSM</a:t>
            </a:r>
            <a:r>
              <a:rPr lang="en-GB" sz="1600" b="1" dirty="0" smtClean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Project starts (FP7)</a:t>
            </a:r>
          </a:p>
          <a:p>
            <a:r>
              <a:rPr lang="en-GB" sz="1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- Initial Goal: </a:t>
            </a:r>
            <a:r>
              <a:rPr lang="en-GB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Help e-Infrastructures increase professional service delivery (Client partners: EGI, CSC, </a:t>
            </a:r>
            <a:r>
              <a:rPr lang="en-GB" sz="16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PLGrid</a:t>
            </a:r>
            <a:r>
              <a:rPr lang="en-GB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  <a:endParaRPr lang="en-GB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52120" y="3501008"/>
            <a:ext cx="34918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Commercialization (</a:t>
            </a:r>
            <a:r>
              <a:rPr lang="en-GB" sz="1600" b="1" dirty="0" err="1" smtClean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FedSM</a:t>
            </a:r>
            <a:r>
              <a:rPr lang="en-GB" sz="1600" b="1" dirty="0" smtClean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ends </a:t>
            </a:r>
            <a:r>
              <a:rPr lang="mr-IN" sz="1600" b="1" dirty="0" smtClean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–</a:t>
            </a:r>
            <a:r>
              <a:rPr lang="en-GB" sz="1600" b="1" dirty="0" smtClean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Sept)</a:t>
            </a:r>
          </a:p>
          <a:p>
            <a:r>
              <a:rPr lang="en-GB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- Established ITEMO (non-profit to host </a:t>
            </a:r>
            <a:r>
              <a:rPr lang="en-GB" sz="16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FitSM</a:t>
            </a:r>
            <a:r>
              <a:rPr lang="en-GB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license and maintain standard)</a:t>
            </a:r>
          </a:p>
          <a:p>
            <a:r>
              <a:rPr lang="en-GB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- Contract Negotiation with Certification Authority (TUV SUD)</a:t>
            </a:r>
          </a:p>
          <a:p>
            <a:r>
              <a:rPr lang="en-GB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- Accreditation of training organisations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800054"/>
            <a:ext cx="34198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b="1" dirty="0" smtClean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Sustainability</a:t>
            </a:r>
          </a:p>
          <a:p>
            <a:pPr algn="r"/>
            <a:r>
              <a:rPr lang="en-GB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- ~1000 certificates awarded</a:t>
            </a:r>
            <a:endParaRPr lang="en-GB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r"/>
            <a:r>
              <a:rPr lang="en-GB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- 15+ Accredited Training Organisations</a:t>
            </a:r>
          </a:p>
          <a:p>
            <a:pPr algn="r"/>
            <a:r>
              <a:rPr lang="en-GB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- New certification authority (ICO-Cert)</a:t>
            </a:r>
          </a:p>
        </p:txBody>
      </p:sp>
    </p:spTree>
    <p:extLst>
      <p:ext uri="{BB962C8B-B14F-4D97-AF65-F5344CB8AC3E}">
        <p14:creationId xmlns:p14="http://schemas.microsoft.com/office/powerpoint/2010/main" val="1726045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Calibri" charset="0"/>
                <a:ea typeface="Calibri" charset="0"/>
                <a:cs typeface="Calibri" charset="0"/>
              </a:rPr>
              <a:pPr/>
              <a:t>12</a:t>
            </a:fld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dirty="0" err="1" smtClean="0"/>
              <a:t>FitSM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04236"/>
            <a:ext cx="2133600" cy="365125"/>
          </a:xfrm>
        </p:spPr>
        <p:txBody>
          <a:bodyPr/>
          <a:lstStyle/>
          <a:p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9 Jan 2018, Amsterdam</a:t>
            </a:r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7" name="Inhaltsplatzhalter 3"/>
          <p:cNvSpPr>
            <a:spLocks noGrp="1"/>
          </p:cNvSpPr>
          <p:nvPr>
            <p:ph idx="1"/>
          </p:nvPr>
        </p:nvSpPr>
        <p:spPr>
          <a:xfrm>
            <a:off x="293913" y="1446918"/>
            <a:ext cx="8650516" cy="2657688"/>
          </a:xfrm>
        </p:spPr>
        <p:txBody>
          <a:bodyPr>
            <a:normAutofit/>
          </a:bodyPr>
          <a:lstStyle/>
          <a:p>
            <a:r>
              <a:rPr lang="en-US" sz="2300" noProof="0" dirty="0" smtClean="0">
                <a:latin typeface="Calibri" charset="0"/>
                <a:ea typeface="Calibri" charset="0"/>
                <a:cs typeface="Calibri" charset="0"/>
              </a:rPr>
              <a:t>Standards family for lightweight IT service management</a:t>
            </a:r>
          </a:p>
          <a:p>
            <a:r>
              <a:rPr lang="en-US" sz="2300" noProof="0" dirty="0" smtClean="0">
                <a:latin typeface="Calibri" charset="0"/>
                <a:ea typeface="Calibri" charset="0"/>
                <a:cs typeface="Calibri" charset="0"/>
              </a:rPr>
              <a:t>Suitable for IT service providers of any type and scale</a:t>
            </a:r>
          </a:p>
          <a:p>
            <a:r>
              <a:rPr lang="en-US" sz="2300" dirty="0" smtClean="0">
                <a:latin typeface="Calibri" charset="0"/>
                <a:ea typeface="Calibri" charset="0"/>
                <a:cs typeface="Calibri" charset="0"/>
              </a:rPr>
              <a:t>Main design principle: Keep it simple!</a:t>
            </a:r>
          </a:p>
          <a:p>
            <a:r>
              <a:rPr lang="en-US" sz="2300" dirty="0">
                <a:latin typeface="Calibri" charset="0"/>
                <a:ea typeface="Calibri" charset="0"/>
                <a:cs typeface="Calibri" charset="0"/>
              </a:rPr>
              <a:t>All FitSM parts are </a:t>
            </a:r>
            <a:r>
              <a:rPr lang="en-US" sz="2300" dirty="0" smtClean="0">
                <a:latin typeface="Calibri" charset="0"/>
                <a:ea typeface="Calibri" charset="0"/>
                <a:cs typeface="Calibri" charset="0"/>
              </a:rPr>
              <a:t>freely released </a:t>
            </a:r>
            <a:r>
              <a:rPr lang="en-US" sz="2300" dirty="0">
                <a:latin typeface="Calibri" charset="0"/>
                <a:ea typeface="Calibri" charset="0"/>
                <a:cs typeface="Calibri" charset="0"/>
              </a:rPr>
              <a:t>under Creative Commons </a:t>
            </a:r>
            <a:r>
              <a:rPr lang="en-US" sz="2300" dirty="0" smtClean="0">
                <a:latin typeface="Calibri" charset="0"/>
                <a:ea typeface="Calibri" charset="0"/>
                <a:cs typeface="Calibri" charset="0"/>
              </a:rPr>
              <a:t>licenses</a:t>
            </a:r>
          </a:p>
          <a:p>
            <a:r>
              <a:rPr lang="en-US" sz="2300" dirty="0" smtClean="0">
                <a:latin typeface="Calibri" charset="0"/>
                <a:ea typeface="Calibri" charset="0"/>
                <a:cs typeface="Calibri" charset="0"/>
              </a:rPr>
              <a:t>FitSM </a:t>
            </a:r>
            <a:r>
              <a:rPr lang="en-US" sz="2300" dirty="0">
                <a:latin typeface="Calibri" charset="0"/>
                <a:ea typeface="Calibri" charset="0"/>
                <a:cs typeface="Calibri" charset="0"/>
              </a:rPr>
              <a:t>is </a:t>
            </a:r>
            <a:r>
              <a:rPr lang="en-US" sz="2300" dirty="0" smtClean="0">
                <a:latin typeface="Calibri" charset="0"/>
                <a:ea typeface="Calibri" charset="0"/>
                <a:cs typeface="Calibri" charset="0"/>
              </a:rPr>
              <a:t>operated and managed </a:t>
            </a:r>
            <a:r>
              <a:rPr lang="en-US" sz="2300" dirty="0">
                <a:latin typeface="Calibri" charset="0"/>
                <a:ea typeface="Calibri" charset="0"/>
                <a:cs typeface="Calibri" charset="0"/>
              </a:rPr>
              <a:t>by </a:t>
            </a:r>
            <a:r>
              <a:rPr lang="en-US" sz="2300" dirty="0" smtClean="0">
                <a:latin typeface="Calibri" charset="0"/>
                <a:ea typeface="Calibri" charset="0"/>
                <a:cs typeface="Calibri" charset="0"/>
              </a:rPr>
              <a:t>ITEMO (non-profit)</a:t>
            </a:r>
          </a:p>
          <a:p>
            <a:r>
              <a:rPr lang="en-US" sz="2300" dirty="0">
                <a:latin typeface="Calibri" charset="0"/>
                <a:ea typeface="Calibri" charset="0"/>
                <a:cs typeface="Calibri" charset="0"/>
              </a:rPr>
              <a:t>C</a:t>
            </a:r>
            <a:r>
              <a:rPr lang="en-US" sz="2300" dirty="0" smtClean="0">
                <a:latin typeface="Calibri" charset="0"/>
                <a:ea typeface="Calibri" charset="0"/>
                <a:cs typeface="Calibri" charset="0"/>
              </a:rPr>
              <a:t>ertification </a:t>
            </a:r>
            <a:r>
              <a:rPr lang="en-US" sz="2300" dirty="0">
                <a:latin typeface="Calibri" charset="0"/>
                <a:ea typeface="Calibri" charset="0"/>
                <a:cs typeface="Calibri" charset="0"/>
              </a:rPr>
              <a:t>is provided through </a:t>
            </a:r>
            <a:r>
              <a:rPr lang="en-US" sz="2300" dirty="0" smtClean="0">
                <a:latin typeface="Calibri" charset="0"/>
                <a:ea typeface="Calibri" charset="0"/>
                <a:cs typeface="Calibri" charset="0"/>
              </a:rPr>
              <a:t>ICO-Cert</a:t>
            </a:r>
            <a:endParaRPr lang="en-US" sz="2300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18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37776" y="4446074"/>
            <a:ext cx="1423789" cy="339735"/>
          </a:xfrm>
          <a:prstGeom prst="rect">
            <a:avLst/>
          </a:prstGeom>
          <a:ln w="12700">
            <a:miter lim="400000"/>
          </a:ln>
        </p:spPr>
      </p:pic>
      <p:pic>
        <p:nvPicPr>
          <p:cNvPr id="19" name="Bild 4" descr="ITEMO_logo_300_130_trans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735" y="4177176"/>
            <a:ext cx="2250009" cy="774692"/>
          </a:xfrm>
          <a:prstGeom prst="rect">
            <a:avLst/>
          </a:prstGeom>
        </p:spPr>
      </p:pic>
      <p:sp>
        <p:nvSpPr>
          <p:cNvPr id="20" name="Inhaltsplatzhalter 3"/>
          <p:cNvSpPr txBox="1">
            <a:spLocks/>
          </p:cNvSpPr>
          <p:nvPr/>
        </p:nvSpPr>
        <p:spPr>
          <a:xfrm>
            <a:off x="1055919" y="5156892"/>
            <a:ext cx="7105336" cy="122443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500" dirty="0" smtClean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rPr>
              <a:t>www.fitsm.eu</a:t>
            </a:r>
          </a:p>
          <a:p>
            <a:pPr marL="0" indent="0" algn="ctr">
              <a:buNone/>
            </a:pPr>
            <a:endParaRPr lang="en-US" sz="1800" i="1" dirty="0" smtClean="0">
              <a:latin typeface="Calibri" charset="0"/>
              <a:ea typeface="Calibri" charset="0"/>
              <a:cs typeface="Calibri" charset="0"/>
            </a:endParaRPr>
          </a:p>
          <a:p>
            <a:pPr marL="0" indent="0" algn="ctr">
              <a:buFont typeface="Arial"/>
              <a:buNone/>
            </a:pPr>
            <a:r>
              <a:rPr lang="en-US" sz="1800" i="1" dirty="0" smtClean="0">
                <a:latin typeface="Calibri" charset="0"/>
                <a:ea typeface="Calibri" charset="0"/>
                <a:cs typeface="Calibri" charset="0"/>
              </a:rPr>
              <a:t>The development of FitSM was originally funded by the European Commission through an EC-FP7 project "FedSM“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3200" y="4184469"/>
            <a:ext cx="1093872" cy="862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09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Calibri" charset="0"/>
                <a:ea typeface="Calibri" charset="0"/>
                <a:cs typeface="Calibri" charset="0"/>
              </a:rPr>
              <a:pPr/>
              <a:t>13</a:t>
            </a:fld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Third way for ITSM</a:t>
            </a:r>
            <a:endParaRPr lang="en-US" dirty="0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04236"/>
            <a:ext cx="2133600" cy="365125"/>
          </a:xfrm>
        </p:spPr>
        <p:txBody>
          <a:bodyPr/>
          <a:lstStyle/>
          <a:p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9 Jan 2018, Amsterdam</a:t>
            </a:r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927028" y="3029346"/>
            <a:ext cx="2711000" cy="2921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‘Full’ commercial ITSM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98500" y="5188346"/>
            <a:ext cx="2393200" cy="762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No/little formal ITSM</a:t>
            </a:r>
            <a:endParaRPr lang="en-US"/>
          </a:p>
        </p:txBody>
      </p:sp>
      <p:pic>
        <p:nvPicPr>
          <p:cNvPr id="13" name="Picture 12" descr="aa0538400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8793" y="1844824"/>
            <a:ext cx="790972" cy="2354521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186334" y="4199345"/>
            <a:ext cx="2640424" cy="1751001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FitSM</a:t>
            </a:r>
            <a:r>
              <a:rPr lang="en-US" dirty="0" smtClean="0"/>
              <a:t> Solution</a:t>
            </a:r>
          </a:p>
          <a:p>
            <a:pPr algn="ctr"/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More achievable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More suitable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Path to ‘full’ ITSM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Freely available</a:t>
            </a:r>
            <a:endParaRPr lang="en-US" sz="16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6376680" y="5072971"/>
            <a:ext cx="2066921" cy="732293"/>
            <a:chOff x="6389865" y="5117073"/>
            <a:chExt cx="2622917" cy="929278"/>
          </a:xfrm>
        </p:grpSpPr>
        <p:pic>
          <p:nvPicPr>
            <p:cNvPr id="16" name="Picture 1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4167" y="5117073"/>
              <a:ext cx="687666" cy="92927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22" name="TextBox 21"/>
            <p:cNvSpPr txBox="1"/>
            <p:nvPr/>
          </p:nvSpPr>
          <p:spPr>
            <a:xfrm>
              <a:off x="6389865" y="5284798"/>
              <a:ext cx="2622917" cy="4686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mtClean="0">
                  <a:latin typeface="Arial" charset="0"/>
                  <a:cs typeface="Arial" charset="0"/>
                </a:rPr>
                <a:t>ISO</a:t>
              </a:r>
              <a:r>
                <a:rPr lang="en-GB">
                  <a:latin typeface="Arial" charset="0"/>
                  <a:cs typeface="Arial" charset="0"/>
                </a:rPr>
                <a:t>/IEC </a:t>
              </a:r>
              <a:r>
                <a:rPr lang="en-GB" smtClean="0">
                  <a:latin typeface="Arial" charset="0"/>
                  <a:cs typeface="Arial" charset="0"/>
                </a:rPr>
                <a:t>20000</a:t>
              </a:r>
              <a:endParaRPr lang="en-US"/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8184" y="3230542"/>
            <a:ext cx="1310009" cy="586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53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Calibri" charset="0"/>
                <a:ea typeface="Calibri" charset="0"/>
                <a:cs typeface="Calibri" charset="0"/>
              </a:rPr>
              <a:pPr/>
              <a:t>14</a:t>
            </a:fld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620688"/>
            <a:ext cx="6046892" cy="576064"/>
          </a:xfrm>
        </p:spPr>
        <p:txBody>
          <a:bodyPr/>
          <a:lstStyle/>
          <a:p>
            <a:r>
              <a:rPr lang="en-US" dirty="0" err="1" smtClean="0"/>
              <a:t>FitSM</a:t>
            </a:r>
            <a:r>
              <a:rPr lang="en-US" dirty="0" smtClean="0"/>
              <a:t> Standard Family and Licenses</a:t>
            </a:r>
            <a:endParaRPr lang="en-US" dirty="0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04236"/>
            <a:ext cx="2133600" cy="365125"/>
          </a:xfrm>
        </p:spPr>
        <p:txBody>
          <a:bodyPr/>
          <a:lstStyle/>
          <a:p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9 Jan 2018, Amsterdam</a:t>
            </a:r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0" y="1268760"/>
            <a:ext cx="9074258" cy="5055835"/>
            <a:chOff x="0" y="1635071"/>
            <a:chExt cx="9074258" cy="5055835"/>
          </a:xfrm>
        </p:grpSpPr>
        <p:grpSp>
          <p:nvGrpSpPr>
            <p:cNvPr id="18" name="Group 17"/>
            <p:cNvGrpSpPr/>
            <p:nvPr/>
          </p:nvGrpSpPr>
          <p:grpSpPr>
            <a:xfrm>
              <a:off x="1654931" y="1635071"/>
              <a:ext cx="6135665" cy="5055835"/>
              <a:chOff x="1662681" y="2142829"/>
              <a:chExt cx="5519460" cy="4548077"/>
            </a:xfrm>
          </p:grpSpPr>
          <p:sp>
            <p:nvSpPr>
              <p:cNvPr id="43" name="Legende mit Pfeil nach oben 40"/>
              <p:cNvSpPr/>
              <p:nvPr/>
            </p:nvSpPr>
            <p:spPr>
              <a:xfrm>
                <a:off x="1676017" y="4914634"/>
                <a:ext cx="5506124" cy="1776272"/>
              </a:xfrm>
              <a:prstGeom prst="upArrowCallout">
                <a:avLst>
                  <a:gd name="adj1" fmla="val 30626"/>
                  <a:gd name="adj2" fmla="val 25000"/>
                  <a:gd name="adj3" fmla="val 18308"/>
                  <a:gd name="adj4" fmla="val 76340"/>
                </a:avLst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44" name="Rechteck 38"/>
              <p:cNvSpPr/>
              <p:nvPr/>
            </p:nvSpPr>
            <p:spPr>
              <a:xfrm>
                <a:off x="1662681" y="2142829"/>
                <a:ext cx="5519460" cy="2694572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45" name="Rechteck 16"/>
              <p:cNvSpPr/>
              <p:nvPr/>
            </p:nvSpPr>
            <p:spPr>
              <a:xfrm>
                <a:off x="3379341" y="3247029"/>
                <a:ext cx="2160000" cy="540000"/>
              </a:xfrm>
              <a:prstGeom prst="rect">
                <a:avLst/>
              </a:prstGeom>
              <a:solidFill>
                <a:srgbClr val="12447E"/>
              </a:solidFill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b="1" dirty="0">
                    <a:solidFill>
                      <a:srgbClr val="FFFFFF"/>
                    </a:solidFill>
                    <a:latin typeface="Helvetica Neue"/>
                    <a:cs typeface="Helvetica Neue"/>
                  </a:rPr>
                  <a:t>FitSM-1</a:t>
                </a:r>
              </a:p>
              <a:p>
                <a:pPr algn="ctr"/>
                <a:r>
                  <a:rPr lang="en-GB" sz="1200" dirty="0">
                    <a:solidFill>
                      <a:srgbClr val="FFFFFF"/>
                    </a:solidFill>
                    <a:latin typeface="Helvetica Neue"/>
                    <a:cs typeface="Helvetica Neue"/>
                  </a:rPr>
                  <a:t>Requirements</a:t>
                </a:r>
              </a:p>
            </p:txBody>
          </p:sp>
          <p:sp>
            <p:nvSpPr>
              <p:cNvPr id="46" name="Rechteck 17"/>
              <p:cNvSpPr/>
              <p:nvPr/>
            </p:nvSpPr>
            <p:spPr>
              <a:xfrm>
                <a:off x="2015730" y="4124427"/>
                <a:ext cx="2160000" cy="540000"/>
              </a:xfrm>
              <a:prstGeom prst="rect">
                <a:avLst/>
              </a:prstGeom>
              <a:solidFill>
                <a:srgbClr val="12447E"/>
              </a:solidFill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b="1" dirty="0">
                    <a:solidFill>
                      <a:srgbClr val="FFFFFF"/>
                    </a:solidFill>
                    <a:latin typeface="Helvetica Neue"/>
                    <a:cs typeface="Helvetica Neue"/>
                  </a:rPr>
                  <a:t>FitSM-2</a:t>
                </a:r>
              </a:p>
              <a:p>
                <a:pPr algn="ctr"/>
                <a:r>
                  <a:rPr lang="en-GB" sz="1200" dirty="0">
                    <a:solidFill>
                      <a:srgbClr val="FFFFFF"/>
                    </a:solidFill>
                    <a:latin typeface="Helvetica Neue"/>
                    <a:cs typeface="Helvetica Neue"/>
                  </a:rPr>
                  <a:t>Objectives and activities</a:t>
                </a:r>
              </a:p>
            </p:txBody>
          </p:sp>
          <p:sp>
            <p:nvSpPr>
              <p:cNvPr id="47" name="Rechteck 18"/>
              <p:cNvSpPr/>
              <p:nvPr/>
            </p:nvSpPr>
            <p:spPr>
              <a:xfrm>
                <a:off x="4749296" y="4124427"/>
                <a:ext cx="2160000" cy="540000"/>
              </a:xfrm>
              <a:prstGeom prst="rect">
                <a:avLst/>
              </a:prstGeom>
              <a:solidFill>
                <a:srgbClr val="12447E"/>
              </a:solidFill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b="1" dirty="0">
                    <a:solidFill>
                      <a:srgbClr val="FFFFFF"/>
                    </a:solidFill>
                    <a:latin typeface="Helvetica Neue"/>
                    <a:cs typeface="Helvetica Neue"/>
                  </a:rPr>
                  <a:t>FitSM-3</a:t>
                </a:r>
              </a:p>
              <a:p>
                <a:pPr algn="ctr"/>
                <a:r>
                  <a:rPr lang="en-GB" sz="1200" dirty="0">
                    <a:solidFill>
                      <a:srgbClr val="FFFFFF"/>
                    </a:solidFill>
                    <a:latin typeface="Helvetica Neue"/>
                    <a:cs typeface="Helvetica Neue"/>
                  </a:rPr>
                  <a:t>Role model</a:t>
                </a:r>
              </a:p>
            </p:txBody>
          </p:sp>
          <p:sp>
            <p:nvSpPr>
              <p:cNvPr id="48" name="Rechteck 19"/>
              <p:cNvSpPr/>
              <p:nvPr/>
            </p:nvSpPr>
            <p:spPr>
              <a:xfrm>
                <a:off x="3649343" y="5700256"/>
                <a:ext cx="1620000" cy="810000"/>
              </a:xfrm>
              <a:prstGeom prst="rect">
                <a:avLst/>
              </a:prstGeom>
              <a:solidFill>
                <a:srgbClr val="105AA8"/>
              </a:solidFill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GB" sz="1200" b="1" dirty="0">
                    <a:solidFill>
                      <a:srgbClr val="FFFFFF"/>
                    </a:solidFill>
                    <a:latin typeface="Helvetica Neue"/>
                    <a:cs typeface="Helvetica Neue"/>
                  </a:rPr>
                  <a:t>FitSM-5</a:t>
                </a:r>
              </a:p>
              <a:p>
                <a:pPr algn="ctr"/>
                <a:r>
                  <a:rPr lang="en-GB" sz="1200" dirty="0">
                    <a:solidFill>
                      <a:srgbClr val="FFFFFF"/>
                    </a:solidFill>
                    <a:latin typeface="Helvetica Neue"/>
                    <a:cs typeface="Helvetica Neue"/>
                  </a:rPr>
                  <a:t>Selected implementation guides</a:t>
                </a:r>
              </a:p>
            </p:txBody>
          </p:sp>
          <p:cxnSp>
            <p:nvCxnSpPr>
              <p:cNvPr id="49" name="Gewinkelte Verbindung 20"/>
              <p:cNvCxnSpPr>
                <a:stCxn id="44" idx="0"/>
                <a:endCxn id="43" idx="2"/>
              </p:cNvCxnSpPr>
              <p:nvPr/>
            </p:nvCxnSpPr>
            <p:spPr>
              <a:xfrm rot="5400000" flipH="1" flipV="1">
                <a:off x="3608837" y="3273923"/>
                <a:ext cx="337398" cy="1363611"/>
              </a:xfrm>
              <a:prstGeom prst="bentConnector3">
                <a:avLst>
                  <a:gd name="adj1" fmla="val 50000"/>
                </a:avLst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Gewinkelte Verbindung 21"/>
              <p:cNvCxnSpPr>
                <a:stCxn id="45" idx="0"/>
                <a:endCxn id="43" idx="2"/>
              </p:cNvCxnSpPr>
              <p:nvPr/>
            </p:nvCxnSpPr>
            <p:spPr>
              <a:xfrm rot="16200000" flipV="1">
                <a:off x="4975620" y="3270751"/>
                <a:ext cx="337398" cy="1369955"/>
              </a:xfrm>
              <a:prstGeom prst="bentConnector3">
                <a:avLst>
                  <a:gd name="adj1" fmla="val 50000"/>
                </a:avLst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Rechteck 23"/>
              <p:cNvSpPr/>
              <p:nvPr/>
            </p:nvSpPr>
            <p:spPr>
              <a:xfrm>
                <a:off x="3379342" y="2369630"/>
                <a:ext cx="2160000" cy="540000"/>
              </a:xfrm>
              <a:prstGeom prst="rect">
                <a:avLst/>
              </a:prstGeom>
              <a:solidFill>
                <a:srgbClr val="12447E"/>
              </a:solidFill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b="1" dirty="0">
                    <a:solidFill>
                      <a:srgbClr val="FFFFFF"/>
                    </a:solidFill>
                    <a:latin typeface="Helvetica Neue"/>
                    <a:cs typeface="Helvetica Neue"/>
                  </a:rPr>
                  <a:t>FitSM-0</a:t>
                </a:r>
              </a:p>
              <a:p>
                <a:pPr algn="ctr"/>
                <a:r>
                  <a:rPr lang="en-GB" sz="1200" dirty="0">
                    <a:solidFill>
                      <a:srgbClr val="FFFFFF"/>
                    </a:solidFill>
                    <a:latin typeface="Helvetica Neue"/>
                    <a:cs typeface="Helvetica Neue"/>
                  </a:rPr>
                  <a:t>Overview &amp; vocabulary</a:t>
                </a:r>
              </a:p>
            </p:txBody>
          </p:sp>
          <p:sp>
            <p:nvSpPr>
              <p:cNvPr id="52" name="Rechteck 24"/>
              <p:cNvSpPr/>
              <p:nvPr/>
            </p:nvSpPr>
            <p:spPr>
              <a:xfrm>
                <a:off x="1784693" y="5697018"/>
                <a:ext cx="1620000" cy="810000"/>
              </a:xfrm>
              <a:prstGeom prst="rect">
                <a:avLst/>
              </a:prstGeom>
              <a:solidFill>
                <a:srgbClr val="105AA8"/>
              </a:solidFill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GB" sz="1200" b="1" dirty="0">
                    <a:solidFill>
                      <a:srgbClr val="FFFFFF"/>
                    </a:solidFill>
                    <a:latin typeface="Helvetica Neue"/>
                    <a:cs typeface="Helvetica Neue"/>
                  </a:rPr>
                  <a:t>FitSM-4</a:t>
                </a:r>
              </a:p>
              <a:p>
                <a:pPr algn="ctr"/>
                <a:r>
                  <a:rPr lang="en-GB" sz="1200" dirty="0">
                    <a:solidFill>
                      <a:srgbClr val="FFFFFF"/>
                    </a:solidFill>
                    <a:latin typeface="Helvetica Neue"/>
                    <a:cs typeface="Helvetica Neue"/>
                  </a:rPr>
                  <a:t>Selected templates and samples</a:t>
                </a:r>
              </a:p>
            </p:txBody>
          </p:sp>
          <p:sp>
            <p:nvSpPr>
              <p:cNvPr id="53" name="Rechteck 26"/>
              <p:cNvSpPr/>
              <p:nvPr/>
            </p:nvSpPr>
            <p:spPr>
              <a:xfrm>
                <a:off x="5476199" y="5700256"/>
                <a:ext cx="1620000" cy="810000"/>
              </a:xfrm>
              <a:prstGeom prst="rect">
                <a:avLst/>
              </a:prstGeom>
              <a:solidFill>
                <a:srgbClr val="105AA8"/>
              </a:solidFill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GB" sz="1200" b="1" dirty="0">
                    <a:solidFill>
                      <a:srgbClr val="FFFFFF"/>
                    </a:solidFill>
                    <a:latin typeface="Helvetica Neue"/>
                    <a:cs typeface="Helvetica Neue"/>
                  </a:rPr>
                  <a:t>FitSM-6</a:t>
                </a:r>
              </a:p>
              <a:p>
                <a:pPr algn="ctr"/>
                <a:r>
                  <a:rPr lang="en-GB" sz="1200" dirty="0">
                    <a:solidFill>
                      <a:srgbClr val="FFFFFF"/>
                    </a:solidFill>
                    <a:latin typeface="Helvetica Neue"/>
                    <a:cs typeface="Helvetica Neue"/>
                  </a:rPr>
                  <a:t>Maturity and capability </a:t>
                </a:r>
                <a:r>
                  <a:rPr lang="en-GB" sz="1200" dirty="0" smtClean="0">
                    <a:solidFill>
                      <a:srgbClr val="FFFFFF"/>
                    </a:solidFill>
                    <a:latin typeface="Helvetica Neue"/>
                    <a:cs typeface="Helvetica Neue"/>
                  </a:rPr>
                  <a:t>assessment </a:t>
                </a:r>
                <a:r>
                  <a:rPr lang="en-GB" sz="1200" dirty="0">
                    <a:solidFill>
                      <a:srgbClr val="FFFFFF"/>
                    </a:solidFill>
                    <a:latin typeface="Helvetica Neue"/>
                    <a:cs typeface="Helvetica Neue"/>
                  </a:rPr>
                  <a:t>scheme</a:t>
                </a:r>
              </a:p>
            </p:txBody>
          </p:sp>
          <p:cxnSp>
            <p:nvCxnSpPr>
              <p:cNvPr id="54" name="Gewinkelte Verbindung 28"/>
              <p:cNvCxnSpPr>
                <a:stCxn id="50" idx="2"/>
                <a:endCxn id="43" idx="0"/>
              </p:cNvCxnSpPr>
              <p:nvPr/>
            </p:nvCxnSpPr>
            <p:spPr>
              <a:xfrm rot="5400000">
                <a:off x="4290644" y="3078330"/>
                <a:ext cx="337399" cy="1"/>
              </a:xfrm>
              <a:prstGeom prst="bentConnector3">
                <a:avLst>
                  <a:gd name="adj1" fmla="val 50000"/>
                </a:avLst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Textfeld 35"/>
              <p:cNvSpPr txBox="1"/>
              <p:nvPr/>
            </p:nvSpPr>
            <p:spPr>
              <a:xfrm>
                <a:off x="1676016" y="5354605"/>
                <a:ext cx="1858201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350" b="1" i="1" dirty="0">
                    <a:solidFill>
                      <a:srgbClr val="12447E"/>
                    </a:solidFill>
                    <a:latin typeface="Helvetica Neue"/>
                    <a:cs typeface="Helvetica Neue"/>
                  </a:rPr>
                  <a:t>Implementation </a:t>
                </a:r>
                <a:r>
                  <a:rPr lang="de-DE" sz="1350" b="1" i="1" dirty="0" err="1">
                    <a:solidFill>
                      <a:srgbClr val="12447E"/>
                    </a:solidFill>
                    <a:latin typeface="Helvetica Neue"/>
                    <a:cs typeface="Helvetica Neue"/>
                  </a:rPr>
                  <a:t>aids</a:t>
                </a:r>
                <a:endParaRPr lang="de-DE" sz="1350" b="1" i="1" dirty="0">
                  <a:solidFill>
                    <a:srgbClr val="12447E"/>
                  </a:solidFill>
                  <a:latin typeface="Helvetica Neue"/>
                  <a:cs typeface="Helvetica Neue"/>
                </a:endParaRPr>
              </a:p>
            </p:txBody>
          </p:sp>
          <p:sp>
            <p:nvSpPr>
              <p:cNvPr id="56" name="Textfeld 37"/>
              <p:cNvSpPr txBox="1"/>
              <p:nvPr/>
            </p:nvSpPr>
            <p:spPr>
              <a:xfrm>
                <a:off x="1676016" y="2156535"/>
                <a:ext cx="1377300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350" b="1" i="1" dirty="0">
                    <a:solidFill>
                      <a:srgbClr val="12447E"/>
                    </a:solidFill>
                    <a:latin typeface="Helvetica Neue"/>
                    <a:cs typeface="Helvetica Neue"/>
                  </a:rPr>
                  <a:t>Core Standard</a:t>
                </a:r>
              </a:p>
            </p:txBody>
          </p:sp>
        </p:grpSp>
        <p:sp>
          <p:nvSpPr>
            <p:cNvPr id="19" name="Textfeld 28"/>
            <p:cNvSpPr txBox="1"/>
            <p:nvPr/>
          </p:nvSpPr>
          <p:spPr>
            <a:xfrm rot="16200000">
              <a:off x="-339896" y="2580197"/>
              <a:ext cx="13372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400" dirty="0" smtClean="0">
                  <a:latin typeface="Arial Narrow" panose="020B0606020202030204" pitchFamily="34" charset="0"/>
                  <a:cs typeface="Arial" pitchFamily="34" charset="0"/>
                </a:rPr>
                <a:t>Normative</a:t>
              </a:r>
            </a:p>
          </p:txBody>
        </p:sp>
        <p:sp>
          <p:nvSpPr>
            <p:cNvPr id="20" name="Textfeld 28"/>
            <p:cNvSpPr txBox="1"/>
            <p:nvPr/>
          </p:nvSpPr>
          <p:spPr>
            <a:xfrm rot="16200000">
              <a:off x="-523533" y="4812451"/>
              <a:ext cx="16482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400" dirty="0" smtClean="0">
                  <a:latin typeface="Arial Narrow" panose="020B0606020202030204" pitchFamily="34" charset="0"/>
                  <a:cs typeface="Arial" pitchFamily="34" charset="0"/>
                </a:rPr>
                <a:t>Informational</a:t>
              </a:r>
            </a:p>
          </p:txBody>
        </p:sp>
        <p:cxnSp>
          <p:nvCxnSpPr>
            <p:cNvPr id="21" name="Straight Connector 20"/>
            <p:cNvCxnSpPr/>
            <p:nvPr/>
          </p:nvCxnSpPr>
          <p:spPr>
            <a:xfrm flipV="1">
              <a:off x="0" y="3649849"/>
              <a:ext cx="9074258" cy="1"/>
            </a:xfrm>
            <a:prstGeom prst="line">
              <a:avLst/>
            </a:prstGeom>
            <a:ln>
              <a:prstDash val="sysDash"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" name="Group 21"/>
            <p:cNvGrpSpPr/>
            <p:nvPr/>
          </p:nvGrpSpPr>
          <p:grpSpPr>
            <a:xfrm>
              <a:off x="2580405" y="1689193"/>
              <a:ext cx="5065860" cy="4967041"/>
              <a:chOff x="2580405" y="1689193"/>
              <a:chExt cx="5065860" cy="4967041"/>
            </a:xfrm>
          </p:grpSpPr>
          <p:pic>
            <p:nvPicPr>
              <p:cNvPr id="34" name="Inhaltsplatzhalter 4"/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689024" y="4337181"/>
                <a:ext cx="1131829" cy="396000"/>
              </a:xfrm>
              <a:prstGeom prst="rect">
                <a:avLst/>
              </a:prstGeom>
            </p:spPr>
          </p:pic>
          <p:pic>
            <p:nvPicPr>
              <p:cNvPr id="35" name="Inhaltsplatzhalter 4"/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514436" y="4339354"/>
                <a:ext cx="1131829" cy="396000"/>
              </a:xfrm>
              <a:prstGeom prst="rect">
                <a:avLst/>
              </a:prstGeom>
            </p:spPr>
          </p:pic>
          <p:pic>
            <p:nvPicPr>
              <p:cNvPr id="36" name="Inhaltsplatzhalter 4"/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80405" y="6260234"/>
                <a:ext cx="1131829" cy="396000"/>
              </a:xfrm>
              <a:prstGeom prst="rect">
                <a:avLst/>
              </a:prstGeom>
            </p:spPr>
          </p:pic>
          <p:pic>
            <p:nvPicPr>
              <p:cNvPr id="37" name="Inhaltsplatzhalter 4"/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683573" y="6257684"/>
                <a:ext cx="1131829" cy="396000"/>
              </a:xfrm>
              <a:prstGeom prst="rect">
                <a:avLst/>
              </a:prstGeom>
            </p:spPr>
          </p:pic>
          <p:pic>
            <p:nvPicPr>
              <p:cNvPr id="38" name="Grafik 5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939993" y="2706218"/>
                <a:ext cx="1131829" cy="396000"/>
              </a:xfrm>
              <a:prstGeom prst="rect">
                <a:avLst/>
              </a:prstGeom>
            </p:spPr>
          </p:pic>
          <p:pic>
            <p:nvPicPr>
              <p:cNvPr id="39" name="Grafik 5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714900" y="5219767"/>
                <a:ext cx="1131829" cy="396000"/>
              </a:xfrm>
              <a:prstGeom prst="rect">
                <a:avLst/>
              </a:prstGeom>
            </p:spPr>
          </p:pic>
          <p:pic>
            <p:nvPicPr>
              <p:cNvPr id="42" name="Inhaltsplatzhalter 4"/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664248" y="1689193"/>
                <a:ext cx="1131829" cy="3960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77313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Calibri" charset="0"/>
                <a:ea typeface="Calibri" charset="0"/>
                <a:cs typeface="Calibri" charset="0"/>
              </a:rPr>
              <a:pPr/>
              <a:t>15</a:t>
            </a:fld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FitSM</a:t>
            </a:r>
            <a:r>
              <a:rPr lang="en-US" dirty="0" smtClean="0"/>
              <a:t> Process Model</a:t>
            </a:r>
            <a:endParaRPr lang="en-US" dirty="0"/>
          </a:p>
        </p:txBody>
      </p:sp>
      <p:sp>
        <p:nvSpPr>
          <p:cNvPr id="10" name="Rechteck 18"/>
          <p:cNvSpPr/>
          <p:nvPr/>
        </p:nvSpPr>
        <p:spPr>
          <a:xfrm>
            <a:off x="2422659" y="6330650"/>
            <a:ext cx="4057994" cy="25689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lvl="0" algn="ctr"/>
            <a:r>
              <a:rPr lang="en-GB" sz="1400" b="1" dirty="0" smtClean="0"/>
              <a:t>Continual Service Improvement</a:t>
            </a:r>
            <a:endParaRPr lang="en-GB" sz="1400" b="1" dirty="0"/>
          </a:p>
        </p:txBody>
      </p:sp>
      <p:sp>
        <p:nvSpPr>
          <p:cNvPr id="15" name="Rechteck 6"/>
          <p:cNvSpPr/>
          <p:nvPr/>
        </p:nvSpPr>
        <p:spPr>
          <a:xfrm>
            <a:off x="2422659" y="1431325"/>
            <a:ext cx="4057994" cy="25689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lvl="0" algn="ctr"/>
            <a:r>
              <a:rPr lang="en-GB" sz="1400" b="1" dirty="0" smtClean="0"/>
              <a:t>Service Portfolio Management</a:t>
            </a:r>
            <a:endParaRPr lang="en-GB" sz="1400" b="1" dirty="0"/>
          </a:p>
        </p:txBody>
      </p:sp>
      <p:sp>
        <p:nvSpPr>
          <p:cNvPr id="16" name="Rechteck 7"/>
          <p:cNvSpPr/>
          <p:nvPr/>
        </p:nvSpPr>
        <p:spPr>
          <a:xfrm>
            <a:off x="2422659" y="1805426"/>
            <a:ext cx="4057994" cy="25689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lvl="0" algn="ctr"/>
            <a:r>
              <a:rPr lang="en-GB" sz="1400" b="1" dirty="0" smtClean="0"/>
              <a:t>Service Level Management</a:t>
            </a:r>
            <a:endParaRPr lang="en-GB" sz="1400" b="1" dirty="0"/>
          </a:p>
        </p:txBody>
      </p:sp>
      <p:sp>
        <p:nvSpPr>
          <p:cNvPr id="17" name="Rechteck 8"/>
          <p:cNvSpPr/>
          <p:nvPr/>
        </p:nvSpPr>
        <p:spPr>
          <a:xfrm>
            <a:off x="2422659" y="2193353"/>
            <a:ext cx="4057994" cy="25689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lvl="0" algn="ctr"/>
            <a:r>
              <a:rPr lang="en-GB" sz="1400" b="1" dirty="0" smtClean="0"/>
              <a:t>Service Reporting</a:t>
            </a:r>
            <a:endParaRPr lang="en-GB" sz="1400" b="1" dirty="0"/>
          </a:p>
        </p:txBody>
      </p:sp>
      <p:sp>
        <p:nvSpPr>
          <p:cNvPr id="18" name="Rechteck 9"/>
          <p:cNvSpPr/>
          <p:nvPr/>
        </p:nvSpPr>
        <p:spPr>
          <a:xfrm>
            <a:off x="2422659" y="2969207"/>
            <a:ext cx="4057994" cy="25689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lvl="0" algn="ctr"/>
            <a:r>
              <a:rPr lang="en-GB" sz="1400" b="1" dirty="0" smtClean="0"/>
              <a:t>Capacity Management</a:t>
            </a:r>
            <a:endParaRPr lang="en-GB" sz="1400" b="1" dirty="0"/>
          </a:p>
        </p:txBody>
      </p:sp>
      <p:sp>
        <p:nvSpPr>
          <p:cNvPr id="19" name="Rechteck 10"/>
          <p:cNvSpPr/>
          <p:nvPr/>
        </p:nvSpPr>
        <p:spPr>
          <a:xfrm>
            <a:off x="2422659" y="3343308"/>
            <a:ext cx="4057994" cy="25689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lvl="0" algn="ctr"/>
            <a:r>
              <a:rPr lang="en-GB" sz="1400" b="1" dirty="0" smtClean="0"/>
              <a:t>Information Security Management</a:t>
            </a:r>
            <a:endParaRPr lang="en-GB" sz="1400" b="1" dirty="0"/>
          </a:p>
        </p:txBody>
      </p:sp>
      <p:sp>
        <p:nvSpPr>
          <p:cNvPr id="20" name="Rechteck 11"/>
          <p:cNvSpPr/>
          <p:nvPr/>
        </p:nvSpPr>
        <p:spPr>
          <a:xfrm>
            <a:off x="2422659" y="3717409"/>
            <a:ext cx="4057994" cy="25689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r>
              <a:rPr lang="en-GB" sz="1400" b="1" dirty="0" smtClean="0"/>
              <a:t>Customer Relationship </a:t>
            </a:r>
            <a:r>
              <a:rPr lang="en-GB" sz="1400" b="1" dirty="0" err="1" smtClean="0"/>
              <a:t>Mgmt</a:t>
            </a:r>
            <a:endParaRPr lang="en-GB" sz="1400" b="1" dirty="0"/>
          </a:p>
        </p:txBody>
      </p:sp>
      <p:sp>
        <p:nvSpPr>
          <p:cNvPr id="21" name="Rechteck 12"/>
          <p:cNvSpPr/>
          <p:nvPr/>
        </p:nvSpPr>
        <p:spPr>
          <a:xfrm>
            <a:off x="2422659" y="4091510"/>
            <a:ext cx="4057994" cy="25689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lvl="0" algn="ctr"/>
            <a:r>
              <a:rPr lang="en-GB" sz="1400" b="1" dirty="0" smtClean="0"/>
              <a:t>Supplier Relationship Management</a:t>
            </a:r>
            <a:endParaRPr lang="en-GB" sz="1400" b="1" dirty="0"/>
          </a:p>
        </p:txBody>
      </p:sp>
      <p:sp>
        <p:nvSpPr>
          <p:cNvPr id="22" name="Rechteck 13"/>
          <p:cNvSpPr/>
          <p:nvPr/>
        </p:nvSpPr>
        <p:spPr>
          <a:xfrm>
            <a:off x="2422659" y="4465611"/>
            <a:ext cx="4057994" cy="25689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r>
              <a:rPr lang="en-GB" sz="1400" b="1" dirty="0" smtClean="0"/>
              <a:t>Incident and Service Request </a:t>
            </a:r>
            <a:r>
              <a:rPr lang="en-GB" sz="1400" b="1" dirty="0" err="1" smtClean="0"/>
              <a:t>Mgmt</a:t>
            </a:r>
            <a:r>
              <a:rPr lang="en-GB" sz="1400" b="1" dirty="0" smtClean="0"/>
              <a:t>	</a:t>
            </a:r>
            <a:endParaRPr lang="en-GB" sz="1400" b="1" dirty="0"/>
          </a:p>
        </p:txBody>
      </p:sp>
      <p:sp>
        <p:nvSpPr>
          <p:cNvPr id="23" name="Rechteck 14"/>
          <p:cNvSpPr/>
          <p:nvPr/>
        </p:nvSpPr>
        <p:spPr>
          <a:xfrm>
            <a:off x="2422659" y="4842733"/>
            <a:ext cx="4057994" cy="25689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lvl="0" algn="ctr"/>
            <a:r>
              <a:rPr lang="en-GB" sz="1400" b="1" dirty="0" smtClean="0"/>
              <a:t>Problem Management</a:t>
            </a:r>
            <a:endParaRPr lang="en-GB" sz="1400" b="1" dirty="0"/>
          </a:p>
        </p:txBody>
      </p:sp>
      <p:sp>
        <p:nvSpPr>
          <p:cNvPr id="24" name="Rechteck 15"/>
          <p:cNvSpPr/>
          <p:nvPr/>
        </p:nvSpPr>
        <p:spPr>
          <a:xfrm>
            <a:off x="2422659" y="5216834"/>
            <a:ext cx="4057994" cy="25689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lvl="0" algn="ctr"/>
            <a:r>
              <a:rPr lang="en-GB" sz="1400" b="1" dirty="0" smtClean="0"/>
              <a:t>Configuration Management</a:t>
            </a:r>
            <a:endParaRPr lang="en-GB" sz="1400" b="1" dirty="0"/>
          </a:p>
        </p:txBody>
      </p:sp>
      <p:sp>
        <p:nvSpPr>
          <p:cNvPr id="25" name="Rechteck 16"/>
          <p:cNvSpPr/>
          <p:nvPr/>
        </p:nvSpPr>
        <p:spPr>
          <a:xfrm>
            <a:off x="2422659" y="5584221"/>
            <a:ext cx="4057994" cy="25689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lvl="0" algn="ctr"/>
            <a:r>
              <a:rPr lang="en-GB" sz="1400" b="1" dirty="0" smtClean="0"/>
              <a:t>Change Management</a:t>
            </a:r>
            <a:endParaRPr lang="en-GB" sz="1400" b="1" dirty="0"/>
          </a:p>
        </p:txBody>
      </p:sp>
      <p:sp>
        <p:nvSpPr>
          <p:cNvPr id="26" name="Rechteck 17"/>
          <p:cNvSpPr/>
          <p:nvPr/>
        </p:nvSpPr>
        <p:spPr>
          <a:xfrm>
            <a:off x="2422659" y="5958322"/>
            <a:ext cx="4057994" cy="25689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lvl="0" algn="ctr"/>
            <a:r>
              <a:rPr lang="en-GB" sz="1400" b="1" dirty="0" smtClean="0"/>
              <a:t>Release and Deployment  </a:t>
            </a:r>
            <a:r>
              <a:rPr lang="en-GB" sz="1400" b="1" dirty="0" err="1" smtClean="0"/>
              <a:t>Mgmt</a:t>
            </a:r>
            <a:endParaRPr lang="en-GB" sz="1400" b="1" dirty="0"/>
          </a:p>
        </p:txBody>
      </p:sp>
      <p:sp>
        <p:nvSpPr>
          <p:cNvPr id="27" name="Rechteck 19"/>
          <p:cNvSpPr/>
          <p:nvPr/>
        </p:nvSpPr>
        <p:spPr>
          <a:xfrm>
            <a:off x="2422659" y="2581280"/>
            <a:ext cx="4057994" cy="25689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lvl="0" algn="ctr"/>
            <a:r>
              <a:rPr lang="en-GB" sz="1400" b="1" dirty="0" smtClean="0"/>
              <a:t>Service Availability and Continuity Management</a:t>
            </a:r>
            <a:endParaRPr lang="en-GB" sz="1400" b="1" dirty="0"/>
          </a:p>
        </p:txBody>
      </p:sp>
      <p:grpSp>
        <p:nvGrpSpPr>
          <p:cNvPr id="60" name="Group 59"/>
          <p:cNvGrpSpPr/>
          <p:nvPr/>
        </p:nvGrpSpPr>
        <p:grpSpPr>
          <a:xfrm>
            <a:off x="6822368" y="1477014"/>
            <a:ext cx="2020994" cy="2902904"/>
            <a:chOff x="6822368" y="1477014"/>
            <a:chExt cx="2020994" cy="2902904"/>
          </a:xfrm>
        </p:grpSpPr>
        <p:sp>
          <p:nvSpPr>
            <p:cNvPr id="28" name="TextBox 27"/>
            <p:cNvSpPr txBox="1"/>
            <p:nvPr/>
          </p:nvSpPr>
          <p:spPr>
            <a:xfrm>
              <a:off x="7282042" y="2698110"/>
              <a:ext cx="15613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More strategic</a:t>
              </a:r>
              <a:endParaRPr lang="en-US" dirty="0"/>
            </a:p>
          </p:txBody>
        </p:sp>
        <p:sp>
          <p:nvSpPr>
            <p:cNvPr id="30" name="Right Brace 29"/>
            <p:cNvSpPr/>
            <p:nvPr/>
          </p:nvSpPr>
          <p:spPr>
            <a:xfrm>
              <a:off x="6822368" y="1477014"/>
              <a:ext cx="247205" cy="2902904"/>
            </a:xfrm>
            <a:prstGeom prst="rightBrac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6816436" y="4415474"/>
            <a:ext cx="2220060" cy="2154702"/>
            <a:chOff x="6816436" y="4415474"/>
            <a:chExt cx="2220060" cy="2154702"/>
          </a:xfrm>
        </p:grpSpPr>
        <p:sp>
          <p:nvSpPr>
            <p:cNvPr id="29" name="TextBox 28"/>
            <p:cNvSpPr txBox="1"/>
            <p:nvPr/>
          </p:nvSpPr>
          <p:spPr>
            <a:xfrm>
              <a:off x="7201175" y="5308159"/>
              <a:ext cx="18353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More operational</a:t>
              </a:r>
              <a:endParaRPr lang="en-US" dirty="0"/>
            </a:p>
          </p:txBody>
        </p:sp>
        <p:sp>
          <p:nvSpPr>
            <p:cNvPr id="31" name="Right Brace 30"/>
            <p:cNvSpPr/>
            <p:nvPr/>
          </p:nvSpPr>
          <p:spPr>
            <a:xfrm>
              <a:off x="6816436" y="4415474"/>
              <a:ext cx="279579" cy="2154702"/>
            </a:xfrm>
            <a:prstGeom prst="rightBrac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6550276" y="1492451"/>
            <a:ext cx="2342204" cy="568397"/>
            <a:chOff x="6550276" y="1492451"/>
            <a:chExt cx="2342204" cy="568397"/>
          </a:xfrm>
        </p:grpSpPr>
        <p:sp>
          <p:nvSpPr>
            <p:cNvPr id="54" name="TextBox 53"/>
            <p:cNvSpPr txBox="1"/>
            <p:nvPr/>
          </p:nvSpPr>
          <p:spPr>
            <a:xfrm>
              <a:off x="7320896" y="1556792"/>
              <a:ext cx="15715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Most strategic</a:t>
              </a:r>
              <a:endParaRPr lang="en-US" dirty="0"/>
            </a:p>
          </p:txBody>
        </p:sp>
        <p:sp>
          <p:nvSpPr>
            <p:cNvPr id="56" name="Right Brace 55"/>
            <p:cNvSpPr/>
            <p:nvPr/>
          </p:nvSpPr>
          <p:spPr>
            <a:xfrm>
              <a:off x="6550276" y="1492451"/>
              <a:ext cx="202357" cy="568397"/>
            </a:xfrm>
            <a:prstGeom prst="rightBrac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7" name="Straight Connector 56"/>
            <p:cNvCxnSpPr/>
            <p:nvPr/>
          </p:nvCxnSpPr>
          <p:spPr>
            <a:xfrm flipV="1">
              <a:off x="6752633" y="1776649"/>
              <a:ext cx="448542" cy="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76000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Calibri" charset="0"/>
                <a:ea typeface="Calibri" charset="0"/>
                <a:cs typeface="Calibri" charset="0"/>
              </a:rPr>
              <a:pPr/>
              <a:t>16</a:t>
            </a:fld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620688"/>
            <a:ext cx="5760640" cy="576064"/>
          </a:xfrm>
        </p:spPr>
        <p:txBody>
          <a:bodyPr/>
          <a:lstStyle/>
          <a:p>
            <a:r>
              <a:rPr lang="en-US" dirty="0" smtClean="0"/>
              <a:t>FitSM-0: </a:t>
            </a:r>
            <a:r>
              <a:rPr lang="en-US" smtClean="0"/>
              <a:t>Overview and Vocabulary</a:t>
            </a:r>
            <a:endParaRPr lang="en-US" dirty="0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04236"/>
            <a:ext cx="2133600" cy="365125"/>
          </a:xfrm>
        </p:spPr>
        <p:txBody>
          <a:bodyPr/>
          <a:lstStyle/>
          <a:p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9 Jan 2018, Amsterdam</a:t>
            </a:r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1" name="Inhaltsplatzhalter 2"/>
          <p:cNvSpPr>
            <a:spLocks noGrp="1"/>
          </p:cNvSpPr>
          <p:nvPr>
            <p:ph idx="1"/>
          </p:nvPr>
        </p:nvSpPr>
        <p:spPr>
          <a:xfrm>
            <a:off x="457200" y="1400210"/>
            <a:ext cx="8229600" cy="4626019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Calibri" charset="0"/>
                <a:ea typeface="Calibri" charset="0"/>
                <a:cs typeface="Calibri" charset="0"/>
              </a:rPr>
              <a:t>FitSM-0 defines 70 important terms from the IT service </a:t>
            </a:r>
            <a:r>
              <a:rPr lang="en-GB" dirty="0">
                <a:latin typeface="Calibri" charset="0"/>
                <a:ea typeface="Calibri" charset="0"/>
                <a:cs typeface="Calibri" charset="0"/>
              </a:rPr>
              <a:t>m</a:t>
            </a:r>
            <a:r>
              <a:rPr lang="en-GB" dirty="0" smtClean="0">
                <a:latin typeface="Calibri" charset="0"/>
                <a:ea typeface="Calibri" charset="0"/>
                <a:cs typeface="Calibri" charset="0"/>
              </a:rPr>
              <a:t>anagement context</a:t>
            </a:r>
          </a:p>
          <a:p>
            <a:r>
              <a:rPr lang="en-GB" dirty="0" smtClean="0">
                <a:latin typeface="Calibri" charset="0"/>
                <a:ea typeface="Calibri" charset="0"/>
                <a:cs typeface="Calibri" charset="0"/>
              </a:rPr>
              <a:t>In alphabetical order:</a:t>
            </a:r>
          </a:p>
          <a:p>
            <a:pPr lvl="1"/>
            <a:endParaRPr lang="en-GB" dirty="0" smtClean="0">
              <a:latin typeface="Calibri" charset="0"/>
              <a:ea typeface="Calibri" charset="0"/>
              <a:cs typeface="Calibri" charset="0"/>
            </a:endParaRPr>
          </a:p>
          <a:p>
            <a:pPr lvl="1"/>
            <a:endParaRPr lang="en-GB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2" name="Inhaltsplatzhalter 2"/>
          <p:cNvSpPr txBox="1">
            <a:spLocks/>
          </p:cNvSpPr>
          <p:nvPr/>
        </p:nvSpPr>
        <p:spPr>
          <a:xfrm>
            <a:off x="-121210" y="2927940"/>
            <a:ext cx="2823467" cy="3525396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>
                <a:latin typeface="Calibri" charset="0"/>
                <a:ea typeface="Calibri" charset="0"/>
                <a:cs typeface="Calibri" charset="0"/>
              </a:rPr>
              <a:t>Accessibility of information</a:t>
            </a:r>
          </a:p>
          <a:p>
            <a:pPr lvl="1"/>
            <a:r>
              <a:rPr lang="en-US">
                <a:latin typeface="Calibri" charset="0"/>
                <a:ea typeface="Calibri" charset="0"/>
                <a:cs typeface="Calibri" charset="0"/>
              </a:rPr>
              <a:t>Activity</a:t>
            </a:r>
          </a:p>
          <a:p>
            <a:pPr lvl="1"/>
            <a:r>
              <a:rPr lang="en-US">
                <a:latin typeface="Calibri" charset="0"/>
                <a:ea typeface="Calibri" charset="0"/>
                <a:cs typeface="Calibri" charset="0"/>
              </a:rPr>
              <a:t>Assessment</a:t>
            </a:r>
          </a:p>
          <a:p>
            <a:pPr lvl="1"/>
            <a:r>
              <a:rPr lang="en-US">
                <a:latin typeface="Calibri" charset="0"/>
                <a:ea typeface="Calibri" charset="0"/>
                <a:cs typeface="Calibri" charset="0"/>
              </a:rPr>
              <a:t>Audit</a:t>
            </a:r>
          </a:p>
          <a:p>
            <a:pPr lvl="1"/>
            <a:r>
              <a:rPr lang="en-US">
                <a:latin typeface="Calibri" charset="0"/>
                <a:ea typeface="Calibri" charset="0"/>
                <a:cs typeface="Calibri" charset="0"/>
              </a:rPr>
              <a:t>Availability</a:t>
            </a:r>
          </a:p>
          <a:p>
            <a:pPr lvl="1"/>
            <a:r>
              <a:rPr lang="en-US">
                <a:latin typeface="Calibri" charset="0"/>
                <a:ea typeface="Calibri" charset="0"/>
                <a:cs typeface="Calibri" charset="0"/>
              </a:rPr>
              <a:t>Capability</a:t>
            </a:r>
          </a:p>
          <a:p>
            <a:pPr lvl="1"/>
            <a:r>
              <a:rPr lang="en-US">
                <a:latin typeface="Calibri" charset="0"/>
                <a:ea typeface="Calibri" charset="0"/>
                <a:cs typeface="Calibri" charset="0"/>
              </a:rPr>
              <a:t>Capacity</a:t>
            </a:r>
          </a:p>
          <a:p>
            <a:pPr lvl="1"/>
            <a:r>
              <a:rPr lang="en-US">
                <a:latin typeface="Calibri" charset="0"/>
                <a:ea typeface="Calibri" charset="0"/>
                <a:cs typeface="Calibri" charset="0"/>
              </a:rPr>
              <a:t>Change</a:t>
            </a:r>
          </a:p>
          <a:p>
            <a:pPr lvl="1"/>
            <a:r>
              <a:rPr lang="en-US">
                <a:latin typeface="Calibri" charset="0"/>
                <a:ea typeface="Calibri" charset="0"/>
                <a:cs typeface="Calibri" charset="0"/>
              </a:rPr>
              <a:t>Classification</a:t>
            </a:r>
          </a:p>
          <a:p>
            <a:pPr lvl="1"/>
            <a:r>
              <a:rPr lang="en-US">
                <a:latin typeface="Calibri" charset="0"/>
                <a:ea typeface="Calibri" charset="0"/>
                <a:cs typeface="Calibri" charset="0"/>
              </a:rPr>
              <a:t>Closure</a:t>
            </a:r>
          </a:p>
          <a:p>
            <a:pPr lvl="1"/>
            <a:r>
              <a:rPr lang="en-US">
                <a:latin typeface="Calibri" charset="0"/>
                <a:ea typeface="Calibri" charset="0"/>
                <a:cs typeface="Calibri" charset="0"/>
              </a:rPr>
              <a:t>Competence</a:t>
            </a:r>
          </a:p>
          <a:p>
            <a:pPr lvl="1"/>
            <a:r>
              <a:rPr lang="en-US">
                <a:latin typeface="Calibri" charset="0"/>
                <a:ea typeface="Calibri" charset="0"/>
                <a:cs typeface="Calibri" charset="0"/>
              </a:rPr>
              <a:t>Compliance</a:t>
            </a:r>
          </a:p>
          <a:p>
            <a:pPr lvl="1"/>
            <a:r>
              <a:rPr lang="en-US">
                <a:latin typeface="Calibri" charset="0"/>
                <a:ea typeface="Calibri" charset="0"/>
                <a:cs typeface="Calibri" charset="0"/>
              </a:rPr>
              <a:t>Confidentiality of information</a:t>
            </a:r>
          </a:p>
          <a:p>
            <a:pPr lvl="1"/>
            <a:r>
              <a:rPr lang="en-US">
                <a:latin typeface="Calibri" charset="0"/>
                <a:ea typeface="Calibri" charset="0"/>
                <a:cs typeface="Calibri" charset="0"/>
              </a:rPr>
              <a:t>Configuration baseline</a:t>
            </a:r>
          </a:p>
          <a:p>
            <a:pPr lvl="1"/>
            <a:r>
              <a:rPr lang="en-US">
                <a:latin typeface="Calibri" charset="0"/>
                <a:ea typeface="Calibri" charset="0"/>
                <a:cs typeface="Calibri" charset="0"/>
              </a:rPr>
              <a:t>Configuration item (CI)</a:t>
            </a:r>
          </a:p>
          <a:p>
            <a:pPr lvl="1"/>
            <a:r>
              <a:rPr lang="en-US">
                <a:latin typeface="Calibri" charset="0"/>
                <a:ea typeface="Calibri" charset="0"/>
                <a:cs typeface="Calibri" charset="0"/>
              </a:rPr>
              <a:t>Configuration management database (CMDB)</a:t>
            </a:r>
          </a:p>
          <a:p>
            <a:pPr lvl="1"/>
            <a:r>
              <a:rPr lang="en-US">
                <a:latin typeface="Calibri" charset="0"/>
                <a:ea typeface="Calibri" charset="0"/>
                <a:cs typeface="Calibri" charset="0"/>
              </a:rPr>
              <a:t>Continuity</a:t>
            </a:r>
          </a:p>
          <a:p>
            <a:pPr lvl="1"/>
            <a:r>
              <a:rPr lang="en-US">
                <a:latin typeface="Calibri" charset="0"/>
                <a:ea typeface="Calibri" charset="0"/>
                <a:cs typeface="Calibri" charset="0"/>
              </a:rPr>
              <a:t>Customer</a:t>
            </a:r>
          </a:p>
        </p:txBody>
      </p:sp>
      <p:sp>
        <p:nvSpPr>
          <p:cNvPr id="13" name="Inhaltsplatzhalter 2"/>
          <p:cNvSpPr txBox="1">
            <a:spLocks/>
          </p:cNvSpPr>
          <p:nvPr/>
        </p:nvSpPr>
        <p:spPr>
          <a:xfrm>
            <a:off x="1928221" y="2927940"/>
            <a:ext cx="3205604" cy="3525396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>
                <a:latin typeface="Calibri" charset="0"/>
                <a:ea typeface="Calibri" charset="0"/>
                <a:cs typeface="Calibri" charset="0"/>
              </a:rPr>
              <a:t>Document</a:t>
            </a:r>
          </a:p>
          <a:p>
            <a:pPr lvl="1"/>
            <a:r>
              <a:rPr lang="en-US" dirty="0">
                <a:latin typeface="Calibri" charset="0"/>
                <a:ea typeface="Calibri" charset="0"/>
                <a:cs typeface="Calibri" charset="0"/>
              </a:rPr>
              <a:t>Effectiveness</a:t>
            </a:r>
          </a:p>
          <a:p>
            <a:pPr lvl="1"/>
            <a:r>
              <a:rPr lang="en-US" dirty="0">
                <a:latin typeface="Calibri" charset="0"/>
                <a:ea typeface="Calibri" charset="0"/>
                <a:cs typeface="Calibri" charset="0"/>
              </a:rPr>
              <a:t>Efficiency</a:t>
            </a:r>
          </a:p>
          <a:p>
            <a:pPr lvl="1"/>
            <a:r>
              <a:rPr lang="en-US" dirty="0">
                <a:latin typeface="Calibri" charset="0"/>
                <a:ea typeface="Calibri" charset="0"/>
                <a:cs typeface="Calibri" charset="0"/>
              </a:rPr>
              <a:t>Escalation</a:t>
            </a:r>
          </a:p>
          <a:p>
            <a:pPr lvl="1"/>
            <a:r>
              <a:rPr lang="en-US" dirty="0">
                <a:latin typeface="Calibri" charset="0"/>
                <a:ea typeface="Calibri" charset="0"/>
                <a:cs typeface="Calibri" charset="0"/>
              </a:rPr>
              <a:t>Federation member</a:t>
            </a:r>
          </a:p>
          <a:p>
            <a:pPr lvl="1"/>
            <a:r>
              <a:rPr lang="en-US" dirty="0">
                <a:latin typeface="Calibri" charset="0"/>
                <a:ea typeface="Calibri" charset="0"/>
                <a:cs typeface="Calibri" charset="0"/>
              </a:rPr>
              <a:t>Federator</a:t>
            </a:r>
          </a:p>
          <a:p>
            <a:pPr lvl="1"/>
            <a:r>
              <a:rPr lang="en-US" dirty="0">
                <a:latin typeface="Calibri" charset="0"/>
                <a:ea typeface="Calibri" charset="0"/>
                <a:cs typeface="Calibri" charset="0"/>
              </a:rPr>
              <a:t>Incident</a:t>
            </a:r>
          </a:p>
          <a:p>
            <a:pPr lvl="1"/>
            <a:r>
              <a:rPr lang="en-US" dirty="0">
                <a:latin typeface="Calibri" charset="0"/>
                <a:ea typeface="Calibri" charset="0"/>
                <a:cs typeface="Calibri" charset="0"/>
              </a:rPr>
              <a:t>Information security</a:t>
            </a:r>
          </a:p>
          <a:p>
            <a:pPr lvl="1"/>
            <a:r>
              <a:rPr lang="en-US" dirty="0">
                <a:latin typeface="Calibri" charset="0"/>
                <a:ea typeface="Calibri" charset="0"/>
                <a:cs typeface="Calibri" charset="0"/>
              </a:rPr>
              <a:t>Information security control</a:t>
            </a:r>
          </a:p>
          <a:p>
            <a:pPr lvl="1"/>
            <a:r>
              <a:rPr lang="en-US" dirty="0">
                <a:latin typeface="Calibri" charset="0"/>
                <a:ea typeface="Calibri" charset="0"/>
                <a:cs typeface="Calibri" charset="0"/>
              </a:rPr>
              <a:t>Information security event</a:t>
            </a:r>
          </a:p>
          <a:p>
            <a:pPr lvl="1"/>
            <a:r>
              <a:rPr lang="en-US" dirty="0">
                <a:latin typeface="Calibri" charset="0"/>
                <a:ea typeface="Calibri" charset="0"/>
                <a:cs typeface="Calibri" charset="0"/>
              </a:rPr>
              <a:t>Information security incident</a:t>
            </a:r>
          </a:p>
          <a:p>
            <a:pPr lvl="1"/>
            <a:r>
              <a:rPr lang="en-US" dirty="0">
                <a:latin typeface="Calibri" charset="0"/>
                <a:ea typeface="Calibri" charset="0"/>
                <a:cs typeface="Calibri" charset="0"/>
              </a:rPr>
              <a:t>Integrity of information</a:t>
            </a:r>
          </a:p>
          <a:p>
            <a:pPr lvl="1"/>
            <a:r>
              <a:rPr lang="en-US" dirty="0">
                <a:latin typeface="Calibri" charset="0"/>
                <a:ea typeface="Calibri" charset="0"/>
                <a:cs typeface="Calibri" charset="0"/>
              </a:rPr>
              <a:t>IT service</a:t>
            </a:r>
          </a:p>
          <a:p>
            <a:pPr lvl="1"/>
            <a:r>
              <a:rPr lang="en-US" dirty="0">
                <a:latin typeface="Calibri" charset="0"/>
                <a:ea typeface="Calibri" charset="0"/>
                <a:cs typeface="Calibri" charset="0"/>
              </a:rPr>
              <a:t>IT service management (ITSM)</a:t>
            </a:r>
          </a:p>
          <a:p>
            <a:pPr lvl="1"/>
            <a:r>
              <a:rPr lang="en-US" dirty="0">
                <a:latin typeface="Calibri" charset="0"/>
                <a:ea typeface="Calibri" charset="0"/>
                <a:cs typeface="Calibri" charset="0"/>
              </a:rPr>
              <a:t>Key performance indicator (KPI)</a:t>
            </a:r>
          </a:p>
          <a:p>
            <a:pPr lvl="1"/>
            <a:r>
              <a:rPr lang="en-US" dirty="0">
                <a:latin typeface="Calibri" charset="0"/>
                <a:ea typeface="Calibri" charset="0"/>
                <a:cs typeface="Calibri" charset="0"/>
              </a:rPr>
              <a:t>Known error</a:t>
            </a:r>
          </a:p>
          <a:p>
            <a:pPr lvl="1"/>
            <a:r>
              <a:rPr lang="en-US" dirty="0">
                <a:latin typeface="Calibri" charset="0"/>
                <a:ea typeface="Calibri" charset="0"/>
                <a:cs typeface="Calibri" charset="0"/>
              </a:rPr>
              <a:t>Management system</a:t>
            </a:r>
          </a:p>
          <a:p>
            <a:pPr lvl="1"/>
            <a:r>
              <a:rPr lang="en-US" dirty="0">
                <a:latin typeface="Calibri" charset="0"/>
                <a:ea typeface="Calibri" charset="0"/>
                <a:cs typeface="Calibri" charset="0"/>
              </a:rPr>
              <a:t>Maturity</a:t>
            </a:r>
          </a:p>
        </p:txBody>
      </p:sp>
      <p:sp>
        <p:nvSpPr>
          <p:cNvPr id="14" name="Inhaltsplatzhalter 2"/>
          <p:cNvSpPr txBox="1">
            <a:spLocks/>
          </p:cNvSpPr>
          <p:nvPr/>
        </p:nvSpPr>
        <p:spPr>
          <a:xfrm>
            <a:off x="4114132" y="2927940"/>
            <a:ext cx="2750692" cy="3525396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>
                <a:latin typeface="Calibri" charset="0"/>
                <a:ea typeface="Calibri" charset="0"/>
                <a:cs typeface="Calibri" charset="0"/>
              </a:rPr>
              <a:t>Nonconformity</a:t>
            </a:r>
          </a:p>
          <a:p>
            <a:pPr lvl="1"/>
            <a:r>
              <a:rPr lang="en-US">
                <a:latin typeface="Calibri" charset="0"/>
                <a:ea typeface="Calibri" charset="0"/>
                <a:cs typeface="Calibri" charset="0"/>
              </a:rPr>
              <a:t>Operational level agreement (OLA)</a:t>
            </a:r>
          </a:p>
          <a:p>
            <a:pPr lvl="1"/>
            <a:r>
              <a:rPr lang="en-US">
                <a:latin typeface="Calibri" charset="0"/>
                <a:ea typeface="Calibri" charset="0"/>
                <a:cs typeface="Calibri" charset="0"/>
              </a:rPr>
              <a:t>Operational target</a:t>
            </a:r>
          </a:p>
          <a:p>
            <a:pPr lvl="1"/>
            <a:r>
              <a:rPr lang="en-US">
                <a:latin typeface="Calibri" charset="0"/>
                <a:ea typeface="Calibri" charset="0"/>
                <a:cs typeface="Calibri" charset="0"/>
              </a:rPr>
              <a:t>Policy</a:t>
            </a:r>
          </a:p>
          <a:p>
            <a:pPr lvl="1"/>
            <a:r>
              <a:rPr lang="en-US">
                <a:latin typeface="Calibri" charset="0"/>
                <a:ea typeface="Calibri" charset="0"/>
                <a:cs typeface="Calibri" charset="0"/>
              </a:rPr>
              <a:t>Post implementation review</a:t>
            </a:r>
          </a:p>
          <a:p>
            <a:pPr lvl="1"/>
            <a:r>
              <a:rPr lang="en-US">
                <a:latin typeface="Calibri" charset="0"/>
                <a:ea typeface="Calibri" charset="0"/>
                <a:cs typeface="Calibri" charset="0"/>
              </a:rPr>
              <a:t>Priority</a:t>
            </a:r>
          </a:p>
          <a:p>
            <a:pPr lvl="1"/>
            <a:r>
              <a:rPr lang="en-US">
                <a:latin typeface="Calibri" charset="0"/>
                <a:ea typeface="Calibri" charset="0"/>
                <a:cs typeface="Calibri" charset="0"/>
              </a:rPr>
              <a:t>Problem</a:t>
            </a:r>
          </a:p>
          <a:p>
            <a:pPr lvl="1"/>
            <a:r>
              <a:rPr lang="en-US">
                <a:latin typeface="Calibri" charset="0"/>
                <a:ea typeface="Calibri" charset="0"/>
                <a:cs typeface="Calibri" charset="0"/>
              </a:rPr>
              <a:t>Procedure</a:t>
            </a:r>
          </a:p>
          <a:p>
            <a:pPr lvl="1"/>
            <a:r>
              <a:rPr lang="en-US">
                <a:latin typeface="Calibri" charset="0"/>
                <a:ea typeface="Calibri" charset="0"/>
                <a:cs typeface="Calibri" charset="0"/>
              </a:rPr>
              <a:t>Process</a:t>
            </a:r>
          </a:p>
          <a:p>
            <a:pPr lvl="1"/>
            <a:r>
              <a:rPr lang="en-US">
                <a:latin typeface="Calibri" charset="0"/>
                <a:ea typeface="Calibri" charset="0"/>
                <a:cs typeface="Calibri" charset="0"/>
              </a:rPr>
              <a:t>Record</a:t>
            </a:r>
          </a:p>
          <a:p>
            <a:pPr lvl="1"/>
            <a:r>
              <a:rPr lang="en-US">
                <a:latin typeface="Calibri" charset="0"/>
                <a:ea typeface="Calibri" charset="0"/>
                <a:cs typeface="Calibri" charset="0"/>
              </a:rPr>
              <a:t>Release</a:t>
            </a:r>
          </a:p>
          <a:p>
            <a:pPr lvl="1"/>
            <a:r>
              <a:rPr lang="en-US">
                <a:latin typeface="Calibri" charset="0"/>
                <a:ea typeface="Calibri" charset="0"/>
                <a:cs typeface="Calibri" charset="0"/>
              </a:rPr>
              <a:t>Request for change</a:t>
            </a:r>
          </a:p>
          <a:p>
            <a:pPr lvl="1"/>
            <a:r>
              <a:rPr lang="en-US">
                <a:latin typeface="Calibri" charset="0"/>
                <a:ea typeface="Calibri" charset="0"/>
                <a:cs typeface="Calibri" charset="0"/>
              </a:rPr>
              <a:t>Risk</a:t>
            </a:r>
          </a:p>
          <a:p>
            <a:pPr lvl="1"/>
            <a:r>
              <a:rPr lang="en-US">
                <a:latin typeface="Calibri" charset="0"/>
                <a:ea typeface="Calibri" charset="0"/>
                <a:cs typeface="Calibri" charset="0"/>
              </a:rPr>
              <a:t>Role</a:t>
            </a:r>
          </a:p>
          <a:p>
            <a:pPr lvl="1"/>
            <a:r>
              <a:rPr lang="en-US">
                <a:latin typeface="Calibri" charset="0"/>
                <a:ea typeface="Calibri" charset="0"/>
                <a:cs typeface="Calibri" charset="0"/>
              </a:rPr>
              <a:t>Service</a:t>
            </a:r>
          </a:p>
          <a:p>
            <a:pPr lvl="1"/>
            <a:r>
              <a:rPr lang="en-US">
                <a:latin typeface="Calibri" charset="0"/>
                <a:ea typeface="Calibri" charset="0"/>
                <a:cs typeface="Calibri" charset="0"/>
              </a:rPr>
              <a:t>Service acceptance criteria (SAC)</a:t>
            </a:r>
          </a:p>
          <a:p>
            <a:pPr lvl="1"/>
            <a:r>
              <a:rPr lang="en-US">
                <a:latin typeface="Calibri" charset="0"/>
                <a:ea typeface="Calibri" charset="0"/>
                <a:cs typeface="Calibri" charset="0"/>
              </a:rPr>
              <a:t>Service </a:t>
            </a:r>
            <a:r>
              <a:rPr lang="en-US" smtClean="0">
                <a:latin typeface="Calibri" charset="0"/>
                <a:ea typeface="Calibri" charset="0"/>
                <a:cs typeface="Calibri" charset="0"/>
              </a:rPr>
              <a:t>catalogue</a:t>
            </a:r>
            <a:endParaRPr lang="en-US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5" name="Inhaltsplatzhalter 2"/>
          <p:cNvSpPr txBox="1">
            <a:spLocks/>
          </p:cNvSpPr>
          <p:nvPr/>
        </p:nvSpPr>
        <p:spPr>
          <a:xfrm>
            <a:off x="6204510" y="2927940"/>
            <a:ext cx="2719153" cy="3525396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>
                <a:latin typeface="Calibri" charset="0"/>
                <a:ea typeface="Calibri" charset="0"/>
                <a:cs typeface="Calibri" charset="0"/>
              </a:rPr>
              <a:t>Service </a:t>
            </a:r>
            <a:r>
              <a:rPr lang="en-US" smtClean="0">
                <a:latin typeface="Calibri" charset="0"/>
                <a:ea typeface="Calibri" charset="0"/>
                <a:cs typeface="Calibri" charset="0"/>
              </a:rPr>
              <a:t>component</a:t>
            </a:r>
          </a:p>
          <a:p>
            <a:pPr lvl="1"/>
            <a:r>
              <a:rPr lang="en-US" smtClean="0">
                <a:latin typeface="Calibri" charset="0"/>
                <a:ea typeface="Calibri" charset="0"/>
                <a:cs typeface="Calibri" charset="0"/>
              </a:rPr>
              <a:t>Service </a:t>
            </a:r>
            <a:r>
              <a:rPr lang="en-US">
                <a:latin typeface="Calibri" charset="0"/>
                <a:ea typeface="Calibri" charset="0"/>
                <a:cs typeface="Calibri" charset="0"/>
              </a:rPr>
              <a:t>design and transition package</a:t>
            </a:r>
          </a:p>
          <a:p>
            <a:pPr lvl="1"/>
            <a:r>
              <a:rPr lang="en-US">
                <a:latin typeface="Calibri" charset="0"/>
                <a:ea typeface="Calibri" charset="0"/>
                <a:cs typeface="Calibri" charset="0"/>
              </a:rPr>
              <a:t>Service level agreement (SLA)</a:t>
            </a:r>
          </a:p>
          <a:p>
            <a:pPr lvl="1"/>
            <a:r>
              <a:rPr lang="en-US">
                <a:latin typeface="Calibri" charset="0"/>
                <a:ea typeface="Calibri" charset="0"/>
                <a:cs typeface="Calibri" charset="0"/>
              </a:rPr>
              <a:t>Service management</a:t>
            </a:r>
          </a:p>
          <a:p>
            <a:pPr lvl="1"/>
            <a:r>
              <a:rPr lang="en-US">
                <a:latin typeface="Calibri" charset="0"/>
                <a:ea typeface="Calibri" charset="0"/>
                <a:cs typeface="Calibri" charset="0"/>
              </a:rPr>
              <a:t>Service management plan</a:t>
            </a:r>
          </a:p>
          <a:p>
            <a:pPr lvl="1"/>
            <a:r>
              <a:rPr lang="en-US">
                <a:latin typeface="Calibri" charset="0"/>
                <a:ea typeface="Calibri" charset="0"/>
                <a:cs typeface="Calibri" charset="0"/>
              </a:rPr>
              <a:t>Service management system (SMS)</a:t>
            </a:r>
          </a:p>
          <a:p>
            <a:pPr lvl="1"/>
            <a:r>
              <a:rPr lang="en-US">
                <a:latin typeface="Calibri" charset="0"/>
                <a:ea typeface="Calibri" charset="0"/>
                <a:cs typeface="Calibri" charset="0"/>
              </a:rPr>
              <a:t>Service portfolio</a:t>
            </a:r>
          </a:p>
          <a:p>
            <a:pPr lvl="1"/>
            <a:r>
              <a:rPr lang="en-US">
                <a:latin typeface="Calibri" charset="0"/>
                <a:ea typeface="Calibri" charset="0"/>
                <a:cs typeface="Calibri" charset="0"/>
              </a:rPr>
              <a:t>Service provider</a:t>
            </a:r>
          </a:p>
          <a:p>
            <a:pPr lvl="1"/>
            <a:r>
              <a:rPr lang="en-US">
                <a:latin typeface="Calibri" charset="0"/>
                <a:ea typeface="Calibri" charset="0"/>
                <a:cs typeface="Calibri" charset="0"/>
              </a:rPr>
              <a:t>Service report</a:t>
            </a:r>
          </a:p>
          <a:p>
            <a:pPr lvl="1"/>
            <a:r>
              <a:rPr lang="en-US">
                <a:latin typeface="Calibri" charset="0"/>
                <a:ea typeface="Calibri" charset="0"/>
                <a:cs typeface="Calibri" charset="0"/>
              </a:rPr>
              <a:t>Service request</a:t>
            </a:r>
          </a:p>
          <a:p>
            <a:pPr lvl="1"/>
            <a:r>
              <a:rPr lang="en-US">
                <a:latin typeface="Calibri" charset="0"/>
                <a:ea typeface="Calibri" charset="0"/>
                <a:cs typeface="Calibri" charset="0"/>
              </a:rPr>
              <a:t>Service target</a:t>
            </a:r>
          </a:p>
          <a:p>
            <a:pPr lvl="1"/>
            <a:r>
              <a:rPr lang="en-US">
                <a:latin typeface="Calibri" charset="0"/>
                <a:ea typeface="Calibri" charset="0"/>
                <a:cs typeface="Calibri" charset="0"/>
              </a:rPr>
              <a:t>Supplier</a:t>
            </a:r>
          </a:p>
          <a:p>
            <a:pPr lvl="1"/>
            <a:r>
              <a:rPr lang="en-US">
                <a:latin typeface="Calibri" charset="0"/>
                <a:ea typeface="Calibri" charset="0"/>
                <a:cs typeface="Calibri" charset="0"/>
              </a:rPr>
              <a:t>Top management</a:t>
            </a:r>
          </a:p>
          <a:p>
            <a:pPr lvl="1"/>
            <a:r>
              <a:rPr lang="en-US">
                <a:latin typeface="Calibri" charset="0"/>
                <a:ea typeface="Calibri" charset="0"/>
                <a:cs typeface="Calibri" charset="0"/>
              </a:rPr>
              <a:t>Underpinning agreement (UA)</a:t>
            </a:r>
          </a:p>
          <a:p>
            <a:pPr lvl="1"/>
            <a:r>
              <a:rPr lang="en-US">
                <a:latin typeface="Calibri" charset="0"/>
                <a:ea typeface="Calibri" charset="0"/>
                <a:cs typeface="Calibri" charset="0"/>
              </a:rPr>
              <a:t>Underpinning contract (UC)</a:t>
            </a:r>
          </a:p>
          <a:p>
            <a:pPr lvl="1"/>
            <a:r>
              <a:rPr lang="en-US">
                <a:latin typeface="Calibri" charset="0"/>
                <a:ea typeface="Calibri" charset="0"/>
                <a:cs typeface="Calibri" charset="0"/>
              </a:rPr>
              <a:t>User</a:t>
            </a:r>
          </a:p>
          <a:p>
            <a:pPr lvl="1"/>
            <a:r>
              <a:rPr lang="en-US">
                <a:latin typeface="Calibri" charset="0"/>
                <a:ea typeface="Calibri" charset="0"/>
                <a:cs typeface="Calibri" charset="0"/>
              </a:rPr>
              <a:t>Value</a:t>
            </a:r>
          </a:p>
        </p:txBody>
      </p:sp>
      <p:sp>
        <p:nvSpPr>
          <p:cNvPr id="16" name="Rechteck 9"/>
          <p:cNvSpPr/>
          <p:nvPr/>
        </p:nvSpPr>
        <p:spPr>
          <a:xfrm>
            <a:off x="264405" y="2829426"/>
            <a:ext cx="8659258" cy="3407886"/>
          </a:xfrm>
          <a:prstGeom prst="rect">
            <a:avLst/>
          </a:prstGeom>
          <a:noFill/>
          <a:ln w="1905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ctr">
              <a:buFont typeface="Arial" panose="020B0604020202020204" pitchFamily="34" charset="0"/>
              <a:buChar char="•"/>
            </a:pPr>
            <a:endParaRPr lang="en-GB" sz="14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3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Calibri" charset="0"/>
                <a:ea typeface="Calibri" charset="0"/>
                <a:cs typeface="Calibri" charset="0"/>
              </a:rPr>
              <a:pPr/>
              <a:t>17</a:t>
            </a:fld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3" y="620688"/>
            <a:ext cx="8476885" cy="576064"/>
          </a:xfrm>
        </p:spPr>
        <p:txBody>
          <a:bodyPr/>
          <a:lstStyle/>
          <a:p>
            <a:r>
              <a:rPr lang="en-US" dirty="0" smtClean="0"/>
              <a:t>Key concepts: Service vs. Service Component</a:t>
            </a:r>
            <a:endParaRPr lang="en-US" dirty="0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04236"/>
            <a:ext cx="2133600" cy="365125"/>
          </a:xfrm>
        </p:spPr>
        <p:txBody>
          <a:bodyPr/>
          <a:lstStyle/>
          <a:p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9 Jan 2018, Amsterdam</a:t>
            </a:r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7" name="Inhaltsplatzhalter 2"/>
          <p:cNvSpPr>
            <a:spLocks noGrp="1"/>
          </p:cNvSpPr>
          <p:nvPr>
            <p:ph idx="1"/>
          </p:nvPr>
        </p:nvSpPr>
        <p:spPr>
          <a:xfrm>
            <a:off x="457200" y="1539285"/>
            <a:ext cx="8229600" cy="4626019"/>
          </a:xfrm>
        </p:spPr>
        <p:txBody>
          <a:bodyPr>
            <a:normAutofit/>
          </a:bodyPr>
          <a:lstStyle/>
          <a:p>
            <a:r>
              <a:rPr lang="en-GB" sz="2200" dirty="0" smtClean="0">
                <a:latin typeface="Calibri" charset="0"/>
                <a:ea typeface="Calibri" charset="0"/>
                <a:cs typeface="Calibri" charset="0"/>
              </a:rPr>
              <a:t>A service usually provides value when taken on its own – unlike the specific service components they are composed of composed of different service components, which may:</a:t>
            </a:r>
          </a:p>
          <a:p>
            <a:pPr lvl="1"/>
            <a:r>
              <a:rPr lang="en-GB" sz="2000" dirty="0">
                <a:latin typeface="Calibri" charset="0"/>
                <a:ea typeface="Calibri" charset="0"/>
                <a:cs typeface="Calibri" charset="0"/>
              </a:rPr>
              <a:t>E</a:t>
            </a:r>
            <a:r>
              <a:rPr lang="en-GB" sz="2000" dirty="0" smtClean="0">
                <a:latin typeface="Calibri" charset="0"/>
                <a:ea typeface="Calibri" charset="0"/>
                <a:cs typeface="Calibri" charset="0"/>
              </a:rPr>
              <a:t>nable the service (</a:t>
            </a:r>
            <a:r>
              <a:rPr lang="en-GB" sz="2000" dirty="0" smtClean="0">
                <a:solidFill>
                  <a:schemeClr val="accent2"/>
                </a:solidFill>
                <a:latin typeface="Calibri" charset="0"/>
                <a:ea typeface="Calibri" charset="0"/>
                <a:cs typeface="Calibri" charset="0"/>
              </a:rPr>
              <a:t>enabling service components</a:t>
            </a:r>
            <a:r>
              <a:rPr lang="en-GB" sz="2000" dirty="0" smtClean="0">
                <a:latin typeface="Calibri" charset="0"/>
                <a:ea typeface="Calibri" charset="0"/>
                <a:cs typeface="Calibri" charset="0"/>
              </a:rPr>
              <a:t>);</a:t>
            </a:r>
          </a:p>
          <a:p>
            <a:pPr lvl="2"/>
            <a:r>
              <a:rPr lang="en-GB" sz="1800" dirty="0" smtClean="0">
                <a:latin typeface="Calibri" charset="0"/>
                <a:ea typeface="Calibri" charset="0"/>
                <a:cs typeface="Calibri" charset="0"/>
              </a:rPr>
              <a:t>What </a:t>
            </a:r>
            <a:r>
              <a:rPr lang="en-GB" sz="1800" dirty="0">
                <a:latin typeface="Calibri" charset="0"/>
                <a:ea typeface="Calibri" charset="0"/>
                <a:cs typeface="Calibri" charset="0"/>
              </a:rPr>
              <a:t>the customer has asked to </a:t>
            </a:r>
            <a:r>
              <a:rPr lang="en-GB" sz="1800" dirty="0" smtClean="0">
                <a:latin typeface="Calibri" charset="0"/>
                <a:ea typeface="Calibri" charset="0"/>
                <a:cs typeface="Calibri" charset="0"/>
              </a:rPr>
              <a:t>be provided</a:t>
            </a:r>
          </a:p>
          <a:p>
            <a:pPr lvl="1"/>
            <a:r>
              <a:rPr lang="en-GB" sz="2000" dirty="0">
                <a:latin typeface="Calibri" charset="0"/>
                <a:ea typeface="Calibri" charset="0"/>
                <a:cs typeface="Calibri" charset="0"/>
              </a:rPr>
              <a:t>E</a:t>
            </a:r>
            <a:r>
              <a:rPr lang="en-GB" sz="2000" dirty="0" smtClean="0">
                <a:latin typeface="Calibri" charset="0"/>
                <a:ea typeface="Calibri" charset="0"/>
                <a:cs typeface="Calibri" charset="0"/>
              </a:rPr>
              <a:t>nhance the service (</a:t>
            </a:r>
            <a:r>
              <a:rPr lang="en-GB" sz="2000" dirty="0" smtClean="0">
                <a:solidFill>
                  <a:srgbClr val="92D050"/>
                </a:solidFill>
                <a:latin typeface="Calibri" charset="0"/>
                <a:ea typeface="Calibri" charset="0"/>
                <a:cs typeface="Calibri" charset="0"/>
              </a:rPr>
              <a:t>enhancing service components</a:t>
            </a:r>
            <a:r>
              <a:rPr lang="en-GB" sz="2000" dirty="0" smtClean="0">
                <a:latin typeface="Calibri" charset="0"/>
                <a:ea typeface="Calibri" charset="0"/>
                <a:cs typeface="Calibri" charset="0"/>
              </a:rPr>
              <a:t>)</a:t>
            </a:r>
          </a:p>
          <a:p>
            <a:pPr lvl="2"/>
            <a:r>
              <a:rPr lang="en-GB" sz="1800" dirty="0" smtClean="0">
                <a:latin typeface="Calibri" charset="0"/>
                <a:ea typeface="Calibri" charset="0"/>
                <a:cs typeface="Calibri" charset="0"/>
              </a:rPr>
              <a:t>Added to </a:t>
            </a:r>
            <a:r>
              <a:rPr lang="en-GB" sz="1800" dirty="0">
                <a:latin typeface="Calibri" charset="0"/>
                <a:ea typeface="Calibri" charset="0"/>
                <a:cs typeface="Calibri" charset="0"/>
              </a:rPr>
              <a:t>make </a:t>
            </a:r>
            <a:r>
              <a:rPr lang="en-GB" sz="1800" dirty="0" smtClean="0">
                <a:latin typeface="Calibri" charset="0"/>
                <a:ea typeface="Calibri" charset="0"/>
                <a:cs typeface="Calibri" charset="0"/>
              </a:rPr>
              <a:t>the service more </a:t>
            </a:r>
            <a:r>
              <a:rPr lang="en-GB" sz="1800" dirty="0">
                <a:latin typeface="Calibri" charset="0"/>
                <a:ea typeface="Calibri" charset="0"/>
                <a:cs typeface="Calibri" charset="0"/>
              </a:rPr>
              <a:t>attractive to the </a:t>
            </a:r>
            <a:r>
              <a:rPr lang="en-GB" sz="1800" dirty="0" smtClean="0">
                <a:latin typeface="Calibri" charset="0"/>
                <a:ea typeface="Calibri" charset="0"/>
                <a:cs typeface="Calibri" charset="0"/>
              </a:rPr>
              <a:t>customer</a:t>
            </a:r>
            <a:endParaRPr lang="en-GB" sz="2000" dirty="0" smtClean="0"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2524125" y="4149080"/>
            <a:ext cx="4315562" cy="1979262"/>
            <a:chOff x="2524125" y="4089300"/>
            <a:chExt cx="4315562" cy="1979262"/>
          </a:xfrm>
        </p:grpSpPr>
        <p:cxnSp>
          <p:nvCxnSpPr>
            <p:cNvPr id="19" name="Gerade Verbindung 24"/>
            <p:cNvCxnSpPr>
              <a:stCxn id="26" idx="0"/>
              <a:endCxn id="21" idx="4"/>
            </p:cNvCxnSpPr>
            <p:nvPr/>
          </p:nvCxnSpPr>
          <p:spPr>
            <a:xfrm flipV="1">
              <a:off x="2676525" y="4814501"/>
              <a:ext cx="1579544" cy="835291"/>
            </a:xfrm>
            <a:prstGeom prst="line">
              <a:avLst/>
            </a:prstGeom>
            <a:noFill/>
            <a:ln w="285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grpSp>
          <p:nvGrpSpPr>
            <p:cNvPr id="20" name="Group 19"/>
            <p:cNvGrpSpPr/>
            <p:nvPr/>
          </p:nvGrpSpPr>
          <p:grpSpPr>
            <a:xfrm>
              <a:off x="2524125" y="4089300"/>
              <a:ext cx="4315562" cy="1979262"/>
              <a:chOff x="2524125" y="4089300"/>
              <a:chExt cx="4315562" cy="1979262"/>
            </a:xfrm>
          </p:grpSpPr>
          <p:pic>
            <p:nvPicPr>
              <p:cNvPr id="21" name="Picture 109" descr="m1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6043946" y="4089300"/>
                <a:ext cx="500945" cy="6966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2" name="Rectangle 76"/>
              <p:cNvSpPr>
                <a:spLocks/>
              </p:cNvSpPr>
              <p:nvPr/>
            </p:nvSpPr>
            <p:spPr bwMode="auto">
              <a:xfrm>
                <a:off x="5749149" y="4823583"/>
                <a:ext cx="1090538" cy="27699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40638" bIns="0">
                <a:spAutoFit/>
              </a:bodyPr>
              <a:lstStyle/>
              <a:p>
                <a:pPr marL="40182" algn="ctr"/>
                <a:r>
                  <a:rPr lang="en-US" b="1" dirty="0" smtClean="0">
                    <a:latin typeface="+mj-lt"/>
                    <a:sym typeface="Arial" charset="0"/>
                  </a:rPr>
                  <a:t>Customer</a:t>
                </a:r>
                <a:endParaRPr lang="en-US" b="1" dirty="0">
                  <a:latin typeface="+mj-lt"/>
                  <a:sym typeface="Arial" charset="0"/>
                </a:endParaRPr>
              </a:p>
            </p:txBody>
          </p:sp>
          <p:sp>
            <p:nvSpPr>
              <p:cNvPr id="23" name="Pfeil nach unten 12"/>
              <p:cNvSpPr/>
              <p:nvPr/>
            </p:nvSpPr>
            <p:spPr>
              <a:xfrm rot="16200000">
                <a:off x="5392956" y="4227280"/>
                <a:ext cx="374176" cy="462884"/>
              </a:xfrm>
              <a:prstGeom prst="downArrow">
                <a:avLst/>
              </a:prstGeom>
              <a:noFill/>
              <a:ln w="28575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71450" indent="-171450" algn="ctr">
                  <a:buFont typeface="Arial" panose="020B0604020202020204" pitchFamily="34" charset="0"/>
                  <a:buChar char="•"/>
                </a:pPr>
                <a:endParaRPr lang="de-DE" sz="1400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Ellipse 5"/>
              <p:cNvSpPr/>
              <p:nvPr/>
            </p:nvSpPr>
            <p:spPr>
              <a:xfrm>
                <a:off x="3389294" y="4102943"/>
                <a:ext cx="1733550" cy="711558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b="1" dirty="0" smtClean="0">
                    <a:solidFill>
                      <a:schemeClr val="tx1"/>
                    </a:solidFill>
                  </a:rPr>
                  <a:t>Service</a:t>
                </a:r>
                <a:endParaRPr lang="de-DE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Rechteck 10"/>
              <p:cNvSpPr/>
              <p:nvPr/>
            </p:nvSpPr>
            <p:spPr>
              <a:xfrm>
                <a:off x="2524125" y="5649792"/>
                <a:ext cx="304800" cy="418770"/>
              </a:xfrm>
              <a:prstGeom prst="rect">
                <a:avLst/>
              </a:prstGeom>
              <a:solidFill>
                <a:schemeClr val="accent2"/>
              </a:solidFill>
              <a:ln w="28575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Rechteck 14"/>
              <p:cNvSpPr/>
              <p:nvPr/>
            </p:nvSpPr>
            <p:spPr>
              <a:xfrm>
                <a:off x="4056044" y="5649792"/>
                <a:ext cx="304800" cy="418770"/>
              </a:xfrm>
              <a:prstGeom prst="rect">
                <a:avLst/>
              </a:prstGeom>
              <a:solidFill>
                <a:srgbClr val="92D050"/>
              </a:solidFill>
              <a:ln w="28575">
                <a:solidFill>
                  <a:schemeClr val="tx1"/>
                </a:solidFill>
                <a:prstDash val="sys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Rechteck 15"/>
              <p:cNvSpPr/>
              <p:nvPr/>
            </p:nvSpPr>
            <p:spPr>
              <a:xfrm>
                <a:off x="2981325" y="5649792"/>
                <a:ext cx="304800" cy="418770"/>
              </a:xfrm>
              <a:prstGeom prst="rect">
                <a:avLst/>
              </a:prstGeom>
              <a:solidFill>
                <a:schemeClr val="accent2"/>
              </a:solidFill>
              <a:ln w="28575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Rechteck 18"/>
              <p:cNvSpPr/>
              <p:nvPr/>
            </p:nvSpPr>
            <p:spPr>
              <a:xfrm>
                <a:off x="3438525" y="5649792"/>
                <a:ext cx="304800" cy="418770"/>
              </a:xfrm>
              <a:prstGeom prst="rect">
                <a:avLst/>
              </a:prstGeom>
              <a:solidFill>
                <a:schemeClr val="accent2"/>
              </a:solidFill>
              <a:ln w="28575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Rechteck 20"/>
              <p:cNvSpPr/>
              <p:nvPr/>
            </p:nvSpPr>
            <p:spPr>
              <a:xfrm>
                <a:off x="4513244" y="5649792"/>
                <a:ext cx="304800" cy="418770"/>
              </a:xfrm>
              <a:prstGeom prst="rect">
                <a:avLst/>
              </a:prstGeom>
              <a:solidFill>
                <a:srgbClr val="92D050"/>
              </a:solidFill>
              <a:ln w="28575">
                <a:solidFill>
                  <a:schemeClr val="tx1"/>
                </a:solidFill>
                <a:prstDash val="sys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Rechteck 21"/>
              <p:cNvSpPr/>
              <p:nvPr/>
            </p:nvSpPr>
            <p:spPr>
              <a:xfrm>
                <a:off x="4970444" y="5649792"/>
                <a:ext cx="304800" cy="418770"/>
              </a:xfrm>
              <a:prstGeom prst="rect">
                <a:avLst/>
              </a:prstGeom>
              <a:solidFill>
                <a:srgbClr val="92D050"/>
              </a:solidFill>
              <a:ln w="28575">
                <a:solidFill>
                  <a:schemeClr val="tx1"/>
                </a:solidFill>
                <a:prstDash val="sys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Rechteck 22"/>
              <p:cNvSpPr/>
              <p:nvPr/>
            </p:nvSpPr>
            <p:spPr>
              <a:xfrm>
                <a:off x="5427644" y="5649792"/>
                <a:ext cx="304800" cy="418770"/>
              </a:xfrm>
              <a:prstGeom prst="rect">
                <a:avLst/>
              </a:prstGeom>
              <a:solidFill>
                <a:srgbClr val="92D050"/>
              </a:solidFill>
              <a:ln w="28575">
                <a:solidFill>
                  <a:schemeClr val="tx1"/>
                </a:solidFill>
                <a:prstDash val="sys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Rechteck 23"/>
              <p:cNvSpPr/>
              <p:nvPr/>
            </p:nvSpPr>
            <p:spPr>
              <a:xfrm>
                <a:off x="5884844" y="5649792"/>
                <a:ext cx="304800" cy="418770"/>
              </a:xfrm>
              <a:prstGeom prst="rect">
                <a:avLst/>
              </a:prstGeom>
              <a:solidFill>
                <a:srgbClr val="92D050"/>
              </a:solidFill>
              <a:ln w="28575">
                <a:solidFill>
                  <a:schemeClr val="tx1"/>
                </a:solidFill>
                <a:prstDash val="sys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b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33" name="Gerade Verbindung 25"/>
              <p:cNvCxnSpPr>
                <a:stCxn id="31" idx="0"/>
                <a:endCxn id="21" idx="4"/>
              </p:cNvCxnSpPr>
              <p:nvPr/>
            </p:nvCxnSpPr>
            <p:spPr>
              <a:xfrm flipV="1">
                <a:off x="3133725" y="4814501"/>
                <a:ext cx="1122344" cy="83529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4" name="Gerade Verbindung 28"/>
              <p:cNvCxnSpPr>
                <a:stCxn id="34" idx="0"/>
                <a:endCxn id="21" idx="4"/>
              </p:cNvCxnSpPr>
              <p:nvPr/>
            </p:nvCxnSpPr>
            <p:spPr>
              <a:xfrm flipV="1">
                <a:off x="3590925" y="4814501"/>
                <a:ext cx="665144" cy="83529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5" name="Gerade Verbindung 30"/>
              <p:cNvCxnSpPr>
                <a:stCxn id="30" idx="0"/>
                <a:endCxn id="21" idx="4"/>
              </p:cNvCxnSpPr>
              <p:nvPr/>
            </p:nvCxnSpPr>
            <p:spPr>
              <a:xfrm flipV="1">
                <a:off x="4208444" y="4814501"/>
                <a:ext cx="47625" cy="83529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sys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6" name="Gerade Verbindung 33"/>
              <p:cNvCxnSpPr>
                <a:stCxn id="36" idx="0"/>
                <a:endCxn id="21" idx="4"/>
              </p:cNvCxnSpPr>
              <p:nvPr/>
            </p:nvCxnSpPr>
            <p:spPr>
              <a:xfrm flipH="1" flipV="1">
                <a:off x="4256069" y="4814501"/>
                <a:ext cx="409575" cy="83529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sys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7" name="Gerade Verbindung 36"/>
              <p:cNvCxnSpPr>
                <a:stCxn id="37" idx="0"/>
                <a:endCxn id="21" idx="4"/>
              </p:cNvCxnSpPr>
              <p:nvPr/>
            </p:nvCxnSpPr>
            <p:spPr>
              <a:xfrm flipH="1" flipV="1">
                <a:off x="4256069" y="4814501"/>
                <a:ext cx="866775" cy="83529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sys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8" name="Gerade Verbindung 39"/>
              <p:cNvCxnSpPr>
                <a:stCxn id="38" idx="0"/>
                <a:endCxn id="21" idx="4"/>
              </p:cNvCxnSpPr>
              <p:nvPr/>
            </p:nvCxnSpPr>
            <p:spPr>
              <a:xfrm flipH="1" flipV="1">
                <a:off x="4256069" y="4814501"/>
                <a:ext cx="1323975" cy="83529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sys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9" name="Gerade Verbindung 42"/>
              <p:cNvCxnSpPr>
                <a:stCxn id="39" idx="0"/>
                <a:endCxn id="21" idx="4"/>
              </p:cNvCxnSpPr>
              <p:nvPr/>
            </p:nvCxnSpPr>
            <p:spPr>
              <a:xfrm flipH="1" flipV="1">
                <a:off x="4256069" y="4814501"/>
                <a:ext cx="1781175" cy="83529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sys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82870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Calibri" charset="0"/>
                <a:ea typeface="Calibri" charset="0"/>
                <a:cs typeface="Calibri" charset="0"/>
              </a:rPr>
              <a:pPr/>
              <a:t>18</a:t>
            </a:fld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3" y="620688"/>
            <a:ext cx="8476885" cy="576064"/>
          </a:xfrm>
        </p:spPr>
        <p:txBody>
          <a:bodyPr/>
          <a:lstStyle/>
          <a:p>
            <a:r>
              <a:rPr lang="en-US" dirty="0" smtClean="0"/>
              <a:t>Key concepts: Service Portfolio vs. Service Catalogue</a:t>
            </a:r>
            <a:endParaRPr lang="en-US" dirty="0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04236"/>
            <a:ext cx="2133600" cy="365125"/>
          </a:xfrm>
        </p:spPr>
        <p:txBody>
          <a:bodyPr/>
          <a:lstStyle/>
          <a:p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9 Jan 2018, Amsterdam</a:t>
            </a:r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1" name="Inhaltsplatzhalter 2"/>
          <p:cNvSpPr>
            <a:spLocks noGrp="1"/>
          </p:cNvSpPr>
          <p:nvPr>
            <p:ph idx="1"/>
          </p:nvPr>
        </p:nvSpPr>
        <p:spPr>
          <a:xfrm>
            <a:off x="457200" y="1696598"/>
            <a:ext cx="8229600" cy="4626019"/>
          </a:xfrm>
        </p:spPr>
        <p:txBody>
          <a:bodyPr/>
          <a:lstStyle/>
          <a:p>
            <a:r>
              <a:rPr lang="en-GB" smtClean="0">
                <a:latin typeface="Calibri" charset="0"/>
                <a:ea typeface="Calibri" charset="0"/>
                <a:cs typeface="Calibri" charset="0"/>
              </a:rPr>
              <a:t>The </a:t>
            </a:r>
            <a:r>
              <a:rPr lang="en-GB" dirty="0" smtClean="0">
                <a:latin typeface="Calibri" charset="0"/>
                <a:ea typeface="Calibri" charset="0"/>
                <a:cs typeface="Calibri" charset="0"/>
              </a:rPr>
              <a:t>service portfolio is the basis for the service catalogue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772097" y="2351071"/>
            <a:ext cx="5752231" cy="3814233"/>
            <a:chOff x="1422051" y="2721935"/>
            <a:chExt cx="5752231" cy="3814233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242"/>
            <a:stretch/>
          </p:blipFill>
          <p:spPr>
            <a:xfrm>
              <a:off x="1422051" y="2721935"/>
              <a:ext cx="4412601" cy="3814233"/>
            </a:xfrm>
            <a:prstGeom prst="rect">
              <a:avLst/>
            </a:prstGeom>
          </p:spPr>
        </p:pic>
        <p:grpSp>
          <p:nvGrpSpPr>
            <p:cNvPr id="13" name="Group 12"/>
            <p:cNvGrpSpPr/>
            <p:nvPr/>
          </p:nvGrpSpPr>
          <p:grpSpPr>
            <a:xfrm>
              <a:off x="5879094" y="4724887"/>
              <a:ext cx="1295188" cy="1011282"/>
              <a:chOff x="5879094" y="4724887"/>
              <a:chExt cx="1295188" cy="1011282"/>
            </a:xfrm>
          </p:grpSpPr>
          <p:pic>
            <p:nvPicPr>
              <p:cNvPr id="14" name="Picture 109" descr="m1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378541" y="4724887"/>
                <a:ext cx="500945" cy="6966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5" name="Rectangle 76"/>
              <p:cNvSpPr>
                <a:spLocks/>
              </p:cNvSpPr>
              <p:nvPr/>
            </p:nvSpPr>
            <p:spPr bwMode="auto">
              <a:xfrm>
                <a:off x="6083744" y="5459170"/>
                <a:ext cx="1090538" cy="27699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40638" bIns="0">
                <a:spAutoFit/>
              </a:bodyPr>
              <a:lstStyle/>
              <a:p>
                <a:pPr marL="40182" algn="ctr"/>
                <a:r>
                  <a:rPr lang="en-US" b="1" dirty="0" smtClean="0">
                    <a:latin typeface="+mj-lt"/>
                    <a:sym typeface="Arial" charset="0"/>
                  </a:rPr>
                  <a:t>Customer</a:t>
                </a:r>
                <a:endParaRPr lang="en-US" b="1" dirty="0">
                  <a:latin typeface="+mj-lt"/>
                  <a:sym typeface="Arial" charset="0"/>
                </a:endParaRPr>
              </a:p>
            </p:txBody>
          </p:sp>
          <p:sp>
            <p:nvSpPr>
              <p:cNvPr id="16" name="Pfeil nach unten 12"/>
              <p:cNvSpPr/>
              <p:nvPr/>
            </p:nvSpPr>
            <p:spPr>
              <a:xfrm rot="16200000">
                <a:off x="5923448" y="4841759"/>
                <a:ext cx="374176" cy="462884"/>
              </a:xfrm>
              <a:prstGeom prst="downArrow">
                <a:avLst/>
              </a:prstGeom>
              <a:noFill/>
              <a:ln w="28575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71450" indent="-171450" algn="ctr">
                  <a:buFont typeface="Arial" panose="020B0604020202020204" pitchFamily="34" charset="0"/>
                  <a:buChar char="•"/>
                </a:pPr>
                <a:endParaRPr lang="de-DE" sz="1400" dirty="0" smtClean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4625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Calibri" charset="0"/>
                <a:ea typeface="Calibri" charset="0"/>
                <a:cs typeface="Calibri" charset="0"/>
              </a:rPr>
              <a:pPr/>
              <a:t>19</a:t>
            </a:fld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3" y="620688"/>
            <a:ext cx="8476885" cy="576064"/>
          </a:xfrm>
        </p:spPr>
        <p:txBody>
          <a:bodyPr/>
          <a:lstStyle/>
          <a:p>
            <a:r>
              <a:rPr lang="en-US" dirty="0" smtClean="0"/>
              <a:t>Key concepts: SLA vs. OLA</a:t>
            </a:r>
            <a:endParaRPr lang="en-US" dirty="0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04236"/>
            <a:ext cx="2133600" cy="365125"/>
          </a:xfrm>
        </p:spPr>
        <p:txBody>
          <a:bodyPr/>
          <a:lstStyle/>
          <a:p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9 Jan 2018, Amsterdam</a:t>
            </a:r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874005" y="1646333"/>
            <a:ext cx="7438430" cy="4086923"/>
            <a:chOff x="874005" y="1960116"/>
            <a:chExt cx="7438430" cy="4086923"/>
          </a:xfrm>
        </p:grpSpPr>
        <p:sp>
          <p:nvSpPr>
            <p:cNvPr id="18" name="Rectangle 58"/>
            <p:cNvSpPr>
              <a:spLocks/>
            </p:cNvSpPr>
            <p:nvPr/>
          </p:nvSpPr>
          <p:spPr bwMode="auto">
            <a:xfrm>
              <a:off x="5038499" y="5469958"/>
              <a:ext cx="1903140" cy="482203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lIns="0" tIns="0" rIns="0" bIns="0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9" name="Rectangle 12"/>
            <p:cNvSpPr>
              <a:spLocks/>
            </p:cNvSpPr>
            <p:nvPr/>
          </p:nvSpPr>
          <p:spPr bwMode="auto">
            <a:xfrm>
              <a:off x="1270350" y="5472190"/>
              <a:ext cx="3079626" cy="479971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lIns="0" tIns="0" rIns="0" bIns="0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20" name="Rectangle 1"/>
            <p:cNvSpPr>
              <a:spLocks/>
            </p:cNvSpPr>
            <p:nvPr/>
          </p:nvSpPr>
          <p:spPr bwMode="auto">
            <a:xfrm>
              <a:off x="933166" y="3641130"/>
              <a:ext cx="7329041" cy="1223367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lIns="0" tIns="0" rIns="0" bIns="0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21" name="Line 2"/>
            <p:cNvSpPr>
              <a:spLocks noChangeShapeType="1"/>
            </p:cNvSpPr>
            <p:nvPr/>
          </p:nvSpPr>
          <p:spPr bwMode="auto">
            <a:xfrm flipH="1">
              <a:off x="4193617" y="2027089"/>
              <a:ext cx="6697" cy="231837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64291" tIns="32146" rIns="64291" bIns="32146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2" name="Line 3"/>
            <p:cNvSpPr>
              <a:spLocks noChangeShapeType="1"/>
            </p:cNvSpPr>
            <p:nvPr/>
          </p:nvSpPr>
          <p:spPr bwMode="auto">
            <a:xfrm flipH="1">
              <a:off x="1916547" y="2067272"/>
              <a:ext cx="1408658" cy="136177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64291" tIns="32146" rIns="64291" bIns="32146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3" name="Line 4"/>
            <p:cNvSpPr>
              <a:spLocks noChangeShapeType="1"/>
            </p:cNvSpPr>
            <p:nvPr/>
          </p:nvSpPr>
          <p:spPr bwMode="auto">
            <a:xfrm>
              <a:off x="5183697" y="2098526"/>
              <a:ext cx="1322710" cy="13115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64291" tIns="32146" rIns="64291" bIns="32146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4" name="Rectangle 9"/>
            <p:cNvSpPr>
              <a:spLocks/>
            </p:cNvSpPr>
            <p:nvPr/>
          </p:nvSpPr>
          <p:spPr bwMode="auto">
            <a:xfrm>
              <a:off x="2048260" y="2513757"/>
              <a:ext cx="4054078" cy="366117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/>
            <a:lstStyle/>
            <a:p>
              <a:endParaRPr lang="de-DE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5" name="Line 10"/>
            <p:cNvSpPr>
              <a:spLocks noChangeShapeType="1"/>
            </p:cNvSpPr>
            <p:nvPr/>
          </p:nvSpPr>
          <p:spPr bwMode="auto">
            <a:xfrm>
              <a:off x="5535213" y="4473823"/>
              <a:ext cx="3348" cy="136177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64291" tIns="32146" rIns="64291" bIns="32146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6" name="Line 11"/>
            <p:cNvSpPr>
              <a:spLocks noChangeShapeType="1"/>
            </p:cNvSpPr>
            <p:nvPr/>
          </p:nvSpPr>
          <p:spPr bwMode="auto">
            <a:xfrm flipH="1">
              <a:off x="3732711" y="4429175"/>
              <a:ext cx="6697" cy="155599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64291" tIns="32146" rIns="64291" bIns="32146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7" name="Rectangle 12"/>
            <p:cNvSpPr>
              <a:spLocks/>
            </p:cNvSpPr>
            <p:nvPr/>
          </p:nvSpPr>
          <p:spPr bwMode="auto">
            <a:xfrm>
              <a:off x="1210075" y="5564836"/>
              <a:ext cx="3079626" cy="479971"/>
            </a:xfrm>
            <a:prstGeom prst="rect">
              <a:avLst/>
            </a:prstGeom>
            <a:ln>
              <a:solidFill>
                <a:srgbClr val="8064A2"/>
              </a:solidFill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lIns="0" tIns="0" rIns="0" bIns="0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28" name="Rectangle 13"/>
            <p:cNvSpPr>
              <a:spLocks/>
            </p:cNvSpPr>
            <p:nvPr/>
          </p:nvSpPr>
          <p:spPr bwMode="auto">
            <a:xfrm>
              <a:off x="1210075" y="5692084"/>
              <a:ext cx="3074045" cy="2616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8" bIns="0">
              <a:spAutoFit/>
            </a:bodyPr>
            <a:lstStyle/>
            <a:p>
              <a:pPr marL="40182" algn="ctr"/>
              <a:r>
                <a:rPr lang="en-US" sz="1700" smtClean="0">
                  <a:latin typeface="+mj-lt"/>
                  <a:sym typeface="Arial" charset="0"/>
                </a:rPr>
                <a:t>Internal groups </a:t>
              </a:r>
              <a:r>
                <a:rPr lang="en-US" sz="1200" smtClean="0">
                  <a:latin typeface="+mj-lt"/>
                  <a:sym typeface="Arial" charset="0"/>
                </a:rPr>
                <a:t>or federation members</a:t>
              </a:r>
              <a:endParaRPr lang="en-US" sz="1200">
                <a:latin typeface="+mj-lt"/>
                <a:sym typeface="Arial" charset="0"/>
              </a:endParaRPr>
            </a:p>
          </p:txBody>
        </p:sp>
        <p:grpSp>
          <p:nvGrpSpPr>
            <p:cNvPr id="29" name="Group 14"/>
            <p:cNvGrpSpPr>
              <a:grpSpLocks/>
            </p:cNvGrpSpPr>
            <p:nvPr/>
          </p:nvGrpSpPr>
          <p:grpSpPr bwMode="auto">
            <a:xfrm>
              <a:off x="1225702" y="4637274"/>
              <a:ext cx="3458021" cy="611684"/>
              <a:chOff x="0" y="0"/>
              <a:chExt cx="3097" cy="547"/>
            </a:xfrm>
            <a:solidFill>
              <a:schemeClr val="tx2">
                <a:lumMod val="60000"/>
                <a:lumOff val="40000"/>
              </a:schemeClr>
            </a:solidFill>
          </p:grpSpPr>
          <p:grpSp>
            <p:nvGrpSpPr>
              <p:cNvPr id="60" name="Group 15"/>
              <p:cNvGrpSpPr>
                <a:grpSpLocks/>
              </p:cNvGrpSpPr>
              <p:nvPr/>
            </p:nvGrpSpPr>
            <p:grpSpPr bwMode="auto">
              <a:xfrm>
                <a:off x="116" y="0"/>
                <a:ext cx="2981" cy="407"/>
                <a:chOff x="0" y="0"/>
                <a:chExt cx="2981" cy="407"/>
              </a:xfrm>
              <a:grpFill/>
            </p:grpSpPr>
            <p:sp>
              <p:nvSpPr>
                <p:cNvPr id="67" name="Rectangle 16"/>
                <p:cNvSpPr>
                  <a:spLocks/>
                </p:cNvSpPr>
                <p:nvPr/>
              </p:nvSpPr>
              <p:spPr bwMode="auto">
                <a:xfrm>
                  <a:off x="0" y="0"/>
                  <a:ext cx="2981" cy="407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pPr>
                    <a:defRPr/>
                  </a:pPr>
                  <a:endParaRPr lang="de-DE">
                    <a:solidFill>
                      <a:schemeClr val="bg1"/>
                    </a:solidFill>
                    <a:latin typeface="+mj-lt"/>
                  </a:endParaRPr>
                </a:p>
              </p:txBody>
            </p:sp>
            <p:sp>
              <p:nvSpPr>
                <p:cNvPr id="68" name="Rectangle 17"/>
                <p:cNvSpPr>
                  <a:spLocks/>
                </p:cNvSpPr>
                <p:nvPr/>
              </p:nvSpPr>
              <p:spPr bwMode="auto">
                <a:xfrm>
                  <a:off x="0" y="44"/>
                  <a:ext cx="0" cy="248"/>
                </a:xfrm>
                <a:prstGeom prst="rect">
                  <a:avLst/>
                </a:prstGeom>
                <a:grp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defRPr/>
                  </a:pPr>
                  <a:endParaRPr lang="de-DE">
                    <a:solidFill>
                      <a:schemeClr val="bg1"/>
                    </a:solidFill>
                    <a:latin typeface="+mj-lt"/>
                  </a:endParaRPr>
                </a:p>
              </p:txBody>
            </p:sp>
          </p:grpSp>
          <p:grpSp>
            <p:nvGrpSpPr>
              <p:cNvPr id="61" name="Group 18"/>
              <p:cNvGrpSpPr>
                <a:grpSpLocks/>
              </p:cNvGrpSpPr>
              <p:nvPr/>
            </p:nvGrpSpPr>
            <p:grpSpPr bwMode="auto">
              <a:xfrm>
                <a:off x="62" y="52"/>
                <a:ext cx="2981" cy="408"/>
                <a:chOff x="0" y="0"/>
                <a:chExt cx="2981" cy="407"/>
              </a:xfrm>
              <a:grpFill/>
            </p:grpSpPr>
            <p:sp>
              <p:nvSpPr>
                <p:cNvPr id="65" name="Rectangle 19"/>
                <p:cNvSpPr>
                  <a:spLocks/>
                </p:cNvSpPr>
                <p:nvPr/>
              </p:nvSpPr>
              <p:spPr bwMode="auto">
                <a:xfrm>
                  <a:off x="0" y="0"/>
                  <a:ext cx="2981" cy="407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pPr>
                    <a:defRPr/>
                  </a:pPr>
                  <a:endParaRPr lang="de-DE">
                    <a:solidFill>
                      <a:schemeClr val="bg1"/>
                    </a:solidFill>
                    <a:latin typeface="+mj-lt"/>
                  </a:endParaRPr>
                </a:p>
              </p:txBody>
            </p:sp>
            <p:sp>
              <p:nvSpPr>
                <p:cNvPr id="66" name="Rectangle 20"/>
                <p:cNvSpPr>
                  <a:spLocks/>
                </p:cNvSpPr>
                <p:nvPr/>
              </p:nvSpPr>
              <p:spPr bwMode="auto">
                <a:xfrm>
                  <a:off x="0" y="44"/>
                  <a:ext cx="0" cy="247"/>
                </a:xfrm>
                <a:prstGeom prst="rect">
                  <a:avLst/>
                </a:prstGeom>
                <a:grp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defRPr/>
                  </a:pPr>
                  <a:endParaRPr lang="de-DE">
                    <a:solidFill>
                      <a:schemeClr val="bg1"/>
                    </a:solidFill>
                    <a:latin typeface="+mj-lt"/>
                  </a:endParaRPr>
                </a:p>
              </p:txBody>
            </p:sp>
          </p:grpSp>
          <p:grpSp>
            <p:nvGrpSpPr>
              <p:cNvPr id="62" name="Group 21"/>
              <p:cNvGrpSpPr>
                <a:grpSpLocks/>
              </p:cNvGrpSpPr>
              <p:nvPr/>
            </p:nvGrpSpPr>
            <p:grpSpPr bwMode="auto">
              <a:xfrm>
                <a:off x="0" y="139"/>
                <a:ext cx="2981" cy="408"/>
                <a:chOff x="0" y="0"/>
                <a:chExt cx="2981" cy="407"/>
              </a:xfrm>
              <a:grpFill/>
            </p:grpSpPr>
            <p:sp>
              <p:nvSpPr>
                <p:cNvPr id="63" name="Rectangle 22"/>
                <p:cNvSpPr>
                  <a:spLocks/>
                </p:cNvSpPr>
                <p:nvPr/>
              </p:nvSpPr>
              <p:spPr bwMode="auto">
                <a:xfrm>
                  <a:off x="0" y="0"/>
                  <a:ext cx="2981" cy="407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pPr>
                    <a:defRPr/>
                  </a:pPr>
                  <a:endParaRPr lang="de-DE">
                    <a:solidFill>
                      <a:schemeClr val="bg1"/>
                    </a:solidFill>
                    <a:latin typeface="+mj-lt"/>
                  </a:endParaRPr>
                </a:p>
              </p:txBody>
            </p:sp>
            <p:sp>
              <p:nvSpPr>
                <p:cNvPr id="64" name="Rectangle 23"/>
                <p:cNvSpPr>
                  <a:spLocks/>
                </p:cNvSpPr>
                <p:nvPr/>
              </p:nvSpPr>
              <p:spPr bwMode="auto">
                <a:xfrm>
                  <a:off x="0" y="85"/>
                  <a:ext cx="2964" cy="220"/>
                </a:xfrm>
                <a:prstGeom prst="rect">
                  <a:avLst/>
                </a:prstGeom>
                <a:grpFill/>
                <a:ln w="12700">
                  <a:noFill/>
                  <a:miter lim="800000"/>
                  <a:headEnd/>
                  <a:tailEnd/>
                </a:ln>
              </p:spPr>
              <p:txBody>
                <a:bodyPr lIns="0" tIns="0" rIns="57799" bIns="0">
                  <a:spAutoFit/>
                </a:bodyPr>
                <a:lstStyle/>
                <a:p>
                  <a:pPr marL="40182" algn="ctr">
                    <a:defRPr/>
                  </a:pPr>
                  <a:r>
                    <a:rPr lang="en-US" sz="1600" smtClean="0">
                      <a:solidFill>
                        <a:schemeClr val="bg1"/>
                      </a:solidFill>
                      <a:latin typeface="+mj-lt"/>
                      <a:sym typeface="Arial" charset="0"/>
                    </a:rPr>
                    <a:t>Operational level agreements (OLAs)</a:t>
                  </a:r>
                  <a:endParaRPr lang="en-US" sz="1600">
                    <a:solidFill>
                      <a:schemeClr val="bg1"/>
                    </a:solidFill>
                    <a:latin typeface="+mj-lt"/>
                    <a:sym typeface="Arial" charset="0"/>
                  </a:endParaRPr>
                </a:p>
              </p:txBody>
            </p:sp>
          </p:grpSp>
        </p:grpSp>
        <p:sp>
          <p:nvSpPr>
            <p:cNvPr id="30" name="Line 37"/>
            <p:cNvSpPr>
              <a:spLocks noChangeShapeType="1"/>
            </p:cNvSpPr>
            <p:nvPr/>
          </p:nvSpPr>
          <p:spPr bwMode="auto">
            <a:xfrm>
              <a:off x="1923244" y="3511649"/>
              <a:ext cx="1334988" cy="9889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64291" tIns="32146" rIns="64291" bIns="32146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1" name="Line 38"/>
            <p:cNvSpPr>
              <a:spLocks noChangeShapeType="1"/>
            </p:cNvSpPr>
            <p:nvPr/>
          </p:nvSpPr>
          <p:spPr bwMode="auto">
            <a:xfrm flipH="1">
              <a:off x="5563208" y="3523927"/>
              <a:ext cx="908596" cy="799207"/>
            </a:xfrm>
            <a:prstGeom prst="line">
              <a:avLst/>
            </a:prstGeom>
            <a:noFill/>
            <a:ln w="12700">
              <a:noFill/>
              <a:round/>
              <a:headEnd/>
              <a:tailEnd/>
            </a:ln>
          </p:spPr>
          <p:txBody>
            <a:bodyPr lIns="64291" tIns="32146" rIns="64291" bIns="32146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2" name="Oval 40"/>
            <p:cNvSpPr>
              <a:spLocks/>
            </p:cNvSpPr>
            <p:nvPr/>
          </p:nvSpPr>
          <p:spPr bwMode="auto">
            <a:xfrm>
              <a:off x="1147478" y="3132138"/>
              <a:ext cx="1843980" cy="693167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de-DE" smtClean="0">
                  <a:latin typeface="+mj-lt"/>
                </a:rPr>
                <a:t>Service A</a:t>
              </a:r>
              <a:endParaRPr lang="de-DE">
                <a:latin typeface="+mj-lt"/>
              </a:endParaRPr>
            </a:p>
          </p:txBody>
        </p:sp>
        <p:grpSp>
          <p:nvGrpSpPr>
            <p:cNvPr id="33" name="Group 43"/>
            <p:cNvGrpSpPr>
              <a:grpSpLocks/>
            </p:cNvGrpSpPr>
            <p:nvPr/>
          </p:nvGrpSpPr>
          <p:grpSpPr bwMode="auto">
            <a:xfrm>
              <a:off x="3674905" y="4029571"/>
              <a:ext cx="2597097" cy="345614"/>
              <a:chOff x="0" y="0"/>
              <a:chExt cx="2326" cy="309"/>
            </a:xfrm>
            <a:solidFill>
              <a:schemeClr val="accent1">
                <a:lumMod val="20000"/>
                <a:lumOff val="80000"/>
              </a:schemeClr>
            </a:solidFill>
          </p:grpSpPr>
          <p:sp>
            <p:nvSpPr>
              <p:cNvPr id="58" name="Rectangle 44"/>
              <p:cNvSpPr>
                <a:spLocks/>
              </p:cNvSpPr>
              <p:nvPr/>
            </p:nvSpPr>
            <p:spPr bwMode="auto">
              <a:xfrm>
                <a:off x="0" y="9"/>
                <a:ext cx="2326" cy="300"/>
              </a:xfrm>
              <a:prstGeom prst="rect">
                <a:avLst/>
              </a:prstGeom>
              <a:grpFill/>
              <a:ln>
                <a:noFill/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lIns="0" tIns="0" rIns="0" bIns="0"/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59" name="Rectangle 45"/>
              <p:cNvSpPr>
                <a:spLocks/>
              </p:cNvSpPr>
              <p:nvPr/>
            </p:nvSpPr>
            <p:spPr bwMode="auto">
              <a:xfrm>
                <a:off x="0" y="0"/>
                <a:ext cx="0" cy="248"/>
              </a:xfrm>
              <a:prstGeom prst="rect">
                <a:avLst/>
              </a:prstGeom>
              <a:grpFill/>
              <a:ln>
                <a:noFill/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lIns="0" tIns="0" rIns="0" bIns="0">
                <a:spAutoFit/>
              </a:bodyPr>
              <a:lstStyle/>
              <a:p>
                <a:endParaRPr lang="de-DE">
                  <a:latin typeface="+mj-lt"/>
                </a:endParaRPr>
              </a:p>
            </p:txBody>
          </p:sp>
        </p:grpSp>
        <p:grpSp>
          <p:nvGrpSpPr>
            <p:cNvPr id="34" name="Group 46"/>
            <p:cNvGrpSpPr>
              <a:grpSpLocks/>
            </p:cNvGrpSpPr>
            <p:nvPr/>
          </p:nvGrpSpPr>
          <p:grpSpPr bwMode="auto">
            <a:xfrm>
              <a:off x="3041820" y="4115695"/>
              <a:ext cx="2689771" cy="335548"/>
              <a:chOff x="0" y="-13"/>
              <a:chExt cx="2409" cy="300"/>
            </a:xfrm>
            <a:solidFill>
              <a:schemeClr val="accent1">
                <a:lumMod val="20000"/>
                <a:lumOff val="80000"/>
              </a:schemeClr>
            </a:solidFill>
          </p:grpSpPr>
          <p:sp>
            <p:nvSpPr>
              <p:cNvPr id="56" name="Rectangle 47"/>
              <p:cNvSpPr>
                <a:spLocks/>
              </p:cNvSpPr>
              <p:nvPr/>
            </p:nvSpPr>
            <p:spPr bwMode="auto">
              <a:xfrm>
                <a:off x="83" y="-13"/>
                <a:ext cx="2326" cy="300"/>
              </a:xfrm>
              <a:prstGeom prst="rect">
                <a:avLst/>
              </a:prstGeom>
              <a:grpFill/>
              <a:ln>
                <a:noFill/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lIns="0" tIns="0" rIns="0" bIns="0"/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57" name="Rectangle 48"/>
              <p:cNvSpPr>
                <a:spLocks/>
              </p:cNvSpPr>
              <p:nvPr/>
            </p:nvSpPr>
            <p:spPr bwMode="auto">
              <a:xfrm>
                <a:off x="0" y="0"/>
                <a:ext cx="0" cy="248"/>
              </a:xfrm>
              <a:prstGeom prst="rect">
                <a:avLst/>
              </a:prstGeom>
              <a:grpFill/>
              <a:ln>
                <a:noFill/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lIns="0" tIns="0" rIns="0" bIns="0">
                <a:spAutoFit/>
              </a:bodyPr>
              <a:lstStyle/>
              <a:p>
                <a:endParaRPr lang="de-DE">
                  <a:latin typeface="+mj-lt"/>
                </a:endParaRPr>
              </a:p>
            </p:txBody>
          </p:sp>
        </p:grpSp>
        <p:grpSp>
          <p:nvGrpSpPr>
            <p:cNvPr id="35" name="Group 49"/>
            <p:cNvGrpSpPr>
              <a:grpSpLocks/>
            </p:cNvGrpSpPr>
            <p:nvPr/>
          </p:nvGrpSpPr>
          <p:grpSpPr bwMode="auto">
            <a:xfrm>
              <a:off x="2629813" y="4200700"/>
              <a:ext cx="2597097" cy="335548"/>
              <a:chOff x="21" y="-27"/>
              <a:chExt cx="2326" cy="300"/>
            </a:xfrm>
            <a:solidFill>
              <a:schemeClr val="accent1">
                <a:lumMod val="20000"/>
                <a:lumOff val="80000"/>
              </a:schemeClr>
            </a:solidFill>
          </p:grpSpPr>
          <p:sp>
            <p:nvSpPr>
              <p:cNvPr id="54" name="Rectangle 50"/>
              <p:cNvSpPr>
                <a:spLocks/>
              </p:cNvSpPr>
              <p:nvPr/>
            </p:nvSpPr>
            <p:spPr bwMode="auto">
              <a:xfrm>
                <a:off x="21" y="-27"/>
                <a:ext cx="2326" cy="300"/>
              </a:xfrm>
              <a:prstGeom prst="rect">
                <a:avLst/>
              </a:prstGeom>
              <a:grpFill/>
              <a:ln>
                <a:noFill/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lIns="0" tIns="0" rIns="0" bIns="0"/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55" name="Rectangle 51"/>
              <p:cNvSpPr>
                <a:spLocks/>
              </p:cNvSpPr>
              <p:nvPr/>
            </p:nvSpPr>
            <p:spPr bwMode="auto">
              <a:xfrm>
                <a:off x="54" y="11"/>
                <a:ext cx="2293" cy="232"/>
              </a:xfrm>
              <a:prstGeom prst="rect">
                <a:avLst/>
              </a:prstGeom>
              <a:grpFill/>
              <a:ln>
                <a:noFill/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lIns="0" tIns="0" rIns="57799" bIns="0">
                <a:spAutoFit/>
              </a:bodyPr>
              <a:lstStyle/>
              <a:p>
                <a:pPr marL="40182" algn="ctr"/>
                <a:r>
                  <a:rPr lang="en-US" sz="1700" smtClean="0">
                    <a:latin typeface="+mj-lt"/>
                    <a:sym typeface="Arial" charset="0"/>
                  </a:rPr>
                  <a:t>Service components</a:t>
                </a:r>
                <a:endParaRPr lang="en-US" sz="1700">
                  <a:latin typeface="+mj-lt"/>
                  <a:sym typeface="Arial" charset="0"/>
                </a:endParaRPr>
              </a:p>
            </p:txBody>
          </p:sp>
        </p:grpSp>
        <p:sp>
          <p:nvSpPr>
            <p:cNvPr id="36" name="Rectangle 52"/>
            <p:cNvSpPr>
              <a:spLocks/>
            </p:cNvSpPr>
            <p:nvPr/>
          </p:nvSpPr>
          <p:spPr bwMode="auto">
            <a:xfrm>
              <a:off x="1984636" y="2589659"/>
              <a:ext cx="4054078" cy="366117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/>
            <a:lstStyle/>
            <a:p>
              <a:endParaRPr lang="de-DE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7" name="Rectangle 53"/>
            <p:cNvSpPr>
              <a:spLocks/>
            </p:cNvSpPr>
            <p:nvPr/>
          </p:nvSpPr>
          <p:spPr bwMode="auto">
            <a:xfrm>
              <a:off x="1929941" y="2665561"/>
              <a:ext cx="4049613" cy="339328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marL="40182" algn="ctr"/>
              <a:r>
                <a:rPr lang="en-US">
                  <a:solidFill>
                    <a:schemeClr val="bg1"/>
                  </a:solidFill>
                  <a:latin typeface="+mj-lt"/>
                  <a:sym typeface="Arial" charset="0"/>
                </a:rPr>
                <a:t>Service level agreements (SLAs)</a:t>
              </a:r>
            </a:p>
          </p:txBody>
        </p:sp>
        <p:sp>
          <p:nvSpPr>
            <p:cNvPr id="38" name="Rectangle 55"/>
            <p:cNvSpPr>
              <a:spLocks/>
            </p:cNvSpPr>
            <p:nvPr/>
          </p:nvSpPr>
          <p:spPr bwMode="auto">
            <a:xfrm>
              <a:off x="874005" y="1960116"/>
              <a:ext cx="7438430" cy="339328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lIns="17859" tIns="17859" rIns="58497" bIns="17859" anchor="ctr"/>
            <a:lstStyle/>
            <a:p>
              <a:pPr marL="22323" algn="ctr"/>
              <a:r>
                <a:rPr lang="en-US" sz="1700" smtClean="0">
                  <a:latin typeface="+mj-lt"/>
                  <a:sym typeface="Arial" charset="0"/>
                </a:rPr>
                <a:t>Customer</a:t>
              </a:r>
              <a:endParaRPr lang="en-US" sz="1700">
                <a:latin typeface="+mj-lt"/>
                <a:sym typeface="Arial" charset="0"/>
              </a:endParaRPr>
            </a:p>
          </p:txBody>
        </p:sp>
        <p:sp>
          <p:nvSpPr>
            <p:cNvPr id="39" name="Rectangle 58"/>
            <p:cNvSpPr>
              <a:spLocks/>
            </p:cNvSpPr>
            <p:nvPr/>
          </p:nvSpPr>
          <p:spPr bwMode="auto">
            <a:xfrm>
              <a:off x="4998316" y="5564836"/>
              <a:ext cx="1903140" cy="482203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lIns="0" tIns="0" rIns="0" bIns="0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40" name="Rectangle 59"/>
            <p:cNvSpPr>
              <a:spLocks/>
            </p:cNvSpPr>
            <p:nvPr/>
          </p:nvSpPr>
          <p:spPr bwMode="auto">
            <a:xfrm>
              <a:off x="4998316" y="5692084"/>
              <a:ext cx="1898675" cy="2600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8" bIns="0">
              <a:spAutoFit/>
            </a:bodyPr>
            <a:lstStyle/>
            <a:p>
              <a:pPr marL="40182" algn="ctr"/>
              <a:r>
                <a:rPr lang="en-US" sz="1700">
                  <a:latin typeface="+mj-lt"/>
                  <a:sym typeface="Arial" charset="0"/>
                </a:rPr>
                <a:t>Suppliers</a:t>
              </a:r>
            </a:p>
          </p:txBody>
        </p:sp>
        <p:grpSp>
          <p:nvGrpSpPr>
            <p:cNvPr id="41" name="Group 60"/>
            <p:cNvGrpSpPr>
              <a:grpSpLocks/>
            </p:cNvGrpSpPr>
            <p:nvPr/>
          </p:nvGrpSpPr>
          <p:grpSpPr bwMode="auto">
            <a:xfrm>
              <a:off x="4991618" y="4772326"/>
              <a:ext cx="3174593" cy="473276"/>
              <a:chOff x="0" y="0"/>
              <a:chExt cx="1745" cy="423"/>
            </a:xfrm>
            <a:solidFill>
              <a:schemeClr val="tx2">
                <a:lumMod val="60000"/>
                <a:lumOff val="40000"/>
              </a:schemeClr>
            </a:solidFill>
          </p:grpSpPr>
          <p:grpSp>
            <p:nvGrpSpPr>
              <p:cNvPr id="45" name="Group 61"/>
              <p:cNvGrpSpPr>
                <a:grpSpLocks/>
              </p:cNvGrpSpPr>
              <p:nvPr/>
            </p:nvGrpSpPr>
            <p:grpSpPr bwMode="auto">
              <a:xfrm>
                <a:off x="71" y="0"/>
                <a:ext cx="1674" cy="327"/>
                <a:chOff x="0" y="0"/>
                <a:chExt cx="1674" cy="327"/>
              </a:xfrm>
              <a:grpFill/>
            </p:grpSpPr>
            <p:sp>
              <p:nvSpPr>
                <p:cNvPr id="52" name="Rectangle 62"/>
                <p:cNvSpPr>
                  <a:spLocks/>
                </p:cNvSpPr>
                <p:nvPr/>
              </p:nvSpPr>
              <p:spPr bwMode="auto">
                <a:xfrm>
                  <a:off x="0" y="0"/>
                  <a:ext cx="1674" cy="327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pPr>
                    <a:defRPr/>
                  </a:pPr>
                  <a:endParaRPr lang="de-DE">
                    <a:solidFill>
                      <a:schemeClr val="bg1"/>
                    </a:solidFill>
                    <a:latin typeface="+mj-lt"/>
                  </a:endParaRPr>
                </a:p>
              </p:txBody>
            </p:sp>
            <p:sp>
              <p:nvSpPr>
                <p:cNvPr id="53" name="Rectangle 63"/>
                <p:cNvSpPr>
                  <a:spLocks/>
                </p:cNvSpPr>
                <p:nvPr/>
              </p:nvSpPr>
              <p:spPr bwMode="auto">
                <a:xfrm>
                  <a:off x="0" y="4"/>
                  <a:ext cx="0" cy="248"/>
                </a:xfrm>
                <a:prstGeom prst="rect">
                  <a:avLst/>
                </a:prstGeom>
                <a:grp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defRPr/>
                  </a:pPr>
                  <a:endParaRPr lang="de-DE">
                    <a:solidFill>
                      <a:schemeClr val="bg1"/>
                    </a:solidFill>
                    <a:latin typeface="+mj-lt"/>
                  </a:endParaRPr>
                </a:p>
              </p:txBody>
            </p:sp>
          </p:grpSp>
          <p:grpSp>
            <p:nvGrpSpPr>
              <p:cNvPr id="46" name="Group 64"/>
              <p:cNvGrpSpPr>
                <a:grpSpLocks/>
              </p:cNvGrpSpPr>
              <p:nvPr/>
            </p:nvGrpSpPr>
            <p:grpSpPr bwMode="auto">
              <a:xfrm>
                <a:off x="38" y="42"/>
                <a:ext cx="1674" cy="327"/>
                <a:chOff x="0" y="0"/>
                <a:chExt cx="1674" cy="327"/>
              </a:xfrm>
              <a:grpFill/>
            </p:grpSpPr>
            <p:sp>
              <p:nvSpPr>
                <p:cNvPr id="50" name="Rectangle 65"/>
                <p:cNvSpPr>
                  <a:spLocks/>
                </p:cNvSpPr>
                <p:nvPr/>
              </p:nvSpPr>
              <p:spPr bwMode="auto">
                <a:xfrm>
                  <a:off x="0" y="0"/>
                  <a:ext cx="1674" cy="327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pPr>
                    <a:defRPr/>
                  </a:pPr>
                  <a:endParaRPr lang="de-DE">
                    <a:solidFill>
                      <a:schemeClr val="bg1"/>
                    </a:solidFill>
                    <a:latin typeface="+mj-lt"/>
                  </a:endParaRPr>
                </a:p>
              </p:txBody>
            </p:sp>
            <p:sp>
              <p:nvSpPr>
                <p:cNvPr id="51" name="Rectangle 66"/>
                <p:cNvSpPr>
                  <a:spLocks/>
                </p:cNvSpPr>
                <p:nvPr/>
              </p:nvSpPr>
              <p:spPr bwMode="auto">
                <a:xfrm>
                  <a:off x="0" y="4"/>
                  <a:ext cx="0" cy="248"/>
                </a:xfrm>
                <a:prstGeom prst="rect">
                  <a:avLst/>
                </a:prstGeom>
                <a:grp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defRPr/>
                  </a:pPr>
                  <a:endParaRPr lang="de-DE">
                    <a:solidFill>
                      <a:schemeClr val="bg1"/>
                    </a:solidFill>
                    <a:latin typeface="+mj-lt"/>
                  </a:endParaRPr>
                </a:p>
              </p:txBody>
            </p:sp>
          </p:grpSp>
          <p:grpSp>
            <p:nvGrpSpPr>
              <p:cNvPr id="47" name="Group 67"/>
              <p:cNvGrpSpPr>
                <a:grpSpLocks/>
              </p:cNvGrpSpPr>
              <p:nvPr/>
            </p:nvGrpSpPr>
            <p:grpSpPr bwMode="auto">
              <a:xfrm>
                <a:off x="0" y="94"/>
                <a:ext cx="1674" cy="329"/>
                <a:chOff x="0" y="0"/>
                <a:chExt cx="1674" cy="327"/>
              </a:xfrm>
              <a:grpFill/>
            </p:grpSpPr>
            <p:sp>
              <p:nvSpPr>
                <p:cNvPr id="48" name="Rectangle 68"/>
                <p:cNvSpPr>
                  <a:spLocks/>
                </p:cNvSpPr>
                <p:nvPr/>
              </p:nvSpPr>
              <p:spPr bwMode="auto">
                <a:xfrm>
                  <a:off x="0" y="0"/>
                  <a:ext cx="1674" cy="327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pPr>
                    <a:defRPr/>
                  </a:pPr>
                  <a:endParaRPr lang="de-DE">
                    <a:solidFill>
                      <a:schemeClr val="bg1"/>
                    </a:solidFill>
                    <a:latin typeface="+mj-lt"/>
                  </a:endParaRPr>
                </a:p>
              </p:txBody>
            </p:sp>
            <p:sp>
              <p:nvSpPr>
                <p:cNvPr id="49" name="Rectangle 69"/>
                <p:cNvSpPr>
                  <a:spLocks/>
                </p:cNvSpPr>
                <p:nvPr/>
              </p:nvSpPr>
              <p:spPr bwMode="auto">
                <a:xfrm>
                  <a:off x="0" y="55"/>
                  <a:ext cx="1616" cy="232"/>
                </a:xfrm>
                <a:prstGeom prst="rect">
                  <a:avLst/>
                </a:prstGeom>
                <a:grpFill/>
                <a:ln w="12700">
                  <a:noFill/>
                  <a:miter lim="800000"/>
                  <a:headEnd/>
                  <a:tailEnd/>
                </a:ln>
              </p:spPr>
              <p:txBody>
                <a:bodyPr lIns="0" tIns="0" rIns="57799" bIns="0">
                  <a:spAutoFit/>
                </a:bodyPr>
                <a:lstStyle/>
                <a:p>
                  <a:pPr marL="40182" algn="ctr">
                    <a:defRPr/>
                  </a:pPr>
                  <a:r>
                    <a:rPr lang="en-US" sz="1700" smtClean="0">
                      <a:solidFill>
                        <a:schemeClr val="bg1"/>
                      </a:solidFill>
                      <a:latin typeface="+mj-lt"/>
                      <a:sym typeface="Arial" charset="0"/>
                    </a:rPr>
                    <a:t>Underpinning agreements (UAs)</a:t>
                  </a:r>
                  <a:endParaRPr lang="en-US" sz="1700">
                    <a:solidFill>
                      <a:schemeClr val="bg1"/>
                    </a:solidFill>
                    <a:latin typeface="+mj-lt"/>
                    <a:sym typeface="Arial" charset="0"/>
                  </a:endParaRPr>
                </a:p>
              </p:txBody>
            </p:sp>
          </p:grpSp>
        </p:grpSp>
        <p:sp>
          <p:nvSpPr>
            <p:cNvPr id="42" name="Oval 71"/>
            <p:cNvSpPr>
              <a:spLocks/>
            </p:cNvSpPr>
            <p:nvPr/>
          </p:nvSpPr>
          <p:spPr bwMode="auto">
            <a:xfrm>
              <a:off x="3276092" y="3125441"/>
              <a:ext cx="1843980" cy="694283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de-DE" smtClean="0">
                  <a:latin typeface="+mj-lt"/>
                </a:rPr>
                <a:t>Service B</a:t>
              </a:r>
              <a:endParaRPr lang="de-DE">
                <a:latin typeface="+mj-lt"/>
              </a:endParaRPr>
            </a:p>
          </p:txBody>
        </p:sp>
        <p:sp>
          <p:nvSpPr>
            <p:cNvPr id="43" name="Oval 74"/>
            <p:cNvSpPr>
              <a:spLocks/>
            </p:cNvSpPr>
            <p:nvPr/>
          </p:nvSpPr>
          <p:spPr bwMode="auto">
            <a:xfrm>
              <a:off x="5404707" y="3119859"/>
              <a:ext cx="1845096" cy="693167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de-DE" smtClean="0">
                  <a:latin typeface="+mj-lt"/>
                </a:rPr>
                <a:t>Service C</a:t>
              </a:r>
              <a:endParaRPr lang="de-DE">
                <a:latin typeface="+mj-lt"/>
              </a:endParaRPr>
            </a:p>
          </p:txBody>
        </p:sp>
        <p:sp>
          <p:nvSpPr>
            <p:cNvPr id="44" name="Rectangle 76"/>
            <p:cNvSpPr>
              <a:spLocks/>
            </p:cNvSpPr>
            <p:nvPr/>
          </p:nvSpPr>
          <p:spPr bwMode="auto">
            <a:xfrm>
              <a:off x="7075674" y="3983806"/>
              <a:ext cx="1090538" cy="5190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8" bIns="0">
              <a:spAutoFit/>
            </a:bodyPr>
            <a:lstStyle/>
            <a:p>
              <a:pPr marL="40182" algn="r"/>
              <a:r>
                <a:rPr lang="en-US" sz="1700" smtClean="0">
                  <a:latin typeface="+mj-lt"/>
                  <a:sym typeface="Arial" charset="0"/>
                </a:rPr>
                <a:t>(IT) service </a:t>
              </a:r>
              <a:endParaRPr lang="en-US" sz="1700">
                <a:latin typeface="+mj-lt"/>
                <a:sym typeface="Arial" charset="0"/>
              </a:endParaRPr>
            </a:p>
            <a:p>
              <a:pPr marL="40182" algn="r"/>
              <a:r>
                <a:rPr lang="en-US" sz="1700">
                  <a:latin typeface="+mj-lt"/>
                  <a:sym typeface="Arial" charset="0"/>
                </a:rPr>
                <a:t>p</a:t>
              </a:r>
              <a:r>
                <a:rPr lang="en-US" sz="1700" smtClean="0">
                  <a:latin typeface="+mj-lt"/>
                  <a:sym typeface="Arial" charset="0"/>
                </a:rPr>
                <a:t>rovider</a:t>
              </a:r>
              <a:endParaRPr lang="en-US" sz="1700">
                <a:latin typeface="+mj-lt"/>
                <a:sym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2325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Calibri" charset="0"/>
                <a:ea typeface="Calibri" charset="0"/>
                <a:cs typeface="Calibri" charset="0"/>
              </a:rPr>
              <a:pPr/>
              <a:t>2</a:t>
            </a:fld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 Outline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11560" y="1556792"/>
            <a:ext cx="8229600" cy="4237932"/>
          </a:xfrm>
        </p:spPr>
        <p:txBody>
          <a:bodyPr/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3200" dirty="0" smtClean="0">
                <a:latin typeface="Calibri" charset="0"/>
                <a:ea typeface="Calibri" charset="0"/>
                <a:cs typeface="Calibri" charset="0"/>
              </a:rPr>
              <a:t>Intro to IT Service Management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3200" dirty="0" smtClean="0">
                <a:latin typeface="Calibri" charset="0"/>
                <a:ea typeface="Calibri" charset="0"/>
                <a:cs typeface="Calibri" charset="0"/>
              </a:rPr>
              <a:t>History and overview of </a:t>
            </a:r>
            <a:r>
              <a:rPr lang="en-US" sz="3200" dirty="0" err="1" smtClean="0">
                <a:latin typeface="Calibri" charset="0"/>
                <a:ea typeface="Calibri" charset="0"/>
                <a:cs typeface="Calibri" charset="0"/>
              </a:rPr>
              <a:t>FitSM</a:t>
            </a:r>
            <a:endParaRPr lang="en-US" sz="3200" dirty="0" smtClean="0">
              <a:latin typeface="Calibri" charset="0"/>
              <a:ea typeface="Calibri" charset="0"/>
              <a:cs typeface="Calibri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3200" dirty="0" smtClean="0">
                <a:latin typeface="Calibri" charset="0"/>
                <a:ea typeface="Calibri" charset="0"/>
                <a:cs typeface="Calibri" charset="0"/>
              </a:rPr>
              <a:t>EOSC-hub implementation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3200" dirty="0" smtClean="0">
                <a:latin typeface="Calibri" charset="0"/>
                <a:ea typeface="Calibri" charset="0"/>
                <a:cs typeface="Calibri" charset="0"/>
              </a:rPr>
              <a:t>Key activities and expected results</a:t>
            </a:r>
            <a:endParaRPr lang="en-US" sz="32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04236"/>
            <a:ext cx="2133600" cy="365125"/>
          </a:xfrm>
        </p:spPr>
        <p:txBody>
          <a:bodyPr/>
          <a:lstStyle/>
          <a:p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9 Jan 2018, Amsterdam</a:t>
            </a:r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161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Calibri" charset="0"/>
                <a:ea typeface="Calibri" charset="0"/>
                <a:cs typeface="Calibri" charset="0"/>
              </a:rPr>
              <a:pPr/>
              <a:t>20</a:t>
            </a:fld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FitSM-1: Requirements</a:t>
            </a:r>
            <a:endParaRPr lang="en-US" dirty="0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04236"/>
            <a:ext cx="2133600" cy="365125"/>
          </a:xfrm>
        </p:spPr>
        <p:txBody>
          <a:bodyPr/>
          <a:lstStyle/>
          <a:p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9 Jan 2018, Amsterdam</a:t>
            </a:r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1" name="Inhaltsplatzhalter 2"/>
          <p:cNvSpPr>
            <a:spLocks noGrp="1"/>
          </p:cNvSpPr>
          <p:nvPr>
            <p:ph idx="1"/>
          </p:nvPr>
        </p:nvSpPr>
        <p:spPr>
          <a:xfrm>
            <a:off x="457200" y="1696598"/>
            <a:ext cx="8229600" cy="4626019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Calibri" charset="0"/>
                <a:ea typeface="Calibri" charset="0"/>
                <a:cs typeface="Calibri" charset="0"/>
              </a:rPr>
              <a:t>FitSM-1 defines 85 requirements that should be fulfilled by an organisation (or federation) offering IT services </a:t>
            </a:r>
            <a:r>
              <a:rPr lang="en-GB" smtClean="0">
                <a:latin typeface="Calibri" charset="0"/>
                <a:ea typeface="Calibri" charset="0"/>
                <a:cs typeface="Calibri" charset="0"/>
              </a:rPr>
              <a:t>to customers</a:t>
            </a:r>
            <a:endParaRPr lang="en-GB" dirty="0" smtClean="0">
              <a:latin typeface="Calibri" charset="0"/>
              <a:ea typeface="Calibri" charset="0"/>
              <a:cs typeface="Calibri" charset="0"/>
            </a:endParaRPr>
          </a:p>
          <a:p>
            <a:r>
              <a:rPr lang="en-GB" dirty="0" smtClean="0">
                <a:latin typeface="Calibri" charset="0"/>
                <a:ea typeface="Calibri" charset="0"/>
                <a:cs typeface="Calibri" charset="0"/>
              </a:rPr>
              <a:t>Compliance with the 85 requirements can be regarded as a "proof of effectiveness"</a:t>
            </a:r>
          </a:p>
          <a:p>
            <a:r>
              <a:rPr lang="en-GB" dirty="0" smtClean="0">
                <a:latin typeface="Calibri" charset="0"/>
                <a:ea typeface="Calibri" charset="0"/>
                <a:cs typeface="Calibri" charset="0"/>
              </a:rPr>
              <a:t>The 85 requirements are structured as follows:</a:t>
            </a:r>
          </a:p>
          <a:p>
            <a:pPr lvl="1"/>
            <a:r>
              <a:rPr lang="en-GB" sz="2400" dirty="0" smtClean="0">
                <a:latin typeface="Calibri" charset="0"/>
                <a:ea typeface="Calibri" charset="0"/>
                <a:cs typeface="Calibri" charset="0"/>
              </a:rPr>
              <a:t>16 general requirements (GR)</a:t>
            </a:r>
          </a:p>
          <a:p>
            <a:pPr lvl="1"/>
            <a:r>
              <a:rPr lang="en-GB" sz="2400" dirty="0" smtClean="0">
                <a:latin typeface="Calibri" charset="0"/>
                <a:ea typeface="Calibri" charset="0"/>
                <a:cs typeface="Calibri" charset="0"/>
              </a:rPr>
              <a:t>69 process-specific requirements (PR)</a:t>
            </a:r>
          </a:p>
          <a:p>
            <a:pPr lvl="2"/>
            <a:r>
              <a:rPr lang="en-GB" sz="2000" dirty="0">
                <a:latin typeface="Calibri" charset="0"/>
                <a:ea typeface="Calibri" charset="0"/>
                <a:cs typeface="Calibri" charset="0"/>
              </a:rPr>
              <a:t>Consideration of the 14 IT service management processes from the FitSM process model</a:t>
            </a:r>
          </a:p>
          <a:p>
            <a:pPr lvl="2"/>
            <a:r>
              <a:rPr lang="en-GB" sz="2000" dirty="0">
                <a:latin typeface="Calibri" charset="0"/>
                <a:ea typeface="Calibri" charset="0"/>
                <a:cs typeface="Calibri" charset="0"/>
              </a:rPr>
              <a:t>Between </a:t>
            </a:r>
            <a:r>
              <a:rPr lang="en-GB" sz="2000" dirty="0" smtClean="0">
                <a:latin typeface="Calibri" charset="0"/>
                <a:ea typeface="Calibri" charset="0"/>
                <a:cs typeface="Calibri" charset="0"/>
              </a:rPr>
              <a:t>2 </a:t>
            </a:r>
            <a:r>
              <a:rPr lang="en-GB" sz="2000" dirty="0">
                <a:latin typeface="Calibri" charset="0"/>
                <a:ea typeface="Calibri" charset="0"/>
                <a:cs typeface="Calibri" charset="0"/>
              </a:rPr>
              <a:t>and 8 requirements per process</a:t>
            </a:r>
          </a:p>
        </p:txBody>
      </p:sp>
    </p:spTree>
    <p:extLst>
      <p:ext uri="{BB962C8B-B14F-4D97-AF65-F5344CB8AC3E}">
        <p14:creationId xmlns:p14="http://schemas.microsoft.com/office/powerpoint/2010/main" val="127502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Calibri" charset="0"/>
                <a:ea typeface="Calibri" charset="0"/>
                <a:cs typeface="Calibri" charset="0"/>
              </a:rPr>
              <a:pPr/>
              <a:t>21</a:t>
            </a:fld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620688"/>
            <a:ext cx="7272808" cy="576064"/>
          </a:xfrm>
        </p:spPr>
        <p:txBody>
          <a:bodyPr/>
          <a:lstStyle/>
          <a:p>
            <a:r>
              <a:rPr lang="en-GB" dirty="0" err="1" smtClean="0"/>
              <a:t>FitSM</a:t>
            </a:r>
            <a:r>
              <a:rPr lang="en-GB" dirty="0" smtClean="0"/>
              <a:t> Training and Certification Programme</a:t>
            </a:r>
            <a:endParaRPr lang="en-GB" dirty="0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04236"/>
            <a:ext cx="2133600" cy="365125"/>
          </a:xfrm>
        </p:spPr>
        <p:txBody>
          <a:bodyPr/>
          <a:lstStyle/>
          <a:p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9 Jan 2018, Amsterdam</a:t>
            </a:r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graphicFrame>
        <p:nvGraphicFramePr>
          <p:cNvPr id="8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8626896"/>
              </p:ext>
            </p:extLst>
          </p:nvPr>
        </p:nvGraphicFramePr>
        <p:xfrm>
          <a:off x="457200" y="4882296"/>
          <a:ext cx="8229600" cy="1319439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8229600"/>
              </a:tblGrid>
              <a:tr h="278912">
                <a:tc>
                  <a:txBody>
                    <a:bodyPr/>
                    <a:lstStyle/>
                    <a:p>
                      <a:pPr algn="ctr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400" noProof="0" smtClean="0">
                          <a:effectLst/>
                        </a:rPr>
                        <a:t>Foundation Level</a:t>
                      </a:r>
                      <a:endParaRPr lang="en-GB" sz="1400" noProof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04052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800" b="0" i="1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9" name="Rechteck 7"/>
          <p:cNvSpPr/>
          <p:nvPr/>
        </p:nvSpPr>
        <p:spPr>
          <a:xfrm>
            <a:off x="2190466" y="5328272"/>
            <a:ext cx="4763069" cy="68238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smtClean="0"/>
              <a:t>Foundation training in IT service management</a:t>
            </a:r>
            <a:endParaRPr lang="en-GB" b="1"/>
          </a:p>
        </p:txBody>
      </p:sp>
      <p:graphicFrame>
        <p:nvGraphicFramePr>
          <p:cNvPr id="10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156455"/>
              </p:ext>
            </p:extLst>
          </p:nvPr>
        </p:nvGraphicFramePr>
        <p:xfrm>
          <a:off x="457200" y="3219544"/>
          <a:ext cx="8229600" cy="1319439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8229600"/>
              </a:tblGrid>
              <a:tr h="278912">
                <a:tc>
                  <a:txBody>
                    <a:bodyPr/>
                    <a:lstStyle/>
                    <a:p>
                      <a:pPr algn="ctr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400" noProof="0" smtClean="0">
                          <a:effectLst/>
                        </a:rPr>
                        <a:t>Advanced Level</a:t>
                      </a:r>
                      <a:endParaRPr lang="en-GB" sz="1400" noProof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04052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800" b="0" i="1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2" name="Tabel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1441421"/>
              </p:ext>
            </p:extLst>
          </p:nvPr>
        </p:nvGraphicFramePr>
        <p:xfrm>
          <a:off x="457200" y="1556792"/>
          <a:ext cx="8229600" cy="1319439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8229600"/>
              </a:tblGrid>
              <a:tr h="278912">
                <a:tc>
                  <a:txBody>
                    <a:bodyPr/>
                    <a:lstStyle/>
                    <a:p>
                      <a:pPr algn="ctr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400" noProof="0" smtClean="0">
                          <a:effectLst/>
                        </a:rPr>
                        <a:t>Expert</a:t>
                      </a:r>
                      <a:r>
                        <a:rPr lang="en-GB" sz="1400" baseline="0" noProof="0" smtClean="0">
                          <a:effectLst/>
                        </a:rPr>
                        <a:t> </a:t>
                      </a:r>
                      <a:r>
                        <a:rPr lang="en-GB" sz="1400" noProof="0" smtClean="0">
                          <a:effectLst/>
                        </a:rPr>
                        <a:t>Level</a:t>
                      </a:r>
                      <a:endParaRPr lang="en-GB" sz="1400" noProof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04052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800" b="0" i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3" name="Rechteck 12"/>
          <p:cNvSpPr/>
          <p:nvPr/>
        </p:nvSpPr>
        <p:spPr>
          <a:xfrm>
            <a:off x="634620" y="2014141"/>
            <a:ext cx="4826380" cy="6823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         Expert training in IT service management</a:t>
            </a:r>
            <a:endParaRPr lang="en-GB" b="1" dirty="0"/>
          </a:p>
        </p:txBody>
      </p:sp>
      <p:sp>
        <p:nvSpPr>
          <p:cNvPr id="14" name="Rechteck 13"/>
          <p:cNvSpPr/>
          <p:nvPr/>
        </p:nvSpPr>
        <p:spPr>
          <a:xfrm>
            <a:off x="634621" y="3681443"/>
            <a:ext cx="3841845" cy="68238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smtClean="0"/>
              <a:t>Advanced training in</a:t>
            </a:r>
          </a:p>
          <a:p>
            <a:pPr algn="ctr"/>
            <a:r>
              <a:rPr lang="en-GB" b="1" smtClean="0"/>
              <a:t>service planning and delivery</a:t>
            </a:r>
            <a:endParaRPr lang="en-GB" b="1"/>
          </a:p>
        </p:txBody>
      </p:sp>
      <p:sp>
        <p:nvSpPr>
          <p:cNvPr id="15" name="Rechteck 14"/>
          <p:cNvSpPr/>
          <p:nvPr/>
        </p:nvSpPr>
        <p:spPr>
          <a:xfrm>
            <a:off x="4659573" y="3681443"/>
            <a:ext cx="3841845" cy="68238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smtClean="0"/>
              <a:t>Advanced training in</a:t>
            </a:r>
          </a:p>
          <a:p>
            <a:pPr algn="ctr"/>
            <a:r>
              <a:rPr lang="en-GB" b="1" smtClean="0"/>
              <a:t>service operation and control</a:t>
            </a:r>
            <a:endParaRPr lang="en-GB" b="1"/>
          </a:p>
        </p:txBody>
      </p:sp>
      <p:sp>
        <p:nvSpPr>
          <p:cNvPr id="16" name="Pfeil nach unten 3"/>
          <p:cNvSpPr/>
          <p:nvPr/>
        </p:nvSpPr>
        <p:spPr>
          <a:xfrm rot="10800000">
            <a:off x="4384912" y="4579928"/>
            <a:ext cx="374176" cy="216083"/>
          </a:xfrm>
          <a:prstGeom prst="downArrow">
            <a:avLst/>
          </a:prstGeom>
          <a:noFill/>
          <a:ln w="1905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ctr">
              <a:buFont typeface="Arial" panose="020B0604020202020204" pitchFamily="34" charset="0"/>
              <a:buChar char="•"/>
            </a:pPr>
            <a:endParaRPr lang="de-DE" sz="1400" smtClean="0">
              <a:solidFill>
                <a:schemeClr val="tx1"/>
              </a:solidFill>
            </a:endParaRPr>
          </a:p>
        </p:txBody>
      </p:sp>
      <p:sp>
        <p:nvSpPr>
          <p:cNvPr id="17" name="Pfeil nach unten 15"/>
          <p:cNvSpPr/>
          <p:nvPr/>
        </p:nvSpPr>
        <p:spPr>
          <a:xfrm rot="10800000">
            <a:off x="4369557" y="2934241"/>
            <a:ext cx="374176" cy="216083"/>
          </a:xfrm>
          <a:prstGeom prst="downArrow">
            <a:avLst/>
          </a:prstGeom>
          <a:noFill/>
          <a:ln w="1905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ctr">
              <a:buFont typeface="Arial" panose="020B0604020202020204" pitchFamily="34" charset="0"/>
              <a:buChar char="•"/>
            </a:pPr>
            <a:endParaRPr lang="de-DE" sz="1400" smtClean="0">
              <a:solidFill>
                <a:schemeClr val="tx1"/>
              </a:solidFill>
            </a:endParaRPr>
          </a:p>
        </p:txBody>
      </p:sp>
      <p:sp>
        <p:nvSpPr>
          <p:cNvPr id="18" name="Rechteck 16"/>
          <p:cNvSpPr/>
          <p:nvPr/>
        </p:nvSpPr>
        <p:spPr>
          <a:xfrm>
            <a:off x="6844840" y="5716569"/>
            <a:ext cx="701539" cy="38829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4291" tIns="32146" rIns="64291" bIns="32146" anchor="ctr"/>
          <a:lstStyle/>
          <a:p>
            <a:pPr algn="ctr">
              <a:defRPr/>
            </a:pPr>
            <a:r>
              <a:rPr lang="en-US" sz="1400" b="1" smtClean="0">
                <a:solidFill>
                  <a:schemeClr val="tx1"/>
                </a:solidFill>
                <a:latin typeface="+mj-lt"/>
              </a:rPr>
              <a:t>1 day</a:t>
            </a:r>
            <a:endParaRPr lang="en-US" sz="1400" b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19" name="Rechteck 17"/>
          <p:cNvSpPr/>
          <p:nvPr/>
        </p:nvSpPr>
        <p:spPr>
          <a:xfrm>
            <a:off x="4582705" y="3615642"/>
            <a:ext cx="701539" cy="38829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4291" tIns="32146" rIns="64291" bIns="32146" anchor="ctr"/>
          <a:lstStyle/>
          <a:p>
            <a:pPr algn="ctr">
              <a:defRPr/>
            </a:pPr>
            <a:r>
              <a:rPr lang="en-US" sz="1400" b="1">
                <a:solidFill>
                  <a:schemeClr val="tx1"/>
                </a:solidFill>
                <a:latin typeface="+mj-lt"/>
              </a:rPr>
              <a:t>2</a:t>
            </a:r>
            <a:r>
              <a:rPr lang="en-US" sz="1400" b="1" smtClean="0">
                <a:solidFill>
                  <a:schemeClr val="tx1"/>
                </a:solidFill>
                <a:latin typeface="+mj-lt"/>
              </a:rPr>
              <a:t> days</a:t>
            </a:r>
            <a:endParaRPr lang="en-US" sz="1400" b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20" name="Rechteck 18"/>
          <p:cNvSpPr/>
          <p:nvPr/>
        </p:nvSpPr>
        <p:spPr>
          <a:xfrm>
            <a:off x="580027" y="3615642"/>
            <a:ext cx="701539" cy="38829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4291" tIns="32146" rIns="64291" bIns="32146" anchor="ctr"/>
          <a:lstStyle/>
          <a:p>
            <a:pPr algn="ctr">
              <a:defRPr/>
            </a:pPr>
            <a:r>
              <a:rPr lang="en-US" sz="1400" b="1">
                <a:solidFill>
                  <a:schemeClr val="tx1"/>
                </a:solidFill>
                <a:latin typeface="+mj-lt"/>
              </a:rPr>
              <a:t>2</a:t>
            </a:r>
            <a:r>
              <a:rPr lang="en-US" sz="1400" b="1" smtClean="0">
                <a:solidFill>
                  <a:schemeClr val="tx1"/>
                </a:solidFill>
                <a:latin typeface="+mj-lt"/>
              </a:rPr>
              <a:t> days</a:t>
            </a:r>
            <a:endParaRPr lang="en-US" sz="1400" b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21" name="Rechteck 19"/>
          <p:cNvSpPr/>
          <p:nvPr/>
        </p:nvSpPr>
        <p:spPr>
          <a:xfrm>
            <a:off x="507455" y="1892564"/>
            <a:ext cx="701539" cy="38829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4291" tIns="32146" rIns="64291" bIns="32146" anchor="ctr"/>
          <a:lstStyle/>
          <a:p>
            <a:pPr algn="ctr">
              <a:defRPr/>
            </a:pPr>
            <a:r>
              <a:rPr lang="en-US" sz="1400" b="1" dirty="0">
                <a:solidFill>
                  <a:schemeClr val="tx1"/>
                </a:solidFill>
                <a:latin typeface="+mj-lt"/>
              </a:rPr>
              <a:t>2</a:t>
            </a:r>
            <a:r>
              <a:rPr lang="en-US" sz="1400" b="1" dirty="0" smtClean="0">
                <a:solidFill>
                  <a:schemeClr val="tx1"/>
                </a:solidFill>
                <a:latin typeface="+mj-lt"/>
              </a:rPr>
              <a:t> days</a:t>
            </a:r>
            <a:endParaRPr lang="en-US" sz="1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2" name="Rechteck 12"/>
          <p:cNvSpPr/>
          <p:nvPr/>
        </p:nvSpPr>
        <p:spPr>
          <a:xfrm>
            <a:off x="5987861" y="2014141"/>
            <a:ext cx="2559895" cy="6823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 smtClean="0"/>
              <a:t>       Expert Bridge</a:t>
            </a:r>
            <a:endParaRPr lang="en-GB" b="1" dirty="0"/>
          </a:p>
        </p:txBody>
      </p:sp>
      <p:sp>
        <p:nvSpPr>
          <p:cNvPr id="23" name="Rechteck 19"/>
          <p:cNvSpPr/>
          <p:nvPr/>
        </p:nvSpPr>
        <p:spPr>
          <a:xfrm>
            <a:off x="5667326" y="1892564"/>
            <a:ext cx="701539" cy="38829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4291" tIns="32146" rIns="64291" bIns="32146" anchor="ctr"/>
          <a:lstStyle/>
          <a:p>
            <a:pPr algn="ctr">
              <a:defRPr/>
            </a:pPr>
            <a:r>
              <a:rPr lang="en-US" sz="1400" b="1" dirty="0">
                <a:solidFill>
                  <a:schemeClr val="tx1"/>
                </a:solidFill>
                <a:latin typeface="+mj-lt"/>
              </a:rPr>
              <a:t>2</a:t>
            </a:r>
            <a:r>
              <a:rPr lang="en-US" sz="1400" b="1" dirty="0" smtClean="0">
                <a:solidFill>
                  <a:schemeClr val="tx1"/>
                </a:solidFill>
                <a:latin typeface="+mj-lt"/>
              </a:rPr>
              <a:t> days</a:t>
            </a:r>
            <a:endParaRPr lang="en-US" sz="1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4" name="Rechteck 16"/>
          <p:cNvSpPr/>
          <p:nvPr/>
        </p:nvSpPr>
        <p:spPr>
          <a:xfrm>
            <a:off x="7819571" y="1892564"/>
            <a:ext cx="1270002" cy="589012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4291" tIns="32146" rIns="64291" bIns="32146" anchor="ctr"/>
          <a:lstStyle/>
          <a:p>
            <a:pPr algn="ctr">
              <a:defRPr/>
            </a:pPr>
            <a:r>
              <a:rPr lang="en-US" sz="1100" dirty="0" smtClean="0">
                <a:solidFill>
                  <a:schemeClr val="tx1"/>
                </a:solidFill>
                <a:latin typeface="+mj-lt"/>
              </a:rPr>
              <a:t>ITIL Expert, ISO/IEC 20000 consultant and auditor</a:t>
            </a:r>
            <a:endParaRPr lang="en-US" sz="11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649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Calibri" charset="0"/>
                <a:ea typeface="Calibri" charset="0"/>
                <a:cs typeface="Calibri" charset="0"/>
              </a:rPr>
              <a:pPr/>
              <a:t>22</a:t>
            </a:fld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93304" y="2780928"/>
            <a:ext cx="6635080" cy="1224136"/>
          </a:xfrm>
        </p:spPr>
        <p:txBody>
          <a:bodyPr/>
          <a:lstStyle/>
          <a:p>
            <a:r>
              <a:rPr lang="en-US" sz="3600" i="1" dirty="0" smtClean="0">
                <a:latin typeface="Calibri" charset="0"/>
                <a:ea typeface="Calibri" charset="0"/>
                <a:cs typeface="Calibri" charset="0"/>
              </a:rPr>
              <a:t>EOSC-hub </a:t>
            </a:r>
            <a:r>
              <a:rPr lang="en-US" sz="3600" i="1" smtClean="0">
                <a:latin typeface="Calibri" charset="0"/>
                <a:ea typeface="Calibri" charset="0"/>
                <a:cs typeface="Calibri" charset="0"/>
              </a:rPr>
              <a:t>ITSM Implementation</a:t>
            </a:r>
            <a:endParaRPr lang="en-US" sz="3600" i="1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04236"/>
            <a:ext cx="2133600" cy="365125"/>
          </a:xfrm>
        </p:spPr>
        <p:txBody>
          <a:bodyPr/>
          <a:lstStyle/>
          <a:p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9 Jan 2018, Amsterdam</a:t>
            </a:r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40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Calibri" charset="0"/>
                <a:ea typeface="Calibri" charset="0"/>
                <a:cs typeface="Calibri" charset="0"/>
              </a:rPr>
              <a:pPr/>
              <a:t>23</a:t>
            </a:fld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620688"/>
            <a:ext cx="7272808" cy="576064"/>
          </a:xfrm>
        </p:spPr>
        <p:txBody>
          <a:bodyPr/>
          <a:lstStyle/>
          <a:p>
            <a:r>
              <a:rPr lang="en-US" dirty="0" err="1" smtClean="0"/>
              <a:t>FitSM</a:t>
            </a:r>
            <a:r>
              <a:rPr lang="en-US" dirty="0" smtClean="0"/>
              <a:t> Process Model mapped to EOSC-hub</a:t>
            </a:r>
            <a:endParaRPr lang="en-US" dirty="0"/>
          </a:p>
        </p:txBody>
      </p:sp>
      <p:sp>
        <p:nvSpPr>
          <p:cNvPr id="10" name="Rechteck 18"/>
          <p:cNvSpPr/>
          <p:nvPr/>
        </p:nvSpPr>
        <p:spPr>
          <a:xfrm>
            <a:off x="2422659" y="6330650"/>
            <a:ext cx="4057994" cy="25689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lvl="0" algn="ctr"/>
            <a:r>
              <a:rPr lang="en-GB" sz="1400" b="1" dirty="0" smtClean="0"/>
              <a:t>Continual Service Improvement</a:t>
            </a:r>
            <a:endParaRPr lang="en-GB" sz="1400" b="1" dirty="0"/>
          </a:p>
        </p:txBody>
      </p:sp>
      <p:sp>
        <p:nvSpPr>
          <p:cNvPr id="15" name="Rechteck 6"/>
          <p:cNvSpPr/>
          <p:nvPr/>
        </p:nvSpPr>
        <p:spPr>
          <a:xfrm>
            <a:off x="2422659" y="1431325"/>
            <a:ext cx="4057994" cy="25689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lvl="0" algn="ctr"/>
            <a:r>
              <a:rPr lang="en-GB" sz="1400" b="1" dirty="0" smtClean="0"/>
              <a:t>Service Portfolio Management</a:t>
            </a:r>
            <a:endParaRPr lang="en-GB" sz="1400" b="1" dirty="0"/>
          </a:p>
        </p:txBody>
      </p:sp>
      <p:sp>
        <p:nvSpPr>
          <p:cNvPr id="16" name="Rechteck 7"/>
          <p:cNvSpPr/>
          <p:nvPr/>
        </p:nvSpPr>
        <p:spPr>
          <a:xfrm>
            <a:off x="2422659" y="1805426"/>
            <a:ext cx="4057994" cy="25689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lvl="0" algn="ctr"/>
            <a:r>
              <a:rPr lang="en-GB" sz="1400" b="1" dirty="0" smtClean="0"/>
              <a:t>Service Level Management</a:t>
            </a:r>
            <a:endParaRPr lang="en-GB" sz="1400" b="1" dirty="0"/>
          </a:p>
        </p:txBody>
      </p:sp>
      <p:sp>
        <p:nvSpPr>
          <p:cNvPr id="17" name="Rechteck 8"/>
          <p:cNvSpPr/>
          <p:nvPr/>
        </p:nvSpPr>
        <p:spPr>
          <a:xfrm>
            <a:off x="2422659" y="2193353"/>
            <a:ext cx="4057994" cy="25689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lvl="0" algn="ctr"/>
            <a:r>
              <a:rPr lang="en-GB" sz="1400" b="1" dirty="0" smtClean="0"/>
              <a:t>Service Reporting</a:t>
            </a:r>
            <a:endParaRPr lang="en-GB" sz="1400" b="1" dirty="0"/>
          </a:p>
        </p:txBody>
      </p:sp>
      <p:sp>
        <p:nvSpPr>
          <p:cNvPr id="18" name="Rechteck 9"/>
          <p:cNvSpPr/>
          <p:nvPr/>
        </p:nvSpPr>
        <p:spPr>
          <a:xfrm>
            <a:off x="2422659" y="2969207"/>
            <a:ext cx="4057994" cy="25689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lvl="0" algn="ctr"/>
            <a:r>
              <a:rPr lang="en-GB" sz="1400" b="1" dirty="0" smtClean="0"/>
              <a:t>Capacity Management</a:t>
            </a:r>
            <a:endParaRPr lang="en-GB" sz="1400" b="1" dirty="0"/>
          </a:p>
        </p:txBody>
      </p:sp>
      <p:sp>
        <p:nvSpPr>
          <p:cNvPr id="19" name="Rechteck 10"/>
          <p:cNvSpPr/>
          <p:nvPr/>
        </p:nvSpPr>
        <p:spPr>
          <a:xfrm>
            <a:off x="2422659" y="3343308"/>
            <a:ext cx="4057994" cy="25689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lvl="0" algn="ctr"/>
            <a:r>
              <a:rPr lang="en-GB" sz="1400" b="1" dirty="0" smtClean="0"/>
              <a:t>Information Security Management</a:t>
            </a:r>
            <a:endParaRPr lang="en-GB" sz="1400" b="1" dirty="0"/>
          </a:p>
        </p:txBody>
      </p:sp>
      <p:sp>
        <p:nvSpPr>
          <p:cNvPr id="20" name="Rechteck 11"/>
          <p:cNvSpPr/>
          <p:nvPr/>
        </p:nvSpPr>
        <p:spPr>
          <a:xfrm>
            <a:off x="2422659" y="3717409"/>
            <a:ext cx="4057994" cy="25689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r>
              <a:rPr lang="en-GB" sz="1400" b="1" dirty="0" smtClean="0"/>
              <a:t>Customer Relationship </a:t>
            </a:r>
            <a:r>
              <a:rPr lang="en-GB" sz="1400" b="1" dirty="0" err="1" smtClean="0"/>
              <a:t>Mgmt</a:t>
            </a:r>
            <a:endParaRPr lang="en-GB" sz="1400" b="1" dirty="0"/>
          </a:p>
        </p:txBody>
      </p:sp>
      <p:sp>
        <p:nvSpPr>
          <p:cNvPr id="21" name="Rechteck 12"/>
          <p:cNvSpPr/>
          <p:nvPr/>
        </p:nvSpPr>
        <p:spPr>
          <a:xfrm>
            <a:off x="2422659" y="4091510"/>
            <a:ext cx="4057994" cy="25689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lvl="0" algn="ctr"/>
            <a:r>
              <a:rPr lang="en-GB" sz="1400" b="1" dirty="0" smtClean="0"/>
              <a:t>Supplier Relationship Management</a:t>
            </a:r>
            <a:endParaRPr lang="en-GB" sz="1400" b="1" dirty="0"/>
          </a:p>
        </p:txBody>
      </p:sp>
      <p:sp>
        <p:nvSpPr>
          <p:cNvPr id="22" name="Rechteck 13"/>
          <p:cNvSpPr/>
          <p:nvPr/>
        </p:nvSpPr>
        <p:spPr>
          <a:xfrm>
            <a:off x="2422659" y="4465611"/>
            <a:ext cx="4057994" cy="25689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r>
              <a:rPr lang="en-GB" sz="1400" b="1" dirty="0" smtClean="0"/>
              <a:t>Incident and Service Request </a:t>
            </a:r>
            <a:r>
              <a:rPr lang="en-GB" sz="1400" b="1" dirty="0" err="1" smtClean="0"/>
              <a:t>Mgmt</a:t>
            </a:r>
            <a:r>
              <a:rPr lang="en-GB" sz="1400" b="1" dirty="0" smtClean="0"/>
              <a:t>	</a:t>
            </a:r>
            <a:endParaRPr lang="en-GB" sz="1400" b="1" dirty="0"/>
          </a:p>
        </p:txBody>
      </p:sp>
      <p:sp>
        <p:nvSpPr>
          <p:cNvPr id="23" name="Rechteck 14"/>
          <p:cNvSpPr/>
          <p:nvPr/>
        </p:nvSpPr>
        <p:spPr>
          <a:xfrm>
            <a:off x="2422659" y="4842733"/>
            <a:ext cx="4057994" cy="25689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lvl="0" algn="ctr"/>
            <a:r>
              <a:rPr lang="en-GB" sz="1400" b="1" dirty="0" smtClean="0"/>
              <a:t>Problem Management</a:t>
            </a:r>
            <a:endParaRPr lang="en-GB" sz="1400" b="1" dirty="0"/>
          </a:p>
        </p:txBody>
      </p:sp>
      <p:sp>
        <p:nvSpPr>
          <p:cNvPr id="24" name="Rechteck 15"/>
          <p:cNvSpPr/>
          <p:nvPr/>
        </p:nvSpPr>
        <p:spPr>
          <a:xfrm>
            <a:off x="2422659" y="5216834"/>
            <a:ext cx="4057994" cy="25689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lvl="0" algn="ctr"/>
            <a:r>
              <a:rPr lang="en-GB" sz="1400" b="1" dirty="0" smtClean="0"/>
              <a:t>Configuration Management</a:t>
            </a:r>
            <a:endParaRPr lang="en-GB" sz="1400" b="1" dirty="0"/>
          </a:p>
        </p:txBody>
      </p:sp>
      <p:sp>
        <p:nvSpPr>
          <p:cNvPr id="25" name="Rechteck 16"/>
          <p:cNvSpPr/>
          <p:nvPr/>
        </p:nvSpPr>
        <p:spPr>
          <a:xfrm>
            <a:off x="2422659" y="5584221"/>
            <a:ext cx="4057994" cy="25689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lvl="0" algn="ctr"/>
            <a:r>
              <a:rPr lang="en-GB" sz="1400" b="1" dirty="0" smtClean="0"/>
              <a:t>Change Management</a:t>
            </a:r>
            <a:endParaRPr lang="en-GB" sz="1400" b="1" dirty="0"/>
          </a:p>
        </p:txBody>
      </p:sp>
      <p:sp>
        <p:nvSpPr>
          <p:cNvPr id="26" name="Rechteck 17"/>
          <p:cNvSpPr/>
          <p:nvPr/>
        </p:nvSpPr>
        <p:spPr>
          <a:xfrm>
            <a:off x="2422659" y="5958322"/>
            <a:ext cx="4057994" cy="25689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lvl="0" algn="ctr"/>
            <a:r>
              <a:rPr lang="en-GB" sz="1400" b="1" dirty="0" smtClean="0"/>
              <a:t>Release and Deployment  </a:t>
            </a:r>
            <a:r>
              <a:rPr lang="en-GB" sz="1400" b="1" dirty="0" err="1" smtClean="0"/>
              <a:t>Mgmt</a:t>
            </a:r>
            <a:endParaRPr lang="en-GB" sz="1400" b="1" dirty="0"/>
          </a:p>
        </p:txBody>
      </p:sp>
      <p:sp>
        <p:nvSpPr>
          <p:cNvPr id="27" name="Rechteck 19"/>
          <p:cNvSpPr/>
          <p:nvPr/>
        </p:nvSpPr>
        <p:spPr>
          <a:xfrm>
            <a:off x="2422659" y="2581280"/>
            <a:ext cx="4057994" cy="25689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lvl="0" algn="ctr"/>
            <a:r>
              <a:rPr lang="en-GB" sz="1400" b="1" dirty="0" smtClean="0"/>
              <a:t>Service Availability and Continuity Management</a:t>
            </a:r>
            <a:endParaRPr lang="en-GB" sz="1400" b="1" dirty="0"/>
          </a:p>
        </p:txBody>
      </p:sp>
      <p:grpSp>
        <p:nvGrpSpPr>
          <p:cNvPr id="35" name="Group 34"/>
          <p:cNvGrpSpPr/>
          <p:nvPr/>
        </p:nvGrpSpPr>
        <p:grpSpPr>
          <a:xfrm>
            <a:off x="561371" y="2581278"/>
            <a:ext cx="1756439" cy="613143"/>
            <a:chOff x="288033" y="2751174"/>
            <a:chExt cx="1756439" cy="613143"/>
          </a:xfrm>
        </p:grpSpPr>
        <p:sp>
          <p:nvSpPr>
            <p:cNvPr id="48" name="TextBox 47"/>
            <p:cNvSpPr txBox="1"/>
            <p:nvPr/>
          </p:nvSpPr>
          <p:spPr>
            <a:xfrm>
              <a:off x="288033" y="2918383"/>
              <a:ext cx="8002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WP4.3</a:t>
              </a:r>
              <a:endParaRPr lang="en-US" dirty="0"/>
            </a:p>
          </p:txBody>
        </p:sp>
        <p:sp>
          <p:nvSpPr>
            <p:cNvPr id="49" name="Right Brace 48"/>
            <p:cNvSpPr/>
            <p:nvPr/>
          </p:nvSpPr>
          <p:spPr>
            <a:xfrm rot="10800000">
              <a:off x="1051091" y="2751174"/>
              <a:ext cx="993381" cy="613143"/>
            </a:xfrm>
            <a:prstGeom prst="rightBrace">
              <a:avLst>
                <a:gd name="adj1" fmla="val 8333"/>
                <a:gd name="adj2" fmla="val 46370"/>
              </a:avLst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561372" y="1807570"/>
            <a:ext cx="1734138" cy="369332"/>
            <a:chOff x="288035" y="3502755"/>
            <a:chExt cx="1734138" cy="369332"/>
          </a:xfrm>
        </p:grpSpPr>
        <p:sp>
          <p:nvSpPr>
            <p:cNvPr id="46" name="TextBox 45"/>
            <p:cNvSpPr txBox="1"/>
            <p:nvPr/>
          </p:nvSpPr>
          <p:spPr>
            <a:xfrm>
              <a:off x="288035" y="3502755"/>
              <a:ext cx="8002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WP4.1</a:t>
              </a:r>
              <a:endParaRPr lang="en-US" dirty="0"/>
            </a:p>
          </p:txBody>
        </p:sp>
        <p:cxnSp>
          <p:nvCxnSpPr>
            <p:cNvPr id="47" name="Straight Connector 46"/>
            <p:cNvCxnSpPr/>
            <p:nvPr/>
          </p:nvCxnSpPr>
          <p:spPr>
            <a:xfrm flipV="1">
              <a:off x="1021814" y="3687421"/>
              <a:ext cx="1000359" cy="8745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550229" y="4536455"/>
            <a:ext cx="1782457" cy="645832"/>
            <a:chOff x="276891" y="4706351"/>
            <a:chExt cx="1782457" cy="645832"/>
          </a:xfrm>
        </p:grpSpPr>
        <p:sp>
          <p:nvSpPr>
            <p:cNvPr id="42" name="TextBox 41"/>
            <p:cNvSpPr txBox="1"/>
            <p:nvPr/>
          </p:nvSpPr>
          <p:spPr>
            <a:xfrm>
              <a:off x="276891" y="4807431"/>
              <a:ext cx="8002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WP4.5</a:t>
              </a:r>
              <a:endParaRPr lang="en-US" dirty="0"/>
            </a:p>
          </p:txBody>
        </p:sp>
        <p:sp>
          <p:nvSpPr>
            <p:cNvPr id="43" name="Right Brace 42"/>
            <p:cNvSpPr/>
            <p:nvPr/>
          </p:nvSpPr>
          <p:spPr>
            <a:xfrm rot="10800000">
              <a:off x="995797" y="4706351"/>
              <a:ext cx="1063551" cy="645832"/>
            </a:xfrm>
            <a:prstGeom prst="rightBrac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531432" y="5291021"/>
            <a:ext cx="1797536" cy="924194"/>
            <a:chOff x="258094" y="5460917"/>
            <a:chExt cx="1797536" cy="924194"/>
          </a:xfrm>
        </p:grpSpPr>
        <p:sp>
          <p:nvSpPr>
            <p:cNvPr id="40" name="TextBox 39"/>
            <p:cNvSpPr txBox="1"/>
            <p:nvPr/>
          </p:nvSpPr>
          <p:spPr>
            <a:xfrm>
              <a:off x="258094" y="5732347"/>
              <a:ext cx="8002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WP4.6</a:t>
              </a:r>
              <a:endParaRPr lang="en-US" dirty="0"/>
            </a:p>
          </p:txBody>
        </p:sp>
        <p:sp>
          <p:nvSpPr>
            <p:cNvPr id="41" name="Right Brace 40"/>
            <p:cNvSpPr/>
            <p:nvPr/>
          </p:nvSpPr>
          <p:spPr>
            <a:xfrm rot="10800000">
              <a:off x="995797" y="5460917"/>
              <a:ext cx="1059833" cy="924194"/>
            </a:xfrm>
            <a:prstGeom prst="rightBrac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583672" y="6252399"/>
            <a:ext cx="1741200" cy="369332"/>
            <a:chOff x="583672" y="6252399"/>
            <a:chExt cx="1741200" cy="369332"/>
          </a:xfrm>
        </p:grpSpPr>
        <p:sp>
          <p:nvSpPr>
            <p:cNvPr id="13" name="TextBox 12"/>
            <p:cNvSpPr txBox="1"/>
            <p:nvPr/>
          </p:nvSpPr>
          <p:spPr>
            <a:xfrm>
              <a:off x="583672" y="6252399"/>
              <a:ext cx="8002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WP1.3</a:t>
              </a:r>
              <a:endParaRPr lang="en-US" dirty="0"/>
            </a:p>
          </p:txBody>
        </p:sp>
        <p:cxnSp>
          <p:nvCxnSpPr>
            <p:cNvPr id="14" name="Straight Connector 13"/>
            <p:cNvCxnSpPr/>
            <p:nvPr/>
          </p:nvCxnSpPr>
          <p:spPr>
            <a:xfrm flipV="1">
              <a:off x="1324513" y="6434988"/>
              <a:ext cx="1000359" cy="8745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Box 5"/>
          <p:cNvSpPr txBox="1"/>
          <p:nvPr/>
        </p:nvSpPr>
        <p:spPr>
          <a:xfrm>
            <a:off x="7092280" y="2969207"/>
            <a:ext cx="1594520" cy="92333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More from Matthew </a:t>
            </a:r>
            <a:r>
              <a:rPr lang="en-US" dirty="0" err="1" smtClean="0"/>
              <a:t>Viljoen</a:t>
            </a:r>
            <a:r>
              <a:rPr lang="en-US" dirty="0" smtClean="0"/>
              <a:t> after</a:t>
            </a:r>
            <a:endParaRPr lang="en-US" dirty="0"/>
          </a:p>
        </p:txBody>
      </p:sp>
      <p:grpSp>
        <p:nvGrpSpPr>
          <p:cNvPr id="75" name="Group 74"/>
          <p:cNvGrpSpPr/>
          <p:nvPr/>
        </p:nvGrpSpPr>
        <p:grpSpPr>
          <a:xfrm>
            <a:off x="565087" y="1548700"/>
            <a:ext cx="1730423" cy="403414"/>
            <a:chOff x="565087" y="1548700"/>
            <a:chExt cx="1730423" cy="403414"/>
          </a:xfrm>
        </p:grpSpPr>
        <p:sp>
          <p:nvSpPr>
            <p:cNvPr id="52" name="TextBox 51"/>
            <p:cNvSpPr txBox="1"/>
            <p:nvPr/>
          </p:nvSpPr>
          <p:spPr>
            <a:xfrm>
              <a:off x="565087" y="1556792"/>
              <a:ext cx="8002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WP2.2</a:t>
              </a:r>
              <a:endParaRPr lang="en-US" dirty="0"/>
            </a:p>
          </p:txBody>
        </p:sp>
        <p:sp>
          <p:nvSpPr>
            <p:cNvPr id="57" name="Right Brace 56"/>
            <p:cNvSpPr/>
            <p:nvPr/>
          </p:nvSpPr>
          <p:spPr>
            <a:xfrm rot="10800000">
              <a:off x="1295151" y="1548700"/>
              <a:ext cx="1000359" cy="403414"/>
            </a:xfrm>
            <a:prstGeom prst="rightBrace">
              <a:avLst>
                <a:gd name="adj1" fmla="val 8333"/>
                <a:gd name="adj2" fmla="val 45849"/>
              </a:avLst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64413" y="2121959"/>
            <a:ext cx="1734138" cy="369332"/>
            <a:chOff x="585259" y="2121959"/>
            <a:chExt cx="1734138" cy="369332"/>
          </a:xfrm>
        </p:grpSpPr>
        <p:sp>
          <p:nvSpPr>
            <p:cNvPr id="58" name="TextBox 57"/>
            <p:cNvSpPr txBox="1"/>
            <p:nvPr/>
          </p:nvSpPr>
          <p:spPr>
            <a:xfrm>
              <a:off x="585259" y="2121959"/>
              <a:ext cx="8002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WP5.2</a:t>
              </a:r>
              <a:endParaRPr lang="en-US" dirty="0"/>
            </a:p>
          </p:txBody>
        </p:sp>
        <p:cxnSp>
          <p:nvCxnSpPr>
            <p:cNvPr id="59" name="Straight Connector 58"/>
            <p:cNvCxnSpPr/>
            <p:nvPr/>
          </p:nvCxnSpPr>
          <p:spPr>
            <a:xfrm flipV="1">
              <a:off x="1319038" y="2306625"/>
              <a:ext cx="1000359" cy="8745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Group 65"/>
          <p:cNvGrpSpPr/>
          <p:nvPr/>
        </p:nvGrpSpPr>
        <p:grpSpPr>
          <a:xfrm>
            <a:off x="583672" y="4022327"/>
            <a:ext cx="1734138" cy="369332"/>
            <a:chOff x="288035" y="3502755"/>
            <a:chExt cx="1734138" cy="369332"/>
          </a:xfrm>
        </p:grpSpPr>
        <p:sp>
          <p:nvSpPr>
            <p:cNvPr id="67" name="TextBox 66"/>
            <p:cNvSpPr txBox="1"/>
            <p:nvPr/>
          </p:nvSpPr>
          <p:spPr>
            <a:xfrm>
              <a:off x="288035" y="3502755"/>
              <a:ext cx="8002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WP4.1</a:t>
              </a:r>
              <a:endParaRPr lang="en-US" dirty="0"/>
            </a:p>
          </p:txBody>
        </p:sp>
        <p:cxnSp>
          <p:nvCxnSpPr>
            <p:cNvPr id="68" name="Straight Connector 67"/>
            <p:cNvCxnSpPr/>
            <p:nvPr/>
          </p:nvCxnSpPr>
          <p:spPr>
            <a:xfrm flipV="1">
              <a:off x="1021814" y="3687421"/>
              <a:ext cx="1000359" cy="8745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68"/>
          <p:cNvGrpSpPr/>
          <p:nvPr/>
        </p:nvGrpSpPr>
        <p:grpSpPr>
          <a:xfrm>
            <a:off x="566983" y="3692052"/>
            <a:ext cx="1734138" cy="369332"/>
            <a:chOff x="288035" y="3502755"/>
            <a:chExt cx="1734138" cy="369332"/>
          </a:xfrm>
        </p:grpSpPr>
        <p:sp>
          <p:nvSpPr>
            <p:cNvPr id="70" name="TextBox 69"/>
            <p:cNvSpPr txBox="1"/>
            <p:nvPr/>
          </p:nvSpPr>
          <p:spPr>
            <a:xfrm>
              <a:off x="288035" y="3502755"/>
              <a:ext cx="8002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WP4.2</a:t>
              </a:r>
              <a:endParaRPr lang="en-US" dirty="0"/>
            </a:p>
          </p:txBody>
        </p:sp>
        <p:cxnSp>
          <p:nvCxnSpPr>
            <p:cNvPr id="71" name="Straight Connector 70"/>
            <p:cNvCxnSpPr/>
            <p:nvPr/>
          </p:nvCxnSpPr>
          <p:spPr>
            <a:xfrm flipV="1">
              <a:off x="1021814" y="3687421"/>
              <a:ext cx="1000359" cy="8745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Group 75"/>
          <p:cNvGrpSpPr/>
          <p:nvPr/>
        </p:nvGrpSpPr>
        <p:grpSpPr>
          <a:xfrm>
            <a:off x="561371" y="3286305"/>
            <a:ext cx="1734138" cy="369332"/>
            <a:chOff x="561371" y="3286305"/>
            <a:chExt cx="1734138" cy="369332"/>
          </a:xfrm>
        </p:grpSpPr>
        <p:sp>
          <p:nvSpPr>
            <p:cNvPr id="73" name="TextBox 72"/>
            <p:cNvSpPr txBox="1"/>
            <p:nvPr/>
          </p:nvSpPr>
          <p:spPr>
            <a:xfrm>
              <a:off x="561371" y="3286305"/>
              <a:ext cx="8002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WP4.4</a:t>
              </a:r>
              <a:endParaRPr lang="en-US" dirty="0"/>
            </a:p>
          </p:txBody>
        </p:sp>
        <p:cxnSp>
          <p:nvCxnSpPr>
            <p:cNvPr id="74" name="Straight Connector 73"/>
            <p:cNvCxnSpPr/>
            <p:nvPr/>
          </p:nvCxnSpPr>
          <p:spPr>
            <a:xfrm flipV="1">
              <a:off x="1295150" y="3470971"/>
              <a:ext cx="1000359" cy="8745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67152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Calibri" charset="0"/>
                <a:ea typeface="Calibri" charset="0"/>
                <a:cs typeface="Calibri" charset="0"/>
              </a:rPr>
              <a:pPr/>
              <a:t>24</a:t>
            </a:fld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SIAM in EOSC-hub</a:t>
            </a:r>
            <a:endParaRPr lang="en-US" dirty="0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04236"/>
            <a:ext cx="2133600" cy="365125"/>
          </a:xfrm>
        </p:spPr>
        <p:txBody>
          <a:bodyPr/>
          <a:lstStyle/>
          <a:p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9 Jan 2018, Amsterdam</a:t>
            </a:r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7" name="Inhaltsplatzhalter 3"/>
          <p:cNvSpPr>
            <a:spLocks noGrp="1"/>
          </p:cNvSpPr>
          <p:nvPr>
            <p:ph idx="1"/>
          </p:nvPr>
        </p:nvSpPr>
        <p:spPr>
          <a:xfrm>
            <a:off x="293913" y="1446918"/>
            <a:ext cx="8650516" cy="1090762"/>
          </a:xfrm>
        </p:spPr>
        <p:txBody>
          <a:bodyPr>
            <a:normAutofit fontScale="70000" lnSpcReduction="20000"/>
          </a:bodyPr>
          <a:lstStyle/>
          <a:p>
            <a:r>
              <a:rPr lang="en-US" sz="2500" b="1" dirty="0">
                <a:latin typeface="Calibri" charset="0"/>
                <a:ea typeface="Calibri" charset="0"/>
                <a:cs typeface="Calibri" charset="0"/>
              </a:rPr>
              <a:t>Service Integration and Management (SIAM</a:t>
            </a:r>
            <a:r>
              <a:rPr lang="en-US" sz="2500" b="1" dirty="0" smtClean="0">
                <a:latin typeface="Calibri" charset="0"/>
                <a:ea typeface="Calibri" charset="0"/>
                <a:cs typeface="Calibri" charset="0"/>
              </a:rPr>
              <a:t>)</a:t>
            </a:r>
          </a:p>
          <a:p>
            <a:pPr lvl="1"/>
            <a:r>
              <a:rPr lang="en-US" sz="2500" dirty="0" smtClean="0">
                <a:latin typeface="Calibri" charset="0"/>
                <a:ea typeface="Calibri" charset="0"/>
                <a:cs typeface="Calibri" charset="0"/>
              </a:rPr>
              <a:t>An </a:t>
            </a:r>
            <a:r>
              <a:rPr lang="en-US" sz="2500" dirty="0">
                <a:latin typeface="Calibri" charset="0"/>
                <a:ea typeface="Calibri" charset="0"/>
                <a:cs typeface="Calibri" charset="0"/>
              </a:rPr>
              <a:t>approach to managing multiple suppliers of services </a:t>
            </a:r>
            <a:r>
              <a:rPr lang="en-US" sz="2500" dirty="0" smtClean="0">
                <a:latin typeface="Calibri" charset="0"/>
                <a:ea typeface="Calibri" charset="0"/>
                <a:cs typeface="Calibri" charset="0"/>
              </a:rPr>
              <a:t>and </a:t>
            </a:r>
            <a:r>
              <a:rPr lang="en-US" sz="2500" dirty="0">
                <a:latin typeface="Calibri" charset="0"/>
                <a:ea typeface="Calibri" charset="0"/>
                <a:cs typeface="Calibri" charset="0"/>
              </a:rPr>
              <a:t>integrating them to provide a single business-facing IT </a:t>
            </a:r>
            <a:r>
              <a:rPr lang="en-US" sz="2500" dirty="0" err="1" smtClean="0">
                <a:latin typeface="Calibri" charset="0"/>
                <a:ea typeface="Calibri" charset="0"/>
                <a:cs typeface="Calibri" charset="0"/>
              </a:rPr>
              <a:t>organisation</a:t>
            </a:r>
            <a:endParaRPr lang="en-US" sz="2500" dirty="0" smtClean="0">
              <a:latin typeface="Calibri" charset="0"/>
              <a:ea typeface="Calibri" charset="0"/>
              <a:cs typeface="Calibri" charset="0"/>
            </a:endParaRPr>
          </a:p>
          <a:p>
            <a:pPr lvl="1"/>
            <a:r>
              <a:rPr lang="en-US" sz="2500" dirty="0" smtClean="0">
                <a:latin typeface="Calibri" charset="0"/>
                <a:ea typeface="Calibri" charset="0"/>
                <a:cs typeface="Calibri" charset="0"/>
              </a:rPr>
              <a:t>Offers multiple structures to be explored during project</a:t>
            </a:r>
            <a:endParaRPr lang="en-US" sz="2300" dirty="0">
              <a:latin typeface="Calibri" charset="0"/>
              <a:ea typeface="Calibri" charset="0"/>
              <a:cs typeface="Calibri" charset="0"/>
            </a:endParaRPr>
          </a:p>
          <a:p>
            <a:endParaRPr lang="en-US" sz="2300" noProof="0" dirty="0" smtClean="0">
              <a:latin typeface="Calibri" charset="0"/>
              <a:ea typeface="Calibri" charset="0"/>
              <a:cs typeface="Calibri" charset="0"/>
            </a:endParaRPr>
          </a:p>
          <a:p>
            <a:endParaRPr lang="en-US" sz="2300" noProof="0" dirty="0" smtClean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10" name="Picture 2" descr="creen Shot 2017-04-26 at 10.47.2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629547"/>
            <a:ext cx="6460167" cy="3674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389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Calibri" charset="0"/>
                <a:ea typeface="Calibri" charset="0"/>
                <a:cs typeface="Calibri" charset="0"/>
              </a:rPr>
              <a:pPr/>
              <a:t>25</a:t>
            </a:fld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51720" y="2852936"/>
            <a:ext cx="6635080" cy="1224136"/>
          </a:xfrm>
        </p:spPr>
        <p:txBody>
          <a:bodyPr/>
          <a:lstStyle/>
          <a:p>
            <a:r>
              <a:rPr lang="en-US" sz="3600" i="1" dirty="0" smtClean="0">
                <a:latin typeface="Calibri" charset="0"/>
                <a:ea typeface="Calibri" charset="0"/>
                <a:cs typeface="Calibri" charset="0"/>
              </a:rPr>
              <a:t>Key activities and results</a:t>
            </a:r>
            <a:endParaRPr lang="en-US" sz="3600" i="1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04236"/>
            <a:ext cx="2133600" cy="365125"/>
          </a:xfrm>
        </p:spPr>
        <p:txBody>
          <a:bodyPr/>
          <a:lstStyle/>
          <a:p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9 Jan 2018, Amsterdam</a:t>
            </a:r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6913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Calibri" charset="0"/>
                <a:ea typeface="Calibri" charset="0"/>
                <a:cs typeface="Calibri" charset="0"/>
              </a:rPr>
              <a:pPr/>
              <a:t>26</a:t>
            </a:fld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activities and expected results</a:t>
            </a:r>
            <a:endParaRPr lang="en-US" dirty="0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04236"/>
            <a:ext cx="2133600" cy="365125"/>
          </a:xfrm>
        </p:spPr>
        <p:txBody>
          <a:bodyPr/>
          <a:lstStyle/>
          <a:p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9 Jan 2018, Amsterdam</a:t>
            </a:r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323528" y="1484784"/>
            <a:ext cx="8363272" cy="4837834"/>
          </a:xfrm>
        </p:spPr>
        <p:txBody>
          <a:bodyPr>
            <a:normAutofit lnSpcReduction="10000"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b="1" dirty="0" smtClean="0">
                <a:latin typeface="Calibri" charset="0"/>
                <a:ea typeface="Calibri" charset="0"/>
                <a:cs typeface="Calibri" charset="0"/>
              </a:rPr>
              <a:t>WP1.3</a:t>
            </a:r>
            <a:r>
              <a:rPr lang="en-US" b="1" dirty="0">
                <a:latin typeface="Calibri" charset="0"/>
                <a:ea typeface="Calibri" charset="0"/>
                <a:cs typeface="Calibri" charset="0"/>
              </a:rPr>
              <a:t>: </a:t>
            </a:r>
            <a:r>
              <a:rPr lang="en-US" b="1" dirty="0" smtClean="0">
                <a:latin typeface="Calibri" charset="0"/>
                <a:ea typeface="Calibri" charset="0"/>
                <a:cs typeface="Calibri" charset="0"/>
              </a:rPr>
              <a:t>Service </a:t>
            </a:r>
            <a:r>
              <a:rPr lang="en-US" b="1" dirty="0">
                <a:latin typeface="Calibri" charset="0"/>
                <a:ea typeface="Calibri" charset="0"/>
                <a:cs typeface="Calibri" charset="0"/>
              </a:rPr>
              <a:t>Management </a:t>
            </a:r>
            <a:r>
              <a:rPr lang="en-US" b="1" dirty="0" smtClean="0">
                <a:latin typeface="Calibri" charset="0"/>
                <a:ea typeface="Calibri" charset="0"/>
                <a:cs typeface="Calibri" charset="0"/>
              </a:rPr>
              <a:t>System, </a:t>
            </a:r>
            <a:r>
              <a:rPr lang="en-US" b="1" dirty="0">
                <a:latin typeface="Calibri" charset="0"/>
                <a:ea typeface="Calibri" charset="0"/>
                <a:cs typeface="Calibri" charset="0"/>
              </a:rPr>
              <a:t>Continual </a:t>
            </a:r>
            <a:r>
              <a:rPr lang="en-US" b="1" dirty="0" smtClean="0">
                <a:latin typeface="Calibri" charset="0"/>
                <a:ea typeface="Calibri" charset="0"/>
                <a:cs typeface="Calibri" charset="0"/>
              </a:rPr>
              <a:t>Improvement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I</a:t>
            </a: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ntegrated service management system (Confluence)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sz="2000" dirty="0" smtClean="0"/>
              <a:t>Conducted 2 audits (ITEMO) on the level </a:t>
            </a:r>
            <a:r>
              <a:rPr lang="en-US" sz="2000" dirty="0"/>
              <a:t>of conformity and effectiveness of service management processes </a:t>
            </a:r>
            <a:r>
              <a:rPr lang="en-US" sz="2000" dirty="0" smtClean="0"/>
              <a:t>according </a:t>
            </a:r>
            <a:r>
              <a:rPr lang="en-US" sz="2000" dirty="0"/>
              <a:t>to the </a:t>
            </a:r>
            <a:r>
              <a:rPr lang="en-US" sz="2000" dirty="0" err="1" smtClean="0"/>
              <a:t>FitSM</a:t>
            </a:r>
            <a:endParaRPr lang="en-US" sz="2000" dirty="0">
              <a:latin typeface="Calibri" charset="0"/>
              <a:ea typeface="Calibri" charset="0"/>
              <a:cs typeface="Calibri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b="1" dirty="0" smtClean="0">
                <a:latin typeface="Calibri" charset="0"/>
                <a:ea typeface="Calibri" charset="0"/>
                <a:cs typeface="Calibri" charset="0"/>
              </a:rPr>
              <a:t>WP2.2</a:t>
            </a:r>
            <a:r>
              <a:rPr lang="en-US" b="1" dirty="0">
                <a:latin typeface="Calibri" charset="0"/>
                <a:ea typeface="Calibri" charset="0"/>
                <a:cs typeface="Calibri" charset="0"/>
              </a:rPr>
              <a:t>: Service roadmap, </a:t>
            </a:r>
            <a:r>
              <a:rPr lang="en-US" b="1" dirty="0" smtClean="0">
                <a:latin typeface="Calibri" charset="0"/>
                <a:ea typeface="Calibri" charset="0"/>
                <a:cs typeface="Calibri" charset="0"/>
              </a:rPr>
              <a:t>Portfolio </a:t>
            </a:r>
            <a:r>
              <a:rPr lang="en-US" b="1" dirty="0">
                <a:latin typeface="Calibri" charset="0"/>
                <a:ea typeface="Calibri" charset="0"/>
                <a:cs typeface="Calibri" charset="0"/>
              </a:rPr>
              <a:t>and </a:t>
            </a:r>
            <a:r>
              <a:rPr lang="en-US" b="1" dirty="0" smtClean="0">
                <a:latin typeface="Calibri" charset="0"/>
                <a:ea typeface="Calibri" charset="0"/>
                <a:cs typeface="Calibri" charset="0"/>
              </a:rPr>
              <a:t>Catalogue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Defined and managed Service </a:t>
            </a: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Portfolio</a:t>
            </a:r>
            <a:endParaRPr lang="en-US" sz="2000" dirty="0">
              <a:latin typeface="Calibri" charset="0"/>
              <a:ea typeface="Calibri" charset="0"/>
              <a:cs typeface="Calibri" charset="0"/>
            </a:endParaRP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Published </a:t>
            </a: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Service 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Catalogue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b="1" dirty="0" smtClean="0">
                <a:latin typeface="Calibri" charset="0"/>
                <a:ea typeface="Calibri" charset="0"/>
                <a:cs typeface="Calibri" charset="0"/>
              </a:rPr>
              <a:t>WP4 </a:t>
            </a:r>
            <a:r>
              <a:rPr lang="en-US" b="1" dirty="0">
                <a:latin typeface="Calibri" charset="0"/>
                <a:ea typeface="Calibri" charset="0"/>
                <a:cs typeface="Calibri" charset="0"/>
              </a:rPr>
              <a:t>and WP5: Federated Service </a:t>
            </a:r>
            <a:r>
              <a:rPr lang="en-US" b="1" dirty="0" smtClean="0">
                <a:latin typeface="Calibri" charset="0"/>
                <a:ea typeface="Calibri" charset="0"/>
                <a:cs typeface="Calibri" charset="0"/>
              </a:rPr>
              <a:t>Management and Tools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Established and operational service management processes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Implemented service management tools and support</a:t>
            </a:r>
            <a:endParaRPr lang="en-US" sz="2000" dirty="0">
              <a:latin typeface="Calibri" charset="0"/>
              <a:ea typeface="Calibri" charset="0"/>
              <a:cs typeface="Calibri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b="1" dirty="0" smtClean="0">
                <a:latin typeface="Calibri" charset="0"/>
                <a:ea typeface="Calibri" charset="0"/>
                <a:cs typeface="Calibri" charset="0"/>
              </a:rPr>
              <a:t>WP11.3 </a:t>
            </a:r>
            <a:r>
              <a:rPr lang="en-US" b="1" dirty="0" err="1" smtClean="0">
                <a:latin typeface="Calibri" charset="0"/>
                <a:ea typeface="Calibri" charset="0"/>
                <a:cs typeface="Calibri" charset="0"/>
              </a:rPr>
              <a:t>FitSM</a:t>
            </a:r>
            <a:r>
              <a:rPr lang="en-US" b="1" dirty="0" smtClean="0">
                <a:latin typeface="Calibri" charset="0"/>
                <a:ea typeface="Calibri" charset="0"/>
                <a:cs typeface="Calibri" charset="0"/>
              </a:rPr>
              <a:t> Training and Certification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Delivered ~15 </a:t>
            </a:r>
            <a:r>
              <a:rPr lang="en-US" sz="2000" dirty="0" err="1" smtClean="0">
                <a:latin typeface="Calibri" charset="0"/>
                <a:ea typeface="Calibri" charset="0"/>
                <a:cs typeface="Calibri" charset="0"/>
              </a:rPr>
              <a:t>FitSM</a:t>
            </a: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 training courses and ~150 certificates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1st </a:t>
            </a: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course held 8-9 Jan 2018 (Foundation) - 15 participants </a:t>
            </a:r>
            <a:endParaRPr lang="en-US" sz="2000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57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67544" y="4987280"/>
            <a:ext cx="8352928" cy="601960"/>
          </a:xfrm>
        </p:spPr>
        <p:txBody>
          <a:bodyPr/>
          <a:lstStyle/>
          <a:p>
            <a:pPr algn="ctr"/>
            <a:r>
              <a:rPr lang="en-GB" sz="1800" dirty="0">
                <a:solidFill>
                  <a:schemeClr val="accent6">
                    <a:lumMod val="10000"/>
                  </a:schemeClr>
                </a:solidFill>
              </a:rPr>
              <a:t>EOSC-hub Kick-off Meeting, 9 Jan 2018, </a:t>
            </a:r>
            <a:r>
              <a:rPr lang="en-GB" sz="1800" dirty="0" smtClean="0">
                <a:solidFill>
                  <a:schemeClr val="accent6">
                    <a:lumMod val="10000"/>
                  </a:schemeClr>
                </a:solidFill>
              </a:rPr>
              <a:t>Amsterdam</a:t>
            </a:r>
            <a:endParaRPr lang="en-GB" sz="1800" dirty="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323528" y="2253824"/>
            <a:ext cx="4877001" cy="138335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i="0" kern="1200" baseline="0">
                <a:solidFill>
                  <a:schemeClr val="bg1"/>
                </a:solidFill>
                <a:latin typeface="Alte DIN 1451 Mittelschrift gepraegt" charset="0"/>
                <a:ea typeface="Alte DIN 1451 Mittelschrift gepraegt" charset="0"/>
                <a:cs typeface="Alte DIN 1451 Mittelschrift gepraegt" charset="0"/>
              </a:defRPr>
            </a:lvl1pPr>
          </a:lstStyle>
          <a:p>
            <a:r>
              <a:rPr lang="en-GB" smtClean="0"/>
              <a:t>Thanks!</a:t>
            </a:r>
            <a:br>
              <a:rPr lang="en-GB" smtClean="0"/>
            </a:br>
            <a:r>
              <a:rPr lang="en-GB" smtClean="0"/>
              <a:t/>
            </a:r>
            <a:br>
              <a:rPr lang="en-GB" smtClean="0"/>
            </a:br>
            <a:r>
              <a:rPr lang="en-GB" dirty="0" smtClean="0"/>
              <a:t>Questions?</a:t>
            </a:r>
            <a:endParaRPr lang="en-GB" dirty="0"/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3199307" y="2013608"/>
            <a:ext cx="5025558" cy="4804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24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sy.holsinger@egi.eu</a:t>
            </a:r>
            <a:endParaRPr lang="en-GB" sz="2400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6559" y="2832877"/>
            <a:ext cx="456934" cy="308091"/>
          </a:xfrm>
          <a:prstGeom prst="rect">
            <a:avLst/>
          </a:prstGeom>
        </p:spPr>
      </p:pic>
      <p:sp>
        <p:nvSpPr>
          <p:cNvPr id="10" name="Title 4"/>
          <p:cNvSpPr txBox="1">
            <a:spLocks/>
          </p:cNvSpPr>
          <p:nvPr/>
        </p:nvSpPr>
        <p:spPr>
          <a:xfrm>
            <a:off x="3347864" y="2492896"/>
            <a:ext cx="5025558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2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@</a:t>
            </a:r>
            <a:r>
              <a:rPr lang="en-GB" sz="24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syholsinger</a:t>
            </a:r>
            <a:endParaRPr lang="en-GB" sz="2400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algn="r"/>
            <a:r>
              <a:rPr lang="en-GB" sz="21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@</a:t>
            </a:r>
            <a:r>
              <a:rPr lang="en-GB" sz="21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FitSM_Standard</a:t>
            </a:r>
            <a:endParaRPr lang="en-GB" sz="21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91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Calibri" charset="0"/>
                <a:ea typeface="Calibri" charset="0"/>
                <a:cs typeface="Calibri" charset="0"/>
              </a:rPr>
              <a:pPr/>
              <a:t>3</a:t>
            </a:fld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915816" y="2852936"/>
            <a:ext cx="4320480" cy="576064"/>
          </a:xfrm>
        </p:spPr>
        <p:txBody>
          <a:bodyPr/>
          <a:lstStyle/>
          <a:p>
            <a:r>
              <a:rPr lang="en-US" sz="3600" i="1" dirty="0" smtClean="0">
                <a:latin typeface="Calibri" charset="0"/>
                <a:ea typeface="Calibri" charset="0"/>
                <a:cs typeface="Calibri" charset="0"/>
              </a:rPr>
              <a:t>Intro to ITSM</a:t>
            </a:r>
            <a:endParaRPr lang="en-US" sz="3600" i="1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04236"/>
            <a:ext cx="2133600" cy="365125"/>
          </a:xfrm>
        </p:spPr>
        <p:txBody>
          <a:bodyPr/>
          <a:lstStyle/>
          <a:p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9 Jan 2018, Amsterdam</a:t>
            </a:r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03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Calibri" charset="0"/>
                <a:ea typeface="Calibri" charset="0"/>
                <a:cs typeface="Calibri" charset="0"/>
              </a:rPr>
              <a:pPr/>
              <a:t>4</a:t>
            </a:fld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 Service Management</a:t>
            </a:r>
            <a:endParaRPr lang="en-US" dirty="0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04236"/>
            <a:ext cx="2133600" cy="365125"/>
          </a:xfrm>
        </p:spPr>
        <p:txBody>
          <a:bodyPr/>
          <a:lstStyle/>
          <a:p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9 Jan 2018, Amsterdam</a:t>
            </a:r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86150" y="1484784"/>
            <a:ext cx="5854002" cy="4837834"/>
          </a:xfrm>
        </p:spPr>
        <p:txBody>
          <a:bodyPr>
            <a:norm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b="1" dirty="0">
                <a:latin typeface="Calibri" charset="0"/>
                <a:ea typeface="Calibri" charset="0"/>
                <a:cs typeface="Calibri" charset="0"/>
              </a:rPr>
              <a:t>Why IT </a:t>
            </a:r>
            <a:r>
              <a:rPr lang="en-US" b="1" dirty="0" smtClean="0">
                <a:latin typeface="Calibri" charset="0"/>
                <a:ea typeface="Calibri" charset="0"/>
                <a:cs typeface="Calibri" charset="0"/>
              </a:rPr>
              <a:t>service management (ITSM)?</a:t>
            </a:r>
            <a:endParaRPr lang="en-US" b="1" dirty="0">
              <a:latin typeface="Calibri" charset="0"/>
              <a:ea typeface="Calibri" charset="0"/>
              <a:cs typeface="Calibri" charset="0"/>
            </a:endParaRP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About 80% of all </a:t>
            </a: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IT service 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outages originate from "</a:t>
            </a: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people 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and process </a:t>
            </a: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issues"</a:t>
            </a:r>
            <a:endParaRPr lang="en-US" sz="2000" dirty="0">
              <a:latin typeface="Calibri" charset="0"/>
              <a:ea typeface="Calibri" charset="0"/>
              <a:cs typeface="Calibri" charset="0"/>
            </a:endParaRP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Duration of outages and degradations </a:t>
            </a: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significantly dependent on non-technical factors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b="1" dirty="0">
                <a:latin typeface="Calibri" charset="0"/>
                <a:ea typeface="Calibri" charset="0"/>
                <a:cs typeface="Calibri" charset="0"/>
              </a:rPr>
              <a:t>IT </a:t>
            </a:r>
            <a:r>
              <a:rPr lang="en-US" b="1" dirty="0" smtClean="0">
                <a:latin typeface="Calibri" charset="0"/>
                <a:ea typeface="Calibri" charset="0"/>
                <a:cs typeface="Calibri" charset="0"/>
              </a:rPr>
              <a:t>service management</a:t>
            </a:r>
            <a:endParaRPr lang="en-US" b="1" dirty="0">
              <a:latin typeface="Calibri" charset="0"/>
              <a:ea typeface="Calibri" charset="0"/>
              <a:cs typeface="Calibri" charset="0"/>
            </a:endParaRP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Focuses on the provision of high 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quality IT services </a:t>
            </a: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that </a:t>
            </a: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meet customers' </a:t>
            </a: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and </a:t>
            </a: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users’ expectations</a:t>
            </a:r>
            <a:endParaRPr lang="en-US" sz="2000" b="1" dirty="0">
              <a:solidFill>
                <a:schemeClr val="tx2">
                  <a:lumMod val="60000"/>
                  <a:lumOff val="4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Defines, establishes 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and </a:t>
            </a: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maintains service management </a:t>
            </a: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processes 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through assigned </a:t>
            </a: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roles 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and responsibilities</a:t>
            </a:r>
          </a:p>
        </p:txBody>
      </p:sp>
      <p:pic>
        <p:nvPicPr>
          <p:cNvPr id="9" name="Grafik 10" descr="process-issues-gartner-2010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19303" y="1666875"/>
            <a:ext cx="3632200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13"/>
          <p:cNvSpPr>
            <a:spLocks/>
          </p:cNvSpPr>
          <p:nvPr/>
        </p:nvSpPr>
        <p:spPr bwMode="auto">
          <a:xfrm>
            <a:off x="5527228" y="5254625"/>
            <a:ext cx="3797300" cy="620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57799" bIns="0"/>
          <a:lstStyle/>
          <a:p>
            <a:pPr marL="57150" algn="ctr"/>
            <a:r>
              <a:rPr lang="en-US" sz="1600" dirty="0">
                <a:cs typeface="Arial" charset="0"/>
                <a:sym typeface="LMU CompatilFact" pitchFamily="2" charset="0"/>
              </a:rPr>
              <a:t>Reasons for service outages</a:t>
            </a:r>
          </a:p>
          <a:p>
            <a:pPr marL="57150" algn="ctr"/>
            <a:r>
              <a:rPr lang="en-US" sz="1600" dirty="0">
                <a:cs typeface="Arial" charset="0"/>
                <a:sym typeface="LMU CompatilFact" pitchFamily="2" charset="0"/>
              </a:rPr>
              <a:t>[</a:t>
            </a:r>
            <a:r>
              <a:rPr lang="en-US" sz="1600" dirty="0" smtClean="0">
                <a:cs typeface="Arial" charset="0"/>
                <a:sym typeface="LMU CompatilFact" pitchFamily="2" charset="0"/>
              </a:rPr>
              <a:t>Gartner]</a:t>
            </a:r>
            <a:endParaRPr lang="en-US" sz="1600" dirty="0">
              <a:cs typeface="Arial" charset="0"/>
              <a:sym typeface="LMU CompatilFac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65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Calibri" charset="0"/>
                <a:ea typeface="Calibri" charset="0"/>
                <a:cs typeface="Calibri" charset="0"/>
              </a:rPr>
              <a:pPr/>
              <a:t>5</a:t>
            </a:fld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ITSM Success Factors</a:t>
            </a:r>
            <a:endParaRPr lang="en-US" dirty="0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04236"/>
            <a:ext cx="2133600" cy="365125"/>
          </a:xfrm>
        </p:spPr>
        <p:txBody>
          <a:bodyPr/>
          <a:lstStyle/>
          <a:p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9 Jan 2018, Amsterdam</a:t>
            </a:r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graphicFrame>
        <p:nvGraphicFramePr>
          <p:cNvPr id="11" name="Inhaltsplatzhalt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7417252"/>
              </p:ext>
            </p:extLst>
          </p:nvPr>
        </p:nvGraphicFramePr>
        <p:xfrm>
          <a:off x="251520" y="1340768"/>
          <a:ext cx="8229600" cy="46260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Textfeld 4"/>
          <p:cNvSpPr txBox="1"/>
          <p:nvPr/>
        </p:nvSpPr>
        <p:spPr>
          <a:xfrm>
            <a:off x="179512" y="3150834"/>
            <a:ext cx="206566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Typical tools for service management: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Workflow support tool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(Trouble) ticket tool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Wiki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Excel sheets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Word templates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…</a:t>
            </a:r>
          </a:p>
        </p:txBody>
      </p:sp>
      <p:sp>
        <p:nvSpPr>
          <p:cNvPr id="13" name="Textfeld 6"/>
          <p:cNvSpPr txBox="1"/>
          <p:nvPr/>
        </p:nvSpPr>
        <p:spPr>
          <a:xfrm>
            <a:off x="6804248" y="3150834"/>
            <a:ext cx="237626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Typical service management processes: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Service portfolio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Service level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Incident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Change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Capacity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Information security management</a:t>
            </a: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88848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Calibri" charset="0"/>
                <a:ea typeface="Calibri" charset="0"/>
                <a:cs typeface="Calibri" charset="0"/>
              </a:rPr>
              <a:pPr/>
              <a:t>6</a:t>
            </a:fld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process?</a:t>
            </a:r>
            <a:endParaRPr lang="en-US" dirty="0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04236"/>
            <a:ext cx="2133600" cy="365125"/>
          </a:xfrm>
        </p:spPr>
        <p:txBody>
          <a:bodyPr/>
          <a:lstStyle/>
          <a:p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9 Jan 2018, Amsterdam</a:t>
            </a:r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1" name="Inhaltsplatzhalter 4"/>
          <p:cNvSpPr>
            <a:spLocks noGrp="1"/>
          </p:cNvSpPr>
          <p:nvPr>
            <p:ph idx="1"/>
          </p:nvPr>
        </p:nvSpPr>
        <p:spPr>
          <a:xfrm>
            <a:off x="457200" y="2780928"/>
            <a:ext cx="8229600" cy="3541689"/>
          </a:xfrm>
        </p:spPr>
        <p:txBody>
          <a:bodyPr>
            <a:normAutofit/>
          </a:bodyPr>
          <a:lstStyle/>
          <a:p>
            <a:endParaRPr lang="en-GB" dirty="0" smtClean="0"/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GB" dirty="0" smtClean="0">
                <a:latin typeface="Calibri" charset="0"/>
                <a:ea typeface="Calibri" charset="0"/>
                <a:cs typeface="Calibri" charset="0"/>
              </a:rPr>
              <a:t>3 basic facts about IT service management processes: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GB" sz="2000" dirty="0" smtClean="0">
                <a:latin typeface="Calibri" charset="0"/>
                <a:ea typeface="Calibri" charset="0"/>
                <a:cs typeface="Calibri" charset="0"/>
              </a:rPr>
              <a:t>ITSM processes support the delivery of IT services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GB" sz="2000" dirty="0" smtClean="0">
                <a:latin typeface="Calibri" charset="0"/>
                <a:ea typeface="Calibri" charset="0"/>
                <a:cs typeface="Calibri" charset="0"/>
              </a:rPr>
              <a:t>To provide one IT service to a customer, often several processes are needed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GB" sz="2000" dirty="0" smtClean="0">
                <a:latin typeface="Calibri" charset="0"/>
                <a:ea typeface="Calibri" charset="0"/>
                <a:cs typeface="Calibri" charset="0"/>
              </a:rPr>
              <a:t>An IT service being successfully delivered is the result from many processes successfully operating and interacting</a:t>
            </a:r>
          </a:p>
        </p:txBody>
      </p:sp>
      <p:graphicFrame>
        <p:nvGraphicFramePr>
          <p:cNvPr id="12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4945433"/>
              </p:ext>
            </p:extLst>
          </p:nvPr>
        </p:nvGraphicFramePr>
        <p:xfrm>
          <a:off x="457200" y="1593351"/>
          <a:ext cx="8229600" cy="1187577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8229600"/>
              </a:tblGrid>
              <a:tr h="237515">
                <a:tc>
                  <a:txBody>
                    <a:bodyPr/>
                    <a:lstStyle/>
                    <a:p>
                      <a:pPr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de-DE" sz="1400" dirty="0" smtClean="0">
                          <a:effectLst/>
                        </a:rPr>
                        <a:t>Definition </a:t>
                      </a:r>
                      <a:r>
                        <a:rPr lang="en-US" sz="1400" noProof="0" dirty="0" smtClean="0">
                          <a:effectLst/>
                        </a:rPr>
                        <a:t>following</a:t>
                      </a:r>
                      <a:r>
                        <a:rPr lang="de-DE" sz="1400" baseline="0" dirty="0" smtClean="0">
                          <a:effectLst/>
                        </a:rPr>
                        <a:t> FitSM-0:</a:t>
                      </a:r>
                      <a:endParaRPr lang="de-DE" sz="14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95006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Process:</a:t>
                      </a:r>
                    </a:p>
                    <a:p>
                      <a:pPr lvl="1"/>
                      <a:r>
                        <a:rPr lang="en-GB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Set of </a:t>
                      </a:r>
                      <a:r>
                        <a:rPr lang="en-GB" sz="1800" b="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activities</a:t>
                      </a:r>
                      <a:r>
                        <a:rPr lang="en-GB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that bring about a specific objective or set of results from a set of defined inputs.</a:t>
                      </a:r>
                      <a:endParaRPr lang="de-DE" sz="1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601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Calibri" charset="0"/>
                <a:ea typeface="Calibri" charset="0"/>
                <a:cs typeface="Calibri" charset="0"/>
              </a:rPr>
              <a:pPr/>
              <a:t>7</a:t>
            </a:fld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comprises a process?</a:t>
            </a:r>
            <a:endParaRPr lang="en-US" dirty="0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04236"/>
            <a:ext cx="2133600" cy="365125"/>
          </a:xfrm>
        </p:spPr>
        <p:txBody>
          <a:bodyPr/>
          <a:lstStyle/>
          <a:p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9 Jan 2018, Amsterdam</a:t>
            </a:r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graphicFrame>
        <p:nvGraphicFramePr>
          <p:cNvPr id="9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6132417"/>
              </p:ext>
            </p:extLst>
          </p:nvPr>
        </p:nvGraphicFramePr>
        <p:xfrm>
          <a:off x="457200" y="1556792"/>
          <a:ext cx="8229600" cy="44176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6380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Calibri" charset="0"/>
                <a:ea typeface="Calibri" charset="0"/>
                <a:cs typeface="Calibri" charset="0"/>
              </a:rPr>
              <a:pPr/>
              <a:t>8</a:t>
            </a:fld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Roles and Responsibilities (People)</a:t>
            </a:r>
            <a:endParaRPr lang="en-US" dirty="0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04236"/>
            <a:ext cx="2133600" cy="365125"/>
          </a:xfrm>
        </p:spPr>
        <p:txBody>
          <a:bodyPr/>
          <a:lstStyle/>
          <a:p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9 Jan 2018, Amsterdam</a:t>
            </a:r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3" name="Inhaltsplatzhalter 2"/>
          <p:cNvSpPr>
            <a:spLocks noGrp="1"/>
          </p:cNvSpPr>
          <p:nvPr>
            <p:ph idx="1"/>
          </p:nvPr>
        </p:nvSpPr>
        <p:spPr>
          <a:xfrm>
            <a:off x="457200" y="1696598"/>
            <a:ext cx="6222132" cy="4626019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Calibri" charset="0"/>
                <a:ea typeface="Calibri" charset="0"/>
                <a:cs typeface="Calibri" charset="0"/>
              </a:rPr>
              <a:t>SMS owner </a:t>
            </a:r>
            <a:r>
              <a:rPr lang="en-GB" sz="2400" dirty="0" smtClean="0">
                <a:latin typeface="Calibri" charset="0"/>
                <a:ea typeface="Calibri" charset="0"/>
                <a:cs typeface="Calibri" charset="0"/>
              </a:rPr>
              <a:t>(x1)</a:t>
            </a:r>
          </a:p>
          <a:p>
            <a:r>
              <a:rPr lang="en-GB" dirty="0">
                <a:latin typeface="Calibri" charset="0"/>
                <a:ea typeface="Calibri" charset="0"/>
                <a:cs typeface="Calibri" charset="0"/>
              </a:rPr>
              <a:t>SMS manager </a:t>
            </a:r>
            <a:r>
              <a:rPr lang="en-GB" sz="2400" dirty="0">
                <a:latin typeface="Calibri" charset="0"/>
                <a:ea typeface="Calibri" charset="0"/>
                <a:cs typeface="Calibri" charset="0"/>
              </a:rPr>
              <a:t>(x1)</a:t>
            </a:r>
            <a:endParaRPr lang="en-GB" sz="2400" dirty="0" smtClean="0">
              <a:latin typeface="Calibri" charset="0"/>
              <a:ea typeface="Calibri" charset="0"/>
              <a:cs typeface="Calibri" charset="0"/>
            </a:endParaRPr>
          </a:p>
          <a:p>
            <a:r>
              <a:rPr lang="en-GB" dirty="0" smtClean="0">
                <a:latin typeface="Calibri" charset="0"/>
                <a:ea typeface="Calibri" charset="0"/>
                <a:cs typeface="Calibri" charset="0"/>
              </a:rPr>
              <a:t>Process owner </a:t>
            </a:r>
            <a:r>
              <a:rPr lang="en-GB" sz="2400" dirty="0" smtClean="0">
                <a:latin typeface="Calibri" charset="0"/>
                <a:ea typeface="Calibri" charset="0"/>
                <a:cs typeface="Calibri" charset="0"/>
              </a:rPr>
              <a:t>(</a:t>
            </a:r>
            <a:r>
              <a:rPr lang="en-GB" sz="2400" dirty="0">
                <a:latin typeface="Calibri" charset="0"/>
                <a:ea typeface="Calibri" charset="0"/>
                <a:cs typeface="Calibri" charset="0"/>
              </a:rPr>
              <a:t>optional; x1 per process)</a:t>
            </a:r>
            <a:endParaRPr lang="en-GB" dirty="0" smtClean="0">
              <a:latin typeface="Calibri" charset="0"/>
              <a:ea typeface="Calibri" charset="0"/>
              <a:cs typeface="Calibri" charset="0"/>
            </a:endParaRPr>
          </a:p>
          <a:p>
            <a:r>
              <a:rPr lang="en-GB" dirty="0" smtClean="0">
                <a:latin typeface="Calibri" charset="0"/>
                <a:ea typeface="Calibri" charset="0"/>
                <a:cs typeface="Calibri" charset="0"/>
              </a:rPr>
              <a:t>Process manager </a:t>
            </a:r>
            <a:r>
              <a:rPr lang="en-GB" sz="2400" dirty="0" smtClean="0">
                <a:latin typeface="Calibri" charset="0"/>
                <a:ea typeface="Calibri" charset="0"/>
                <a:cs typeface="Calibri" charset="0"/>
              </a:rPr>
              <a:t>(x1 per process)</a:t>
            </a:r>
          </a:p>
          <a:p>
            <a:r>
              <a:rPr lang="en-GB" dirty="0" smtClean="0">
                <a:latin typeface="Calibri" charset="0"/>
                <a:ea typeface="Calibri" charset="0"/>
                <a:cs typeface="Calibri" charset="0"/>
              </a:rPr>
              <a:t>Case </a:t>
            </a:r>
            <a:r>
              <a:rPr lang="en-GB" dirty="0">
                <a:latin typeface="Calibri" charset="0"/>
                <a:ea typeface="Calibri" charset="0"/>
                <a:cs typeface="Calibri" charset="0"/>
              </a:rPr>
              <a:t>owner </a:t>
            </a:r>
            <a:r>
              <a:rPr lang="en-GB" sz="2400" dirty="0">
                <a:latin typeface="Calibri" charset="0"/>
                <a:ea typeface="Calibri" charset="0"/>
                <a:cs typeface="Calibri" charset="0"/>
              </a:rPr>
              <a:t>(</a:t>
            </a:r>
            <a:r>
              <a:rPr lang="en-GB" sz="2400" dirty="0" smtClean="0">
                <a:latin typeface="Calibri" charset="0"/>
                <a:ea typeface="Calibri" charset="0"/>
                <a:cs typeface="Calibri" charset="0"/>
              </a:rPr>
              <a:t>x1 per case </a:t>
            </a:r>
            <a:r>
              <a:rPr lang="mr-IN" sz="2400" dirty="0" smtClean="0">
                <a:latin typeface="Calibri" charset="0"/>
                <a:ea typeface="Calibri" charset="0"/>
                <a:cs typeface="Calibri" charset="0"/>
              </a:rPr>
              <a:t>–</a:t>
            </a:r>
            <a:r>
              <a:rPr lang="en-GB" sz="2400" dirty="0" smtClean="0">
                <a:latin typeface="Calibri" charset="0"/>
                <a:ea typeface="Calibri" charset="0"/>
                <a:cs typeface="Calibri" charset="0"/>
              </a:rPr>
              <a:t> e.g. SLA, incident)</a:t>
            </a:r>
          </a:p>
          <a:p>
            <a:r>
              <a:rPr lang="en-GB" dirty="0" smtClean="0">
                <a:latin typeface="Calibri" charset="0"/>
                <a:ea typeface="Calibri" charset="0"/>
                <a:cs typeface="Calibri" charset="0"/>
              </a:rPr>
              <a:t>Member of process staff</a:t>
            </a:r>
          </a:p>
          <a:p>
            <a:r>
              <a:rPr lang="en-GB" dirty="0" smtClean="0">
                <a:latin typeface="Calibri" charset="0"/>
                <a:ea typeface="Calibri" charset="0"/>
                <a:cs typeface="Calibri" charset="0"/>
              </a:rPr>
              <a:t>Service </a:t>
            </a:r>
            <a:r>
              <a:rPr lang="en-GB" dirty="0">
                <a:latin typeface="Calibri" charset="0"/>
                <a:ea typeface="Calibri" charset="0"/>
                <a:cs typeface="Calibri" charset="0"/>
              </a:rPr>
              <a:t>owner </a:t>
            </a:r>
            <a:r>
              <a:rPr lang="en-GB" sz="2400" dirty="0">
                <a:latin typeface="Calibri" charset="0"/>
                <a:ea typeface="Calibri" charset="0"/>
                <a:cs typeface="Calibri" charset="0"/>
              </a:rPr>
              <a:t>(x1 per </a:t>
            </a:r>
            <a:r>
              <a:rPr lang="en-GB" sz="2400" dirty="0" smtClean="0">
                <a:latin typeface="Calibri" charset="0"/>
                <a:ea typeface="Calibri" charset="0"/>
                <a:cs typeface="Calibri" charset="0"/>
              </a:rPr>
              <a:t>service)</a:t>
            </a:r>
          </a:p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(Internal) ITSM consultant</a:t>
            </a:r>
          </a:p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(Internal) ITSM auditor</a:t>
            </a:r>
            <a:endParaRPr lang="en-GB" dirty="0">
              <a:solidFill>
                <a:schemeClr val="bg1">
                  <a:lumMod val="5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7236296" y="1916832"/>
            <a:ext cx="1403078" cy="3750469"/>
            <a:chOff x="7308863" y="2212106"/>
            <a:chExt cx="1403078" cy="3750469"/>
          </a:xfrm>
        </p:grpSpPr>
        <p:sp>
          <p:nvSpPr>
            <p:cNvPr id="25" name="Rechteck 8"/>
            <p:cNvSpPr/>
            <p:nvPr/>
          </p:nvSpPr>
          <p:spPr>
            <a:xfrm>
              <a:off x="7308863" y="2212106"/>
              <a:ext cx="1403078" cy="578197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64291" tIns="32146" rIns="64291" bIns="32146" anchor="ctr"/>
            <a:lstStyle/>
            <a:p>
              <a:pPr algn="ctr">
                <a:defRPr/>
              </a:pPr>
              <a:r>
                <a:rPr lang="en-US" sz="1400" b="1" smtClean="0">
                  <a:solidFill>
                    <a:schemeClr val="tx1"/>
                  </a:solidFill>
                  <a:latin typeface="+mj-lt"/>
                </a:rPr>
                <a:t>Process owner</a:t>
              </a:r>
              <a:endParaRPr lang="en-US" sz="1400" b="1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26" name="Rechteck 9"/>
            <p:cNvSpPr/>
            <p:nvPr/>
          </p:nvSpPr>
          <p:spPr>
            <a:xfrm>
              <a:off x="7308863" y="3873028"/>
              <a:ext cx="1403078" cy="578197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64291" tIns="32146" rIns="64291" bIns="32146" anchor="ctr"/>
            <a:lstStyle/>
            <a:p>
              <a:pPr algn="ctr">
                <a:defRPr/>
              </a:pPr>
              <a:r>
                <a:rPr lang="en-US" sz="1400" b="1" smtClean="0">
                  <a:solidFill>
                    <a:schemeClr val="tx1"/>
                  </a:solidFill>
                  <a:latin typeface="+mj-lt"/>
                </a:rPr>
                <a:t>Process manager</a:t>
              </a:r>
              <a:endParaRPr lang="en-US" sz="1400" b="1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27" name="Rechteck 10"/>
            <p:cNvSpPr/>
            <p:nvPr/>
          </p:nvSpPr>
          <p:spPr>
            <a:xfrm>
              <a:off x="7308863" y="5384378"/>
              <a:ext cx="1403078" cy="578197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64291" tIns="32146" rIns="64291" bIns="32146" anchor="ctr"/>
            <a:lstStyle/>
            <a:p>
              <a:pPr algn="ctr">
                <a:defRPr/>
              </a:pPr>
              <a:r>
                <a:rPr lang="en-US" sz="1400" b="1" smtClean="0">
                  <a:solidFill>
                    <a:schemeClr val="tx1"/>
                  </a:solidFill>
                  <a:latin typeface="+mj-lt"/>
                </a:rPr>
                <a:t>Process</a:t>
              </a:r>
              <a:br>
                <a:rPr lang="en-US" sz="1400" b="1" smtClean="0">
                  <a:solidFill>
                    <a:schemeClr val="tx1"/>
                  </a:solidFill>
                  <a:latin typeface="+mj-lt"/>
                </a:rPr>
              </a:br>
              <a:r>
                <a:rPr lang="en-US" sz="1400" b="1" smtClean="0">
                  <a:solidFill>
                    <a:schemeClr val="tx1"/>
                  </a:solidFill>
                  <a:latin typeface="+mj-lt"/>
                </a:rPr>
                <a:t>staff </a:t>
              </a:r>
              <a:r>
                <a:rPr lang="en-US" sz="1400" b="1">
                  <a:solidFill>
                    <a:schemeClr val="tx1"/>
                  </a:solidFill>
                  <a:latin typeface="+mj-lt"/>
                </a:rPr>
                <a:t>m</a:t>
              </a:r>
              <a:r>
                <a:rPr lang="en-US" sz="1400" b="1" smtClean="0">
                  <a:solidFill>
                    <a:schemeClr val="tx1"/>
                  </a:solidFill>
                  <a:latin typeface="+mj-lt"/>
                </a:rPr>
                <a:t>ember</a:t>
              </a:r>
              <a:endParaRPr lang="en-US" sz="1400" b="1">
                <a:solidFill>
                  <a:schemeClr val="tx1"/>
                </a:solidFill>
                <a:latin typeface="+mj-lt"/>
              </a:endParaRPr>
            </a:p>
          </p:txBody>
        </p:sp>
        <p:cxnSp>
          <p:nvCxnSpPr>
            <p:cNvPr id="28" name="Gerade Verbindung 9"/>
            <p:cNvCxnSpPr/>
            <p:nvPr/>
          </p:nvCxnSpPr>
          <p:spPr>
            <a:xfrm rot="5400000">
              <a:off x="7469040" y="3332224"/>
              <a:ext cx="1082725" cy="1117"/>
            </a:xfrm>
            <a:prstGeom prst="lin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29" name="Gerade Verbindung 11"/>
            <p:cNvCxnSpPr/>
            <p:nvPr/>
          </p:nvCxnSpPr>
          <p:spPr>
            <a:xfrm rot="5400000">
              <a:off x="7544384" y="4917801"/>
              <a:ext cx="932036" cy="1117"/>
            </a:xfrm>
            <a:prstGeom prst="lin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sp>
          <p:nvSpPr>
            <p:cNvPr id="30" name="Textfeld 12"/>
            <p:cNvSpPr txBox="1">
              <a:spLocks noChangeArrowheads="1"/>
            </p:cNvSpPr>
            <p:nvPr/>
          </p:nvSpPr>
          <p:spPr bwMode="auto">
            <a:xfrm>
              <a:off x="8058957" y="2801465"/>
              <a:ext cx="234033" cy="311141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lIns="64291" tIns="32146" rIns="64291" bIns="32146">
              <a:spAutoFit/>
            </a:bodyPr>
            <a:lstStyle/>
            <a:p>
              <a:r>
                <a:rPr lang="de-DE" sz="1600">
                  <a:latin typeface="+mj-lt"/>
                </a:rPr>
                <a:t>1</a:t>
              </a:r>
            </a:p>
          </p:txBody>
        </p:sp>
        <p:sp>
          <p:nvSpPr>
            <p:cNvPr id="31" name="Textfeld 13"/>
            <p:cNvSpPr txBox="1">
              <a:spLocks noChangeArrowheads="1"/>
            </p:cNvSpPr>
            <p:nvPr/>
          </p:nvSpPr>
          <p:spPr bwMode="auto">
            <a:xfrm>
              <a:off x="8058958" y="3551559"/>
              <a:ext cx="445630" cy="311141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lIns="64291" tIns="32146" rIns="64291" bIns="32146">
              <a:spAutoFit/>
            </a:bodyPr>
            <a:lstStyle/>
            <a:p>
              <a:r>
                <a:rPr lang="de-DE" sz="1600">
                  <a:latin typeface="+mj-lt"/>
                </a:rPr>
                <a:t>1..*</a:t>
              </a:r>
            </a:p>
          </p:txBody>
        </p:sp>
        <p:sp>
          <p:nvSpPr>
            <p:cNvPr id="32" name="Textfeld 14"/>
            <p:cNvSpPr txBox="1">
              <a:spLocks noChangeArrowheads="1"/>
            </p:cNvSpPr>
            <p:nvPr/>
          </p:nvSpPr>
          <p:spPr bwMode="auto">
            <a:xfrm>
              <a:off x="8058957" y="4515965"/>
              <a:ext cx="234033" cy="311141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lIns="64291" tIns="32146" rIns="64291" bIns="32146">
              <a:spAutoFit/>
            </a:bodyPr>
            <a:lstStyle/>
            <a:p>
              <a:r>
                <a:rPr lang="de-DE" sz="1600">
                  <a:latin typeface="+mj-lt"/>
                </a:rPr>
                <a:t>1</a:t>
              </a:r>
            </a:p>
          </p:txBody>
        </p:sp>
        <p:sp>
          <p:nvSpPr>
            <p:cNvPr id="33" name="Textfeld 15"/>
            <p:cNvSpPr txBox="1">
              <a:spLocks noChangeArrowheads="1"/>
            </p:cNvSpPr>
            <p:nvPr/>
          </p:nvSpPr>
          <p:spPr bwMode="auto">
            <a:xfrm>
              <a:off x="8058958" y="5059560"/>
              <a:ext cx="445630" cy="311141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lIns="64291" tIns="32146" rIns="64291" bIns="32146">
              <a:spAutoFit/>
            </a:bodyPr>
            <a:lstStyle/>
            <a:p>
              <a:r>
                <a:rPr lang="de-DE" sz="1600">
                  <a:latin typeface="+mj-lt"/>
                </a:rPr>
                <a:t>1..*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8280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Calibri" charset="0"/>
                <a:ea typeface="Calibri" charset="0"/>
                <a:cs typeface="Calibri" charset="0"/>
              </a:rPr>
              <a:pPr/>
              <a:t>9</a:t>
            </a:fld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 (Technology)</a:t>
            </a:r>
            <a:endParaRPr lang="en-US" dirty="0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04236"/>
            <a:ext cx="2133600" cy="365125"/>
          </a:xfrm>
        </p:spPr>
        <p:txBody>
          <a:bodyPr/>
          <a:lstStyle/>
          <a:p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9 Jan 2018, Amsterdam</a:t>
            </a:r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8" name="Inhaltsplatzhalter 2"/>
          <p:cNvSpPr>
            <a:spLocks noGrp="1"/>
          </p:cNvSpPr>
          <p:nvPr>
            <p:ph idx="1"/>
          </p:nvPr>
        </p:nvSpPr>
        <p:spPr>
          <a:xfrm>
            <a:off x="86150" y="1844824"/>
            <a:ext cx="3477738" cy="4477794"/>
          </a:xfrm>
        </p:spPr>
        <p:txBody>
          <a:bodyPr>
            <a:norm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b="1" dirty="0" smtClean="0">
                <a:latin typeface="Calibri" charset="0"/>
                <a:ea typeface="Calibri" charset="0"/>
                <a:cs typeface="Calibri" charset="0"/>
              </a:rPr>
              <a:t>Ticket tool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e.g. GGUS, </a:t>
            </a: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JIRA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endParaRPr lang="en-US" sz="2000" dirty="0">
              <a:latin typeface="Calibri" charset="0"/>
              <a:ea typeface="Calibri" charset="0"/>
              <a:cs typeface="Calibri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b="1" dirty="0" smtClean="0">
                <a:latin typeface="Calibri" charset="0"/>
                <a:ea typeface="Calibri" charset="0"/>
                <a:cs typeface="Calibri" charset="0"/>
              </a:rPr>
              <a:t>Wiki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e.g. Confluence, Wikimedia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endParaRPr lang="en-US" sz="2000" dirty="0">
              <a:latin typeface="Calibri" charset="0"/>
              <a:ea typeface="Calibri" charset="0"/>
              <a:cs typeface="Calibri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b="1" dirty="0" smtClean="0">
                <a:latin typeface="Calibri" charset="0"/>
                <a:ea typeface="Calibri" charset="0"/>
                <a:cs typeface="Calibri" charset="0"/>
              </a:rPr>
              <a:t>Templates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e</a:t>
            </a: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.g. Word 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docs, Excel, Google Apps, Forms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836712"/>
            <a:ext cx="3347864" cy="10192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4191" y="1887495"/>
            <a:ext cx="5039810" cy="230208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8271" y="4287657"/>
            <a:ext cx="2175148" cy="20467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176" y="4315758"/>
            <a:ext cx="2590800" cy="162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958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1">
  <a:themeElements>
    <a:clrScheme name="Eudat-Color">
      <a:dk1>
        <a:srgbClr val="515151"/>
      </a:dk1>
      <a:lt1>
        <a:sysClr val="window" lastClr="FFFFFF"/>
      </a:lt1>
      <a:dk2>
        <a:srgbClr val="1F497D"/>
      </a:dk2>
      <a:lt2>
        <a:srgbClr val="EEECE1"/>
      </a:lt2>
      <a:accent1>
        <a:srgbClr val="1B216E"/>
      </a:accent1>
      <a:accent2>
        <a:srgbClr val="B01813"/>
      </a:accent2>
      <a:accent3>
        <a:srgbClr val="DF3A10"/>
      </a:accent3>
      <a:accent4>
        <a:srgbClr val="F39605"/>
      </a:accent4>
      <a:accent5>
        <a:srgbClr val="FBBE09"/>
      </a:accent5>
      <a:accent6>
        <a:srgbClr val="FFF3E6"/>
      </a:accent6>
      <a:hlink>
        <a:srgbClr val="B11913"/>
      </a:hlink>
      <a:folHlink>
        <a:srgbClr val="DF3B13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MODnet_PPT_template" id="{94FD5FB4-A648-4C41-A45E-DC1B56821C8E}" vid="{6F891982-9957-D443-80E9-5627794D2BB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EOSCHub_PPT</Template>
  <TotalTime>4884</TotalTime>
  <Words>1515</Words>
  <Application>Microsoft Macintosh PowerPoint</Application>
  <PresentationFormat>On-screen Show (4:3)</PresentationFormat>
  <Paragraphs>381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41" baseType="lpstr">
      <vt:lpstr>Alte DIN 1451 Mittelschrift</vt:lpstr>
      <vt:lpstr>Alte DIN 1451 Mittelschrift gepraegt</vt:lpstr>
      <vt:lpstr>Arial Narrow</vt:lpstr>
      <vt:lpstr>Calibri</vt:lpstr>
      <vt:lpstr>Calibri Light</vt:lpstr>
      <vt:lpstr>DIN Next LT Pro</vt:lpstr>
      <vt:lpstr>Helvetica Neue</vt:lpstr>
      <vt:lpstr>LMU CompatilFact</vt:lpstr>
      <vt:lpstr>MS Gothic</vt:lpstr>
      <vt:lpstr>Open Sans</vt:lpstr>
      <vt:lpstr>Segoe UI</vt:lpstr>
      <vt:lpstr>Times New Roman</vt:lpstr>
      <vt:lpstr>Arial</vt:lpstr>
      <vt:lpstr>Presentation1</vt:lpstr>
      <vt:lpstr>EOSC-hub IT Service Management</vt:lpstr>
      <vt:lpstr>Content Outline</vt:lpstr>
      <vt:lpstr>Intro to ITSM</vt:lpstr>
      <vt:lpstr>IT Service Management</vt:lpstr>
      <vt:lpstr>ITSM Success Factors</vt:lpstr>
      <vt:lpstr>What is a process?</vt:lpstr>
      <vt:lpstr>What comprises a process?</vt:lpstr>
      <vt:lpstr>Roles and Responsibilities (People)</vt:lpstr>
      <vt:lpstr>Tools (Technology)</vt:lpstr>
      <vt:lpstr>History and Overview of FitSM</vt:lpstr>
      <vt:lpstr>History of the FitSM standard</vt:lpstr>
      <vt:lpstr>What is FitSM?</vt:lpstr>
      <vt:lpstr>Third way for ITSM</vt:lpstr>
      <vt:lpstr>FitSM Standard Family and Licenses</vt:lpstr>
      <vt:lpstr>FitSM Process Model</vt:lpstr>
      <vt:lpstr>FitSM-0: Overview and Vocabulary</vt:lpstr>
      <vt:lpstr>Key concepts: Service vs. Service Component</vt:lpstr>
      <vt:lpstr>Key concepts: Service Portfolio vs. Service Catalogue</vt:lpstr>
      <vt:lpstr>Key concepts: SLA vs. OLA</vt:lpstr>
      <vt:lpstr>FitSM-1: Requirements</vt:lpstr>
      <vt:lpstr>FitSM Training and Certification Programme</vt:lpstr>
      <vt:lpstr>EOSC-hub ITSM Implementation</vt:lpstr>
      <vt:lpstr>FitSM Process Model mapped to EOSC-hub</vt:lpstr>
      <vt:lpstr>SIAM in EOSC-hub</vt:lpstr>
      <vt:lpstr>Key activities and results</vt:lpstr>
      <vt:lpstr>Key activities and expected results</vt:lpstr>
      <vt:lpstr>PowerPoint Presentation</vt:lpstr>
    </vt:vector>
  </TitlesOfParts>
  <Company/>
  <LinksUpToDate>false</LinksUpToDate>
  <SharedDoc>false</SharedDoc>
  <HyperlinksChanged>false</HyperlinksChanged>
  <AppVersion>15.0041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Sara</dc:creator>
  <cp:lastModifiedBy>Microsoft Office User</cp:lastModifiedBy>
  <cp:revision>175</cp:revision>
  <dcterms:created xsi:type="dcterms:W3CDTF">2017-10-02T12:41:48Z</dcterms:created>
  <dcterms:modified xsi:type="dcterms:W3CDTF">2018-01-09T08:16:18Z</dcterms:modified>
</cp:coreProperties>
</file>