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24"/>
  </p:notesMasterIdLst>
  <p:sldIdLst>
    <p:sldId id="261" r:id="rId2"/>
    <p:sldId id="318" r:id="rId3"/>
    <p:sldId id="336" r:id="rId4"/>
    <p:sldId id="340" r:id="rId5"/>
    <p:sldId id="341" r:id="rId6"/>
    <p:sldId id="342" r:id="rId7"/>
    <p:sldId id="339" r:id="rId8"/>
    <p:sldId id="335" r:id="rId9"/>
    <p:sldId id="338" r:id="rId10"/>
    <p:sldId id="321" r:id="rId11"/>
    <p:sldId id="322" r:id="rId12"/>
    <p:sldId id="323" r:id="rId13"/>
    <p:sldId id="324" r:id="rId14"/>
    <p:sldId id="325" r:id="rId15"/>
    <p:sldId id="326" r:id="rId16"/>
    <p:sldId id="327" r:id="rId17"/>
    <p:sldId id="328" r:id="rId18"/>
    <p:sldId id="314" r:id="rId19"/>
    <p:sldId id="329" r:id="rId20"/>
    <p:sldId id="308" r:id="rId21"/>
    <p:sldId id="309" r:id="rId22"/>
    <p:sldId id="31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5FB"/>
    <a:srgbClr val="C9FABC"/>
    <a:srgbClr val="246889"/>
    <a:srgbClr val="FCF7BA"/>
    <a:srgbClr val="FED1B8"/>
    <a:srgbClr val="006699"/>
    <a:srgbClr val="0E71B4"/>
    <a:srgbClr val="F6BBFB"/>
    <a:srgbClr val="F7B034"/>
    <a:srgbClr val="109E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934" autoAdjust="0"/>
    <p:restoredTop sz="98646" autoAdjust="0"/>
  </p:normalViewPr>
  <p:slideViewPr>
    <p:cSldViewPr>
      <p:cViewPr>
        <p:scale>
          <a:sx n="70" d="100"/>
          <a:sy n="70" d="100"/>
        </p:scale>
        <p:origin x="-7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0D696-3FDD-B64D-BCCD-A5C769FC78D6}" type="datetimeFigureOut">
              <a:rPr lang="en-US" smtClean="0"/>
              <a:t>1/11/2018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700F2E-E6F6-584A-8B3A-823D09DC150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9704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Firs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 userDrawn="1"/>
        </p:nvSpPr>
        <p:spPr>
          <a:xfrm>
            <a:off x="0" y="1690402"/>
            <a:ext cx="9144000" cy="2890727"/>
          </a:xfrm>
          <a:prstGeom prst="rect">
            <a:avLst/>
          </a:prstGeom>
          <a:solidFill>
            <a:srgbClr val="246889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043608" y="2153563"/>
            <a:ext cx="5110336" cy="72008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1" i="0" baseline="0">
                <a:solidFill>
                  <a:schemeClr val="bg1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43608" y="2996952"/>
            <a:ext cx="6400800" cy="60196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1500" b="0" i="0">
                <a:solidFill>
                  <a:schemeClr val="bg1"/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Sub-</a:t>
            </a:r>
            <a:r>
              <a:rPr lang="it-IT" dirty="0" err="1"/>
              <a:t>title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6013012" y="4725145"/>
            <a:ext cx="2735452" cy="30865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12" hasCustomPrompt="1"/>
          </p:nvPr>
        </p:nvSpPr>
        <p:spPr>
          <a:xfrm>
            <a:off x="4139954" y="5085184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Affiliation</a:t>
            </a:r>
          </a:p>
        </p:txBody>
      </p:sp>
      <p:sp>
        <p:nvSpPr>
          <p:cNvPr id="4" name="Rettangolo 3"/>
          <p:cNvSpPr/>
          <p:nvPr userDrawn="1"/>
        </p:nvSpPr>
        <p:spPr>
          <a:xfrm>
            <a:off x="1493912" y="6237312"/>
            <a:ext cx="567037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EOSC-hub receives funding from the European Union’s Horizon 2020 research and innovation </a:t>
            </a:r>
            <a:r>
              <a:rPr lang="en-US" sz="1000" kern="1200" dirty="0" err="1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programme</a:t>
            </a:r>
            <a:r>
              <a:rPr lang="en-US" sz="10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+mn-ea"/>
                <a:cs typeface="+mn-cs"/>
              </a:rPr>
              <a:t> under grant agreement No. 777536.</a:t>
            </a:r>
            <a:endParaRPr lang="en-GB" sz="1000" kern="1200" dirty="0">
              <a:solidFill>
                <a:schemeClr val="tx1"/>
              </a:solidFill>
              <a:latin typeface="Alte DIN 1451 Mittelschrift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magin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6072699"/>
            <a:ext cx="974228" cy="677652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93813"/>
            <a:ext cx="1500758" cy="915463"/>
          </a:xfrm>
          <a:prstGeom prst="rect">
            <a:avLst/>
          </a:prstGeom>
        </p:spPr>
      </p:pic>
      <p:pic>
        <p:nvPicPr>
          <p:cNvPr id="9" name="Immagin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32640"/>
            <a:ext cx="1368152" cy="1085835"/>
          </a:xfrm>
          <a:prstGeom prst="rect">
            <a:avLst/>
          </a:prstGeom>
        </p:spPr>
      </p:pic>
      <p:pic>
        <p:nvPicPr>
          <p:cNvPr id="11" name="Immagine 10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101455"/>
            <a:ext cx="1539080" cy="1051500"/>
          </a:xfrm>
          <a:prstGeom prst="rect">
            <a:avLst/>
          </a:prstGeom>
        </p:spPr>
      </p:pic>
      <p:sp>
        <p:nvSpPr>
          <p:cNvPr id="13" name="Text Placeholder 9"/>
          <p:cNvSpPr>
            <a:spLocks noGrp="1"/>
          </p:cNvSpPr>
          <p:nvPr>
            <p:ph type="body" sz="quarter" idx="13" hasCustomPrompt="1"/>
          </p:nvPr>
        </p:nvSpPr>
        <p:spPr>
          <a:xfrm>
            <a:off x="4139953" y="5517232"/>
            <a:ext cx="4608513" cy="35091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r">
              <a:buFont typeface="Arial" panose="020B0604020202020204" pitchFamily="34" charset="0"/>
              <a:buNone/>
              <a:defRPr sz="15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pPr lvl="0"/>
            <a:r>
              <a:rPr lang="en-US" dirty="0"/>
              <a:t>Email </a:t>
            </a:r>
          </a:p>
        </p:txBody>
      </p:sp>
    </p:spTree>
    <p:extLst>
      <p:ext uri="{BB962C8B-B14F-4D97-AF65-F5344CB8AC3E}">
        <p14:creationId xmlns:p14="http://schemas.microsoft.com/office/powerpoint/2010/main" val="993503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onten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323528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1" name="Rettangolo 10"/>
          <p:cNvSpPr/>
          <p:nvPr userDrawn="1"/>
        </p:nvSpPr>
        <p:spPr>
          <a:xfrm>
            <a:off x="323528" y="476674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contenut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1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2" name="Rettangolo 11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  <p:sp>
        <p:nvSpPr>
          <p:cNvPr id="15" name="Segnaposto contenuto 2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2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8001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2573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714500" indent="-342900">
              <a:buSzPct val="180000"/>
              <a:buFont typeface="Arial" panose="020B0604020202020204" pitchFamily="34" charset="0"/>
              <a:buChar char="•"/>
              <a:defRPr lang="it-IT" sz="240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171700" indent="-342900">
              <a:buSzPct val="180000"/>
              <a:buFont typeface="Arial" panose="020B0604020202020204" pitchFamily="34" charset="0"/>
              <a:buChar char="•"/>
              <a:defRPr lang="en-US" sz="240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648200" y="2022896"/>
            <a:ext cx="4038600" cy="4103267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marL="74295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2pPr>
            <a:lvl3pPr marL="11430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3pPr>
            <a:lvl4pPr marL="16002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it-IT" sz="2400" b="0" kern="1200" dirty="0" smtClean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4pPr>
            <a:lvl5pPr marL="2057400" indent="-342900" algn="l" defTabSz="457200" rtl="0" eaLnBrk="1" latinLnBrk="0" hangingPunct="1">
              <a:spcBef>
                <a:spcPct val="20000"/>
              </a:spcBef>
              <a:buSzPct val="180000"/>
              <a:buFont typeface="Arial" panose="020B0604020202020204" pitchFamily="34" charset="0"/>
              <a:buChar char="•"/>
              <a:defRPr lang="en-US" sz="2400" b="0" kern="1200" dirty="0">
                <a:solidFill>
                  <a:schemeClr val="tx1"/>
                </a:solidFill>
                <a:latin typeface="Alte DIN 1451 Mittelschrift" panose="020B0603020202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12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Alte DIN 1451 Mittelschrift gepraegt" charset="0"/>
                <a:ea typeface="Alte DIN 1451 Mittelschrift gepraegt" charset="0"/>
                <a:cs typeface="Alte DIN 1451 Mittelschrift gepraegt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13" name="Rettangolo 12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olo e testo vertical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1943123"/>
            <a:ext cx="8229600" cy="4078165"/>
          </a:xfrm>
          <a:prstGeom prst="rect">
            <a:avLst/>
          </a:prstGeom>
        </p:spPr>
        <p:txBody>
          <a:bodyPr vert="eaVert"/>
          <a:lstStyle>
            <a:lvl1pPr marL="2857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  <a:lvl2pPr marL="7429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2pPr>
            <a:lvl3pPr marL="12001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3pPr>
            <a:lvl4pPr marL="16573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4pPr>
            <a:lvl5pPr marL="2114550" indent="-285750">
              <a:buSzPct val="180000"/>
              <a:buFont typeface="Arial" panose="020B0604020202020204" pitchFamily="34" charset="0"/>
              <a:buChar char="•"/>
              <a:defRPr sz="2400" b="0" i="0" baseline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text</a:t>
            </a:r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042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04236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r>
              <a:rPr lang="en-US"/>
              <a:t>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04236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Alte DIN 1451 Mittelschrift" panose="020B0603020202020204" pitchFamily="34" charset="0"/>
                <a:ea typeface="Open Sans" charset="0"/>
                <a:cs typeface="Open Sans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‹Nr.›</a:t>
            </a:fld>
            <a:endParaRPr lang="en-US" dirty="0"/>
          </a:p>
        </p:txBody>
      </p:sp>
      <p:sp>
        <p:nvSpPr>
          <p:cNvPr id="8" name="Titolo 1"/>
          <p:cNvSpPr>
            <a:spLocks noGrp="1"/>
          </p:cNvSpPr>
          <p:nvPr>
            <p:ph type="title" hasCustomPrompt="1"/>
          </p:nvPr>
        </p:nvSpPr>
        <p:spPr>
          <a:xfrm>
            <a:off x="467544" y="620688"/>
            <a:ext cx="5472608" cy="576064"/>
          </a:xfrm>
          <a:prstGeom prst="rect">
            <a:avLst/>
          </a:prstGeom>
        </p:spPr>
        <p:txBody>
          <a:bodyPr vert="horz"/>
          <a:lstStyle>
            <a:lvl1pPr algn="l">
              <a:defRPr sz="2800" b="1" i="0">
                <a:solidFill>
                  <a:srgbClr val="246889"/>
                </a:solidFill>
                <a:latin typeface="DIN Next LT Pro" charset="0"/>
                <a:ea typeface="DIN Next LT Pro" charset="0"/>
                <a:cs typeface="DIN Next LT Pro" charset="0"/>
              </a:defRPr>
            </a:lvl1pPr>
          </a:lstStyle>
          <a:p>
            <a:r>
              <a:rPr lang="it-IT" dirty="0"/>
              <a:t>Click </a:t>
            </a:r>
            <a:r>
              <a:rPr lang="it-IT" dirty="0" err="1"/>
              <a:t>here</a:t>
            </a:r>
            <a:r>
              <a:rPr lang="it-IT" dirty="0"/>
              <a:t> to </a:t>
            </a:r>
            <a:r>
              <a:rPr lang="it-IT" dirty="0" err="1"/>
              <a:t>add</a:t>
            </a:r>
            <a:r>
              <a:rPr lang="it-IT" dirty="0"/>
              <a:t> Title</a:t>
            </a:r>
          </a:p>
        </p:txBody>
      </p:sp>
      <p:sp>
        <p:nvSpPr>
          <p:cNvPr id="9" name="Rettangolo 8"/>
          <p:cNvSpPr/>
          <p:nvPr userDrawn="1"/>
        </p:nvSpPr>
        <p:spPr>
          <a:xfrm>
            <a:off x="495063" y="476672"/>
            <a:ext cx="2016224" cy="45719"/>
          </a:xfrm>
          <a:prstGeom prst="rect">
            <a:avLst/>
          </a:prstGeom>
          <a:solidFill>
            <a:srgbClr val="0E71B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246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92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_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4" r:id="rId2"/>
    <p:sldLayoutId id="2147483708" r:id="rId3"/>
    <p:sldLayoutId id="2147483709" r:id="rId4"/>
    <p:sldLayoutId id="2147483710" r:id="rId5"/>
    <p:sldLayoutId id="2147483707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COZzwEArRexybn1zXx9D14vXNKWqAlH7mnWEWMuIZ0M/edit#gid=1510378844" TargetMode="Externa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Deliverable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Milestones" TargetMode="Externa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ndico.egi.eu/indico/category/225/" TargetMode="Externa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e7mpWgoP45wLNz_OTZn31cekUckYAKxVSqhaexZChFU/edit#gid=0" TargetMode="Externa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AMB" TargetMode="Externa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confluence.egi.eu/display/EOSC/Project+Results" TargetMode="Externa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ndico.egi.eu/indico/event/3548/timetable/#20180109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nzQ25XV0BNlzYxmoSZiOuSySdvOWUaDCziauOQyfFcI" TargetMode="Externa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s://confluence.egi.eu/display/EOSC/WP6+Common+Services:+Integration+and+Maintenance" TargetMode="External"/><Relationship Id="rId2" Type="http://schemas.openxmlformats.org/officeDocument/2006/relationships/hyperlink" Target="https://confluence.egi.eu/display/EOSC/Home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rive.google.com/drive/folders/0B8jWMwAsaTo-LWo1MGh5M2RXeFU" TargetMode="Externa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mailto:maria.f.iozzi@uninett.no" TargetMode="External"/><Relationship Id="rId3" Type="http://schemas.openxmlformats.org/officeDocument/2006/relationships/hyperlink" Target="mailto:enol.fernandez@egi.eu" TargetMode="External"/><Relationship Id="rId7" Type="http://schemas.openxmlformats.org/officeDocument/2006/relationships/hyperlink" Target="mailto:massol@cines.fr" TargetMode="External"/><Relationship Id="rId2" Type="http://schemas.openxmlformats.org/officeDocument/2006/relationships/hyperlink" Target="mailto:widmann@dkrz.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p.donoriodemeo@cineca.it" TargetMode="External"/><Relationship Id="rId5" Type="http://schemas.openxmlformats.org/officeDocument/2006/relationships/hyperlink" Target="mailto:micafer1@upv.es" TargetMode="External"/><Relationship Id="rId4" Type="http://schemas.openxmlformats.org/officeDocument/2006/relationships/hyperlink" Target="mailto:gmolto@dsic.upv.es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cs.google.com/spreadsheets/d/1y4q0QDpPTIMPNM8odnyJB57e0pmDG9oxbFioXSdOTcQ/edit#gid=18200724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043608" y="1844824"/>
            <a:ext cx="7488832" cy="720080"/>
          </a:xfrm>
        </p:spPr>
        <p:txBody>
          <a:bodyPr>
            <a:normAutofit fontScale="90000"/>
          </a:bodyPr>
          <a:lstStyle/>
          <a:p>
            <a:r>
              <a:rPr lang="en-GB" sz="4000" dirty="0"/>
              <a:t>EOSC-hub</a:t>
            </a:r>
            <a:br>
              <a:rPr lang="en-GB" sz="4000" dirty="0"/>
            </a:br>
            <a:r>
              <a:rPr lang="en-US" sz="3100" b="0" dirty="0" smtClean="0"/>
              <a:t>Kick-Off-Meeting WP6  - Introduction</a:t>
            </a: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3100" b="0" dirty="0"/>
              <a:t/>
            </a:r>
            <a:br>
              <a:rPr lang="en-US" sz="3100" b="0" dirty="0"/>
            </a:br>
            <a:r>
              <a:rPr lang="en-US" sz="2700" b="0" i="1" dirty="0" smtClean="0"/>
              <a:t>Andreas Schott </a:t>
            </a:r>
            <a:r>
              <a:rPr lang="en-US" sz="2700" b="0" i="1" dirty="0"/>
              <a:t>(MPCDF)</a:t>
            </a:r>
            <a:br>
              <a:rPr lang="en-US" sz="2700" b="0" i="1" dirty="0"/>
            </a:br>
            <a:endParaRPr lang="en-GB" sz="2700" i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67544" y="4987280"/>
            <a:ext cx="8352928" cy="601960"/>
          </a:xfrm>
        </p:spPr>
        <p:txBody>
          <a:bodyPr/>
          <a:lstStyle/>
          <a:p>
            <a:pPr algn="ctr"/>
            <a:r>
              <a:rPr lang="en-GB" sz="1800" smtClean="0">
                <a:solidFill>
                  <a:schemeClr val="accent6">
                    <a:lumMod val="10000"/>
                  </a:schemeClr>
                </a:solidFill>
              </a:rPr>
              <a:t>09 January 2018</a:t>
            </a:r>
            <a:endParaRPr lang="en-GB" sz="1800" dirty="0">
              <a:solidFill>
                <a:schemeClr val="accent6">
                  <a:lumMod val="1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3926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Things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WP6 </a:t>
            </a:r>
            <a:r>
              <a:rPr lang="en-US" b="1" dirty="0"/>
              <a:t>Work </a:t>
            </a:r>
            <a:r>
              <a:rPr lang="en-US" b="1" dirty="0" smtClean="0"/>
              <a:t>Plan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Preliminary </a:t>
            </a:r>
            <a:r>
              <a:rPr lang="en-US" b="1" dirty="0"/>
              <a:t>definition of lead authors for each deliverable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Preliminary definition of milestone owners in PY1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Define </a:t>
            </a:r>
            <a:r>
              <a:rPr lang="en-US" b="1" dirty="0" smtClean="0"/>
              <a:t>WP6 </a:t>
            </a:r>
            <a:r>
              <a:rPr lang="en-US" b="1" dirty="0"/>
              <a:t>regular </a:t>
            </a:r>
            <a:r>
              <a:rPr lang="en-US" b="1" dirty="0" smtClean="0"/>
              <a:t>meetings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Define/assess </a:t>
            </a:r>
            <a:r>
              <a:rPr lang="en-US" b="1" dirty="0"/>
              <a:t>preliminary quality metrics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Define </a:t>
            </a:r>
            <a:r>
              <a:rPr lang="en-US" b="1" dirty="0" smtClean="0"/>
              <a:t>(WP and task) team </a:t>
            </a:r>
            <a:r>
              <a:rPr lang="en-US" b="1" dirty="0"/>
              <a:t>memberships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Identify </a:t>
            </a:r>
            <a:r>
              <a:rPr lang="en-US" b="1" dirty="0" smtClean="0"/>
              <a:t>Key </a:t>
            </a:r>
            <a:r>
              <a:rPr lang="en-US" b="1" dirty="0"/>
              <a:t>Exploitation Results (KERs)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/>
              <a:t>EOSC-hub/</a:t>
            </a:r>
            <a:r>
              <a:rPr lang="en-US" b="1" dirty="0" err="1" smtClean="0"/>
              <a:t>OpenAIRE</a:t>
            </a:r>
            <a:r>
              <a:rPr lang="en-US" b="1" dirty="0" smtClean="0"/>
              <a:t> Advance collaboration - Assessment and impact of the work plan on WP6</a:t>
            </a:r>
            <a:br>
              <a:rPr lang="en-US" b="1" dirty="0" smtClean="0"/>
            </a:b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8776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Things: WP6 </a:t>
            </a:r>
            <a:r>
              <a:rPr lang="en-US" dirty="0"/>
              <a:t>Work Plan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Please, store it in the following spreadsheet:</a:t>
            </a:r>
            <a:br>
              <a:rPr lang="en-US" dirty="0"/>
            </a:br>
            <a:r>
              <a:rPr lang="de-DE" sz="2000" dirty="0">
                <a:hlinkClick r:id="rId2"/>
              </a:rPr>
              <a:t>https://docs.google.com/spreadsheets/d/1COZzwEArRexybn1zXx9D14vXNKWqAlH7mnWEWMuIZ0M/edit#gid=1510378844</a:t>
            </a:r>
            <a:endParaRPr lang="de-DE" dirty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r>
              <a:rPr lang="en-US" dirty="0"/>
              <a:t>Check the "instructions" tab before start to fill in your WP tab</a:t>
            </a:r>
            <a:r>
              <a:rPr lang="en-US" dirty="0" smtClean="0"/>
              <a:t>.</a:t>
            </a:r>
            <a:endParaRPr lang="en-US" b="1" dirty="0" smtClean="0"/>
          </a:p>
          <a:p>
            <a:r>
              <a:rPr lang="en-US" b="1" dirty="0" smtClean="0"/>
              <a:t>Detailed </a:t>
            </a:r>
            <a:r>
              <a:rPr lang="en-US" b="1" dirty="0"/>
              <a:t>12 month work plan specifying distribution of activities by </a:t>
            </a:r>
            <a:r>
              <a:rPr lang="en-US" b="1" dirty="0" smtClean="0"/>
              <a:t>task</a:t>
            </a:r>
          </a:p>
          <a:p>
            <a:pPr marL="400050" lvl="1" indent="0">
              <a:buNone/>
            </a:pPr>
            <a:r>
              <a:rPr lang="en-US" sz="2400" dirty="0" smtClean="0"/>
              <a:t>To </a:t>
            </a:r>
            <a:r>
              <a:rPr lang="en-US" sz="2400" dirty="0"/>
              <a:t>be </a:t>
            </a:r>
            <a:r>
              <a:rPr lang="en-US" sz="2400" dirty="0" smtClean="0"/>
              <a:t>finally approved </a:t>
            </a:r>
            <a:r>
              <a:rPr lang="en-US" sz="2400" dirty="0"/>
              <a:t>by end of Jan </a:t>
            </a:r>
            <a:r>
              <a:rPr lang="en-US" sz="2400" dirty="0" smtClean="0"/>
              <a:t>2018.</a:t>
            </a:r>
          </a:p>
          <a:p>
            <a:pPr marL="400050" lvl="1" indent="0">
              <a:buNone/>
            </a:pPr>
            <a:r>
              <a:rPr lang="en-US" sz="2400" dirty="0" smtClean="0"/>
              <a:t>Try to plan on a granularity of 3month if appropriate.</a:t>
            </a:r>
            <a:endParaRPr lang="en-US" sz="24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8233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24936" cy="576064"/>
          </a:xfrm>
        </p:spPr>
        <p:txBody>
          <a:bodyPr/>
          <a:lstStyle/>
          <a:p>
            <a:r>
              <a:rPr lang="en-US" dirty="0" smtClean="0"/>
              <a:t>Formal Things: WP6 Deliverables Lead authors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35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 smtClean="0">
                <a:hlinkClick r:id="rId2"/>
              </a:rPr>
              <a:t>confluence.egi.eu/display/EOSC/Deliverables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D6.1</a:t>
            </a:r>
            <a:r>
              <a:rPr lang="en-US" dirty="0" smtClean="0"/>
              <a:t> (M11): First release of common services SW</a:t>
            </a:r>
            <a:endParaRPr lang="en-US" b="1" dirty="0" smtClean="0"/>
          </a:p>
          <a:p>
            <a:pPr marL="0" indent="0">
              <a:buNone/>
              <a:tabLst>
                <a:tab pos="1800000" algn="l"/>
              </a:tabLst>
            </a:pPr>
            <a:r>
              <a:rPr lang="en-US" b="1" dirty="0" smtClean="0"/>
              <a:t>D6.2</a:t>
            </a:r>
            <a:r>
              <a:rPr lang="en-US" dirty="0" smtClean="0"/>
              <a:t> (M14): First report on the maintenance and</a:t>
            </a:r>
            <a:br>
              <a:rPr lang="en-US" dirty="0" smtClean="0"/>
            </a:br>
            <a:r>
              <a:rPr lang="en-US" dirty="0" smtClean="0"/>
              <a:t>                   integration of common services</a:t>
            </a:r>
            <a:endParaRPr lang="en-US" b="1" dirty="0" smtClean="0"/>
          </a:p>
          <a:p>
            <a:pPr marL="0" indent="0">
              <a:buNone/>
            </a:pPr>
            <a:r>
              <a:rPr lang="en-US" b="1" dirty="0" smtClean="0"/>
              <a:t>D6.3</a:t>
            </a:r>
            <a:r>
              <a:rPr lang="en-US" dirty="0" smtClean="0"/>
              <a:t> (M23</a:t>
            </a:r>
            <a:r>
              <a:rPr lang="en-US" dirty="0"/>
              <a:t>): </a:t>
            </a:r>
            <a:r>
              <a:rPr lang="en-US" dirty="0" smtClean="0"/>
              <a:t>Second </a:t>
            </a:r>
            <a:r>
              <a:rPr lang="en-US" dirty="0"/>
              <a:t>release of common services </a:t>
            </a:r>
            <a:r>
              <a:rPr lang="en-US" dirty="0" smtClean="0"/>
              <a:t>SW</a:t>
            </a:r>
            <a:endParaRPr lang="en-US" b="1" dirty="0" smtClean="0"/>
          </a:p>
          <a:p>
            <a:pPr marL="0" indent="0">
              <a:buNone/>
              <a:tabLst>
                <a:tab pos="1800000" algn="l"/>
              </a:tabLst>
            </a:pPr>
            <a:r>
              <a:rPr lang="en-US" b="1" dirty="0" smtClean="0"/>
              <a:t>D6.4</a:t>
            </a:r>
            <a:r>
              <a:rPr lang="en-US" dirty="0" smtClean="0"/>
              <a:t> (M26): Second </a:t>
            </a:r>
            <a:r>
              <a:rPr lang="en-US" dirty="0"/>
              <a:t>report on the maintenance and 		integration of common services</a:t>
            </a: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D6.5</a:t>
            </a:r>
            <a:r>
              <a:rPr lang="en-US" dirty="0" smtClean="0"/>
              <a:t> (M34</a:t>
            </a:r>
            <a:r>
              <a:rPr lang="en-US" dirty="0"/>
              <a:t>): </a:t>
            </a:r>
            <a:r>
              <a:rPr lang="en-US" dirty="0" smtClean="0"/>
              <a:t>Third </a:t>
            </a:r>
            <a:r>
              <a:rPr lang="en-US" dirty="0"/>
              <a:t>release of common services </a:t>
            </a:r>
            <a:r>
              <a:rPr lang="en-US" dirty="0" smtClean="0"/>
              <a:t>SW</a:t>
            </a:r>
            <a:endParaRPr lang="en-US" b="1" dirty="0" smtClean="0"/>
          </a:p>
          <a:p>
            <a:pPr marL="0" indent="0">
              <a:buNone/>
              <a:tabLst>
                <a:tab pos="1800000" algn="l"/>
              </a:tabLst>
            </a:pPr>
            <a:r>
              <a:rPr lang="en-US" b="1" dirty="0" smtClean="0"/>
              <a:t>D6.6</a:t>
            </a:r>
            <a:r>
              <a:rPr lang="en-US" dirty="0" smtClean="0"/>
              <a:t> (M36): Third </a:t>
            </a:r>
            <a:r>
              <a:rPr lang="en-US" dirty="0"/>
              <a:t>report on the maintenance and 		integration of common </a:t>
            </a:r>
            <a:r>
              <a:rPr lang="en-US" dirty="0" smtClean="0"/>
              <a:t>services</a:t>
            </a:r>
            <a:br>
              <a:rPr lang="en-US" dirty="0" smtClean="0"/>
            </a:br>
            <a:endParaRPr lang="en-US" b="1" dirty="0"/>
          </a:p>
          <a:p>
            <a:pPr marL="0" indent="0">
              <a:buNone/>
            </a:pPr>
            <a:r>
              <a:rPr lang="en-US" sz="2000" b="1" dirty="0"/>
              <a:t>	</a:t>
            </a:r>
            <a:r>
              <a:rPr lang="en-US" sz="2000" dirty="0"/>
              <a:t>To be approved by end of Jan 2018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192688" cy="576064"/>
          </a:xfrm>
        </p:spPr>
        <p:txBody>
          <a:bodyPr/>
          <a:lstStyle/>
          <a:p>
            <a:r>
              <a:rPr lang="en-US" dirty="0" smtClean="0"/>
              <a:t>Formal Things: Milestone </a:t>
            </a:r>
            <a:r>
              <a:rPr lang="en-US" dirty="0"/>
              <a:t>owners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Confluence </a:t>
            </a:r>
            <a:r>
              <a:rPr lang="en-US" dirty="0"/>
              <a:t>page: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confluence.egi.eu/display/EOSC/Milestones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b="1" dirty="0" smtClean="0"/>
              <a:t>Indicate dependencies where possible</a:t>
            </a:r>
          </a:p>
          <a:p>
            <a:pPr marL="0" indent="0">
              <a:buNone/>
            </a:pPr>
            <a:endParaRPr lang="en-US" b="1" dirty="0"/>
          </a:p>
          <a:p>
            <a:pPr marL="0" indent="0">
              <a:buNone/>
            </a:pPr>
            <a:r>
              <a:rPr lang="en-US" sz="2000" dirty="0" smtClean="0"/>
              <a:t>To </a:t>
            </a:r>
            <a:r>
              <a:rPr lang="en-US" sz="2000" dirty="0"/>
              <a:t>be approved by end of Jan 2018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120680" cy="576064"/>
          </a:xfrm>
        </p:spPr>
        <p:txBody>
          <a:bodyPr/>
          <a:lstStyle/>
          <a:p>
            <a:r>
              <a:rPr lang="en-US" dirty="0" smtClean="0"/>
              <a:t>Formal Things: Regular </a:t>
            </a:r>
            <a:r>
              <a:rPr lang="en-US" dirty="0"/>
              <a:t>meetings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Define meeting schedule under your </a:t>
            </a:r>
            <a:r>
              <a:rPr lang="en-US" dirty="0" smtClean="0"/>
              <a:t>WP6 </a:t>
            </a:r>
            <a:r>
              <a:rPr lang="en-US" dirty="0"/>
              <a:t>folder:</a:t>
            </a:r>
            <a:br>
              <a:rPr lang="en-US" dirty="0"/>
            </a:br>
            <a:r>
              <a:rPr lang="en-US" dirty="0">
                <a:hlinkClick r:id="rId2"/>
              </a:rPr>
              <a:t>https://indico.egi.eu/indico/category/225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Videoconferences </a:t>
            </a:r>
          </a:p>
          <a:p>
            <a:pPr marL="400050" lvl="1" indent="0">
              <a:buNone/>
            </a:pPr>
            <a:r>
              <a:rPr lang="en-US" dirty="0"/>
              <a:t>f</a:t>
            </a:r>
            <a:r>
              <a:rPr lang="en-US" dirty="0" smtClean="0"/>
              <a:t>requency?</a:t>
            </a:r>
          </a:p>
          <a:p>
            <a:pPr marL="400050" lvl="1" indent="0">
              <a:buNone/>
            </a:pPr>
            <a:r>
              <a:rPr lang="en-US" dirty="0"/>
              <a:t>p</a:t>
            </a:r>
            <a:r>
              <a:rPr lang="en-US" dirty="0" smtClean="0"/>
              <a:t>eriodic date?</a:t>
            </a:r>
          </a:p>
          <a:p>
            <a:pPr marL="400050" lvl="1" indent="0">
              <a:buNone/>
            </a:pPr>
            <a:r>
              <a:rPr lang="en-US" dirty="0" smtClean="0"/>
              <a:t>Tasks / full WP?</a:t>
            </a:r>
          </a:p>
          <a:p>
            <a:pPr marL="0" indent="0">
              <a:buNone/>
            </a:pPr>
            <a:endParaRPr lang="en-US" b="1" dirty="0" smtClean="0"/>
          </a:p>
          <a:p>
            <a:r>
              <a:rPr lang="en-US" b="1" dirty="0" smtClean="0"/>
              <a:t>F2F-Meetings</a:t>
            </a:r>
          </a:p>
          <a:p>
            <a:pPr marL="400050" lvl="1" indent="0">
              <a:buNone/>
            </a:pPr>
            <a:r>
              <a:rPr lang="en-US" dirty="0" smtClean="0"/>
              <a:t>“developer” meeting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Formal Things: Quality Metrics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268761"/>
            <a:ext cx="8229600" cy="5035475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Google spreadsheet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docs.google.com/spreadsheets/d/1e7mpWgoP45wLNz_OTZn31cekUckYAKxVSqhaexZChFU/edit#gid=0</a:t>
            </a:r>
            <a:endParaRPr lang="en-US" dirty="0" smtClean="0"/>
          </a:p>
          <a:p>
            <a:r>
              <a:rPr lang="en-US" dirty="0" smtClean="0"/>
              <a:t>Preliminary </a:t>
            </a:r>
            <a:r>
              <a:rPr lang="en-US" dirty="0"/>
              <a:t>quality </a:t>
            </a:r>
            <a:r>
              <a:rPr lang="en-US" dirty="0" smtClean="0"/>
              <a:t>metrics</a:t>
            </a:r>
          </a:p>
          <a:p>
            <a:pPr lvl="1"/>
            <a:r>
              <a:rPr lang="en-US" sz="2400" dirty="0" smtClean="0"/>
              <a:t>Final </a:t>
            </a:r>
            <a:r>
              <a:rPr lang="en-US" sz="2400" dirty="0"/>
              <a:t>target is defining 5 quality metrics per </a:t>
            </a:r>
            <a:r>
              <a:rPr lang="en-US" sz="2400" dirty="0" smtClean="0"/>
              <a:t>WP</a:t>
            </a:r>
          </a:p>
          <a:p>
            <a:pPr lvl="1"/>
            <a:r>
              <a:rPr lang="en-US" sz="2400" dirty="0" smtClean="0"/>
              <a:t>Some </a:t>
            </a:r>
            <a:r>
              <a:rPr lang="en-US" sz="2400" dirty="0"/>
              <a:t>examples</a:t>
            </a:r>
          </a:p>
          <a:p>
            <a:pPr lvl="2"/>
            <a:r>
              <a:rPr lang="en-US" sz="2200" dirty="0"/>
              <a:t>Number of scientific publications supported</a:t>
            </a:r>
          </a:p>
          <a:p>
            <a:pPr lvl="2"/>
            <a:r>
              <a:rPr lang="en-US" sz="2200" dirty="0"/>
              <a:t>Number of engaged SMEs/Industry</a:t>
            </a:r>
          </a:p>
          <a:p>
            <a:pPr lvl="2"/>
            <a:r>
              <a:rPr lang="en-US" sz="2200" dirty="0"/>
              <a:t>Number of entries in the service catalogue</a:t>
            </a:r>
          </a:p>
          <a:p>
            <a:pPr lvl="2"/>
            <a:r>
              <a:rPr lang="en-US" sz="2200" dirty="0"/>
              <a:t>Amount of VMs instantiated</a:t>
            </a:r>
          </a:p>
          <a:p>
            <a:pPr lvl="2"/>
            <a:r>
              <a:rPr lang="en-US" sz="2200" dirty="0"/>
              <a:t>Number of users per thematic service</a:t>
            </a:r>
          </a:p>
          <a:p>
            <a:pPr lvl="2"/>
            <a:r>
              <a:rPr lang="en-US" sz="2200" dirty="0"/>
              <a:t>Number of training modules produced and kept up-to-date</a:t>
            </a:r>
          </a:p>
          <a:p>
            <a:endParaRPr lang="en-US" dirty="0"/>
          </a:p>
          <a:p>
            <a:endParaRPr lang="en-US" sz="2800" dirty="0"/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696744" cy="576064"/>
          </a:xfrm>
        </p:spPr>
        <p:txBody>
          <a:bodyPr/>
          <a:lstStyle/>
          <a:p>
            <a:r>
              <a:rPr lang="en-US" dirty="0" smtClean="0"/>
              <a:t>Formal Things: Team Membership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https://confluence.egi.eu/display/EOSC/AMB </a:t>
            </a:r>
            <a:r>
              <a:rPr lang="en-US" dirty="0" smtClean="0"/>
              <a:t>(Resources)</a:t>
            </a:r>
          </a:p>
          <a:p>
            <a:r>
              <a:rPr lang="en-US" b="1" dirty="0" smtClean="0"/>
              <a:t>Primary Contact</a:t>
            </a:r>
            <a:r>
              <a:rPr lang="en-US" dirty="0" smtClean="0"/>
              <a:t> </a:t>
            </a:r>
            <a:r>
              <a:rPr lang="en-US" dirty="0"/>
              <a:t>for each WP partner/participant</a:t>
            </a:r>
            <a:r>
              <a:rPr lang="en-US" dirty="0" smtClean="0"/>
              <a:t>.</a:t>
            </a:r>
          </a:p>
          <a:p>
            <a:r>
              <a:rPr lang="en-US" b="1" dirty="0" smtClean="0"/>
              <a:t>List </a:t>
            </a:r>
            <a:r>
              <a:rPr lang="en-US" b="1" dirty="0"/>
              <a:t>of involved persons </a:t>
            </a:r>
            <a:r>
              <a:rPr lang="en-US" dirty="0"/>
              <a:t>for each WP </a:t>
            </a:r>
            <a:r>
              <a:rPr lang="en-US" dirty="0" smtClean="0"/>
              <a:t>task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8496944" cy="576064"/>
          </a:xfrm>
        </p:spPr>
        <p:txBody>
          <a:bodyPr/>
          <a:lstStyle/>
          <a:p>
            <a:r>
              <a:rPr lang="en-US" dirty="0" smtClean="0"/>
              <a:t>Formal Things: </a:t>
            </a:r>
            <a:r>
              <a:rPr lang="en-US" dirty="0"/>
              <a:t>Key Exploitation Results (KERs)</a:t>
            </a:r>
            <a:br>
              <a:rPr lang="en-US" dirty="0"/>
            </a:b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Identify </a:t>
            </a:r>
            <a:r>
              <a:rPr lang="en-US" dirty="0"/>
              <a:t>KERs in the Catalogue of Project Results: </a:t>
            </a:r>
            <a:r>
              <a:rPr lang="de-DE" dirty="0" smtClean="0">
                <a:hlinkClick r:id="rId2"/>
              </a:rPr>
              <a:t>https</a:t>
            </a:r>
            <a:r>
              <a:rPr lang="de-DE" dirty="0">
                <a:hlinkClick r:id="rId2"/>
              </a:rPr>
              <a:t>://confluence.egi.eu/display/EOSC/Project+Results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6CB8C3-D9EF-4A68-B796-B0F484D2B1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496944" cy="576064"/>
          </a:xfrm>
        </p:spPr>
        <p:txBody>
          <a:bodyPr/>
          <a:lstStyle/>
          <a:p>
            <a:r>
              <a:rPr lang="en-US" dirty="0"/>
              <a:t>Identify WP Key Exploitation Results (KERs)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44E4E98-D591-4930-8421-B2F1F84F26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0D9FA1A-4FDC-4F31-B24E-27F15D521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D66A0B-AAB0-413A-B735-0D3222C5E6EB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184AA3B-E095-4FF3-A79A-42B8D8DD9F7F}"/>
              </a:ext>
            </a:extLst>
          </p:cNvPr>
          <p:cNvSpPr txBox="1">
            <a:spLocks/>
          </p:cNvSpPr>
          <p:nvPr/>
        </p:nvSpPr>
        <p:spPr>
          <a:xfrm>
            <a:off x="179512" y="1124744"/>
            <a:ext cx="8784976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/>
              <a:t>KERs need to be early identified in each WP</a:t>
            </a:r>
          </a:p>
          <a:p>
            <a:pPr lvl="1"/>
            <a:r>
              <a:rPr lang="en-US" sz="2200" dirty="0"/>
              <a:t>Refer to table 5 in GA (pp. 222) or </a:t>
            </a:r>
            <a:r>
              <a:rPr lang="en-US" sz="2200" dirty="0" err="1"/>
              <a:t>DoA</a:t>
            </a:r>
            <a:r>
              <a:rPr lang="en-US" sz="2200" dirty="0"/>
              <a:t> (pp. 36) as starting point</a:t>
            </a:r>
          </a:p>
          <a:p>
            <a:pPr lvl="1"/>
            <a:r>
              <a:rPr lang="en-US" sz="2200" dirty="0"/>
              <a:t>Identify additional output during WP meetings at </a:t>
            </a:r>
            <a:r>
              <a:rPr lang="en-US" sz="2200" dirty="0" err="1"/>
              <a:t>KoM</a:t>
            </a:r>
            <a:endParaRPr lang="en-US" sz="2200" dirty="0"/>
          </a:p>
          <a:p>
            <a:r>
              <a:rPr lang="en-US" sz="2400" dirty="0">
                <a:hlinkClick r:id="rId2"/>
              </a:rPr>
              <a:t>Innovation </a:t>
            </a:r>
            <a:r>
              <a:rPr lang="en-US" sz="2400" dirty="0" err="1">
                <a:hlinkClick r:id="rId2"/>
              </a:rPr>
              <a:t>mgmt</a:t>
            </a:r>
            <a:r>
              <a:rPr lang="en-US" sz="2400" dirty="0">
                <a:hlinkClick r:id="rId2"/>
              </a:rPr>
              <a:t> presentation</a:t>
            </a:r>
            <a:r>
              <a:rPr lang="en-US" sz="2400" dirty="0"/>
              <a:t> at </a:t>
            </a:r>
            <a:r>
              <a:rPr lang="en-US" sz="2400" dirty="0" err="1"/>
              <a:t>KoM</a:t>
            </a:r>
            <a:endParaRPr lang="en-US" sz="2400" dirty="0"/>
          </a:p>
          <a:p>
            <a:pPr lvl="1"/>
            <a:r>
              <a:rPr lang="en-US" sz="2200" b="1" dirty="0"/>
              <a:t>Tue the 9</a:t>
            </a:r>
            <a:r>
              <a:rPr lang="en-US" sz="2200" b="1" baseline="30000" dirty="0"/>
              <a:t>th</a:t>
            </a:r>
            <a:r>
              <a:rPr lang="en-US" sz="2200" b="1" dirty="0"/>
              <a:t> of Jan 9:50 AM</a:t>
            </a:r>
          </a:p>
          <a:p>
            <a:pPr lvl="1"/>
            <a:r>
              <a:rPr lang="en-US" sz="2200" dirty="0"/>
              <a:t>Methodology to identify, describe, exploit and disseminate KERs</a:t>
            </a:r>
          </a:p>
          <a:p>
            <a:pPr lvl="1"/>
            <a:r>
              <a:rPr lang="en-US" sz="2200" dirty="0"/>
              <a:t>IPRs, market segment, </a:t>
            </a:r>
            <a:r>
              <a:rPr lang="en-US" sz="2200" dirty="0" err="1"/>
              <a:t>commercialisation</a:t>
            </a:r>
            <a:r>
              <a:rPr lang="en-US" sz="2200" dirty="0"/>
              <a:t> and other exploitation paths, etc.</a:t>
            </a:r>
          </a:p>
          <a:p>
            <a:pPr lvl="1"/>
            <a:r>
              <a:rPr lang="en-US" sz="2200" dirty="0"/>
              <a:t>Templates will be made available</a:t>
            </a:r>
          </a:p>
          <a:p>
            <a:endParaRPr lang="en-US" dirty="0"/>
          </a:p>
          <a:p>
            <a:endParaRPr lang="en-US" sz="2800" dirty="0"/>
          </a:p>
        </p:txBody>
      </p:sp>
      <p:pic>
        <p:nvPicPr>
          <p:cNvPr id="34" name="Picture 33">
            <a:extLst>
              <a:ext uri="{FF2B5EF4-FFF2-40B4-BE49-F238E27FC236}">
                <a16:creationId xmlns="" xmlns:a16="http://schemas.microsoft.com/office/drawing/2014/main" id="{B4724A33-504B-4C70-BA29-B26943EB87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9912" y="4003953"/>
            <a:ext cx="5256584" cy="28540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6119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1/11/2018</a:t>
            </a:fld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20688"/>
            <a:ext cx="6552728" cy="576064"/>
          </a:xfrm>
        </p:spPr>
        <p:txBody>
          <a:bodyPr/>
          <a:lstStyle/>
          <a:p>
            <a:r>
              <a:rPr lang="en-US" dirty="0" smtClean="0"/>
              <a:t>Formal Things: </a:t>
            </a:r>
            <a:r>
              <a:rPr lang="en-US" dirty="0"/>
              <a:t>EOSC-hub/</a:t>
            </a:r>
            <a:r>
              <a:rPr lang="en-US" dirty="0" err="1"/>
              <a:t>OpenAIRE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Assessment </a:t>
            </a:r>
            <a:r>
              <a:rPr lang="en-US" dirty="0"/>
              <a:t>and impact on the </a:t>
            </a:r>
            <a:r>
              <a:rPr lang="en-US" dirty="0" smtClean="0"/>
              <a:t>WP6 </a:t>
            </a:r>
            <a:r>
              <a:rPr lang="en-US" dirty="0"/>
              <a:t>work </a:t>
            </a:r>
            <a:r>
              <a:rPr lang="en-US" dirty="0" smtClean="0"/>
              <a:t>plan </a:t>
            </a:r>
          </a:p>
          <a:p>
            <a:r>
              <a:rPr lang="en-US" dirty="0">
                <a:hlinkClick r:id="rId2"/>
              </a:rPr>
              <a:t>https://docs.google.com/spreadsheets/d/1nzQ25XV0BNlzYxmoSZiOuSySdvOWUaDCziauOQyfFcI</a:t>
            </a:r>
            <a:r>
              <a:rPr lang="en-US" dirty="0"/>
              <a:t> </a:t>
            </a:r>
            <a:br>
              <a:rPr lang="en-US" dirty="0"/>
            </a:b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670053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Objectives </a:t>
            </a:r>
            <a:r>
              <a:rPr lang="en-US" sz="2800" dirty="0"/>
              <a:t>and generic action items (regarding integration and maintenance)  (15 min</a:t>
            </a:r>
            <a:r>
              <a:rPr lang="en-US" sz="2800" dirty="0" smtClean="0"/>
              <a:t>)</a:t>
            </a:r>
          </a:p>
          <a:p>
            <a:r>
              <a:rPr lang="en-US" sz="2800" dirty="0" smtClean="0"/>
              <a:t>Presentation of the 6 </a:t>
            </a:r>
            <a:r>
              <a:rPr lang="en-US" sz="2800" dirty="0"/>
              <a:t>task </a:t>
            </a:r>
            <a:r>
              <a:rPr lang="en-US" sz="2800" dirty="0" smtClean="0"/>
              <a:t>leaders (each 5-10 min)</a:t>
            </a:r>
          </a:p>
          <a:p>
            <a:r>
              <a:rPr lang="en-US" sz="2800" dirty="0" smtClean="0"/>
              <a:t>Some additional relevant information from experts as time permits, e.g. </a:t>
            </a:r>
            <a:r>
              <a:rPr lang="en-US" sz="2800" dirty="0" err="1" smtClean="0"/>
              <a:t>DataHub</a:t>
            </a:r>
            <a:r>
              <a:rPr lang="en-US" sz="2800" dirty="0" smtClean="0"/>
              <a:t>, B2NOTE, B2SHARE, …</a:t>
            </a:r>
          </a:p>
          <a:p>
            <a:r>
              <a:rPr lang="en-US" sz="2800" dirty="0" smtClean="0"/>
              <a:t>Formal things (~1 hour + 1,5 hours on Wednesday)</a:t>
            </a:r>
          </a:p>
          <a:p>
            <a:endParaRPr lang="en-US" sz="2800" dirty="0"/>
          </a:p>
          <a:p>
            <a:pPr marL="0" indent="0">
              <a:buNone/>
            </a:pPr>
            <a:r>
              <a:rPr lang="en-US" sz="2800" dirty="0" smtClean="0"/>
              <a:t>Notes (everyone should contribute): </a:t>
            </a:r>
            <a:r>
              <a:rPr lang="en-US" sz="2000" dirty="0" smtClean="0"/>
              <a:t>https</a:t>
            </a:r>
            <a:r>
              <a:rPr lang="en-US" sz="2000" dirty="0"/>
              <a:t>://docs.google.com/document/d/1vjA4UOMJ0wu5TDf_31BYCdM8G2HmhTZ3xp0VWEPCkiI/edit#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211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A638D4-10C0-4DE3-868E-3519F3FDBA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AMB Composition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C59A45B4-B700-458F-AAF7-F9EE88FAB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D545584-208E-432B-BD2A-C535291E2B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ECB471-DEA0-4F00-B02C-C08AFF9C122D}" type="datetime1">
              <a:rPr lang="en-US" smtClean="0"/>
              <a:t>1/11/2018</a:t>
            </a:fld>
            <a:endParaRPr lang="en-US" dirty="0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18479B4E-0228-4F32-9127-F69BAAA21D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283164"/>
              </p:ext>
            </p:extLst>
          </p:nvPr>
        </p:nvGraphicFramePr>
        <p:xfrm>
          <a:off x="251520" y="1124744"/>
          <a:ext cx="8712969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4323">
                  <a:extLst>
                    <a:ext uri="{9D8B030D-6E8A-4147-A177-3AD203B41FA5}">
                      <a16:colId xmlns="" xmlns:a16="http://schemas.microsoft.com/office/drawing/2014/main" val="314874466"/>
                    </a:ext>
                  </a:extLst>
                </a:gridCol>
                <a:gridCol w="2568285">
                  <a:extLst>
                    <a:ext uri="{9D8B030D-6E8A-4147-A177-3AD203B41FA5}">
                      <a16:colId xmlns="" xmlns:a16="http://schemas.microsoft.com/office/drawing/2014/main" val="2993154008"/>
                    </a:ext>
                  </a:extLst>
                </a:gridCol>
                <a:gridCol w="3240361">
                  <a:extLst>
                    <a:ext uri="{9D8B030D-6E8A-4147-A177-3AD203B41FA5}">
                      <a16:colId xmlns="" xmlns:a16="http://schemas.microsoft.com/office/drawing/2014/main" val="835190008"/>
                    </a:ext>
                  </a:extLst>
                </a:gridCol>
              </a:tblGrid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Partner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Role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80522028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Johannes </a:t>
                      </a:r>
                      <a:r>
                        <a:rPr lang="en-US" sz="1600" dirty="0" err="1"/>
                        <a:t>Reetz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MPCDF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AMB </a:t>
                      </a:r>
                      <a:r>
                        <a:rPr lang="en-US" sz="1600" dirty="0" smtClean="0"/>
                        <a:t>co-chair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77647303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Diego Scardaci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AMB co-chair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46012183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Yannick </a:t>
                      </a:r>
                      <a:r>
                        <a:rPr lang="en-US" sz="1600" dirty="0" err="1"/>
                        <a:t>Legrè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WP1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0364350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 err="1"/>
                        <a:t>Marjut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Andler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WP2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3671696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Sara </a:t>
                      </a:r>
                      <a:r>
                        <a:rPr lang="en-US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Garavelli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TRUST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WP3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47821618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Matthew Viljoen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WP4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9378930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Pavel Weber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KIT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WP5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88123718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Andreas Schott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MPCDF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WP6 leader</a:t>
                      </a:r>
                      <a:endParaRPr lang="en-US" sz="1600" dirty="0"/>
                    </a:p>
                  </a:txBody>
                  <a:tcPr/>
                </a:tc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Claudio </a:t>
                      </a:r>
                      <a:r>
                        <a:rPr lang="en-US" sz="1600" b="0" i="0" u="none" strike="noStrike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Cacciari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CINECA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WP7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71267145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Gergely Sipos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WP8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7262937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 err="1"/>
                        <a:t>Sy</a:t>
                      </a:r>
                      <a:r>
                        <a:rPr lang="en-US" sz="1600" dirty="0"/>
                        <a:t> Holsinger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WP9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0986018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 err="1"/>
                        <a:t>Giacinto</a:t>
                      </a:r>
                      <a:r>
                        <a:rPr lang="en-US" sz="1600" dirty="0"/>
                        <a:t> </a:t>
                      </a:r>
                      <a:r>
                        <a:rPr lang="en-US" sz="1600" dirty="0" err="1"/>
                        <a:t>Donvito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INFN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WP10 leader &amp; TC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63337601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Giuseppe La Rocca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WP11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35651838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Sergio </a:t>
                      </a:r>
                      <a:r>
                        <a:rPr lang="en-US" sz="1600" dirty="0" err="1"/>
                        <a:t>Andreozzi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WP12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13328141"/>
                  </a:ext>
                </a:extLst>
              </a:tr>
              <a:tr h="334257">
                <a:tc>
                  <a:txBody>
                    <a:bodyPr/>
                    <a:lstStyle/>
                    <a:p>
                      <a:r>
                        <a:rPr lang="en-US" sz="1600" dirty="0"/>
                        <a:t>Malgorzata </a:t>
                      </a:r>
                      <a:r>
                        <a:rPr lang="en-US" sz="1600" dirty="0" err="1"/>
                        <a:t>Krakowian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EGI Foundation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WP13 leader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235167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3158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E1413EA7-6C0F-44DE-BF58-126F838E7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AEDB4-B7CF-474C-BB9F-C976D04586B0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5E30DBF3-3005-4A58-9C22-4146FF836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="" xmlns:a16="http://schemas.microsoft.com/office/drawing/2014/main" id="{7EBE4B23-CADB-43C3-8CFC-CCFFABFF9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Collaborative tools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1C0FCE75-28C2-49E8-8824-1C84FAAE50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58151"/>
            <a:ext cx="8229600" cy="5035475"/>
          </a:xfrm>
        </p:spPr>
        <p:txBody>
          <a:bodyPr/>
          <a:lstStyle/>
          <a:p>
            <a:r>
              <a:rPr lang="en-US" dirty="0"/>
              <a:t>EOSC-hub Confluence space:</a:t>
            </a:r>
          </a:p>
          <a:p>
            <a:pPr lvl="1"/>
            <a:r>
              <a:rPr lang="en-US" sz="2400" dirty="0">
                <a:hlinkClick r:id="rId2"/>
              </a:rPr>
              <a:t>https://confluence.egi.eu/display/EOSC/Home</a:t>
            </a:r>
            <a:endParaRPr lang="en-US" sz="2400" dirty="0"/>
          </a:p>
          <a:p>
            <a:pPr lvl="1"/>
            <a:r>
              <a:rPr lang="en-US" sz="2400" dirty="0">
                <a:hlinkClick r:id="rId3"/>
              </a:rPr>
              <a:t>https://</a:t>
            </a:r>
            <a:r>
              <a:rPr lang="en-US" sz="2400" dirty="0" smtClean="0">
                <a:hlinkClick r:id="rId3"/>
              </a:rPr>
              <a:t>confluence.egi.eu/display/EOSC/WP6+Common+Services%3A+Integration+and+Maintenance</a:t>
            </a:r>
            <a:endParaRPr lang="en-US" sz="2400" dirty="0" smtClean="0"/>
          </a:p>
          <a:p>
            <a:r>
              <a:rPr lang="en-US" dirty="0" smtClean="0"/>
              <a:t>WP6 Google Drive Shared Folder</a:t>
            </a:r>
            <a:br>
              <a:rPr lang="en-US" dirty="0" smtClean="0"/>
            </a:br>
            <a:r>
              <a:rPr lang="en-US" sz="1600" dirty="0" smtClean="0">
                <a:hlinkClick r:id="rId4"/>
              </a:rPr>
              <a:t>https://drive.google.com/drive/folders/0B8jWMwAsaTo-LWo1MGh5M2RXeFU</a:t>
            </a:r>
            <a:r>
              <a:rPr lang="en-US" dirty="0" smtClean="0"/>
              <a:t> </a:t>
            </a:r>
          </a:p>
          <a:p>
            <a:r>
              <a:rPr lang="en-US" dirty="0" smtClean="0"/>
              <a:t>Mailing </a:t>
            </a:r>
            <a:r>
              <a:rPr lang="en-US" dirty="0"/>
              <a:t>lists (in preparation):</a:t>
            </a:r>
          </a:p>
          <a:p>
            <a:pPr lvl="1"/>
            <a:r>
              <a:rPr lang="en-US" sz="2400" dirty="0"/>
              <a:t>EOSC-hub mailing lists to be ready by the </a:t>
            </a:r>
            <a:r>
              <a:rPr lang="en-US" sz="2400" dirty="0" err="1"/>
              <a:t>KoM</a:t>
            </a:r>
            <a:endParaRPr lang="en-US" sz="2400" dirty="0"/>
          </a:p>
          <a:p>
            <a:pPr lvl="1"/>
            <a:r>
              <a:rPr lang="en-US" sz="2400" dirty="0"/>
              <a:t>AMB, WP specific</a:t>
            </a:r>
          </a:p>
          <a:p>
            <a:pPr lvl="1"/>
            <a:r>
              <a:rPr lang="en-US" sz="2400" dirty="0"/>
              <a:t>Task ML under request of the WP leaders</a:t>
            </a:r>
          </a:p>
          <a:p>
            <a:r>
              <a:rPr lang="en-US" dirty="0" smtClean="0"/>
              <a:t>Tools </a:t>
            </a:r>
            <a:r>
              <a:rPr lang="en-US" dirty="0"/>
              <a:t>are provisional offered under the EGI.eu domain</a:t>
            </a:r>
          </a:p>
          <a:p>
            <a:pPr lvl="1"/>
            <a:r>
              <a:rPr lang="en-US" sz="2400" dirty="0"/>
              <a:t>Switch to the EOSC-hub domain foreseen in January</a:t>
            </a:r>
          </a:p>
        </p:txBody>
      </p:sp>
    </p:spTree>
    <p:extLst>
      <p:ext uri="{BB962C8B-B14F-4D97-AF65-F5344CB8AC3E}">
        <p14:creationId xmlns:p14="http://schemas.microsoft.com/office/powerpoint/2010/main" val="37939745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5B3B104-E53C-49EF-8CF8-8C41267526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Any Questions?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B7F9A21-E07F-4309-A5E2-13BED3B00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9CFAC33-185F-46CB-8813-678343F87A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63731-717C-4737-BA4D-124213A75DAC}" type="datetime1">
              <a:rPr lang="en-US" smtClean="0"/>
              <a:t>1/11/2018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1487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208912" cy="576064"/>
          </a:xfrm>
        </p:spPr>
        <p:txBody>
          <a:bodyPr/>
          <a:lstStyle/>
          <a:p>
            <a:r>
              <a:rPr lang="de-DE" dirty="0" smtClean="0"/>
              <a:t>Tasks – </a:t>
            </a:r>
            <a:r>
              <a:rPr lang="de-DE" dirty="0" err="1" smtClean="0"/>
              <a:t>defined</a:t>
            </a:r>
            <a:r>
              <a:rPr lang="de-DE" dirty="0" smtClean="0"/>
              <a:t> </a:t>
            </a:r>
            <a:r>
              <a:rPr lang="de-DE" dirty="0" err="1" smtClean="0"/>
              <a:t>by</a:t>
            </a:r>
            <a:r>
              <a:rPr lang="de-DE" dirty="0" smtClean="0"/>
              <a:t> </a:t>
            </a:r>
            <a:r>
              <a:rPr lang="de-DE" dirty="0" err="1" smtClean="0"/>
              <a:t>service</a:t>
            </a:r>
            <a:r>
              <a:rPr lang="de-DE" dirty="0" smtClean="0"/>
              <a:t> </a:t>
            </a:r>
            <a:r>
              <a:rPr lang="de-DE" dirty="0" err="1" smtClean="0"/>
              <a:t>area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FAAD7-F30C-410F-9A9C-140E788A7DC4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323528" y="1377288"/>
            <a:ext cx="878497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>
                <a:latin typeface="TimesNewRomanPSMT"/>
              </a:rPr>
              <a:t>Task 6.1 </a:t>
            </a:r>
            <a:r>
              <a:rPr lang="en-US" dirty="0">
                <a:latin typeface="TimesNewRomanPSMT"/>
              </a:rPr>
              <a:t>deals with services for discovering digital data and IT-system resources as well as services that provide </a:t>
            </a:r>
            <a:r>
              <a:rPr lang="en-US" dirty="0" smtClean="0">
                <a:latin typeface="TimesNewRomanPSMT"/>
              </a:rPr>
              <a:t>access </a:t>
            </a:r>
            <a:r>
              <a:rPr lang="de-DE" dirty="0" err="1" smtClean="0">
                <a:latin typeface="TimesNewRomanPSMT"/>
              </a:rPr>
              <a:t>to</a:t>
            </a:r>
            <a:r>
              <a:rPr lang="de-DE" dirty="0" smtClean="0">
                <a:latin typeface="TimesNewRomanPSMT"/>
              </a:rPr>
              <a:t> </a:t>
            </a:r>
            <a:r>
              <a:rPr lang="de-DE" dirty="0" err="1">
                <a:latin typeface="TimesNewRomanPSMT"/>
              </a:rPr>
              <a:t>these</a:t>
            </a:r>
            <a:r>
              <a:rPr lang="de-DE" dirty="0">
                <a:latin typeface="TimesNewRomanPSMT"/>
              </a:rPr>
              <a:t> </a:t>
            </a:r>
            <a:r>
              <a:rPr lang="de-DE" dirty="0" err="1">
                <a:latin typeface="TimesNewRomanPSMT"/>
              </a:rPr>
              <a:t>discovered</a:t>
            </a:r>
            <a:r>
              <a:rPr lang="de-DE" dirty="0">
                <a:latin typeface="TimesNewRomanPSMT"/>
              </a:rPr>
              <a:t> </a:t>
            </a:r>
            <a:r>
              <a:rPr lang="de-DE" dirty="0" err="1" smtClean="0">
                <a:latin typeface="TimesNewRomanPSMT"/>
              </a:rPr>
              <a:t>resources</a:t>
            </a:r>
            <a:r>
              <a:rPr lang="de-DE" dirty="0" smtClean="0">
                <a:latin typeface="TimesNewRomanPSMT"/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NewRomanPSMT"/>
              </a:rPr>
              <a:t>Tasks </a:t>
            </a:r>
            <a:r>
              <a:rPr lang="en-US" b="1" dirty="0">
                <a:latin typeface="TimesNewRomanPSMT"/>
              </a:rPr>
              <a:t>6.2 </a:t>
            </a:r>
            <a:r>
              <a:rPr lang="en-US" dirty="0">
                <a:latin typeface="TimesNewRomanPSMT"/>
              </a:rPr>
              <a:t>and </a:t>
            </a:r>
            <a:r>
              <a:rPr lang="en-US" b="1" dirty="0" smtClean="0">
                <a:latin typeface="TimesNewRomanPSMT"/>
              </a:rPr>
              <a:t>6.3</a:t>
            </a:r>
            <a:r>
              <a:rPr lang="en-US" dirty="0" smtClean="0">
                <a:latin typeface="TimesNewRomanPSMT"/>
              </a:rPr>
              <a:t> </a:t>
            </a:r>
            <a:r>
              <a:rPr lang="en-US" dirty="0">
                <a:latin typeface="TimesNewRomanPSMT"/>
              </a:rPr>
              <a:t>address </a:t>
            </a:r>
            <a:r>
              <a:rPr lang="en-US" dirty="0" smtClean="0">
                <a:latin typeface="TimesNewRomanPSMT"/>
              </a:rPr>
              <a:t>orchestration </a:t>
            </a:r>
            <a:r>
              <a:rPr lang="en-US" dirty="0">
                <a:latin typeface="TimesNewRomanPSMT"/>
              </a:rPr>
              <a:t>of data, compute and storage resources and the services for analysis </a:t>
            </a:r>
            <a:r>
              <a:rPr lang="en-US" dirty="0" smtClean="0">
                <a:latin typeface="TimesNewRomanPSMT"/>
              </a:rPr>
              <a:t>purposes, data </a:t>
            </a:r>
            <a:r>
              <a:rPr lang="en-US" dirty="0">
                <a:latin typeface="TimesNewRomanPSMT"/>
              </a:rPr>
              <a:t>reduction, metadata enrichment and indexing. These tasks integrate and maintain the federated and </a:t>
            </a:r>
            <a:r>
              <a:rPr lang="en-US" dirty="0" smtClean="0">
                <a:latin typeface="TimesNewRomanPSMT"/>
              </a:rPr>
              <a:t>orchestrated computing </a:t>
            </a:r>
            <a:r>
              <a:rPr lang="en-US" dirty="0">
                <a:latin typeface="TimesNewRomanPSMT"/>
              </a:rPr>
              <a:t>capacity within the </a:t>
            </a:r>
            <a:r>
              <a:rPr lang="en-US" dirty="0" smtClean="0">
                <a:latin typeface="TimesNewRomanPSMT"/>
              </a:rPr>
              <a:t>EOSC-hub.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NewRomanPSMT"/>
              </a:rPr>
              <a:t>Task </a:t>
            </a:r>
            <a:r>
              <a:rPr lang="en-US" b="1" dirty="0">
                <a:latin typeface="TimesNewRomanPSMT"/>
              </a:rPr>
              <a:t>6.4 </a:t>
            </a:r>
            <a:r>
              <a:rPr lang="en-US" dirty="0">
                <a:latin typeface="TimesNewRomanPSMT"/>
              </a:rPr>
              <a:t>covers the area of data management where data entities, </a:t>
            </a:r>
            <a:r>
              <a:rPr lang="en-US" dirty="0" smtClean="0">
                <a:latin typeface="TimesNewRomanPSMT"/>
              </a:rPr>
              <a:t>with provenance </a:t>
            </a:r>
            <a:r>
              <a:rPr lang="en-US" dirty="0">
                <a:latin typeface="TimesNewRomanPSMT"/>
              </a:rPr>
              <a:t>and associated meta data are </a:t>
            </a:r>
            <a:r>
              <a:rPr lang="en-US" dirty="0" smtClean="0">
                <a:latin typeface="TimesNewRomanPSMT"/>
              </a:rPr>
              <a:t>registered as </a:t>
            </a:r>
            <a:r>
              <a:rPr lang="en-US" dirty="0">
                <a:latin typeface="TimesNewRomanPSMT"/>
              </a:rPr>
              <a:t>data objects, often bundled as data collections, with provenance information and annotations. The task </a:t>
            </a:r>
            <a:r>
              <a:rPr lang="en-US" dirty="0" smtClean="0">
                <a:latin typeface="TimesNewRomanPSMT"/>
              </a:rPr>
              <a:t>ensures maintenance </a:t>
            </a:r>
            <a:r>
              <a:rPr lang="en-US" dirty="0">
                <a:latin typeface="TimesNewRomanPSMT"/>
              </a:rPr>
              <a:t>and integration of data management services with those services that are predominantly required in </a:t>
            </a:r>
            <a:r>
              <a:rPr lang="en-US" dirty="0" smtClean="0">
                <a:latin typeface="TimesNewRomanPSMT"/>
              </a:rPr>
              <a:t>other phases </a:t>
            </a:r>
            <a:r>
              <a:rPr lang="en-US" dirty="0">
                <a:latin typeface="TimesNewRomanPSMT"/>
              </a:rPr>
              <a:t>of the research </a:t>
            </a:r>
            <a:r>
              <a:rPr lang="en-US" dirty="0" smtClean="0">
                <a:latin typeface="TimesNewRomanPSMT"/>
              </a:rPr>
              <a:t>lifecycle.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NewRomanPSMT"/>
              </a:rPr>
              <a:t>Task </a:t>
            </a:r>
            <a:r>
              <a:rPr lang="en-US" b="1" dirty="0">
                <a:latin typeface="TimesNewRomanPSMT"/>
              </a:rPr>
              <a:t>6.5 </a:t>
            </a:r>
            <a:r>
              <a:rPr lang="en-US" dirty="0">
                <a:latin typeface="TimesNewRomanPSMT"/>
              </a:rPr>
              <a:t>focuses on the integration of trusted digital repository services and long term </a:t>
            </a:r>
            <a:r>
              <a:rPr lang="en-US" dirty="0" smtClean="0">
                <a:latin typeface="TimesNewRomanPSMT"/>
              </a:rPr>
              <a:t>preservation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dirty="0" smtClean="0">
                <a:latin typeface="TimesNewRomanPSMT"/>
              </a:rPr>
              <a:t>Task 6.6 </a:t>
            </a:r>
            <a:r>
              <a:rPr lang="en-US" dirty="0" smtClean="0">
                <a:latin typeface="TimesNewRomanPSMT"/>
              </a:rPr>
              <a:t>addresses </a:t>
            </a:r>
            <a:r>
              <a:rPr lang="en-US" dirty="0">
                <a:latin typeface="TimesNewRomanPSMT"/>
              </a:rPr>
              <a:t>the integration of sensitive data services, which </a:t>
            </a:r>
            <a:r>
              <a:rPr lang="en-US" dirty="0" smtClean="0">
                <a:latin typeface="TimesNewRomanPSMT"/>
              </a:rPr>
              <a:t>play </a:t>
            </a:r>
            <a:r>
              <a:rPr lang="en-US" dirty="0">
                <a:latin typeface="TimesNewRomanPSMT"/>
              </a:rPr>
              <a:t>an important role in multiple disciplines, due to </a:t>
            </a:r>
            <a:r>
              <a:rPr lang="en-US" dirty="0" smtClean="0">
                <a:latin typeface="TimesNewRomanPSMT"/>
              </a:rPr>
              <a:t>the legal </a:t>
            </a:r>
            <a:r>
              <a:rPr lang="en-US" dirty="0">
                <a:latin typeface="TimesNewRomanPSMT"/>
              </a:rPr>
              <a:t>framework requirements unable to be covered by the generic data management processes.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589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6912768" cy="576064"/>
          </a:xfrm>
        </p:spPr>
        <p:txBody>
          <a:bodyPr/>
          <a:lstStyle/>
          <a:p>
            <a:r>
              <a:rPr lang="en-US" dirty="0" smtClean="0"/>
              <a:t>WP6 General Objectives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43528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/>
              <a:t>Maintain</a:t>
            </a:r>
            <a:r>
              <a:rPr lang="en-US" sz="2200" dirty="0"/>
              <a:t> the high quality of the baseline and advanced common services from the evolving service catalogue according to a maintenance plan, ensure that these services are developing according to the requirements of users, thematic services and competence </a:t>
            </a:r>
            <a:r>
              <a:rPr lang="en-US" sz="2200" dirty="0" err="1"/>
              <a:t>centres</a:t>
            </a:r>
            <a:r>
              <a:rPr lang="en-US" sz="2200" dirty="0"/>
              <a:t>, and provide support and contribute to the documentation</a:t>
            </a:r>
          </a:p>
          <a:p>
            <a:r>
              <a:rPr lang="en-US" sz="2200" b="1" dirty="0"/>
              <a:t>Integrate</a:t>
            </a:r>
            <a:r>
              <a:rPr lang="en-US" sz="2200" dirty="0"/>
              <a:t> the </a:t>
            </a:r>
            <a:r>
              <a:rPr lang="en-US" sz="2200" b="1" dirty="0"/>
              <a:t>storage, compute and data services</a:t>
            </a:r>
            <a:r>
              <a:rPr lang="en-US" sz="2200" dirty="0"/>
              <a:t> from different infrastructures and ensure their discoverability, accessibility, interoperability, reusability and integrity</a:t>
            </a:r>
          </a:p>
          <a:p>
            <a:r>
              <a:rPr lang="en-US" sz="2200" b="1" dirty="0"/>
              <a:t>Integrate</a:t>
            </a:r>
            <a:r>
              <a:rPr lang="en-US" sz="2200" dirty="0"/>
              <a:t> the </a:t>
            </a:r>
            <a:r>
              <a:rPr lang="en-US" sz="2200" b="1" dirty="0"/>
              <a:t>common services</a:t>
            </a:r>
            <a:r>
              <a:rPr lang="en-US" sz="2200" dirty="0"/>
              <a:t> with </a:t>
            </a:r>
            <a:r>
              <a:rPr lang="en-US" sz="2200" b="1" dirty="0"/>
              <a:t>federation and collaboration</a:t>
            </a:r>
            <a:r>
              <a:rPr lang="en-US" sz="2200" dirty="0"/>
              <a:t> services as well as the integration with the </a:t>
            </a:r>
            <a:r>
              <a:rPr lang="en-US" sz="2200" b="1" dirty="0"/>
              <a:t>thematic services</a:t>
            </a:r>
            <a:r>
              <a:rPr lang="en-US" sz="2200" dirty="0"/>
              <a:t> and </a:t>
            </a:r>
            <a:r>
              <a:rPr lang="en-US" sz="2200" b="1" dirty="0"/>
              <a:t>competence </a:t>
            </a:r>
            <a:r>
              <a:rPr lang="en-US" sz="2200" b="1" dirty="0" err="1"/>
              <a:t>centres</a:t>
            </a:r>
            <a:r>
              <a:rPr lang="en-US" sz="2200" dirty="0"/>
              <a:t>.</a:t>
            </a:r>
          </a:p>
          <a:p>
            <a:endParaRPr lang="en-US" sz="2200" dirty="0" smtClean="0"/>
          </a:p>
        </p:txBody>
      </p:sp>
    </p:spTree>
    <p:extLst>
      <p:ext uri="{BB962C8B-B14F-4D97-AF65-F5344CB8AC3E}">
        <p14:creationId xmlns:p14="http://schemas.microsoft.com/office/powerpoint/2010/main" val="4175405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620688"/>
            <a:ext cx="8363272" cy="576064"/>
          </a:xfrm>
        </p:spPr>
        <p:txBody>
          <a:bodyPr/>
          <a:lstStyle/>
          <a:p>
            <a:r>
              <a:rPr lang="de-DE" dirty="0" smtClean="0"/>
              <a:t>General </a:t>
            </a:r>
            <a:r>
              <a:rPr lang="de-DE" dirty="0" err="1" smtClean="0"/>
              <a:t>integration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maintenance</a:t>
            </a:r>
            <a:r>
              <a:rPr lang="de-DE" dirty="0" smtClean="0"/>
              <a:t> </a:t>
            </a:r>
            <a:r>
              <a:rPr lang="de-DE" dirty="0" err="1" smtClean="0"/>
              <a:t>activities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88C8C-190E-4918-B932-3D05763CADDC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323528" y="1306980"/>
            <a:ext cx="86409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service descriptions in the EOSC-hub </a:t>
            </a:r>
            <a:r>
              <a:rPr lang="en-US" dirty="0" smtClean="0">
                <a:latin typeface="TimesNewRomanPSMT"/>
              </a:rPr>
              <a:t>service catalogue.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interfaces that provide information about the actually provided service </a:t>
            </a:r>
            <a:r>
              <a:rPr lang="en-US" dirty="0" smtClean="0">
                <a:latin typeface="TimesNewRomanPSMT"/>
              </a:rPr>
              <a:t>versions.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integration of monitoring probes to report to the EOSC-hub monitoring </a:t>
            </a:r>
            <a:r>
              <a:rPr lang="en-US" dirty="0" smtClean="0">
                <a:latin typeface="TimesNewRomanPSMT"/>
              </a:rPr>
              <a:t>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accounting probes to report on service usage to the EOSC-hub accounting </a:t>
            </a:r>
            <a:r>
              <a:rPr lang="en-US" dirty="0" smtClean="0">
                <a:latin typeface="TimesNewRomanPSMT"/>
              </a:rPr>
              <a:t>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connectors that import information from the EOSC-hub infrastructure configuration information </a:t>
            </a:r>
            <a:r>
              <a:rPr lang="en-US" dirty="0" smtClean="0">
                <a:latin typeface="TimesNewRomanPSMT"/>
              </a:rPr>
              <a:t>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latin typeface="TimesNewRomanPSMT"/>
              </a:rPr>
              <a:t>The </a:t>
            </a:r>
            <a:r>
              <a:rPr lang="en-US" dirty="0">
                <a:latin typeface="TimesNewRomanPSMT"/>
              </a:rPr>
              <a:t>connectors to the EOSC-hub federated AAI.</a:t>
            </a:r>
            <a:endParaRPr lang="de-DE" dirty="0"/>
          </a:p>
        </p:txBody>
      </p:sp>
      <p:sp>
        <p:nvSpPr>
          <p:cNvPr id="7" name="Rechteck 6"/>
          <p:cNvSpPr/>
          <p:nvPr/>
        </p:nvSpPr>
        <p:spPr>
          <a:xfrm>
            <a:off x="323528" y="4279530"/>
            <a:ext cx="84471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TimesNewRomanPSMT"/>
              </a:rPr>
              <a:t>Further general </a:t>
            </a:r>
            <a:r>
              <a:rPr lang="en-US" b="1" dirty="0" smtClean="0">
                <a:latin typeface="TimesNewRomanPSMT"/>
              </a:rPr>
              <a:t>activities: </a:t>
            </a:r>
            <a:r>
              <a:rPr lang="en-US" dirty="0">
                <a:latin typeface="TimesNewRomanPSMT"/>
              </a:rPr>
              <a:t>gathering integration requirements, maintaining the rolling integration plan, maintaining</a:t>
            </a:r>
          </a:p>
          <a:p>
            <a:r>
              <a:rPr lang="en-US" dirty="0">
                <a:latin typeface="TimesNewRomanPSMT"/>
              </a:rPr>
              <a:t>the software and enable standard interfaces and protocols that support the thematic services, integrate with the</a:t>
            </a:r>
          </a:p>
          <a:p>
            <a:r>
              <a:rPr lang="en-US" dirty="0">
                <a:latin typeface="TimesNewRomanPSMT"/>
              </a:rPr>
              <a:t>collaborative platforms, and provide feedback about emerging risks for fulfilling the integration and maintenance plan.</a:t>
            </a:r>
            <a:endParaRPr lang="de-DE" dirty="0"/>
          </a:p>
        </p:txBody>
      </p:sp>
      <p:sp>
        <p:nvSpPr>
          <p:cNvPr id="8" name="Rechteck 7"/>
          <p:cNvSpPr/>
          <p:nvPr/>
        </p:nvSpPr>
        <p:spPr>
          <a:xfrm>
            <a:off x="688561" y="5984380"/>
            <a:ext cx="82894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  <a:latin typeface="TimesNewRomanPSMT"/>
              </a:rPr>
              <a:t>WP6 is applying standards, neither developing nor negotiating standards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155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76064"/>
          </a:xfrm>
        </p:spPr>
        <p:txBody>
          <a:bodyPr/>
          <a:lstStyle/>
          <a:p>
            <a:r>
              <a:rPr lang="en-US" dirty="0" smtClean="0"/>
              <a:t>Tasks </a:t>
            </a:r>
            <a:br>
              <a:rPr lang="en-US" dirty="0" smtClean="0"/>
            </a:br>
            <a:r>
              <a:rPr lang="en-US" sz="2000" dirty="0" smtClean="0"/>
              <a:t>- defined by service area and not by concrete services or products!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76621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Task 6.1: Discovery and Access (DKRZ)</a:t>
            </a:r>
          </a:p>
          <a:p>
            <a:r>
              <a:rPr lang="en-US" sz="2800" dirty="0" smtClean="0"/>
              <a:t>Task 6.2: Federated Compute (EGI.eu)</a:t>
            </a:r>
          </a:p>
          <a:p>
            <a:r>
              <a:rPr lang="en-US" sz="2800" dirty="0" smtClean="0"/>
              <a:t>Task 6.3: Processing and Orchestration (CSIC)</a:t>
            </a:r>
          </a:p>
          <a:p>
            <a:r>
              <a:rPr lang="en-US" sz="2800" dirty="0" smtClean="0"/>
              <a:t>Task 6.4: Data and Metadata Management (CINECA) </a:t>
            </a:r>
          </a:p>
          <a:p>
            <a:r>
              <a:rPr lang="en-US" sz="2800" dirty="0" smtClean="0"/>
              <a:t>Task 6.5: Preservation (CINES)</a:t>
            </a:r>
          </a:p>
          <a:p>
            <a:pPr lvl="1"/>
            <a:r>
              <a:rPr lang="en-US" sz="2400" dirty="0" smtClean="0"/>
              <a:t>Starting month 7</a:t>
            </a:r>
          </a:p>
          <a:p>
            <a:r>
              <a:rPr lang="en-US" sz="2800" dirty="0" smtClean="0"/>
              <a:t>Task 6.6: Sensitive Data (SIGMA2)</a:t>
            </a:r>
          </a:p>
          <a:p>
            <a:pPr lvl="1"/>
            <a:r>
              <a:rPr lang="en-US" sz="2400" dirty="0" smtClean="0"/>
              <a:t>starting month 13</a:t>
            </a:r>
          </a:p>
        </p:txBody>
      </p:sp>
    </p:spTree>
    <p:extLst>
      <p:ext uri="{BB962C8B-B14F-4D97-AF65-F5344CB8AC3E}">
        <p14:creationId xmlns:p14="http://schemas.microsoft.com/office/powerpoint/2010/main" val="21905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Task Leader</a:t>
            </a:r>
            <a:endParaRPr lang="de-DE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AE81A-F336-47D7-A824-138401FA0A22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6" name="Rechteck 5"/>
          <p:cNvSpPr/>
          <p:nvPr/>
        </p:nvSpPr>
        <p:spPr>
          <a:xfrm>
            <a:off x="323528" y="1628800"/>
            <a:ext cx="8568952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T6.1 Discovery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access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Heinrich Widmann 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2"/>
              </a:rPr>
              <a:t>widmann@dkrz.de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  </a:t>
            </a:r>
            <a:b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T6.2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Federated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computing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Enol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Fernández 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3"/>
              </a:rPr>
              <a:t>enol.fernandez@egi.eu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T6.3 Processing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orchestration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German Molto 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4"/>
              </a:rPr>
              <a:t>gmolto@dsic.upv.es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  <a:t/>
            </a:r>
            <a:b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                Miguel </a:t>
            </a:r>
            <a:r>
              <a:rPr lang="de-DE" altLang="de-DE" dirty="0" err="1" smtClean="0">
                <a:solidFill>
                  <a:srgbClr val="000000"/>
                </a:solidFill>
                <a:latin typeface="Arial" panose="020B0604020202020204" pitchFamily="34" charset="0"/>
              </a:rPr>
              <a:t>Caballer</a:t>
            </a: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  <a:hlinkClick r:id="rId5"/>
              </a:rPr>
              <a:t>micafer1@upv.es</a:t>
            </a:r>
            <a:endParaRPr lang="de-DE" altLang="de-DE" dirty="0" smtClean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endParaRPr lang="de-DE" altLang="de-DE" dirty="0" smtClean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 smtClean="0">
                <a:solidFill>
                  <a:srgbClr val="000000"/>
                </a:solidFill>
                <a:latin typeface="Arial" panose="020B0604020202020204" pitchFamily="34" charset="0"/>
              </a:rPr>
              <a:t>T6.4 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Data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and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metadata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Paolo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D’Onorio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Meo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6"/>
              </a:rPr>
              <a:t>p.donoriodemeo@cineca.it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T6.5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Preservation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Marion Massol 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7"/>
              </a:rPr>
              <a:t>massol@cines.fr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b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</a:br>
            <a:endParaRPr lang="de-DE" altLang="de-DE" dirty="0">
              <a:latin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T6.6 Sensitive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data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- Francesca </a:t>
            </a:r>
            <a:r>
              <a:rPr lang="de-DE" altLang="de-DE" dirty="0" err="1">
                <a:solidFill>
                  <a:srgbClr val="000000"/>
                </a:solidFill>
                <a:latin typeface="Arial" panose="020B0604020202020204" pitchFamily="34" charset="0"/>
              </a:rPr>
              <a:t>Iozzi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 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  <a:hlinkClick r:id="rId8"/>
              </a:rPr>
              <a:t>maria.f.iozzi@uninett.no</a:t>
            </a:r>
            <a:r>
              <a:rPr lang="de-DE" altLang="de-DE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endParaRPr lang="de-DE" altLang="de-DE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918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5225447-E7C6-4B01-ABD0-720AFA2A0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620688"/>
            <a:ext cx="8568952" cy="576064"/>
          </a:xfrm>
        </p:spPr>
        <p:txBody>
          <a:bodyPr/>
          <a:lstStyle/>
          <a:p>
            <a:r>
              <a:rPr lang="en-US" dirty="0" smtClean="0"/>
              <a:t>WP6 Service Experts</a:t>
            </a:r>
            <a:r>
              <a:rPr lang="en-US" sz="1800" dirty="0" smtClean="0"/>
              <a:t> (known so far, TL not mentioned)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82A661D2-3597-481E-B12D-A4CB4A7B6E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62F3851-ED52-40F4-B373-CA8800C45E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14106B-C384-40B9-BF7D-5C967CC08625}" type="datetime1">
              <a:rPr lang="en-US" smtClean="0"/>
              <a:t>1/11/2018</a:t>
            </a:fld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="" xmlns:a16="http://schemas.microsoft.com/office/drawing/2014/main" id="{C45C8FE7-870E-4AC4-88CF-D4FBD5AD873F}"/>
              </a:ext>
            </a:extLst>
          </p:cNvPr>
          <p:cNvSpPr txBox="1">
            <a:spLocks/>
          </p:cNvSpPr>
          <p:nvPr/>
        </p:nvSpPr>
        <p:spPr>
          <a:xfrm>
            <a:off x="457200" y="1268761"/>
            <a:ext cx="8229600" cy="4525963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800" dirty="0" smtClean="0"/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8172173"/>
              </p:ext>
            </p:extLst>
          </p:nvPr>
        </p:nvGraphicFramePr>
        <p:xfrm>
          <a:off x="143507" y="1538197"/>
          <a:ext cx="8856986" cy="4511283"/>
        </p:xfrm>
        <a:graphic>
          <a:graphicData uri="http://schemas.openxmlformats.org/drawingml/2006/table">
            <a:tbl>
              <a:tblPr/>
              <a:tblGrid>
                <a:gridCol w="1743594">
                  <a:extLst>
                    <a:ext uri="{9D8B030D-6E8A-4147-A177-3AD203B41FA5}">
                      <a16:colId xmlns="" xmlns:a16="http://schemas.microsoft.com/office/drawing/2014/main" val="3472655798"/>
                    </a:ext>
                  </a:extLst>
                </a:gridCol>
                <a:gridCol w="1532771">
                  <a:extLst>
                    <a:ext uri="{9D8B030D-6E8A-4147-A177-3AD203B41FA5}">
                      <a16:colId xmlns="" xmlns:a16="http://schemas.microsoft.com/office/drawing/2014/main" val="359294528"/>
                    </a:ext>
                  </a:extLst>
                </a:gridCol>
                <a:gridCol w="4142807">
                  <a:extLst>
                    <a:ext uri="{9D8B030D-6E8A-4147-A177-3AD203B41FA5}">
                      <a16:colId xmlns="" xmlns:a16="http://schemas.microsoft.com/office/drawing/2014/main" val="3549650644"/>
                    </a:ext>
                  </a:extLst>
                </a:gridCol>
                <a:gridCol w="1437814">
                  <a:extLst>
                    <a:ext uri="{9D8B030D-6E8A-4147-A177-3AD203B41FA5}">
                      <a16:colId xmlns="" xmlns:a16="http://schemas.microsoft.com/office/drawing/2014/main" val="1197840424"/>
                    </a:ext>
                  </a:extLst>
                </a:gridCol>
              </a:tblGrid>
              <a:tr h="43700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EGI Services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T6.1,T6.2,T6.3,T6.4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Diego Scardaci, diego.scardaci@egi.eu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EGI </a:t>
                      </a:r>
                      <a:r>
                        <a:rPr lang="de-DE" sz="1400" dirty="0" err="1">
                          <a:effectLst/>
                        </a:rPr>
                        <a:t>Foundation</a:t>
                      </a:r>
                      <a:endParaRPr lang="de-DE" sz="1400" dirty="0">
                        <a:effectLst/>
                      </a:endParaRP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677152977"/>
                  </a:ext>
                </a:extLst>
              </a:tr>
              <a:tr h="27715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EUDAT CDI services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T6.1,T6.4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nl-NL" sz="1400">
                          <a:effectLst/>
                        </a:rPr>
                        <a:t>Mark van de Sanden mark.vandesanden@surfsara.nl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SURFsara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14826923"/>
                  </a:ext>
                </a:extLst>
              </a:tr>
              <a:tr h="45531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B2FIND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T6.1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Heinrich Widmann widmann@dkrz.de (&gt;1803 : Claudia Martens martens@dkrz.de )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DKRZ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14347172"/>
                  </a:ext>
                </a:extLst>
              </a:tr>
              <a:tr h="22344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B2STAGE/HTTP API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Paolo D'Onorio De Meo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CINECA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41977007"/>
                  </a:ext>
                </a:extLst>
              </a:tr>
              <a:tr h="27715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EGI Datahub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Lukasz Dutka lukasz.dutka@cyfronet.pl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Cyfronet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520218979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INDIGO IAM/VOMS/ARGUS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Andrea Ceccanti andrea.ceccanti@cnaf.infn.it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INFN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84931282"/>
                  </a:ext>
                </a:extLst>
              </a:tr>
              <a:tr h="22344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B2DROP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T6.1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Sander Apweiler 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Juelich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02192880"/>
                  </a:ext>
                </a:extLst>
              </a:tr>
              <a:tr h="43700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B2SAFE (data&amp;md management)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T6.4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Claudio Cacciari, .cacciari@cineca.it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CINECA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45164099"/>
                  </a:ext>
                </a:extLst>
              </a:tr>
              <a:tr h="22344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B2HANDLE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T6.4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Tobias Weigel, weigel@dkrz.de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DKRZ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065535328"/>
                  </a:ext>
                </a:extLst>
              </a:tr>
              <a:tr h="22344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B2NOTE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T6.4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Yann Le Franc, ylefranc@gmail.com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eSDF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99188081"/>
                  </a:ext>
                </a:extLst>
              </a:tr>
              <a:tr h="24196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 smtClean="0">
                          <a:effectLst/>
                        </a:rPr>
                        <a:t>All B2services</a:t>
                      </a:r>
                      <a:endParaRPr lang="de-DE" sz="1400" dirty="0">
                        <a:effectLst/>
                      </a:endParaRP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 smtClean="0">
                          <a:effectLst/>
                        </a:rPr>
                        <a:t>T6.4</a:t>
                      </a:r>
                      <a:endParaRPr lang="de-DE" sz="1400" dirty="0">
                        <a:effectLst/>
                      </a:endParaRP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nl-NL" sz="1400" dirty="0">
                          <a:effectLst/>
                        </a:rPr>
                        <a:t>Mark van de </a:t>
                      </a:r>
                      <a:r>
                        <a:rPr lang="nl-NL" sz="1400" dirty="0" err="1">
                          <a:effectLst/>
                        </a:rPr>
                        <a:t>Sanden</a:t>
                      </a:r>
                      <a:r>
                        <a:rPr lang="nl-NL" sz="1400" dirty="0">
                          <a:effectLst/>
                        </a:rPr>
                        <a:t> mark.vandesanden@surfsara.nl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 err="1" smtClean="0">
                          <a:effectLst/>
                        </a:rPr>
                        <a:t>SURFsara</a:t>
                      </a:r>
                      <a:endParaRPr lang="de-DE" sz="1400" dirty="0">
                        <a:effectLst/>
                      </a:endParaRP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03130205"/>
                  </a:ext>
                </a:extLst>
              </a:tr>
              <a:tr h="27715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CVMFS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T6.2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Catalin Condurache catalin.condurache@stfc.ac.uk 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CVMFS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974468390"/>
                  </a:ext>
                </a:extLst>
              </a:tr>
              <a:tr h="223449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GPGPU cloud support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T6.2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Viet Tran viet.ui@savba.sk 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IISAS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023889066"/>
                  </a:ext>
                </a:extLst>
              </a:tr>
              <a:tr h="27715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DIRAC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T6.2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Andrei Tsaregorodtsev atsareg@in2p3.fr 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IN2P3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009017725"/>
                  </a:ext>
                </a:extLst>
              </a:tr>
              <a:tr h="277150"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CREAM/BDII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T6.2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>
                          <a:effectLst/>
                        </a:rPr>
                        <a:t>Marco Verlato Marco.Verlato@pd.infn.it 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t"/>
                      <a:r>
                        <a:rPr lang="de-DE" sz="1400" dirty="0">
                          <a:effectLst/>
                        </a:rPr>
                        <a:t>INFN</a:t>
                      </a:r>
                    </a:p>
                  </a:txBody>
                  <a:tcPr marL="7417" marR="7417" marT="4945" marB="4945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2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50643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907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471979"/>
            <a:ext cx="8424935" cy="576064"/>
          </a:xfrm>
        </p:spPr>
        <p:txBody>
          <a:bodyPr/>
          <a:lstStyle/>
          <a:p>
            <a:r>
              <a:rPr lang="de-DE" dirty="0" smtClean="0"/>
              <a:t>WP6 (</a:t>
            </a:r>
            <a:r>
              <a:rPr lang="de-DE" dirty="0" err="1" smtClean="0"/>
              <a:t>task</a:t>
            </a:r>
            <a:r>
              <a:rPr lang="de-DE" dirty="0" smtClean="0"/>
              <a:t>) </a:t>
            </a:r>
            <a:r>
              <a:rPr lang="de-DE" dirty="0" err="1" smtClean="0"/>
              <a:t>budget</a:t>
            </a:r>
            <a:r>
              <a:rPr lang="de-DE" sz="1100" dirty="0"/>
              <a:t/>
            </a:r>
            <a:br>
              <a:rPr lang="de-DE" sz="1100" dirty="0"/>
            </a:br>
            <a:r>
              <a:rPr lang="de-DE" sz="1100" dirty="0" smtClean="0">
                <a:hlinkClick r:id="rId2"/>
              </a:rPr>
              <a:t>https://docs.google.com/spreadsheets/d/1y4q0QDpPTIMPNM8odnyJB57e0pmDG9oxbFioXSdOTcQ/edit#gid=182007249</a:t>
            </a:r>
            <a:r>
              <a:rPr lang="de-DE" sz="1100" dirty="0" smtClean="0"/>
              <a:t/>
            </a:r>
            <a:br>
              <a:rPr lang="de-DE" sz="1100" dirty="0" smtClean="0"/>
            </a:br>
            <a:endParaRPr lang="de-DE" sz="1100" dirty="0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565E12-C461-4740-AA30-00C11EE5E82F}" type="datetime1">
              <a:rPr lang="en-US" smtClean="0"/>
              <a:t>1/11/2018</a:t>
            </a:fld>
            <a:endParaRPr lang="en-US" dirty="0"/>
          </a:p>
        </p:txBody>
      </p:sp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34660679"/>
              </p:ext>
            </p:extLst>
          </p:nvPr>
        </p:nvGraphicFramePr>
        <p:xfrm>
          <a:off x="347057" y="1124744"/>
          <a:ext cx="8424942" cy="5621520"/>
        </p:xfrm>
        <a:graphic>
          <a:graphicData uri="http://schemas.openxmlformats.org/drawingml/2006/table">
            <a:tbl>
              <a:tblPr/>
              <a:tblGrid>
                <a:gridCol w="936111">
                  <a:extLst>
                    <a:ext uri="{9D8B030D-6E8A-4147-A177-3AD203B41FA5}">
                      <a16:colId xmlns="" xmlns:a16="http://schemas.microsoft.com/office/drawing/2014/main" val="669672477"/>
                    </a:ext>
                  </a:extLst>
                </a:gridCol>
                <a:gridCol w="648072">
                  <a:extLst>
                    <a:ext uri="{9D8B030D-6E8A-4147-A177-3AD203B41FA5}">
                      <a16:colId xmlns="" xmlns:a16="http://schemas.microsoft.com/office/drawing/2014/main" val="1773793582"/>
                    </a:ext>
                  </a:extLst>
                </a:gridCol>
                <a:gridCol w="720080">
                  <a:extLst>
                    <a:ext uri="{9D8B030D-6E8A-4147-A177-3AD203B41FA5}">
                      <a16:colId xmlns="" xmlns:a16="http://schemas.microsoft.com/office/drawing/2014/main" val="163379739"/>
                    </a:ext>
                  </a:extLst>
                </a:gridCol>
                <a:gridCol w="936104">
                  <a:extLst>
                    <a:ext uri="{9D8B030D-6E8A-4147-A177-3AD203B41FA5}">
                      <a16:colId xmlns="" xmlns:a16="http://schemas.microsoft.com/office/drawing/2014/main" val="3484314680"/>
                    </a:ext>
                  </a:extLst>
                </a:gridCol>
                <a:gridCol w="576064">
                  <a:extLst>
                    <a:ext uri="{9D8B030D-6E8A-4147-A177-3AD203B41FA5}">
                      <a16:colId xmlns="" xmlns:a16="http://schemas.microsoft.com/office/drawing/2014/main" val="3609732532"/>
                    </a:ext>
                  </a:extLst>
                </a:gridCol>
                <a:gridCol w="896652">
                  <a:extLst>
                    <a:ext uri="{9D8B030D-6E8A-4147-A177-3AD203B41FA5}">
                      <a16:colId xmlns="" xmlns:a16="http://schemas.microsoft.com/office/drawing/2014/main" val="255721248"/>
                    </a:ext>
                  </a:extLst>
                </a:gridCol>
                <a:gridCol w="610502">
                  <a:extLst>
                    <a:ext uri="{9D8B030D-6E8A-4147-A177-3AD203B41FA5}">
                      <a16:colId xmlns="" xmlns:a16="http://schemas.microsoft.com/office/drawing/2014/main" val="1294743645"/>
                    </a:ext>
                  </a:extLst>
                </a:gridCol>
                <a:gridCol w="610502">
                  <a:extLst>
                    <a:ext uri="{9D8B030D-6E8A-4147-A177-3AD203B41FA5}">
                      <a16:colId xmlns="" xmlns:a16="http://schemas.microsoft.com/office/drawing/2014/main" val="4120939113"/>
                    </a:ext>
                  </a:extLst>
                </a:gridCol>
                <a:gridCol w="519589">
                  <a:extLst>
                    <a:ext uri="{9D8B030D-6E8A-4147-A177-3AD203B41FA5}">
                      <a16:colId xmlns="" xmlns:a16="http://schemas.microsoft.com/office/drawing/2014/main" val="1535089162"/>
                    </a:ext>
                  </a:extLst>
                </a:gridCol>
                <a:gridCol w="908989">
                  <a:extLst>
                    <a:ext uri="{9D8B030D-6E8A-4147-A177-3AD203B41FA5}">
                      <a16:colId xmlns="" xmlns:a16="http://schemas.microsoft.com/office/drawing/2014/main" val="2446094220"/>
                    </a:ext>
                  </a:extLst>
                </a:gridCol>
                <a:gridCol w="720397">
                  <a:extLst>
                    <a:ext uri="{9D8B030D-6E8A-4147-A177-3AD203B41FA5}">
                      <a16:colId xmlns="" xmlns:a16="http://schemas.microsoft.com/office/drawing/2014/main" val="3417537712"/>
                    </a:ext>
                  </a:extLst>
                </a:gridCol>
                <a:gridCol w="341880">
                  <a:extLst>
                    <a:ext uri="{9D8B030D-6E8A-4147-A177-3AD203B41FA5}">
                      <a16:colId xmlns="" xmlns:a16="http://schemas.microsoft.com/office/drawing/2014/main" val="2040504190"/>
                    </a:ext>
                  </a:extLst>
                </a:gridCol>
              </a:tblGrid>
              <a:tr h="418116">
                <a:tc>
                  <a:txBody>
                    <a:bodyPr/>
                    <a:lstStyle/>
                    <a:p>
                      <a:pPr rtl="0" fontAlgn="ctr"/>
                      <a:r>
                        <a:rPr lang="de-DE" sz="1100" b="1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Partner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 dirty="0" err="1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Avg</a:t>
                      </a:r>
                      <a:r>
                        <a:rPr lang="de-DE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. PM Rate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T6.1 Discovery and access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T6.2 Federated Compute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T6.2 Federated Compute/Cloud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T6.3 Processing and orchestration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T6.4 Data and metadata management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US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T6.5 Preservation (data and software)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T6.6 Sensitive Data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ctr"/>
                      <a:r>
                        <a:rPr lang="de-DE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TOTAL PM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Duration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de-DE" sz="1100" b="0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FTE</a:t>
                      </a:r>
                    </a:p>
                  </a:txBody>
                  <a:tcPr marL="6885" marR="6885" marT="4590" marB="4590" anchor="ctr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6A5A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489928110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ACK CYFRONET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5,500 €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51.0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1.4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831970596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CESNET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4,200 €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11.0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11.0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488149816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CINECA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5,000 €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11.0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29.0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5550796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CINES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7,076 €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0.5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58372069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IN2P3-CPPM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4,652 €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15.0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0.4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5752311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CSC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6,040 €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14.0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29.0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258046004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CSIC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6,000 €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22.0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627548907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DANS-KNAW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7,000 €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476011421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DKRZ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8,600 €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19.0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29.0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285159707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EGI Foundation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8,000 €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874680563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eSDF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6,200 €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3166282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JUELICH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7,200 €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745128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PSNC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5,100 €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27005313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GRNET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6,200 €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E06666"/>
                          </a:solidFill>
                          <a:effectLst/>
                          <a:latin typeface="+mn-lt"/>
                        </a:rPr>
                        <a:t>5.0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339197357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IASA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5,000 €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10.0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952214645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IISAS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4,200 €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9.0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64831317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INFN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5,800 €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15.0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37.0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1.0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76312300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LIP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4,800 €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43836089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MPCDF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8,200 €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CC0000"/>
                          </a:solidFill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12760157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SIGMA2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9,825 €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81114787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UiO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9,825 €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12.0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0.3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09334318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SNIC (UU)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8,000 €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FF"/>
                          </a:solidFill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6.0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0.2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1882336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SRCE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4,200 €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>
                          <a:effectLst/>
                          <a:latin typeface="+mn-lt"/>
                        </a:rPr>
                        <a:t>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02722017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STFC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6,600 €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0.1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744425616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SURFsara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6,760 €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27.0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D297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27.0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0.8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520756872"/>
                  </a:ext>
                </a:extLst>
              </a:tr>
              <a:tr h="176538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0">
                          <a:effectLst/>
                          <a:latin typeface="+mn-lt"/>
                        </a:rPr>
                        <a:t>UPV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effectLst/>
                          <a:latin typeface="+mn-lt"/>
                        </a:rPr>
                        <a:t>5,000 €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  <a:latin typeface="+mn-lt"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22.0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effectLst/>
                          <a:latin typeface="+mn-lt"/>
                        </a:rPr>
                        <a:t>36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 dirty="0">
                          <a:effectLst/>
                          <a:latin typeface="+mn-lt"/>
                        </a:rPr>
                        <a:t>0.6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E0E3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943429891"/>
                  </a:ext>
                </a:extLst>
              </a:tr>
              <a:tr h="111497">
                <a:tc>
                  <a:txBody>
                    <a:bodyPr/>
                    <a:lstStyle/>
                    <a:p>
                      <a:pPr rtl="0" fontAlgn="b"/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TOTAL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€6,345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413.0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rtl="0" fontAlgn="b"/>
                      <a:endParaRPr lang="de-DE" sz="1100">
                        <a:effectLst/>
                      </a:endParaRP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de-DE" sz="11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11.5</a:t>
                      </a:r>
                    </a:p>
                  </a:txBody>
                  <a:tcPr marL="6885" marR="6885" marT="4590" marB="4590" anchor="b">
                    <a:lnL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C4C9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590651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6531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1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="" xmlns:thm15="http://schemas.microsoft.com/office/thememl/2012/main" name="EMODnet_PPT_template" id="{94FD5FB4-A648-4C41-A45E-DC1B56821C8E}" vid="{6F891982-9957-D443-80E9-5627794D2BB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EOSCHub_PPT</Template>
  <TotalTime>0</TotalTime>
  <Words>1317</Words>
  <Application>Microsoft Office PowerPoint</Application>
  <PresentationFormat>Bildschirmpräsentation (4:3)</PresentationFormat>
  <Paragraphs>473</Paragraphs>
  <Slides>22</Slides>
  <Notes>0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22</vt:i4>
      </vt:variant>
    </vt:vector>
  </HeadingPairs>
  <TitlesOfParts>
    <vt:vector size="23" baseType="lpstr">
      <vt:lpstr>Presentation1</vt:lpstr>
      <vt:lpstr>EOSC-hub Kick-Off-Meeting WP6  - Introduction  Andreas Schott (MPCDF) </vt:lpstr>
      <vt:lpstr>Outline</vt:lpstr>
      <vt:lpstr>Tasks – defined by service area</vt:lpstr>
      <vt:lpstr>WP6 General Objectives</vt:lpstr>
      <vt:lpstr>General integration and maintenance activities</vt:lpstr>
      <vt:lpstr>Tasks  - defined by service area and not by concrete services or products!</vt:lpstr>
      <vt:lpstr>Task Leader</vt:lpstr>
      <vt:lpstr>WP6 Service Experts (known so far, TL not mentioned)</vt:lpstr>
      <vt:lpstr>WP6 (task) budget https://docs.google.com/spreadsheets/d/1y4q0QDpPTIMPNM8odnyJB57e0pmDG9oxbFioXSdOTcQ/edit#gid=182007249 </vt:lpstr>
      <vt:lpstr>Formal Things</vt:lpstr>
      <vt:lpstr>Formal Things: WP6 Work Plan </vt:lpstr>
      <vt:lpstr>Formal Things: WP6 Deliverables Lead authors</vt:lpstr>
      <vt:lpstr>Formal Things: Milestone owners</vt:lpstr>
      <vt:lpstr>Formal Things: Regular meetings </vt:lpstr>
      <vt:lpstr>Formal Things: Quality Metrics</vt:lpstr>
      <vt:lpstr>Formal Things: Team Membership</vt:lpstr>
      <vt:lpstr>Formal Things: Key Exploitation Results (KERs) </vt:lpstr>
      <vt:lpstr>Identify WP Key Exploitation Results (KERs)</vt:lpstr>
      <vt:lpstr>Formal Things: EOSC-hub/OpenAIRE</vt:lpstr>
      <vt:lpstr>AMB Composition</vt:lpstr>
      <vt:lpstr>Collaborative tools</vt:lpstr>
      <vt:lpstr>Any 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Sara</dc:creator>
  <cp:lastModifiedBy>Andreas Schott</cp:lastModifiedBy>
  <cp:revision>223</cp:revision>
  <dcterms:created xsi:type="dcterms:W3CDTF">2017-10-02T12:41:48Z</dcterms:created>
  <dcterms:modified xsi:type="dcterms:W3CDTF">2018-01-11T13:41:19Z</dcterms:modified>
</cp:coreProperties>
</file>