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261" r:id="rId2"/>
    <p:sldId id="321" r:id="rId3"/>
    <p:sldId id="322" r:id="rId4"/>
    <p:sldId id="324" r:id="rId5"/>
    <p:sldId id="323" r:id="rId6"/>
    <p:sldId id="326" r:id="rId7"/>
    <p:sldId id="327" r:id="rId8"/>
    <p:sldId id="325" r:id="rId9"/>
    <p:sldId id="328" r:id="rId10"/>
    <p:sldId id="329" r:id="rId11"/>
    <p:sldId id="331" r:id="rId12"/>
    <p:sldId id="332" r:id="rId13"/>
    <p:sldId id="316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4" autoAdjust="0"/>
    <p:restoredTop sz="98646" autoAdjust="0"/>
  </p:normalViewPr>
  <p:slideViewPr>
    <p:cSldViewPr>
      <p:cViewPr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9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296000"/>
            <a:ext cx="8229240" cy="428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1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  <p:sldLayoutId id="2147483711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EOSC-hub</a:t>
            </a:r>
            <a:br>
              <a:rPr lang="en-GB" sz="4000" dirty="0"/>
            </a:br>
            <a:r>
              <a:rPr lang="en-US" sz="3100" b="0" dirty="0" smtClean="0"/>
              <a:t>T6.5: presentation + activity plan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i="1" dirty="0" smtClean="0"/>
              <a:t>Marion MASSOL (CINES)</a:t>
            </a: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9 January 2018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46312"/>
            <a:ext cx="8712968" cy="590400"/>
          </a:xfrm>
        </p:spPr>
        <p:txBody>
          <a:bodyPr/>
          <a:lstStyle/>
          <a:p>
            <a:pPr algn="ctr"/>
            <a:r>
              <a:rPr lang="fr-FR" sz="2400" b="1" dirty="0" smtClean="0"/>
              <a:t>ETDR (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Trusthworth</a:t>
            </a:r>
            <a:r>
              <a:rPr lang="fr-FR" sz="2400" b="1" dirty="0" smtClean="0"/>
              <a:t> Digital </a:t>
            </a:r>
            <a:r>
              <a:rPr lang="fr-FR" sz="2400" b="1" dirty="0" err="1" smtClean="0"/>
              <a:t>Repository</a:t>
            </a:r>
            <a:r>
              <a:rPr lang="fr-FR" sz="2400" b="1" dirty="0" smtClean="0"/>
              <a:t>): </a:t>
            </a:r>
            <a:r>
              <a:rPr lang="fr-FR" sz="2400" b="1" dirty="0" smtClean="0">
                <a:solidFill>
                  <a:srgbClr val="FFC000"/>
                </a:solidFill>
              </a:rPr>
              <a:t>Use case #3: </a:t>
            </a:r>
            <a:r>
              <a:rPr lang="fr-FR" sz="2400" b="1" dirty="0" err="1" smtClean="0">
                <a:solidFill>
                  <a:srgbClr val="FFC000"/>
                </a:solidFill>
              </a:rPr>
              <a:t>with</a:t>
            </a:r>
            <a:r>
              <a:rPr lang="fr-FR" sz="2400" b="1" dirty="0" smtClean="0">
                <a:solidFill>
                  <a:srgbClr val="FFC000"/>
                </a:solidFill>
              </a:rPr>
              <a:t> a single </a:t>
            </a:r>
            <a:r>
              <a:rPr lang="fr-FR" sz="2400" b="1" dirty="0" err="1" smtClean="0">
                <a:solidFill>
                  <a:srgbClr val="FFC000"/>
                </a:solidFill>
              </a:rPr>
              <a:t>ingest</a:t>
            </a:r>
            <a:r>
              <a:rPr lang="fr-FR" sz="2400" b="1" dirty="0" smtClean="0">
                <a:solidFill>
                  <a:srgbClr val="FFC000"/>
                </a:solidFill>
              </a:rPr>
              <a:t> point </a:t>
            </a:r>
            <a:r>
              <a:rPr lang="fr-FR" sz="2400" b="1" dirty="0" err="1" smtClean="0">
                <a:solidFill>
                  <a:srgbClr val="FFC000"/>
                </a:solidFill>
              </a:rPr>
              <a:t>into</a:t>
            </a:r>
            <a:r>
              <a:rPr lang="fr-FR" sz="2400" b="1" dirty="0" smtClean="0">
                <a:solidFill>
                  <a:srgbClr val="FFC000"/>
                </a:solidFill>
              </a:rPr>
              <a:t> the </a:t>
            </a:r>
            <a:r>
              <a:rPr lang="fr-FR" sz="2400" b="1" dirty="0" err="1" smtClean="0">
                <a:solidFill>
                  <a:srgbClr val="FFC000"/>
                </a:solidFill>
              </a:rPr>
              <a:t>eTDR</a:t>
            </a:r>
            <a:r>
              <a:rPr lang="fr-FR" sz="2400" b="1" dirty="0" smtClean="0">
                <a:solidFill>
                  <a:srgbClr val="FFC000"/>
                </a:solidFill>
              </a:rPr>
              <a:t> + few </a:t>
            </a:r>
            <a:r>
              <a:rPr lang="fr-FR" sz="2400" b="1" dirty="0" err="1" smtClean="0">
                <a:solidFill>
                  <a:srgbClr val="FFC000"/>
                </a:solidFill>
              </a:rPr>
              <a:t>storage</a:t>
            </a: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</a:rPr>
              <a:t>SPs</a:t>
            </a:r>
            <a:r>
              <a:rPr lang="fr-FR" sz="2400" b="1" dirty="0" smtClean="0">
                <a:solidFill>
                  <a:srgbClr val="FFC000"/>
                </a:solidFill>
              </a:rPr>
              <a:t> (TDR </a:t>
            </a:r>
            <a:r>
              <a:rPr lang="fr-FR" sz="2400" b="1" dirty="0" err="1" smtClean="0">
                <a:solidFill>
                  <a:srgbClr val="FFC000"/>
                </a:solidFill>
              </a:rPr>
              <a:t>operated</a:t>
            </a:r>
            <a:r>
              <a:rPr lang="fr-FR" sz="2400" b="1" dirty="0" smtClean="0">
                <a:solidFill>
                  <a:srgbClr val="FFC000"/>
                </a:solidFill>
              </a:rPr>
              <a:t> by the EUDAT CDI)</a:t>
            </a:r>
            <a:endParaRPr lang="fr-FR" sz="24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6912768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69530" y="3933927"/>
            <a:ext cx="4320480" cy="646331"/>
          </a:xfrm>
          <a:prstGeom prst="rect">
            <a:avLst/>
          </a:prstGeom>
          <a:solidFill>
            <a:srgbClr val="36A527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Business </a:t>
            </a:r>
            <a:r>
              <a:rPr lang="fr-FR" b="1" dirty="0" err="1" smtClean="0">
                <a:solidFill>
                  <a:schemeClr val="bg1"/>
                </a:solidFill>
              </a:rPr>
              <a:t>processes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(file format conversion over time,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2096852"/>
            <a:ext cx="1800200" cy="350865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Ingest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sz="2400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2096852"/>
            <a:ext cx="1800200" cy="350865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Storage + data management </a:t>
            </a:r>
            <a:r>
              <a:rPr lang="fr-FR" sz="1200" b="1" dirty="0" err="1" smtClean="0">
                <a:solidFill>
                  <a:schemeClr val="bg1"/>
                </a:solidFill>
              </a:rPr>
              <a:t>entities</a:t>
            </a:r>
            <a:endParaRPr lang="fr-FR" sz="1200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Access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8344" y="4557002"/>
            <a:ext cx="136815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treatments</a:t>
            </a:r>
            <a:r>
              <a:rPr lang="fr-FR" b="1" dirty="0" smtClean="0">
                <a:solidFill>
                  <a:schemeClr val="bg1"/>
                </a:solidFill>
              </a:rPr>
              <a:t> (HPC, EGI </a:t>
            </a:r>
            <a:r>
              <a:rPr lang="fr-FR" b="1" dirty="0" err="1" smtClean="0">
                <a:solidFill>
                  <a:schemeClr val="bg1"/>
                </a:solidFill>
              </a:rPr>
              <a:t>facilities</a:t>
            </a:r>
            <a:r>
              <a:rPr lang="fr-FR" b="1" dirty="0" smtClean="0">
                <a:solidFill>
                  <a:schemeClr val="bg1"/>
                </a:solidFill>
              </a:rPr>
              <a:t>, etc.)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771002"/>
            <a:ext cx="5832648" cy="646331"/>
          </a:xfrm>
          <a:prstGeom prst="rect">
            <a:avLst/>
          </a:prstGeom>
          <a:solidFill>
            <a:srgbClr val="36A527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Administration + data </a:t>
            </a:r>
            <a:r>
              <a:rPr lang="fr-FR" b="1" dirty="0" err="1" smtClean="0">
                <a:solidFill>
                  <a:schemeClr val="bg1"/>
                </a:solidFill>
              </a:rPr>
              <a:t>preservation</a:t>
            </a:r>
            <a:r>
              <a:rPr lang="fr-FR" b="1" dirty="0" smtClean="0">
                <a:solidFill>
                  <a:schemeClr val="bg1"/>
                </a:solidFill>
              </a:rPr>
              <a:t> planification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(data curation </a:t>
            </a:r>
            <a:r>
              <a:rPr lang="fr-FR" dirty="0" err="1" smtClean="0">
                <a:solidFill>
                  <a:schemeClr val="bg1"/>
                </a:solidFill>
              </a:rPr>
              <a:t>policies</a:t>
            </a:r>
            <a:r>
              <a:rPr lang="fr-FR" dirty="0" smtClean="0">
                <a:solidFill>
                  <a:schemeClr val="bg1"/>
                </a:solidFill>
              </a:rPr>
              <a:t>, restitution </a:t>
            </a:r>
            <a:r>
              <a:rPr lang="fr-FR" dirty="0" err="1" smtClean="0">
                <a:solidFill>
                  <a:schemeClr val="bg1"/>
                </a:solidFill>
              </a:rPr>
              <a:t>tools</a:t>
            </a:r>
            <a:r>
              <a:rPr lang="fr-FR" dirty="0" smtClean="0">
                <a:solidFill>
                  <a:schemeClr val="bg1"/>
                </a:solidFill>
              </a:rPr>
              <a:t>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668344" y="2132856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B2FIND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27" name="Connecteur droit avec flèche 26"/>
          <p:cNvCxnSpPr>
            <a:endCxn id="26" idx="1"/>
          </p:cNvCxnSpPr>
          <p:nvPr/>
        </p:nvCxnSpPr>
        <p:spPr>
          <a:xfrm>
            <a:off x="7092280" y="2317522"/>
            <a:ext cx="5760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380311" y="887251"/>
            <a:ext cx="193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Wider</a:t>
            </a:r>
            <a:endParaRPr lang="fr-FR" dirty="0" smtClean="0"/>
          </a:p>
          <a:p>
            <a:pPr algn="ctr"/>
            <a:r>
              <a:rPr lang="fr-FR" dirty="0" err="1" smtClean="0"/>
              <a:t>community</a:t>
            </a:r>
            <a:endParaRPr lang="fr-FR" dirty="0"/>
          </a:p>
        </p:txBody>
      </p:sp>
      <p:cxnSp>
        <p:nvCxnSpPr>
          <p:cNvPr id="31" name="Connecteur droit avec flèche 30"/>
          <p:cNvCxnSpPr>
            <a:stCxn id="26" idx="0"/>
            <a:endCxn id="30" idx="2"/>
          </p:cNvCxnSpPr>
          <p:nvPr/>
        </p:nvCxnSpPr>
        <p:spPr>
          <a:xfrm flipH="1" flipV="1">
            <a:off x="8348353" y="1533582"/>
            <a:ext cx="4067" cy="59927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6200000">
            <a:off x="6940015" y="2176869"/>
            <a:ext cx="90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5373216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475656" y="2636912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Transfert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656" y="3155833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PID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75656" y="3967338"/>
            <a:ext cx="1368152" cy="64633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4798893"/>
            <a:ext cx="1368152" cy="64633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Preserv</a:t>
            </a:r>
            <a:r>
              <a:rPr lang="fr-FR" dirty="0" smtClean="0"/>
              <a:t>.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491880" y="2601835"/>
            <a:ext cx="136815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3491880" y="363315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manag</a:t>
            </a:r>
            <a:r>
              <a:rPr lang="fr-FR" dirty="0" smtClean="0"/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91880" y="4468470"/>
            <a:ext cx="1368152" cy="923330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507234" y="3743230"/>
            <a:ext cx="1368152" cy="1354217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sz="1400" dirty="0" smtClean="0"/>
              <a:t>(by default, </a:t>
            </a:r>
            <a:r>
              <a:rPr lang="fr-FR" sz="1400" dirty="0" err="1" smtClean="0"/>
              <a:t>limited</a:t>
            </a:r>
            <a:r>
              <a:rPr lang="fr-FR" sz="1400" dirty="0" smtClean="0"/>
              <a:t> direct </a:t>
            </a:r>
            <a:r>
              <a:rPr lang="fr-FR" sz="1400" dirty="0" err="1" smtClean="0"/>
              <a:t>access</a:t>
            </a:r>
            <a:r>
              <a:rPr lang="fr-FR" sz="1400" dirty="0" smtClean="0"/>
              <a:t>)</a:t>
            </a:r>
          </a:p>
        </p:txBody>
      </p:sp>
      <p:cxnSp>
        <p:nvCxnSpPr>
          <p:cNvPr id="42" name="Connecteur droit avec flèche 41"/>
          <p:cNvCxnSpPr>
            <a:stCxn id="33" idx="2"/>
            <a:endCxn id="34" idx="0"/>
          </p:cNvCxnSpPr>
          <p:nvPr/>
        </p:nvCxnSpPr>
        <p:spPr>
          <a:xfrm>
            <a:off x="2159732" y="3525165"/>
            <a:ext cx="0" cy="44217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4" idx="2"/>
            <a:endCxn id="35" idx="0"/>
          </p:cNvCxnSpPr>
          <p:nvPr/>
        </p:nvCxnSpPr>
        <p:spPr>
          <a:xfrm>
            <a:off x="2159732" y="4613669"/>
            <a:ext cx="0" cy="18522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6" idx="2"/>
            <a:endCxn id="37" idx="0"/>
          </p:cNvCxnSpPr>
          <p:nvPr/>
        </p:nvCxnSpPr>
        <p:spPr>
          <a:xfrm>
            <a:off x="4175956" y="3429000"/>
            <a:ext cx="0" cy="20415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8" idx="3"/>
            <a:endCxn id="39" idx="1"/>
          </p:cNvCxnSpPr>
          <p:nvPr/>
        </p:nvCxnSpPr>
        <p:spPr>
          <a:xfrm flipV="1">
            <a:off x="4860032" y="4420339"/>
            <a:ext cx="647202" cy="50979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5" idx="3"/>
            <a:endCxn id="36" idx="1"/>
          </p:cNvCxnSpPr>
          <p:nvPr/>
        </p:nvCxnSpPr>
        <p:spPr>
          <a:xfrm flipV="1">
            <a:off x="2843808" y="3015418"/>
            <a:ext cx="648072" cy="2106641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1093524" y="3592362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bg1"/>
                </a:solidFill>
              </a:rPr>
              <a:t>Interface</a:t>
            </a:r>
            <a:endParaRPr lang="fr-FR" i="1" dirty="0">
              <a:solidFill>
                <a:schemeClr val="bg1"/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5087041" y="4078677"/>
            <a:ext cx="43117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58" idx="2"/>
          </p:cNvCxnSpPr>
          <p:nvPr/>
        </p:nvCxnSpPr>
        <p:spPr>
          <a:xfrm>
            <a:off x="1870787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147194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C</a:t>
            </a:r>
            <a:endParaRPr lang="fr-FR" dirty="0"/>
          </a:p>
        </p:txBody>
      </p:sp>
      <p:cxnSp>
        <p:nvCxnSpPr>
          <p:cNvPr id="56" name="Connecteur droit avec flèche 55"/>
          <p:cNvCxnSpPr>
            <a:endCxn id="55" idx="2"/>
          </p:cNvCxnSpPr>
          <p:nvPr/>
        </p:nvCxnSpPr>
        <p:spPr>
          <a:xfrm flipV="1">
            <a:off x="6192180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825801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C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5146324" y="1340768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79511" y="1628800"/>
            <a:ext cx="7992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ETDR_part3 : </a:t>
            </a:r>
            <a:r>
              <a:rPr lang="fr-FR" sz="1200" dirty="0" smtClean="0"/>
              <a:t>TDR </a:t>
            </a:r>
            <a:r>
              <a:rPr lang="fr-FR" sz="1200" dirty="0" err="1" smtClean="0"/>
              <a:t>compliant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OAIS </a:t>
            </a:r>
            <a:r>
              <a:rPr lang="fr-FR" sz="1200" dirty="0" err="1" smtClean="0"/>
              <a:t>operated</a:t>
            </a:r>
            <a:r>
              <a:rPr lang="fr-FR" sz="1200" dirty="0" smtClean="0"/>
              <a:t> by the EUDAT CDI (via an </a:t>
            </a:r>
            <a:r>
              <a:rPr lang="fr-FR" sz="1200" dirty="0" err="1" smtClean="0"/>
              <a:t>ingest</a:t>
            </a:r>
            <a:r>
              <a:rPr lang="fr-FR" sz="1200" dirty="0" smtClean="0"/>
              <a:t>-point-LTP-SP) + B2FIND</a:t>
            </a:r>
            <a:endParaRPr lang="fr-FR" sz="1600" dirty="0"/>
          </a:p>
        </p:txBody>
      </p:sp>
      <p:sp>
        <p:nvSpPr>
          <p:cNvPr id="61" name="ZoneTexte 60"/>
          <p:cNvSpPr txBox="1"/>
          <p:nvPr/>
        </p:nvSpPr>
        <p:spPr>
          <a:xfrm>
            <a:off x="827584" y="1196752"/>
            <a:ext cx="208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 + </a:t>
            </a:r>
            <a:r>
              <a:rPr lang="fr-FR" sz="1400" i="1" dirty="0" err="1" smtClean="0">
                <a:solidFill>
                  <a:schemeClr val="tx2"/>
                </a:solidFill>
              </a:rPr>
              <a:t>negociated</a:t>
            </a:r>
            <a:r>
              <a:rPr lang="fr-FR" sz="1400" i="1" dirty="0" smtClean="0">
                <a:solidFill>
                  <a:schemeClr val="tx2"/>
                </a:solidFill>
              </a:rPr>
              <a:t> </a:t>
            </a:r>
            <a:r>
              <a:rPr lang="fr-FR" sz="1400" i="1" dirty="0" err="1" smtClean="0">
                <a:solidFill>
                  <a:schemeClr val="tx2"/>
                </a:solidFill>
              </a:rPr>
              <a:t>protocol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987824" y="2564904"/>
            <a:ext cx="2050814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 smtClean="0"/>
          </a:p>
        </p:txBody>
      </p:sp>
      <p:sp>
        <p:nvSpPr>
          <p:cNvPr id="46" name="ZoneTexte 45"/>
          <p:cNvSpPr txBox="1"/>
          <p:nvPr/>
        </p:nvSpPr>
        <p:spPr>
          <a:xfrm>
            <a:off x="4103948" y="3130697"/>
            <a:ext cx="930932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B2SAFE</a:t>
            </a:r>
          </a:p>
          <a:p>
            <a:r>
              <a:rPr lang="fr-FR" sz="1200" dirty="0" smtClean="0"/>
              <a:t>@</a:t>
            </a:r>
            <a:r>
              <a:rPr lang="fr-FR" sz="1200" dirty="0" err="1" smtClean="0"/>
              <a:t>BitspSP</a:t>
            </a:r>
            <a:endParaRPr lang="fr-FR" sz="1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403648" y="2564904"/>
            <a:ext cx="1728192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B2SAFE</a:t>
            </a:r>
          </a:p>
          <a:p>
            <a:r>
              <a:rPr lang="fr-FR" sz="1200" dirty="0" smtClean="0"/>
              <a:t>@</a:t>
            </a:r>
            <a:r>
              <a:rPr lang="fr-FR" sz="1200" dirty="0" err="1" smtClean="0"/>
              <a:t>Ingest</a:t>
            </a:r>
            <a:r>
              <a:rPr lang="fr-FR" sz="1200" dirty="0" smtClean="0"/>
              <a:t>-point-LTP-SP</a:t>
            </a:r>
            <a:endParaRPr lang="fr-FR" sz="1200" dirty="0"/>
          </a:p>
        </p:txBody>
      </p:sp>
      <p:sp>
        <p:nvSpPr>
          <p:cNvPr id="62" name="ZoneTexte 61"/>
          <p:cNvSpPr txBox="1"/>
          <p:nvPr/>
        </p:nvSpPr>
        <p:spPr>
          <a:xfrm>
            <a:off x="1403648" y="3162404"/>
            <a:ext cx="1584176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B2HANDLE</a:t>
            </a:r>
          </a:p>
          <a:p>
            <a:r>
              <a:rPr lang="fr-FR" sz="1200" dirty="0" smtClean="0"/>
              <a:t>(</a:t>
            </a:r>
            <a:r>
              <a:rPr lang="fr-FR" sz="1200" dirty="0" err="1" smtClean="0"/>
              <a:t>e.g</a:t>
            </a:r>
            <a:r>
              <a:rPr lang="fr-FR" sz="1200" dirty="0" smtClean="0"/>
              <a:t>. @</a:t>
            </a:r>
            <a:r>
              <a:rPr lang="fr-FR" sz="1200" dirty="0" err="1" smtClean="0"/>
              <a:t>SurfSARA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2159732" y="3006244"/>
            <a:ext cx="0" cy="14958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419872" y="3669306"/>
            <a:ext cx="1615008" cy="584775"/>
          </a:xfrm>
          <a:prstGeom prst="rect">
            <a:avLst/>
          </a:prstGeom>
          <a:solidFill>
            <a:srgbClr val="36A527"/>
          </a:solidFill>
          <a:ln w="317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TDR </a:t>
            </a:r>
            <a:r>
              <a:rPr lang="fr-FR" sz="1600" dirty="0" err="1" smtClean="0">
                <a:solidFill>
                  <a:schemeClr val="bg1"/>
                </a:solidFill>
              </a:rPr>
              <a:t>metadata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database</a:t>
            </a:r>
            <a:endParaRPr lang="fr-FR" sz="1600" dirty="0">
              <a:solidFill>
                <a:schemeClr val="bg1"/>
              </a:solidFill>
            </a:endParaRPr>
          </a:p>
        </p:txBody>
      </p:sp>
      <p:cxnSp>
        <p:nvCxnSpPr>
          <p:cNvPr id="66" name="Connecteur droit avec flèche 65"/>
          <p:cNvCxnSpPr/>
          <p:nvPr/>
        </p:nvCxnSpPr>
        <p:spPr>
          <a:xfrm>
            <a:off x="4175955" y="4190167"/>
            <a:ext cx="0" cy="346392"/>
          </a:xfrm>
          <a:prstGeom prst="straightConnector1">
            <a:avLst/>
          </a:prstGeom>
          <a:ln w="15875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ylindre 12"/>
          <p:cNvSpPr/>
          <p:nvPr/>
        </p:nvSpPr>
        <p:spPr>
          <a:xfrm>
            <a:off x="3546500" y="3136230"/>
            <a:ext cx="360040" cy="429958"/>
          </a:xfrm>
          <a:prstGeom prst="can">
            <a:avLst/>
          </a:prstGeom>
          <a:solidFill>
            <a:srgbClr val="36A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491880" y="3140968"/>
            <a:ext cx="46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" dirty="0" smtClean="0">
                <a:solidFill>
                  <a:schemeClr val="bg1"/>
                </a:solidFill>
              </a:rPr>
              <a:t>Local &amp; </a:t>
            </a:r>
            <a:r>
              <a:rPr lang="fr-FR" sz="600" dirty="0" err="1" smtClean="0">
                <a:solidFill>
                  <a:schemeClr val="bg1"/>
                </a:solidFill>
              </a:rPr>
              <a:t>specific</a:t>
            </a:r>
            <a:r>
              <a:rPr lang="fr-FR" sz="600" dirty="0" smtClean="0">
                <a:solidFill>
                  <a:schemeClr val="bg1"/>
                </a:solidFill>
              </a:rPr>
              <a:t> LTP </a:t>
            </a:r>
            <a:r>
              <a:rPr lang="fr-FR" sz="600" dirty="0" err="1" smtClean="0">
                <a:solidFill>
                  <a:schemeClr val="bg1"/>
                </a:solidFill>
              </a:rPr>
              <a:t>storage</a:t>
            </a:r>
            <a:endParaRPr lang="fr-FR" sz="600" dirty="0">
              <a:solidFill>
                <a:schemeClr val="bg1"/>
              </a:solidFill>
            </a:endParaRPr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3726520" y="2812543"/>
            <a:ext cx="0" cy="387402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4572000" y="2812543"/>
            <a:ext cx="0" cy="387402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843697" y="6309524"/>
            <a:ext cx="224137" cy="12311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28384" y="6237312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fr-FR" sz="1100" i="1" dirty="0" err="1" smtClean="0">
                <a:solidFill>
                  <a:schemeClr val="bg1">
                    <a:lumMod val="50000"/>
                  </a:schemeClr>
                </a:solidFill>
              </a:rPr>
              <a:t>backend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</a:rPr>
              <a:t> EUDAT SP </a:t>
            </a:r>
            <a:r>
              <a:rPr lang="fr-FR" sz="1100" i="1" dirty="0" err="1" smtClean="0">
                <a:solidFill>
                  <a:schemeClr val="bg1">
                    <a:lumMod val="50000"/>
                  </a:schemeClr>
                </a:solidFill>
              </a:rPr>
              <a:t>repository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1" name="Connecteur droit avec flèche 70"/>
          <p:cNvCxnSpPr>
            <a:stCxn id="46" idx="2"/>
          </p:cNvCxnSpPr>
          <p:nvPr/>
        </p:nvCxnSpPr>
        <p:spPr>
          <a:xfrm>
            <a:off x="4569414" y="3592362"/>
            <a:ext cx="0" cy="954850"/>
          </a:xfrm>
          <a:prstGeom prst="straightConnector1">
            <a:avLst/>
          </a:prstGeom>
          <a:ln w="15875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3725245" y="3591313"/>
            <a:ext cx="0" cy="954850"/>
          </a:xfrm>
          <a:prstGeom prst="straightConnector1">
            <a:avLst/>
          </a:prstGeom>
          <a:ln w="15875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>
            <a:off x="3958611" y="2821578"/>
            <a:ext cx="5732" cy="1724585"/>
          </a:xfrm>
          <a:prstGeom prst="straightConnector1">
            <a:avLst/>
          </a:prstGeom>
          <a:ln w="15875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5034880" y="3120376"/>
            <a:ext cx="1840506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 smtClean="0"/>
          </a:p>
        </p:txBody>
      </p:sp>
      <p:sp>
        <p:nvSpPr>
          <p:cNvPr id="75" name="ZoneTexte 74"/>
          <p:cNvSpPr txBox="1"/>
          <p:nvPr/>
        </p:nvSpPr>
        <p:spPr>
          <a:xfrm>
            <a:off x="7668344" y="3861048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B2STAGE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76" name="Connecteur droit avec flèche 75"/>
          <p:cNvCxnSpPr>
            <a:stCxn id="75" idx="2"/>
            <a:endCxn id="9" idx="0"/>
          </p:cNvCxnSpPr>
          <p:nvPr/>
        </p:nvCxnSpPr>
        <p:spPr>
          <a:xfrm>
            <a:off x="8352420" y="4230380"/>
            <a:ext cx="0" cy="32662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5034880" y="2565027"/>
            <a:ext cx="1840506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 smtClean="0"/>
          </a:p>
        </p:txBody>
      </p:sp>
      <p:cxnSp>
        <p:nvCxnSpPr>
          <p:cNvPr id="88" name="Connecteur en angle 87"/>
          <p:cNvCxnSpPr>
            <a:stCxn id="86" idx="3"/>
            <a:endCxn id="75" idx="1"/>
          </p:cNvCxnSpPr>
          <p:nvPr/>
        </p:nvCxnSpPr>
        <p:spPr>
          <a:xfrm>
            <a:off x="6875386" y="2795860"/>
            <a:ext cx="792958" cy="1249854"/>
          </a:xfrm>
          <a:prstGeom prst="bentConnector3">
            <a:avLst>
              <a:gd name="adj1" fmla="val 79549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en angle 94"/>
          <p:cNvCxnSpPr>
            <a:endCxn id="75" idx="1"/>
          </p:cNvCxnSpPr>
          <p:nvPr/>
        </p:nvCxnSpPr>
        <p:spPr>
          <a:xfrm>
            <a:off x="6861290" y="3363815"/>
            <a:ext cx="807054" cy="681899"/>
          </a:xfrm>
          <a:prstGeom prst="bentConnector3">
            <a:avLst>
              <a:gd name="adj1" fmla="val 8021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 rot="16200000">
            <a:off x="6968536" y="5291335"/>
            <a:ext cx="90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120" name="Forme libre 119"/>
          <p:cNvSpPr/>
          <p:nvPr/>
        </p:nvSpPr>
        <p:spPr>
          <a:xfrm>
            <a:off x="197363" y="1484784"/>
            <a:ext cx="8882743" cy="5164831"/>
          </a:xfrm>
          <a:custGeom>
            <a:avLst/>
            <a:gdLst>
              <a:gd name="connsiteX0" fmla="*/ 0 w 8882743"/>
              <a:gd name="connsiteY0" fmla="*/ 0 h 4711959"/>
              <a:gd name="connsiteX1" fmla="*/ 8873412 w 8882743"/>
              <a:gd name="connsiteY1" fmla="*/ 9330 h 4711959"/>
              <a:gd name="connsiteX2" fmla="*/ 8882743 w 8882743"/>
              <a:gd name="connsiteY2" fmla="*/ 2062065 h 4711959"/>
              <a:gd name="connsiteX3" fmla="*/ 7137918 w 8882743"/>
              <a:gd name="connsiteY3" fmla="*/ 2062065 h 4711959"/>
              <a:gd name="connsiteX4" fmla="*/ 7147249 w 8882743"/>
              <a:gd name="connsiteY4" fmla="*/ 4711959 h 4711959"/>
              <a:gd name="connsiteX5" fmla="*/ 37322 w 8882743"/>
              <a:gd name="connsiteY5" fmla="*/ 4711959 h 4711959"/>
              <a:gd name="connsiteX6" fmla="*/ 0 w 8882743"/>
              <a:gd name="connsiteY6" fmla="*/ 0 h 47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2743" h="4711959">
                <a:moveTo>
                  <a:pt x="0" y="0"/>
                </a:moveTo>
                <a:lnTo>
                  <a:pt x="8873412" y="9330"/>
                </a:lnTo>
                <a:cubicBezTo>
                  <a:pt x="8876522" y="693575"/>
                  <a:pt x="8879633" y="1377820"/>
                  <a:pt x="8882743" y="2062065"/>
                </a:cubicBezTo>
                <a:lnTo>
                  <a:pt x="7137918" y="2062065"/>
                </a:lnTo>
                <a:cubicBezTo>
                  <a:pt x="7141028" y="2945363"/>
                  <a:pt x="7144139" y="3828661"/>
                  <a:pt x="7147249" y="4711959"/>
                </a:cubicBezTo>
                <a:lnTo>
                  <a:pt x="37322" y="4711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2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576064"/>
          </a:xfrm>
        </p:spPr>
        <p:txBody>
          <a:bodyPr/>
          <a:lstStyle/>
          <a:p>
            <a:r>
              <a:rPr lang="fr-FR" sz="2400" dirty="0"/>
              <a:t>ETDR (</a:t>
            </a:r>
            <a:r>
              <a:rPr lang="fr-FR" sz="2400" dirty="0" err="1"/>
              <a:t>European</a:t>
            </a:r>
            <a:r>
              <a:rPr lang="fr-FR" sz="2400" dirty="0"/>
              <a:t> </a:t>
            </a:r>
            <a:r>
              <a:rPr lang="fr-FR" sz="2400" dirty="0" err="1"/>
              <a:t>Trusthworth</a:t>
            </a:r>
            <a:r>
              <a:rPr lang="fr-FR" sz="2400" dirty="0"/>
              <a:t> Digital </a:t>
            </a:r>
            <a:r>
              <a:rPr lang="fr-FR" sz="2400" dirty="0" err="1"/>
              <a:t>Repository</a:t>
            </a:r>
            <a:r>
              <a:rPr lang="fr-FR" sz="2400" dirty="0"/>
              <a:t>): </a:t>
            </a:r>
            <a:r>
              <a:rPr lang="fr-FR" sz="2400" dirty="0">
                <a:solidFill>
                  <a:srgbClr val="FFC000"/>
                </a:solidFill>
              </a:rPr>
              <a:t>Use case #3: </a:t>
            </a:r>
            <a:r>
              <a:rPr lang="fr-FR" sz="2400" dirty="0" err="1">
                <a:solidFill>
                  <a:srgbClr val="FFC000"/>
                </a:solidFill>
              </a:rPr>
              <a:t>with</a:t>
            </a:r>
            <a:r>
              <a:rPr lang="fr-FR" sz="2400" dirty="0">
                <a:solidFill>
                  <a:srgbClr val="FFC000"/>
                </a:solidFill>
              </a:rPr>
              <a:t> a single </a:t>
            </a:r>
            <a:r>
              <a:rPr lang="fr-FR" sz="2400" dirty="0" err="1">
                <a:solidFill>
                  <a:srgbClr val="FFC000"/>
                </a:solidFill>
              </a:rPr>
              <a:t>ingest</a:t>
            </a:r>
            <a:r>
              <a:rPr lang="fr-FR" sz="2400" dirty="0">
                <a:solidFill>
                  <a:srgbClr val="FFC000"/>
                </a:solidFill>
              </a:rPr>
              <a:t> point </a:t>
            </a:r>
            <a:r>
              <a:rPr lang="fr-FR" sz="2400" dirty="0" err="1">
                <a:solidFill>
                  <a:srgbClr val="FFC000"/>
                </a:solidFill>
              </a:rPr>
              <a:t>into</a:t>
            </a:r>
            <a:r>
              <a:rPr lang="fr-FR" sz="2400" dirty="0">
                <a:solidFill>
                  <a:srgbClr val="FFC000"/>
                </a:solidFill>
              </a:rPr>
              <a:t> the </a:t>
            </a:r>
            <a:r>
              <a:rPr lang="fr-FR" sz="2400" dirty="0" err="1">
                <a:solidFill>
                  <a:srgbClr val="FFC000"/>
                </a:solidFill>
              </a:rPr>
              <a:t>eTDR</a:t>
            </a:r>
            <a:r>
              <a:rPr lang="fr-FR" sz="2400" dirty="0">
                <a:solidFill>
                  <a:srgbClr val="FFC000"/>
                </a:solidFill>
              </a:rPr>
              <a:t> + few </a:t>
            </a:r>
            <a:r>
              <a:rPr lang="fr-FR" sz="2400" dirty="0" err="1">
                <a:solidFill>
                  <a:srgbClr val="FFC000"/>
                </a:solidFill>
              </a:rPr>
              <a:t>storage</a:t>
            </a:r>
            <a:r>
              <a:rPr lang="fr-FR" sz="2400" dirty="0">
                <a:solidFill>
                  <a:srgbClr val="FFC000"/>
                </a:solidFill>
              </a:rPr>
              <a:t> </a:t>
            </a:r>
            <a:r>
              <a:rPr lang="fr-FR" sz="2400" dirty="0" err="1">
                <a:solidFill>
                  <a:srgbClr val="FFC000"/>
                </a:solidFill>
              </a:rPr>
              <a:t>SPs</a:t>
            </a:r>
            <a:r>
              <a:rPr lang="fr-FR" sz="2400" dirty="0">
                <a:solidFill>
                  <a:srgbClr val="FFC000"/>
                </a:solidFill>
              </a:rPr>
              <a:t> (TDR </a:t>
            </a:r>
            <a:r>
              <a:rPr lang="fr-FR" sz="2400" dirty="0" err="1">
                <a:solidFill>
                  <a:srgbClr val="FFC000"/>
                </a:solidFill>
              </a:rPr>
              <a:t>operated</a:t>
            </a:r>
            <a:r>
              <a:rPr lang="fr-FR" sz="2400" dirty="0">
                <a:solidFill>
                  <a:srgbClr val="FFC000"/>
                </a:solidFill>
              </a:rPr>
              <a:t> by the EUDAT CDI</a:t>
            </a:r>
            <a:r>
              <a:rPr lang="fr-FR" sz="2400" dirty="0" smtClean="0">
                <a:solidFill>
                  <a:srgbClr val="FFC000"/>
                </a:solidFill>
              </a:rPr>
              <a:t>)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86804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Community</a:t>
            </a:r>
            <a:r>
              <a:rPr lang="fr-FR" dirty="0" smtClean="0"/>
              <a:t>-C uses the EUDAT CDI to </a:t>
            </a:r>
            <a:r>
              <a:rPr lang="fr-FR" dirty="0" err="1" smtClean="0"/>
              <a:t>preserve</a:t>
            </a:r>
            <a:r>
              <a:rPr lang="fr-FR" dirty="0" smtClean="0"/>
              <a:t> data over time</a:t>
            </a:r>
          </a:p>
          <a:p>
            <a:pPr marL="285750" indent="-285750">
              <a:buFontTx/>
              <a:buChar char="-"/>
            </a:pPr>
            <a:endParaRPr lang="fr-FR" u="sng" dirty="0"/>
          </a:p>
          <a:p>
            <a:r>
              <a:rPr lang="fr-FR" u="sng" dirty="0" smtClean="0"/>
              <a:t>Pros: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Communities</a:t>
            </a:r>
            <a:r>
              <a:rPr lang="fr-FR" dirty="0" smtClean="0"/>
              <a:t> </a:t>
            </a:r>
            <a:r>
              <a:rPr lang="fr-FR" dirty="0" err="1" smtClean="0"/>
              <a:t>delegates</a:t>
            </a:r>
            <a:r>
              <a:rPr lang="fr-FR" dirty="0" smtClean="0"/>
              <a:t> the data LTP to experts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Costs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communities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EUDAT </a:t>
            </a:r>
            <a:r>
              <a:rPr lang="fr-FR" dirty="0" err="1" smtClean="0"/>
              <a:t>SPs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EUDAT CDI </a:t>
            </a:r>
            <a:r>
              <a:rPr lang="fr-FR" dirty="0" err="1" smtClean="0"/>
              <a:t>required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services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Europe </a:t>
            </a:r>
            <a:r>
              <a:rPr lang="fr-FR" dirty="0" err="1" smtClean="0"/>
              <a:t>required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services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Limited interfaces to </a:t>
            </a:r>
            <a:r>
              <a:rPr lang="fr-FR" dirty="0" err="1" smtClean="0"/>
              <a:t>develop</a:t>
            </a:r>
            <a:r>
              <a:rPr lang="fr-FR" dirty="0" smtClean="0"/>
              <a:t> by the </a:t>
            </a:r>
            <a:r>
              <a:rPr lang="fr-FR" dirty="0" err="1" smtClean="0"/>
              <a:t>community</a:t>
            </a:r>
            <a:r>
              <a:rPr lang="fr-FR" dirty="0" smtClean="0"/>
              <a:t>-C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Failure</a:t>
            </a:r>
            <a:r>
              <a:rPr lang="fr-FR" dirty="0" smtClean="0"/>
              <a:t> of a SP: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Failure</a:t>
            </a:r>
            <a:r>
              <a:rPr lang="fr-FR" dirty="0" smtClean="0"/>
              <a:t> of a </a:t>
            </a:r>
            <a:r>
              <a:rPr lang="fr-FR" dirty="0" err="1" smtClean="0"/>
              <a:t>bitstream</a:t>
            </a:r>
            <a:r>
              <a:rPr lang="fr-FR" dirty="0" smtClean="0"/>
              <a:t> </a:t>
            </a:r>
            <a:r>
              <a:rPr lang="fr-FR" dirty="0" err="1" smtClean="0"/>
              <a:t>preservation</a:t>
            </a:r>
            <a:r>
              <a:rPr lang="fr-FR" dirty="0" smtClean="0"/>
              <a:t> SP </a:t>
            </a:r>
            <a:r>
              <a:rPr lang="fr-FR" dirty="0" smtClean="0">
                <a:sym typeface="Wingdings" panose="05000000000000000000" pitchFamily="2" charset="2"/>
              </a:rPr>
              <a:t> transparent for the </a:t>
            </a:r>
            <a:r>
              <a:rPr lang="fr-FR" dirty="0" err="1" smtClean="0">
                <a:sym typeface="Wingdings" panose="05000000000000000000" pitchFamily="2" charset="2"/>
              </a:rPr>
              <a:t>community</a:t>
            </a:r>
            <a:r>
              <a:rPr lang="fr-FR" dirty="0" smtClean="0">
                <a:sym typeface="Wingdings" panose="05000000000000000000" pitchFamily="2" charset="2"/>
              </a:rPr>
              <a:t>-C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>
                <a:sym typeface="Wingdings" panose="05000000000000000000" pitchFamily="2" charset="2"/>
              </a:rPr>
              <a:t>Failure</a:t>
            </a:r>
            <a:r>
              <a:rPr lang="fr-FR" dirty="0" smtClean="0">
                <a:sym typeface="Wingdings" panose="05000000000000000000" pitchFamily="2" charset="2"/>
              </a:rPr>
              <a:t> of the </a:t>
            </a:r>
            <a:r>
              <a:rPr lang="fr-FR" dirty="0" err="1" smtClean="0">
                <a:sym typeface="Wingdings" panose="05000000000000000000" pitchFamily="2" charset="2"/>
              </a:rPr>
              <a:t>ingest</a:t>
            </a:r>
            <a:r>
              <a:rPr lang="fr-FR" dirty="0" smtClean="0">
                <a:sym typeface="Wingdings" panose="05000000000000000000" pitchFamily="2" charset="2"/>
              </a:rPr>
              <a:t>-point SP  transparent for the </a:t>
            </a:r>
            <a:r>
              <a:rPr lang="fr-FR" dirty="0" err="1" smtClean="0">
                <a:sym typeface="Wingdings" panose="05000000000000000000" pitchFamily="2" charset="2"/>
              </a:rPr>
              <a:t>community</a:t>
            </a:r>
            <a:r>
              <a:rPr lang="fr-FR" dirty="0" smtClean="0">
                <a:sym typeface="Wingdings" panose="05000000000000000000" pitchFamily="2" charset="2"/>
              </a:rPr>
              <a:t>-C if standard </a:t>
            </a:r>
            <a:r>
              <a:rPr lang="fr-FR" dirty="0" err="1" smtClean="0">
                <a:sym typeface="Wingdings" panose="05000000000000000000" pitchFamily="2" charset="2"/>
              </a:rPr>
              <a:t>protocols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pre-existing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u="sng" dirty="0" smtClean="0"/>
              <a:t>Cons: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Service + business model + SLA-</a:t>
            </a:r>
            <a:r>
              <a:rPr lang="fr-FR" dirty="0" err="1" smtClean="0"/>
              <a:t>template</a:t>
            </a:r>
            <a:r>
              <a:rPr lang="fr-FR" dirty="0" smtClean="0"/>
              <a:t> not </a:t>
            </a:r>
            <a:r>
              <a:rPr lang="fr-FR" dirty="0" err="1" smtClean="0"/>
              <a:t>defined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/>
              <a:t>Failure</a:t>
            </a:r>
            <a:r>
              <a:rPr lang="fr-FR" dirty="0"/>
              <a:t> of the </a:t>
            </a:r>
            <a:r>
              <a:rPr lang="fr-FR" dirty="0" err="1"/>
              <a:t>community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 n</a:t>
            </a:r>
            <a:r>
              <a:rPr lang="fr-FR" dirty="0"/>
              <a:t>o plan B </a:t>
            </a:r>
            <a:r>
              <a:rPr lang="fr-FR" dirty="0" err="1"/>
              <a:t>easy</a:t>
            </a:r>
            <a:r>
              <a:rPr lang="fr-FR" dirty="0"/>
              <a:t> to </a:t>
            </a:r>
            <a:r>
              <a:rPr lang="fr-FR" dirty="0" err="1"/>
              <a:t>deploy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4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 and the planned </a:t>
            </a:r>
            <a:r>
              <a:rPr lang="en-US" dirty="0"/>
              <a:t>activities: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CINES will contribute to: service design for service portfolio management purposes, the production of guidelines on data ingestion to the long-term preservation service offered by B2SAFE, integrating the service with the EOSC-hub trust model and AAI services, define appropriate service level agreements, service terms of use and </a:t>
            </a:r>
            <a:r>
              <a:rPr lang="en-US" dirty="0" smtClean="0"/>
              <a:t>IPR.</a:t>
            </a:r>
          </a:p>
          <a:p>
            <a:endParaRPr lang="en-US" dirty="0"/>
          </a:p>
          <a:p>
            <a:r>
              <a:rPr lang="en-US" dirty="0" smtClean="0"/>
              <a:t>DANS </a:t>
            </a:r>
            <a:r>
              <a:rPr lang="en-US" dirty="0"/>
              <a:t>will be in charge of: identifying the required capacity for data transfer and uptake and depending technical solutions for automatic ingest from B2SAFE into the back-office TDR; defining the policies for selection and distribution of data (generically and by disciplinary field) to the TDRs, and the applicable metadata schemas; defining and applying the business model based on experience with existing customers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Impact of the EUDAT legal entity? </a:t>
            </a:r>
            <a:r>
              <a:rPr lang="en-US" dirty="0" smtClean="0">
                <a:sym typeface="Wingdings" panose="05000000000000000000" pitchFamily="2" charset="2"/>
              </a:rPr>
              <a:t> to check before M7…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8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576064"/>
          </a:xfrm>
        </p:spPr>
        <p:txBody>
          <a:bodyPr/>
          <a:lstStyle/>
          <a:p>
            <a:r>
              <a:rPr lang="fr-FR" sz="2400" dirty="0"/>
              <a:t>ETDR (</a:t>
            </a:r>
            <a:r>
              <a:rPr lang="fr-FR" sz="2400" dirty="0" err="1"/>
              <a:t>European</a:t>
            </a:r>
            <a:r>
              <a:rPr lang="fr-FR" sz="2400" dirty="0"/>
              <a:t> </a:t>
            </a:r>
            <a:r>
              <a:rPr lang="fr-FR" sz="2400" dirty="0" err="1"/>
              <a:t>Trusthworth</a:t>
            </a:r>
            <a:r>
              <a:rPr lang="fr-FR" sz="2400" dirty="0"/>
              <a:t> Digital </a:t>
            </a:r>
            <a:r>
              <a:rPr lang="fr-FR" sz="2400" dirty="0" err="1"/>
              <a:t>Repository</a:t>
            </a:r>
            <a:r>
              <a:rPr lang="fr-FR" sz="2400" dirty="0" smtClean="0"/>
              <a:t>):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4969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/>
              <a:t>Negotiated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protocol</a:t>
            </a:r>
            <a:r>
              <a:rPr lang="fr-FR" b="1" u="sng" dirty="0" smtClean="0"/>
              <a:t> to </a:t>
            </a:r>
            <a:r>
              <a:rPr lang="fr-FR" b="1" u="sng" dirty="0" err="1" smtClean="0"/>
              <a:t>provide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this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European</a:t>
            </a:r>
            <a:r>
              <a:rPr lang="fr-FR" b="1" u="sng" dirty="0" smtClean="0"/>
              <a:t> service:</a:t>
            </a:r>
          </a:p>
          <a:p>
            <a:pPr marL="285750" lvl="1" indent="-285750">
              <a:buFontTx/>
              <a:buChar char="-"/>
            </a:pPr>
            <a:r>
              <a:rPr lang="fr-FR" dirty="0" smtClean="0"/>
              <a:t>Standard </a:t>
            </a:r>
            <a:r>
              <a:rPr lang="fr-FR" dirty="0" err="1" smtClean="0"/>
              <a:t>protocol</a:t>
            </a:r>
            <a:r>
              <a:rPr lang="fr-FR" dirty="0" smtClean="0"/>
              <a:t>:</a:t>
            </a:r>
          </a:p>
          <a:p>
            <a:pPr marL="742950" lvl="2" indent="-285750">
              <a:buFontTx/>
              <a:buChar char="-"/>
            </a:pPr>
            <a:r>
              <a:rPr lang="fr-FR" sz="1600" dirty="0" smtClean="0"/>
              <a:t>Standard data transfert </a:t>
            </a:r>
            <a:r>
              <a:rPr lang="fr-FR" sz="1600" dirty="0" err="1" smtClean="0"/>
              <a:t>protocol</a:t>
            </a:r>
            <a:r>
              <a:rPr lang="fr-FR" sz="1600" dirty="0" smtClean="0"/>
              <a:t> (SWORD, ISO 20614…):</a:t>
            </a:r>
          </a:p>
          <a:p>
            <a:pPr marL="1200150" lvl="3" indent="-285750">
              <a:buFontTx/>
              <a:buChar char="-"/>
            </a:pP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Initial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ingest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-C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eTDR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marL="1200150" lvl="3" indent="-285750">
              <a:buFontTx/>
              <a:buChar char="-"/>
            </a:pP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Recovery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transferts (TDR1-SP  TDR2-SP if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failure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of TDR1= initial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ingest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-point-SP)</a:t>
            </a:r>
          </a:p>
          <a:p>
            <a:pPr marL="742950" lvl="2" indent="-285750">
              <a:buFontTx/>
              <a:buChar char="-"/>
            </a:pPr>
            <a:r>
              <a:rPr lang="fr-FR" sz="1600" dirty="0"/>
              <a:t>SLA-type for </a:t>
            </a:r>
            <a:r>
              <a:rPr lang="fr-FR" sz="1600" dirty="0" err="1"/>
              <a:t>community</a:t>
            </a:r>
            <a:r>
              <a:rPr lang="fr-FR" sz="1600" dirty="0"/>
              <a:t>-C/EUDAT</a:t>
            </a:r>
          </a:p>
          <a:p>
            <a:pPr marL="742950" lvl="2" indent="-285750">
              <a:buFontTx/>
              <a:buChar char="-"/>
            </a:pPr>
            <a:r>
              <a:rPr lang="fr-FR" sz="1600" dirty="0"/>
              <a:t>OLA-type for EUDAT/TDR1, EUDAT/</a:t>
            </a:r>
            <a:r>
              <a:rPr lang="fr-FR" sz="1600" dirty="0" err="1"/>
              <a:t>bitstreamSP</a:t>
            </a:r>
            <a:r>
              <a:rPr lang="fr-FR" sz="1600" dirty="0"/>
              <a:t>, EUDAT/TDR2 (if TDR1 </a:t>
            </a:r>
            <a:r>
              <a:rPr lang="fr-FR" sz="1600" dirty="0" err="1"/>
              <a:t>failure</a:t>
            </a:r>
            <a:r>
              <a:rPr lang="fr-FR" sz="1600" dirty="0"/>
              <a:t>)</a:t>
            </a:r>
          </a:p>
          <a:p>
            <a:pPr marL="742950" lvl="2" indent="-285750">
              <a:buFontTx/>
              <a:buChar char="-"/>
            </a:pPr>
            <a:r>
              <a:rPr lang="fr-FR" sz="1600" dirty="0"/>
              <a:t>Business model to </a:t>
            </a:r>
            <a:r>
              <a:rPr lang="fr-FR" sz="1600" dirty="0" err="1"/>
              <a:t>define</a:t>
            </a:r>
            <a:endParaRPr lang="fr-FR" sz="1600" dirty="0"/>
          </a:p>
          <a:p>
            <a:pPr lvl="1"/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negotiations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-C to </a:t>
            </a:r>
            <a:r>
              <a:rPr lang="fr-FR" dirty="0" err="1" smtClean="0"/>
              <a:t>conclude</a:t>
            </a:r>
            <a:r>
              <a:rPr lang="fr-FR" dirty="0" smtClean="0"/>
              <a:t>:</a:t>
            </a:r>
          </a:p>
          <a:p>
            <a:pPr marL="742950" lvl="2" indent="-285750">
              <a:buFontTx/>
              <a:buChar char="-"/>
            </a:pPr>
            <a:r>
              <a:rPr lang="fr-FR" sz="1600" dirty="0"/>
              <a:t>LTP </a:t>
            </a:r>
            <a:r>
              <a:rPr lang="fr-FR" sz="1600" dirty="0" err="1"/>
              <a:t>Technical</a:t>
            </a:r>
            <a:r>
              <a:rPr lang="fr-FR" sz="1600" dirty="0"/>
              <a:t> </a:t>
            </a:r>
            <a:r>
              <a:rPr lang="fr-FR" sz="1600" dirty="0" err="1"/>
              <a:t>committee</a:t>
            </a:r>
            <a:r>
              <a:rPr lang="fr-FR" sz="1600" dirty="0"/>
              <a:t> (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representatives</a:t>
            </a:r>
            <a:r>
              <a:rPr lang="fr-FR" sz="1600" dirty="0"/>
              <a:t>’ </a:t>
            </a:r>
            <a:r>
              <a:rPr lang="fr-FR" sz="1600" dirty="0" err="1"/>
              <a:t>from</a:t>
            </a:r>
            <a:r>
              <a:rPr lang="fr-FR" sz="1600" dirty="0"/>
              <a:t> all the possible </a:t>
            </a:r>
            <a:r>
              <a:rPr lang="fr-FR" sz="1600" dirty="0" err="1"/>
              <a:t>ingest</a:t>
            </a:r>
            <a:r>
              <a:rPr lang="fr-FR" sz="1600" dirty="0"/>
              <a:t> points</a:t>
            </a:r>
            <a:r>
              <a:rPr lang="fr-FR" sz="1600" dirty="0" smtClean="0"/>
              <a:t>): to </a:t>
            </a:r>
            <a:r>
              <a:rPr lang="fr-FR" sz="1600" dirty="0" err="1" smtClean="0"/>
              <a:t>negotiate</a:t>
            </a:r>
            <a:r>
              <a:rPr lang="fr-FR" sz="1600" dirty="0" smtClean="0"/>
              <a:t> </a:t>
            </a:r>
            <a:r>
              <a:rPr lang="fr-FR" sz="1600" dirty="0"/>
              <a:t>the adaptation of standard </a:t>
            </a:r>
            <a:r>
              <a:rPr lang="fr-FR" sz="1600" dirty="0" err="1"/>
              <a:t>protocol</a:t>
            </a:r>
            <a:r>
              <a:rPr lang="fr-FR" sz="1600" dirty="0"/>
              <a:t> for the </a:t>
            </a:r>
            <a:r>
              <a:rPr lang="fr-FR" sz="1600" dirty="0" err="1"/>
              <a:t>community</a:t>
            </a:r>
            <a:r>
              <a:rPr lang="fr-FR" sz="1600" dirty="0"/>
              <a:t>-C</a:t>
            </a:r>
          </a:p>
          <a:p>
            <a:pPr marL="742950" lvl="2" indent="-285750">
              <a:buFontTx/>
              <a:buChar char="-"/>
            </a:pPr>
            <a:r>
              <a:rPr lang="fr-FR" sz="1600" dirty="0" smtClean="0"/>
              <a:t>Outputs:</a:t>
            </a:r>
          </a:p>
          <a:p>
            <a:pPr marL="1200150" lvl="3" indent="-285750">
              <a:buFontTx/>
              <a:buChar char="-"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SLA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-C/EUDAT (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clauses for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-C) +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OLAs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EUDAT/TDR1, EUDAT/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bitstreamSPs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clauses for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-C)</a:t>
            </a:r>
          </a:p>
          <a:p>
            <a:pPr marL="1200150" lvl="3" indent="-285750">
              <a:buFontTx/>
              <a:buChar char="-"/>
            </a:pP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recovery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protocol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clauses for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-C) if TDR1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failure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Interfaces:</a:t>
            </a:r>
          </a:p>
          <a:p>
            <a:pPr marL="742950" lvl="2" indent="-285750">
              <a:buFontTx/>
              <a:buChar char="-"/>
            </a:pPr>
            <a:r>
              <a:rPr lang="fr-FR" sz="1600" dirty="0"/>
              <a:t>Interface-type (for initial </a:t>
            </a:r>
            <a:r>
              <a:rPr lang="fr-FR" sz="1600" dirty="0" err="1"/>
              <a:t>ingest</a:t>
            </a:r>
            <a:r>
              <a:rPr lang="fr-FR" sz="1600" dirty="0"/>
              <a:t> + </a:t>
            </a:r>
            <a:r>
              <a:rPr lang="fr-FR" sz="1600" dirty="0" err="1"/>
              <a:t>recovery</a:t>
            </a:r>
            <a:r>
              <a:rPr lang="fr-FR" sz="1600" dirty="0"/>
              <a:t> transferts if TDR1 </a:t>
            </a:r>
            <a:r>
              <a:rPr lang="fr-FR" sz="1600" dirty="0" err="1"/>
              <a:t>failure</a:t>
            </a:r>
            <a:r>
              <a:rPr lang="fr-FR" sz="1600" dirty="0"/>
              <a:t>)</a:t>
            </a:r>
          </a:p>
          <a:p>
            <a:pPr marL="742950" lvl="2" indent="-285750">
              <a:buFontTx/>
              <a:buChar char="-"/>
            </a:pPr>
            <a:r>
              <a:rPr lang="fr-FR" sz="1600" dirty="0" err="1"/>
              <a:t>Specific</a:t>
            </a:r>
            <a:r>
              <a:rPr lang="fr-FR" sz="1600" dirty="0"/>
              <a:t> </a:t>
            </a:r>
            <a:r>
              <a:rPr lang="fr-FR" sz="1600" dirty="0" err="1"/>
              <a:t>implementations</a:t>
            </a:r>
            <a:r>
              <a:rPr lang="fr-FR" sz="1600" dirty="0"/>
              <a:t> for </a:t>
            </a:r>
            <a:r>
              <a:rPr lang="fr-FR" sz="1600" dirty="0" err="1"/>
              <a:t>community</a:t>
            </a:r>
            <a:r>
              <a:rPr lang="fr-FR" sz="1600" dirty="0"/>
              <a:t>-C</a:t>
            </a:r>
          </a:p>
        </p:txBody>
      </p:sp>
    </p:spTree>
    <p:extLst>
      <p:ext uri="{BB962C8B-B14F-4D97-AF65-F5344CB8AC3E}">
        <p14:creationId xmlns:p14="http://schemas.microsoft.com/office/powerpoint/2010/main" val="42614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T6.5: </a:t>
            </a:r>
            <a:r>
              <a:rPr lang="fr-FR" dirty="0" err="1" smtClean="0"/>
              <a:t>preservation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9E9-0789-443B-B7F5-86D876C5FBF7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1186874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2000" b="1" u="sng" dirty="0" err="1"/>
              <a:t>Who</a:t>
            </a:r>
            <a:r>
              <a:rPr lang="fr-FR" sz="2000" b="1" u="sng" dirty="0"/>
              <a:t>:</a:t>
            </a:r>
            <a:r>
              <a:rPr lang="fr-FR" sz="2000" b="1" dirty="0"/>
              <a:t> CINES (</a:t>
            </a:r>
            <a:r>
              <a:rPr lang="fr-FR" sz="2000" b="1" dirty="0" smtClean="0"/>
              <a:t>18PM</a:t>
            </a:r>
            <a:r>
              <a:rPr lang="fr-FR" sz="2000" b="1" dirty="0"/>
              <a:t>) ; DANS </a:t>
            </a:r>
            <a:r>
              <a:rPr lang="fr-FR" sz="2000" b="1" dirty="0" smtClean="0"/>
              <a:t>(12PM</a:t>
            </a:r>
            <a:r>
              <a:rPr lang="fr-FR" sz="2000" b="1" dirty="0"/>
              <a:t>)</a:t>
            </a:r>
          </a:p>
          <a:p>
            <a:endParaRPr lang="fr-FR" sz="2000" b="1" dirty="0"/>
          </a:p>
          <a:p>
            <a:r>
              <a:rPr lang="fr-FR" sz="2000" b="1" u="sng" dirty="0" err="1"/>
              <a:t>When</a:t>
            </a:r>
            <a:r>
              <a:rPr lang="fr-FR" sz="2000" b="1" u="sng" dirty="0"/>
              <a:t>:</a:t>
            </a:r>
            <a:r>
              <a:rPr lang="fr-FR" sz="2000" b="1" dirty="0"/>
              <a:t> </a:t>
            </a:r>
            <a:r>
              <a:rPr lang="fr-FR" sz="2000" b="1" dirty="0" err="1"/>
              <a:t>from</a:t>
            </a:r>
            <a:r>
              <a:rPr lang="fr-FR" sz="2000" b="1" dirty="0"/>
              <a:t> M7</a:t>
            </a:r>
          </a:p>
          <a:p>
            <a:endParaRPr lang="fr-FR" sz="2000" b="1" u="sng" dirty="0"/>
          </a:p>
          <a:p>
            <a:r>
              <a:rPr lang="fr-FR" sz="2000" b="1" u="sng" dirty="0" err="1" smtClean="0"/>
              <a:t>What</a:t>
            </a:r>
            <a:r>
              <a:rPr lang="fr-FR" sz="2000" b="1" u="sng" dirty="0" smtClean="0"/>
              <a:t>:</a:t>
            </a:r>
            <a:endParaRPr lang="fr-FR" sz="2000" b="1" u="sng" dirty="0"/>
          </a:p>
          <a:p>
            <a:r>
              <a:rPr lang="en-US" sz="2000" dirty="0"/>
              <a:t>This task focuses on the </a:t>
            </a:r>
            <a:r>
              <a:rPr lang="en-US" sz="2000" b="1" dirty="0"/>
              <a:t>integration of certified Trusted Digital Repository </a:t>
            </a:r>
            <a:r>
              <a:rPr lang="en-US" sz="2000" dirty="0"/>
              <a:t>(TDR) </a:t>
            </a:r>
            <a:r>
              <a:rPr lang="en-US" sz="2000" b="1" dirty="0"/>
              <a:t>in the catalogue</a:t>
            </a:r>
            <a:r>
              <a:rPr lang="en-US" sz="2000" dirty="0"/>
              <a:t>, resulting in a sustainable long-term data preservation service: the European Trusted Digital Repository (ETDR).</a:t>
            </a:r>
          </a:p>
          <a:p>
            <a:r>
              <a:rPr lang="en-US" sz="2000" dirty="0"/>
              <a:t>The back office of the ETDR will be integrated into the service catalogue in phases. Starting with the certified TDRs of DANS-KNAW (as 3rd party of </a:t>
            </a:r>
            <a:r>
              <a:rPr lang="en-US" sz="2000" dirty="0" err="1"/>
              <a:t>SURFsara</a:t>
            </a:r>
            <a:r>
              <a:rPr lang="en-US" sz="2000" dirty="0"/>
              <a:t>) and CINES, </a:t>
            </a:r>
            <a:r>
              <a:rPr lang="en-US" sz="2000" b="1" dirty="0"/>
              <a:t>it will be expanded to a distributed network of certified TDRs</a:t>
            </a:r>
            <a:r>
              <a:rPr lang="en-US" sz="2000" dirty="0"/>
              <a:t>, each covering data for a specific scientific domain. This will build on the work being done by EUDAT in the area of certification and TDRs, once certified, are gradually integrated.</a:t>
            </a:r>
            <a:endParaRPr lang="fr-FR" sz="2000" b="1" u="sng" dirty="0"/>
          </a:p>
        </p:txBody>
      </p:sp>
    </p:spTree>
    <p:extLst>
      <p:ext uri="{BB962C8B-B14F-4D97-AF65-F5344CB8AC3E}">
        <p14:creationId xmlns:p14="http://schemas.microsoft.com/office/powerpoint/2010/main" val="30366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76064"/>
          </a:xfrm>
        </p:spPr>
        <p:txBody>
          <a:bodyPr/>
          <a:lstStyle/>
          <a:p>
            <a:r>
              <a:rPr lang="fr-FR" dirty="0"/>
              <a:t>ETDR (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Trusthworth</a:t>
            </a:r>
            <a:r>
              <a:rPr lang="fr-FR" dirty="0"/>
              <a:t> Digital </a:t>
            </a:r>
            <a:r>
              <a:rPr lang="fr-FR" dirty="0" err="1"/>
              <a:t>Repository</a:t>
            </a:r>
            <a:r>
              <a:rPr lang="fr-FR" dirty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4964-DAD8-4615-821F-C81B2AE81AD6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75208" y="1412776"/>
            <a:ext cx="8229240" cy="59040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pPr defTabSz="914400"/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fr-FR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eTDR</a:t>
            </a: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</a:t>
            </a: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composed</a:t>
            </a: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3 main possible use cases :</a:t>
            </a:r>
          </a:p>
          <a:p>
            <a:endParaRPr lang="fr-FR" sz="3200" dirty="0" smtClean="0"/>
          </a:p>
          <a:p>
            <a:pPr marL="998538" indent="-285750">
              <a:buFontTx/>
              <a:buChar char="-"/>
            </a:pP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Use case #1: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a single TDR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provided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by a EUDAT SP</a:t>
            </a:r>
          </a:p>
          <a:p>
            <a:pPr marL="998538" indent="-285750">
              <a:buFontTx/>
              <a:buChar char="-"/>
            </a:pPr>
            <a:endParaRPr lang="fr-FR" sz="20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 marL="998538" indent="-285750">
              <a:buFontTx/>
              <a:buChar char="-"/>
            </a:pP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Use case #2: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a single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ingest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point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eTDR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+ few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SPs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(TDR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operated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by the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itself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998538" indent="-285750">
              <a:buFontTx/>
              <a:buChar char="-"/>
            </a:pPr>
            <a:endParaRPr lang="fr-FR" sz="20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 marL="998538" indent="-285750">
              <a:buFontTx/>
              <a:buChar char="-"/>
            </a:pP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Use case #3: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a single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ingest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point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eTDR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+ few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SPs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(TDR </a:t>
            </a:r>
            <a:r>
              <a:rPr lang="fr-FR" sz="20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operated</a:t>
            </a:r>
            <a:r>
              <a:rPr lang="fr-FR" sz="20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by the EUDAT CDI)</a:t>
            </a:r>
          </a:p>
          <a:p>
            <a:endParaRPr lang="fr-FR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4800" cy="590400"/>
          </a:xfrm>
        </p:spPr>
        <p:txBody>
          <a:bodyPr/>
          <a:lstStyle/>
          <a:p>
            <a:pPr algn="ctr"/>
            <a:r>
              <a:rPr lang="fr-FR" sz="2400" b="1" dirty="0" smtClean="0"/>
              <a:t>ETDR (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Trusthworth</a:t>
            </a:r>
            <a:r>
              <a:rPr lang="fr-FR" sz="2400" b="1" dirty="0" smtClean="0"/>
              <a:t> Digital </a:t>
            </a:r>
            <a:r>
              <a:rPr lang="fr-FR" sz="2400" b="1" dirty="0" err="1" smtClean="0"/>
              <a:t>Repository</a:t>
            </a:r>
            <a:r>
              <a:rPr lang="fr-FR" sz="2400" b="1" dirty="0" smtClean="0"/>
              <a:t>): </a:t>
            </a:r>
            <a:r>
              <a:rPr lang="fr-FR" sz="2400" b="1" dirty="0" smtClean="0">
                <a:solidFill>
                  <a:srgbClr val="FFC000"/>
                </a:solidFill>
              </a:rPr>
              <a:t>use case #1 (</a:t>
            </a:r>
            <a:r>
              <a:rPr lang="fr-FR" sz="2400" b="1" dirty="0" err="1" smtClean="0">
                <a:solidFill>
                  <a:srgbClr val="FFC000"/>
                </a:solidFill>
              </a:rPr>
              <a:t>with</a:t>
            </a:r>
            <a:r>
              <a:rPr lang="fr-FR" sz="2400" b="1" dirty="0" smtClean="0">
                <a:solidFill>
                  <a:srgbClr val="FFC000"/>
                </a:solidFill>
              </a:rPr>
              <a:t> a single TDR </a:t>
            </a:r>
            <a:r>
              <a:rPr lang="fr-FR" sz="2400" b="1" dirty="0" err="1" smtClean="0">
                <a:solidFill>
                  <a:srgbClr val="FFC000"/>
                </a:solidFill>
              </a:rPr>
              <a:t>provided</a:t>
            </a:r>
            <a:r>
              <a:rPr lang="fr-FR" sz="2400" b="1" dirty="0" smtClean="0">
                <a:solidFill>
                  <a:srgbClr val="FFC000"/>
                </a:solidFill>
              </a:rPr>
              <a:t> by a EUDAT SP)</a:t>
            </a:r>
            <a:endParaRPr lang="fr-FR" sz="24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6912768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69530" y="3933927"/>
            <a:ext cx="432048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Business </a:t>
            </a:r>
            <a:r>
              <a:rPr lang="fr-FR" b="1" dirty="0" err="1" smtClean="0">
                <a:solidFill>
                  <a:schemeClr val="bg1"/>
                </a:solidFill>
              </a:rPr>
              <a:t>processes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(file format conversion over time,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Ingest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Storage + data management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Access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8344" y="4653136"/>
            <a:ext cx="136815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treatments</a:t>
            </a:r>
            <a:r>
              <a:rPr lang="fr-FR" b="1" dirty="0" smtClean="0">
                <a:solidFill>
                  <a:schemeClr val="bg1"/>
                </a:solidFill>
              </a:rPr>
              <a:t> (HPC, EGI </a:t>
            </a:r>
            <a:r>
              <a:rPr lang="fr-FR" b="1" dirty="0" err="1" smtClean="0">
                <a:solidFill>
                  <a:schemeClr val="bg1"/>
                </a:solidFill>
              </a:rPr>
              <a:t>facilities</a:t>
            </a:r>
            <a:r>
              <a:rPr lang="fr-FR" b="1" dirty="0" smtClean="0">
                <a:solidFill>
                  <a:schemeClr val="bg1"/>
                </a:solidFill>
              </a:rPr>
              <a:t>, etc.)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771002"/>
            <a:ext cx="583264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Administration + data </a:t>
            </a:r>
            <a:r>
              <a:rPr lang="fr-FR" b="1" dirty="0" err="1" smtClean="0">
                <a:solidFill>
                  <a:schemeClr val="bg1"/>
                </a:solidFill>
              </a:rPr>
              <a:t>preservation</a:t>
            </a:r>
            <a:r>
              <a:rPr lang="fr-FR" b="1" dirty="0" smtClean="0">
                <a:solidFill>
                  <a:schemeClr val="bg1"/>
                </a:solidFill>
              </a:rPr>
              <a:t> planification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(data curation </a:t>
            </a:r>
            <a:r>
              <a:rPr lang="fr-FR" dirty="0" err="1" smtClean="0">
                <a:solidFill>
                  <a:schemeClr val="bg1"/>
                </a:solidFill>
              </a:rPr>
              <a:t>policies</a:t>
            </a:r>
            <a:r>
              <a:rPr lang="fr-FR" dirty="0" smtClean="0">
                <a:solidFill>
                  <a:schemeClr val="bg1"/>
                </a:solidFill>
              </a:rPr>
              <a:t>, restitution </a:t>
            </a:r>
            <a:r>
              <a:rPr lang="fr-FR" dirty="0" err="1" smtClean="0">
                <a:solidFill>
                  <a:schemeClr val="bg1"/>
                </a:solidFill>
              </a:rPr>
              <a:t>tools</a:t>
            </a:r>
            <a:r>
              <a:rPr lang="fr-FR" dirty="0" smtClean="0">
                <a:solidFill>
                  <a:schemeClr val="bg1"/>
                </a:solidFill>
              </a:rPr>
              <a:t>, etc.)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2" name="Connecteur droit avec flèche 11"/>
          <p:cNvCxnSpPr>
            <a:stCxn id="21" idx="2"/>
          </p:cNvCxnSpPr>
          <p:nvPr/>
        </p:nvCxnSpPr>
        <p:spPr>
          <a:xfrm>
            <a:off x="1870787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147194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A</a:t>
            </a:r>
            <a:endParaRPr lang="fr-FR" dirty="0"/>
          </a:p>
        </p:txBody>
      </p:sp>
      <p:cxnSp>
        <p:nvCxnSpPr>
          <p:cNvPr id="16" name="Connecteur droit avec flèche 15"/>
          <p:cNvCxnSpPr>
            <a:endCxn id="15" idx="2"/>
          </p:cNvCxnSpPr>
          <p:nvPr/>
        </p:nvCxnSpPr>
        <p:spPr>
          <a:xfrm flipV="1">
            <a:off x="6192180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25801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A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146324" y="1340768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668344" y="2915652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B2FIND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27" name="Connecteur droit avec flèche 26"/>
          <p:cNvCxnSpPr>
            <a:endCxn id="26" idx="1"/>
          </p:cNvCxnSpPr>
          <p:nvPr/>
        </p:nvCxnSpPr>
        <p:spPr>
          <a:xfrm>
            <a:off x="7092280" y="3100318"/>
            <a:ext cx="5760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226423" y="887251"/>
            <a:ext cx="208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Wider</a:t>
            </a:r>
            <a:endParaRPr lang="fr-FR" dirty="0" smtClean="0"/>
          </a:p>
          <a:p>
            <a:pPr algn="ctr"/>
            <a:r>
              <a:rPr lang="fr-FR" dirty="0" err="1" smtClean="0"/>
              <a:t>community</a:t>
            </a:r>
            <a:endParaRPr lang="fr-FR" dirty="0"/>
          </a:p>
        </p:txBody>
      </p:sp>
      <p:cxnSp>
        <p:nvCxnSpPr>
          <p:cNvPr id="31" name="Connecteur droit avec flèche 30"/>
          <p:cNvCxnSpPr>
            <a:endCxn id="30" idx="2"/>
          </p:cNvCxnSpPr>
          <p:nvPr/>
        </p:nvCxnSpPr>
        <p:spPr>
          <a:xfrm flipV="1">
            <a:off x="8271409" y="1533582"/>
            <a:ext cx="0" cy="138207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6200000">
            <a:off x="6335326" y="3001945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5373216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 rot="16200000">
            <a:off x="6346069" y="5254461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227788" y="1533582"/>
            <a:ext cx="8882743" cy="5020815"/>
          </a:xfrm>
          <a:custGeom>
            <a:avLst/>
            <a:gdLst>
              <a:gd name="connsiteX0" fmla="*/ 0 w 8882743"/>
              <a:gd name="connsiteY0" fmla="*/ 0 h 4711959"/>
              <a:gd name="connsiteX1" fmla="*/ 8873412 w 8882743"/>
              <a:gd name="connsiteY1" fmla="*/ 9330 h 4711959"/>
              <a:gd name="connsiteX2" fmla="*/ 8882743 w 8882743"/>
              <a:gd name="connsiteY2" fmla="*/ 2062065 h 4711959"/>
              <a:gd name="connsiteX3" fmla="*/ 7137918 w 8882743"/>
              <a:gd name="connsiteY3" fmla="*/ 2062065 h 4711959"/>
              <a:gd name="connsiteX4" fmla="*/ 7147249 w 8882743"/>
              <a:gd name="connsiteY4" fmla="*/ 4711959 h 4711959"/>
              <a:gd name="connsiteX5" fmla="*/ 37322 w 8882743"/>
              <a:gd name="connsiteY5" fmla="*/ 4711959 h 4711959"/>
              <a:gd name="connsiteX6" fmla="*/ 0 w 8882743"/>
              <a:gd name="connsiteY6" fmla="*/ 0 h 47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2743" h="4711959">
                <a:moveTo>
                  <a:pt x="0" y="0"/>
                </a:moveTo>
                <a:lnTo>
                  <a:pt x="8873412" y="9330"/>
                </a:lnTo>
                <a:cubicBezTo>
                  <a:pt x="8876522" y="693575"/>
                  <a:pt x="8879633" y="1377820"/>
                  <a:pt x="8882743" y="2062065"/>
                </a:cubicBezTo>
                <a:lnTo>
                  <a:pt x="7137918" y="2062065"/>
                </a:lnTo>
                <a:cubicBezTo>
                  <a:pt x="7141028" y="2945363"/>
                  <a:pt x="7144139" y="3828661"/>
                  <a:pt x="7147249" y="4711959"/>
                </a:cubicBezTo>
                <a:lnTo>
                  <a:pt x="37322" y="4711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79512" y="1628800"/>
            <a:ext cx="7057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ETDR_part1 : </a:t>
            </a:r>
            <a:r>
              <a:rPr lang="fr-FR" sz="1200" dirty="0" smtClean="0"/>
              <a:t>TDR </a:t>
            </a:r>
            <a:r>
              <a:rPr lang="fr-FR" sz="1200" dirty="0" err="1" smtClean="0"/>
              <a:t>compliant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OAIS (</a:t>
            </a:r>
            <a:r>
              <a:rPr lang="fr-FR" sz="1200" dirty="0" err="1" smtClean="0"/>
              <a:t>e.g</a:t>
            </a:r>
            <a:r>
              <a:rPr lang="fr-FR" sz="1200" dirty="0" smtClean="0"/>
              <a:t>. EASY@DANS, PAC@CINES, etc.) + B2FIND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475656" y="2636912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Transfert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656" y="3155833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PID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75656" y="3677565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4509120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Preserv</a:t>
            </a:r>
            <a:r>
              <a:rPr lang="fr-FR" dirty="0" smtClean="0"/>
              <a:t>.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491880" y="3100318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491880" y="363315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manag</a:t>
            </a:r>
            <a:r>
              <a:rPr lang="fr-FR" dirty="0" smtClean="0"/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91880" y="4468470"/>
            <a:ext cx="136815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507234" y="2636912"/>
            <a:ext cx="1368152" cy="13542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sz="1400" dirty="0" smtClean="0"/>
              <a:t>(by default, </a:t>
            </a:r>
            <a:r>
              <a:rPr lang="fr-FR" sz="1400" dirty="0" err="1" smtClean="0"/>
              <a:t>limited</a:t>
            </a:r>
            <a:r>
              <a:rPr lang="fr-FR" sz="1400" dirty="0" smtClean="0"/>
              <a:t> direct </a:t>
            </a:r>
            <a:r>
              <a:rPr lang="fr-FR" sz="1400" dirty="0" err="1" smtClean="0"/>
              <a:t>access</a:t>
            </a:r>
            <a:r>
              <a:rPr lang="fr-FR" sz="1400" dirty="0" smtClean="0"/>
              <a:t>)</a:t>
            </a:r>
          </a:p>
        </p:txBody>
      </p:sp>
      <p:cxnSp>
        <p:nvCxnSpPr>
          <p:cNvPr id="41" name="Connecteur droit avec flèche 40"/>
          <p:cNvCxnSpPr>
            <a:stCxn id="29" idx="2"/>
            <a:endCxn id="33" idx="0"/>
          </p:cNvCxnSpPr>
          <p:nvPr/>
        </p:nvCxnSpPr>
        <p:spPr>
          <a:xfrm>
            <a:off x="2159732" y="3006244"/>
            <a:ext cx="0" cy="14958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3" idx="2"/>
            <a:endCxn id="34" idx="0"/>
          </p:cNvCxnSpPr>
          <p:nvPr/>
        </p:nvCxnSpPr>
        <p:spPr>
          <a:xfrm>
            <a:off x="2159732" y="3525165"/>
            <a:ext cx="0" cy="15240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4" idx="2"/>
            <a:endCxn id="35" idx="0"/>
          </p:cNvCxnSpPr>
          <p:nvPr/>
        </p:nvCxnSpPr>
        <p:spPr>
          <a:xfrm>
            <a:off x="2159732" y="4323896"/>
            <a:ext cx="0" cy="18522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6" idx="2"/>
            <a:endCxn id="37" idx="0"/>
          </p:cNvCxnSpPr>
          <p:nvPr/>
        </p:nvCxnSpPr>
        <p:spPr>
          <a:xfrm>
            <a:off x="4175956" y="3469650"/>
            <a:ext cx="0" cy="16350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7" idx="2"/>
            <a:endCxn id="38" idx="0"/>
          </p:cNvCxnSpPr>
          <p:nvPr/>
        </p:nvCxnSpPr>
        <p:spPr>
          <a:xfrm>
            <a:off x="4175956" y="4279484"/>
            <a:ext cx="0" cy="18898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8" idx="3"/>
            <a:endCxn id="39" idx="1"/>
          </p:cNvCxnSpPr>
          <p:nvPr/>
        </p:nvCxnSpPr>
        <p:spPr>
          <a:xfrm flipV="1">
            <a:off x="4860032" y="3314021"/>
            <a:ext cx="647202" cy="161611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5" idx="3"/>
            <a:endCxn id="36" idx="1"/>
          </p:cNvCxnSpPr>
          <p:nvPr/>
        </p:nvCxnSpPr>
        <p:spPr>
          <a:xfrm flipV="1">
            <a:off x="2843808" y="3284984"/>
            <a:ext cx="648072" cy="1547302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5076056" y="2988310"/>
            <a:ext cx="43117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827584" y="1196752"/>
            <a:ext cx="208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 + </a:t>
            </a:r>
            <a:r>
              <a:rPr lang="fr-FR" sz="1400" i="1" dirty="0" err="1" smtClean="0">
                <a:solidFill>
                  <a:schemeClr val="tx2"/>
                </a:solidFill>
              </a:rPr>
              <a:t>negociated</a:t>
            </a:r>
            <a:r>
              <a:rPr lang="fr-FR" sz="1400" i="1" dirty="0" smtClean="0">
                <a:solidFill>
                  <a:schemeClr val="tx2"/>
                </a:solidFill>
              </a:rPr>
              <a:t> </a:t>
            </a:r>
            <a:r>
              <a:rPr lang="fr-FR" sz="1400" i="1" dirty="0" err="1" smtClean="0">
                <a:solidFill>
                  <a:schemeClr val="tx2"/>
                </a:solidFill>
              </a:rPr>
              <a:t>protocol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76064"/>
          </a:xfrm>
        </p:spPr>
        <p:txBody>
          <a:bodyPr/>
          <a:lstStyle/>
          <a:p>
            <a:r>
              <a:rPr lang="fr-FR" sz="2400" dirty="0"/>
              <a:t>ETDR (</a:t>
            </a:r>
            <a:r>
              <a:rPr lang="fr-FR" sz="2400" dirty="0" err="1"/>
              <a:t>European</a:t>
            </a:r>
            <a:r>
              <a:rPr lang="fr-FR" sz="2400" dirty="0"/>
              <a:t> </a:t>
            </a:r>
            <a:r>
              <a:rPr lang="fr-FR" sz="2400" dirty="0" err="1"/>
              <a:t>Trusthworth</a:t>
            </a:r>
            <a:r>
              <a:rPr lang="fr-FR" sz="2400" dirty="0"/>
              <a:t> Digital </a:t>
            </a:r>
            <a:r>
              <a:rPr lang="fr-FR" sz="2400" dirty="0" err="1"/>
              <a:t>Repository</a:t>
            </a:r>
            <a:r>
              <a:rPr lang="fr-FR" sz="2400" dirty="0"/>
              <a:t>): </a:t>
            </a:r>
            <a:r>
              <a:rPr lang="fr-FR" sz="2400" dirty="0">
                <a:solidFill>
                  <a:srgbClr val="FFC000"/>
                </a:solidFill>
              </a:rPr>
              <a:t>use case #1 (</a:t>
            </a:r>
            <a:r>
              <a:rPr lang="fr-FR" sz="2400" dirty="0" err="1">
                <a:solidFill>
                  <a:srgbClr val="FFC000"/>
                </a:solidFill>
              </a:rPr>
              <a:t>with</a:t>
            </a:r>
            <a:r>
              <a:rPr lang="fr-FR" sz="2400" dirty="0">
                <a:solidFill>
                  <a:srgbClr val="FFC000"/>
                </a:solidFill>
              </a:rPr>
              <a:t> a single TDR </a:t>
            </a:r>
            <a:r>
              <a:rPr lang="fr-FR" sz="2400" dirty="0" err="1">
                <a:solidFill>
                  <a:srgbClr val="FFC000"/>
                </a:solidFill>
              </a:rPr>
              <a:t>provided</a:t>
            </a:r>
            <a:r>
              <a:rPr lang="fr-FR" sz="2400" dirty="0">
                <a:solidFill>
                  <a:srgbClr val="FFC000"/>
                </a:solidFill>
              </a:rPr>
              <a:t> by a EUDAT SP)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86E8-8C64-45F2-8DFF-B950E00383CF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184482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Negotiation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community_A</a:t>
            </a:r>
            <a:r>
              <a:rPr lang="fr-FR" dirty="0" smtClean="0"/>
              <a:t>  and the SP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 1 SLA </a:t>
            </a:r>
            <a:r>
              <a:rPr lang="fr-FR" dirty="0" err="1" smtClean="0">
                <a:sym typeface="Wingdings" panose="05000000000000000000" pitchFamily="2" charset="2"/>
              </a:rPr>
              <a:t>Community_A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/ SP</a:t>
            </a:r>
          </a:p>
          <a:p>
            <a:endParaRPr lang="fr-FR" dirty="0" smtClean="0"/>
          </a:p>
          <a:p>
            <a:r>
              <a:rPr lang="fr-FR" u="sng" dirty="0" smtClean="0"/>
              <a:t>Pros: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Easy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(</a:t>
            </a:r>
            <a:r>
              <a:rPr lang="fr-FR" dirty="0" err="1" smtClean="0"/>
              <a:t>eTDR</a:t>
            </a:r>
            <a:r>
              <a:rPr lang="fr-FR" dirty="0" smtClean="0"/>
              <a:t> = set of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TDRs</a:t>
            </a:r>
            <a:r>
              <a:rPr lang="fr-FR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Reduction</a:t>
            </a:r>
            <a:r>
              <a:rPr lang="fr-FR" dirty="0" smtClean="0"/>
              <a:t> of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costs</a:t>
            </a:r>
            <a:endParaRPr lang="fr-FR" dirty="0"/>
          </a:p>
          <a:p>
            <a:endParaRPr lang="fr-FR" dirty="0" smtClean="0"/>
          </a:p>
          <a:p>
            <a:r>
              <a:rPr lang="fr-FR" u="sng" dirty="0" smtClean="0"/>
              <a:t>Cons: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Failure</a:t>
            </a:r>
            <a:r>
              <a:rPr lang="fr-FR" dirty="0" smtClean="0"/>
              <a:t> of the SP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negotiation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between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the </a:t>
            </a:r>
            <a:r>
              <a:rPr lang="fr-FR" dirty="0" err="1" smtClean="0"/>
              <a:t>community_A</a:t>
            </a:r>
            <a:r>
              <a:rPr lang="fr-FR" dirty="0" smtClean="0"/>
              <a:t>  and </a:t>
            </a:r>
            <a:r>
              <a:rPr lang="fr-FR" dirty="0" err="1" smtClean="0"/>
              <a:t>another</a:t>
            </a:r>
            <a:r>
              <a:rPr lang="fr-FR" dirty="0" smtClean="0"/>
              <a:t> SP to do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B2Services not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the LTP service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 lot of </a:t>
            </a:r>
            <a:r>
              <a:rPr lang="fr-FR" dirty="0" err="1" smtClean="0"/>
              <a:t>dedicated</a:t>
            </a:r>
            <a:r>
              <a:rPr lang="fr-FR" dirty="0" smtClean="0"/>
              <a:t> interfaces to </a:t>
            </a:r>
            <a:r>
              <a:rPr lang="fr-FR" dirty="0" err="1" smtClean="0"/>
              <a:t>develop</a:t>
            </a:r>
            <a:r>
              <a:rPr lang="fr-FR" dirty="0" smtClean="0"/>
              <a:t> (</a:t>
            </a:r>
            <a:r>
              <a:rPr lang="fr-FR" dirty="0" err="1" smtClean="0"/>
              <a:t>between</a:t>
            </a:r>
            <a:r>
              <a:rPr lang="fr-FR" dirty="0" smtClean="0"/>
              <a:t> the TDR and the </a:t>
            </a:r>
            <a:r>
              <a:rPr lang="fr-FR" dirty="0" err="1" smtClean="0"/>
              <a:t>other</a:t>
            </a:r>
            <a:r>
              <a:rPr lang="fr-FR" dirty="0" smtClean="0"/>
              <a:t> services)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/>
              <a:t>level</a:t>
            </a:r>
            <a:r>
              <a:rPr lang="fr-FR" dirty="0"/>
              <a:t> not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/</a:t>
            </a:r>
            <a:r>
              <a:rPr lang="fr-FR" dirty="0" err="1" smtClean="0"/>
              <a:t>required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8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768" y="246312"/>
            <a:ext cx="8867728" cy="590400"/>
          </a:xfrm>
        </p:spPr>
        <p:txBody>
          <a:bodyPr/>
          <a:lstStyle/>
          <a:p>
            <a:pPr algn="ctr"/>
            <a:r>
              <a:rPr lang="fr-FR" sz="2400" b="1" dirty="0" smtClean="0"/>
              <a:t>ETDR (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Trusthworth</a:t>
            </a:r>
            <a:r>
              <a:rPr lang="fr-FR" sz="2400" b="1" dirty="0" smtClean="0"/>
              <a:t> Digital </a:t>
            </a:r>
            <a:r>
              <a:rPr lang="fr-FR" sz="2400" b="1" dirty="0" err="1" smtClean="0"/>
              <a:t>Repository</a:t>
            </a:r>
            <a:r>
              <a:rPr lang="fr-FR" sz="2400" b="1" dirty="0" smtClean="0"/>
              <a:t>): </a:t>
            </a:r>
            <a:r>
              <a:rPr lang="fr-FR" sz="2400" b="1" dirty="0" smtClean="0">
                <a:solidFill>
                  <a:srgbClr val="FFC000"/>
                </a:solidFill>
              </a:rPr>
              <a:t>use case #2 </a:t>
            </a:r>
            <a:r>
              <a:rPr lang="fr-FR" sz="2400" b="1" dirty="0" err="1" smtClean="0">
                <a:solidFill>
                  <a:srgbClr val="FFC000"/>
                </a:solidFill>
              </a:rPr>
              <a:t>with</a:t>
            </a:r>
            <a:r>
              <a:rPr lang="fr-FR" sz="2400" b="1" dirty="0" smtClean="0">
                <a:solidFill>
                  <a:srgbClr val="FFC000"/>
                </a:solidFill>
              </a:rPr>
              <a:t> a single </a:t>
            </a:r>
            <a:r>
              <a:rPr lang="fr-FR" sz="2400" b="1" dirty="0" err="1" smtClean="0">
                <a:solidFill>
                  <a:srgbClr val="FFC000"/>
                </a:solidFill>
              </a:rPr>
              <a:t>ingest</a:t>
            </a:r>
            <a:r>
              <a:rPr lang="fr-FR" sz="2400" b="1" dirty="0" smtClean="0">
                <a:solidFill>
                  <a:srgbClr val="FFC000"/>
                </a:solidFill>
              </a:rPr>
              <a:t> point </a:t>
            </a:r>
            <a:r>
              <a:rPr lang="fr-FR" sz="2400" b="1" dirty="0" err="1" smtClean="0">
                <a:solidFill>
                  <a:srgbClr val="FFC000"/>
                </a:solidFill>
              </a:rPr>
              <a:t>into</a:t>
            </a:r>
            <a:r>
              <a:rPr lang="fr-FR" sz="2400" b="1" dirty="0" smtClean="0">
                <a:solidFill>
                  <a:srgbClr val="FFC000"/>
                </a:solidFill>
              </a:rPr>
              <a:t> the </a:t>
            </a:r>
            <a:r>
              <a:rPr lang="fr-FR" sz="2400" b="1" dirty="0" err="1" smtClean="0">
                <a:solidFill>
                  <a:srgbClr val="FFC000"/>
                </a:solidFill>
              </a:rPr>
              <a:t>eTDR</a:t>
            </a:r>
            <a:r>
              <a:rPr lang="fr-FR" sz="2400" b="1" dirty="0" smtClean="0">
                <a:solidFill>
                  <a:srgbClr val="FFC000"/>
                </a:solidFill>
              </a:rPr>
              <a:t> + few </a:t>
            </a:r>
            <a:r>
              <a:rPr lang="fr-FR" sz="2400" b="1" dirty="0" err="1" smtClean="0">
                <a:solidFill>
                  <a:srgbClr val="FFC000"/>
                </a:solidFill>
              </a:rPr>
              <a:t>storage</a:t>
            </a: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</a:rPr>
              <a:t>SPs</a:t>
            </a:r>
            <a:r>
              <a:rPr lang="fr-FR" sz="2400" b="1" dirty="0" smtClean="0">
                <a:solidFill>
                  <a:srgbClr val="FFC000"/>
                </a:solidFill>
              </a:rPr>
              <a:t> (TDR </a:t>
            </a:r>
            <a:r>
              <a:rPr lang="fr-FR" sz="2400" b="1" dirty="0" err="1" smtClean="0">
                <a:solidFill>
                  <a:srgbClr val="FFC000"/>
                </a:solidFill>
              </a:rPr>
              <a:t>operated</a:t>
            </a:r>
            <a:r>
              <a:rPr lang="fr-FR" sz="2400" b="1" dirty="0" smtClean="0">
                <a:solidFill>
                  <a:srgbClr val="FFC000"/>
                </a:solidFill>
              </a:rPr>
              <a:t> by the </a:t>
            </a:r>
            <a:r>
              <a:rPr lang="fr-FR" sz="2400" b="1" dirty="0" err="1">
                <a:solidFill>
                  <a:srgbClr val="FFC000"/>
                </a:solidFill>
              </a:rPr>
              <a:t>community</a:t>
            </a:r>
            <a:r>
              <a:rPr lang="fr-FR" sz="2400" b="1" dirty="0">
                <a:solidFill>
                  <a:srgbClr val="FFC000"/>
                </a:solidFill>
              </a:rPr>
              <a:t> </a:t>
            </a:r>
            <a:r>
              <a:rPr lang="fr-FR" sz="2400" b="1" dirty="0" err="1">
                <a:solidFill>
                  <a:srgbClr val="FFC000"/>
                </a:solidFill>
              </a:rPr>
              <a:t>itself</a:t>
            </a:r>
            <a:r>
              <a:rPr lang="fr-FR" sz="2400" b="1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6912768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69530" y="3933927"/>
            <a:ext cx="432048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Business </a:t>
            </a:r>
            <a:r>
              <a:rPr lang="fr-FR" b="1" dirty="0" err="1" smtClean="0">
                <a:solidFill>
                  <a:schemeClr val="bg1"/>
                </a:solidFill>
              </a:rPr>
              <a:t>processes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(file format conversion over time,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Ingest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Storage + data management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Access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8344" y="4653136"/>
            <a:ext cx="136815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treatments</a:t>
            </a:r>
            <a:r>
              <a:rPr lang="fr-FR" b="1" dirty="0" smtClean="0">
                <a:solidFill>
                  <a:schemeClr val="bg1"/>
                </a:solidFill>
              </a:rPr>
              <a:t> (HPC, EGI </a:t>
            </a:r>
            <a:r>
              <a:rPr lang="fr-FR" b="1" dirty="0" err="1" smtClean="0">
                <a:solidFill>
                  <a:schemeClr val="bg1"/>
                </a:solidFill>
              </a:rPr>
              <a:t>facilities</a:t>
            </a:r>
            <a:r>
              <a:rPr lang="fr-FR" b="1" dirty="0" smtClean="0">
                <a:solidFill>
                  <a:schemeClr val="bg1"/>
                </a:solidFill>
              </a:rPr>
              <a:t>, etc.)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771002"/>
            <a:ext cx="583264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Administration + data </a:t>
            </a:r>
            <a:r>
              <a:rPr lang="fr-FR" b="1" dirty="0" err="1" smtClean="0">
                <a:solidFill>
                  <a:schemeClr val="bg1"/>
                </a:solidFill>
              </a:rPr>
              <a:t>preservation</a:t>
            </a:r>
            <a:r>
              <a:rPr lang="fr-FR" b="1" dirty="0" smtClean="0">
                <a:solidFill>
                  <a:schemeClr val="bg1"/>
                </a:solidFill>
              </a:rPr>
              <a:t> planification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(data curation </a:t>
            </a:r>
            <a:r>
              <a:rPr lang="fr-FR" dirty="0" err="1" smtClean="0">
                <a:solidFill>
                  <a:schemeClr val="bg1"/>
                </a:solidFill>
              </a:rPr>
              <a:t>policies</a:t>
            </a:r>
            <a:r>
              <a:rPr lang="fr-FR" dirty="0" smtClean="0">
                <a:solidFill>
                  <a:schemeClr val="bg1"/>
                </a:solidFill>
              </a:rPr>
              <a:t>, restitution </a:t>
            </a:r>
            <a:r>
              <a:rPr lang="fr-FR" dirty="0" err="1" smtClean="0">
                <a:solidFill>
                  <a:schemeClr val="bg1"/>
                </a:solidFill>
              </a:rPr>
              <a:t>tools</a:t>
            </a:r>
            <a:r>
              <a:rPr lang="fr-FR" dirty="0" smtClean="0">
                <a:solidFill>
                  <a:schemeClr val="bg1"/>
                </a:solidFill>
              </a:rPr>
              <a:t>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668344" y="2915652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B2FIND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27" name="Connecteur droit avec flèche 26"/>
          <p:cNvCxnSpPr>
            <a:endCxn id="26" idx="1"/>
          </p:cNvCxnSpPr>
          <p:nvPr/>
        </p:nvCxnSpPr>
        <p:spPr>
          <a:xfrm>
            <a:off x="7092280" y="3100318"/>
            <a:ext cx="5760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226423" y="887251"/>
            <a:ext cx="208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Wider</a:t>
            </a:r>
            <a:endParaRPr lang="fr-FR" dirty="0" smtClean="0"/>
          </a:p>
          <a:p>
            <a:pPr algn="ctr"/>
            <a:r>
              <a:rPr lang="fr-FR" dirty="0" err="1" smtClean="0"/>
              <a:t>community</a:t>
            </a:r>
            <a:endParaRPr lang="fr-FR" dirty="0"/>
          </a:p>
        </p:txBody>
      </p:sp>
      <p:cxnSp>
        <p:nvCxnSpPr>
          <p:cNvPr id="31" name="Connecteur droit avec flèche 30"/>
          <p:cNvCxnSpPr>
            <a:endCxn id="30" idx="2"/>
          </p:cNvCxnSpPr>
          <p:nvPr/>
        </p:nvCxnSpPr>
        <p:spPr>
          <a:xfrm flipV="1">
            <a:off x="8271409" y="1533582"/>
            <a:ext cx="0" cy="138207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6200000">
            <a:off x="6335326" y="3001945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5373216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 rot="16200000">
            <a:off x="6346069" y="5254461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75656" y="2636912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Transfert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656" y="3155833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PID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75656" y="3967338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479889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Preserv</a:t>
            </a:r>
            <a:r>
              <a:rPr lang="fr-FR" dirty="0" smtClean="0"/>
              <a:t>.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491880" y="3100318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491880" y="363315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manag</a:t>
            </a:r>
            <a:r>
              <a:rPr lang="fr-FR" dirty="0" smtClean="0"/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91880" y="4468470"/>
            <a:ext cx="136815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507234" y="2636912"/>
            <a:ext cx="1368152" cy="13542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sz="1400" dirty="0" smtClean="0"/>
              <a:t>(by default, </a:t>
            </a:r>
            <a:r>
              <a:rPr lang="fr-FR" sz="1400" dirty="0" err="1" smtClean="0"/>
              <a:t>limited</a:t>
            </a:r>
            <a:r>
              <a:rPr lang="fr-FR" sz="1400" dirty="0" smtClean="0"/>
              <a:t> direct </a:t>
            </a:r>
            <a:r>
              <a:rPr lang="fr-FR" sz="1400" dirty="0" err="1" smtClean="0"/>
              <a:t>access</a:t>
            </a:r>
            <a:r>
              <a:rPr lang="fr-FR" sz="1400" dirty="0" smtClean="0"/>
              <a:t>)</a:t>
            </a:r>
          </a:p>
        </p:txBody>
      </p:sp>
      <p:cxnSp>
        <p:nvCxnSpPr>
          <p:cNvPr id="41" name="Connecteur droit avec flèche 40"/>
          <p:cNvCxnSpPr>
            <a:stCxn id="29" idx="2"/>
            <a:endCxn id="33" idx="0"/>
          </p:cNvCxnSpPr>
          <p:nvPr/>
        </p:nvCxnSpPr>
        <p:spPr>
          <a:xfrm>
            <a:off x="2159732" y="3006244"/>
            <a:ext cx="0" cy="14958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3" idx="2"/>
            <a:endCxn id="34" idx="0"/>
          </p:cNvCxnSpPr>
          <p:nvPr/>
        </p:nvCxnSpPr>
        <p:spPr>
          <a:xfrm>
            <a:off x="2159732" y="3525165"/>
            <a:ext cx="0" cy="44217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4" idx="2"/>
            <a:endCxn id="35" idx="0"/>
          </p:cNvCxnSpPr>
          <p:nvPr/>
        </p:nvCxnSpPr>
        <p:spPr>
          <a:xfrm>
            <a:off x="2159732" y="4613669"/>
            <a:ext cx="0" cy="18522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6" idx="2"/>
            <a:endCxn id="37" idx="0"/>
          </p:cNvCxnSpPr>
          <p:nvPr/>
        </p:nvCxnSpPr>
        <p:spPr>
          <a:xfrm>
            <a:off x="4175956" y="3469650"/>
            <a:ext cx="0" cy="16350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7" idx="2"/>
            <a:endCxn id="38" idx="0"/>
          </p:cNvCxnSpPr>
          <p:nvPr/>
        </p:nvCxnSpPr>
        <p:spPr>
          <a:xfrm>
            <a:off x="4175956" y="4279484"/>
            <a:ext cx="0" cy="18898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8" idx="3"/>
            <a:endCxn id="39" idx="1"/>
          </p:cNvCxnSpPr>
          <p:nvPr/>
        </p:nvCxnSpPr>
        <p:spPr>
          <a:xfrm flipV="1">
            <a:off x="4860032" y="3314021"/>
            <a:ext cx="647202" cy="161611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5" idx="3"/>
            <a:endCxn id="36" idx="1"/>
          </p:cNvCxnSpPr>
          <p:nvPr/>
        </p:nvCxnSpPr>
        <p:spPr>
          <a:xfrm flipV="1">
            <a:off x="2843808" y="3284984"/>
            <a:ext cx="648072" cy="1837075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46" idx="2"/>
          </p:cNvCxnSpPr>
          <p:nvPr/>
        </p:nvCxnSpPr>
        <p:spPr>
          <a:xfrm>
            <a:off x="1870787" y="1854116"/>
            <a:ext cx="0" cy="25673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5147194" y="1484784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B</a:t>
            </a:r>
            <a:endParaRPr lang="fr-FR" dirty="0"/>
          </a:p>
        </p:txBody>
      </p:sp>
      <p:cxnSp>
        <p:nvCxnSpPr>
          <p:cNvPr id="44" name="Connecteur droit avec flèche 43"/>
          <p:cNvCxnSpPr>
            <a:endCxn id="43" idx="2"/>
          </p:cNvCxnSpPr>
          <p:nvPr/>
        </p:nvCxnSpPr>
        <p:spPr>
          <a:xfrm flipV="1">
            <a:off x="6192180" y="1854116"/>
            <a:ext cx="0" cy="24273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825801" y="1484784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68768" y="1147088"/>
            <a:ext cx="705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ETDR_part2 :</a:t>
            </a:r>
            <a:r>
              <a:rPr lang="fr-FR" dirty="0" smtClean="0"/>
              <a:t> </a:t>
            </a:r>
            <a:r>
              <a:rPr lang="fr-FR" sz="1200" dirty="0" smtClean="0"/>
              <a:t>TDR </a:t>
            </a:r>
            <a:r>
              <a:rPr lang="fr-FR" sz="1200" dirty="0" err="1" smtClean="0"/>
              <a:t>compliant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OAIS </a:t>
            </a:r>
            <a:r>
              <a:rPr lang="fr-FR" sz="1200" dirty="0" err="1" smtClean="0"/>
              <a:t>operated</a:t>
            </a:r>
            <a:r>
              <a:rPr lang="fr-FR" sz="1200" dirty="0" smtClean="0"/>
              <a:t> by the </a:t>
            </a:r>
            <a:r>
              <a:rPr lang="fr-FR" sz="1200" dirty="0" err="1" smtClean="0"/>
              <a:t>community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093524" y="3592362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bg1"/>
                </a:solidFill>
              </a:rPr>
              <a:t>Interface</a:t>
            </a:r>
            <a:endParaRPr lang="fr-FR" i="1" dirty="0">
              <a:solidFill>
                <a:schemeClr val="bg1"/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5076056" y="2988310"/>
            <a:ext cx="43117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>
            <a:off x="186250" y="1501317"/>
            <a:ext cx="8882743" cy="5164831"/>
          </a:xfrm>
          <a:custGeom>
            <a:avLst/>
            <a:gdLst>
              <a:gd name="connsiteX0" fmla="*/ 0 w 8882743"/>
              <a:gd name="connsiteY0" fmla="*/ 0 h 4711959"/>
              <a:gd name="connsiteX1" fmla="*/ 8873412 w 8882743"/>
              <a:gd name="connsiteY1" fmla="*/ 9330 h 4711959"/>
              <a:gd name="connsiteX2" fmla="*/ 8882743 w 8882743"/>
              <a:gd name="connsiteY2" fmla="*/ 2062065 h 4711959"/>
              <a:gd name="connsiteX3" fmla="*/ 7137918 w 8882743"/>
              <a:gd name="connsiteY3" fmla="*/ 2062065 h 4711959"/>
              <a:gd name="connsiteX4" fmla="*/ 7147249 w 8882743"/>
              <a:gd name="connsiteY4" fmla="*/ 4711959 h 4711959"/>
              <a:gd name="connsiteX5" fmla="*/ 37322 w 8882743"/>
              <a:gd name="connsiteY5" fmla="*/ 4711959 h 4711959"/>
              <a:gd name="connsiteX6" fmla="*/ 0 w 8882743"/>
              <a:gd name="connsiteY6" fmla="*/ 0 h 47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2743" h="4711959">
                <a:moveTo>
                  <a:pt x="0" y="0"/>
                </a:moveTo>
                <a:lnTo>
                  <a:pt x="8873412" y="9330"/>
                </a:lnTo>
                <a:cubicBezTo>
                  <a:pt x="8876522" y="693575"/>
                  <a:pt x="8879633" y="1377820"/>
                  <a:pt x="8882743" y="2062065"/>
                </a:cubicBezTo>
                <a:lnTo>
                  <a:pt x="7137918" y="2062065"/>
                </a:lnTo>
                <a:cubicBezTo>
                  <a:pt x="7141028" y="2945363"/>
                  <a:pt x="7144139" y="3828661"/>
                  <a:pt x="7147249" y="4711959"/>
                </a:cubicBezTo>
                <a:lnTo>
                  <a:pt x="37322" y="4711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1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768" y="260648"/>
            <a:ext cx="8867728" cy="590400"/>
          </a:xfrm>
        </p:spPr>
        <p:txBody>
          <a:bodyPr/>
          <a:lstStyle/>
          <a:p>
            <a:pPr algn="ctr"/>
            <a:r>
              <a:rPr lang="fr-FR" sz="2400" b="1" dirty="0" smtClean="0"/>
              <a:t>ETDR (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Trusthworth</a:t>
            </a:r>
            <a:r>
              <a:rPr lang="fr-FR" sz="2400" b="1" dirty="0" smtClean="0"/>
              <a:t> Digital </a:t>
            </a:r>
            <a:r>
              <a:rPr lang="fr-FR" sz="2400" b="1" dirty="0" err="1" smtClean="0"/>
              <a:t>Repository</a:t>
            </a:r>
            <a:r>
              <a:rPr lang="fr-FR" sz="2400" b="1" dirty="0" smtClean="0"/>
              <a:t>): </a:t>
            </a:r>
            <a:r>
              <a:rPr lang="fr-FR" sz="2400" b="1" dirty="0" smtClean="0">
                <a:solidFill>
                  <a:srgbClr val="FFC000"/>
                </a:solidFill>
              </a:rPr>
              <a:t>use case #2 </a:t>
            </a:r>
            <a:r>
              <a:rPr lang="fr-FR" sz="2400" b="1" dirty="0" err="1" smtClean="0">
                <a:solidFill>
                  <a:srgbClr val="FFC000"/>
                </a:solidFill>
              </a:rPr>
              <a:t>with</a:t>
            </a:r>
            <a:r>
              <a:rPr lang="fr-FR" sz="2400" b="1" dirty="0" smtClean="0">
                <a:solidFill>
                  <a:srgbClr val="FFC000"/>
                </a:solidFill>
              </a:rPr>
              <a:t> a single </a:t>
            </a:r>
            <a:r>
              <a:rPr lang="fr-FR" sz="2400" b="1" dirty="0" err="1" smtClean="0">
                <a:solidFill>
                  <a:srgbClr val="FFC000"/>
                </a:solidFill>
              </a:rPr>
              <a:t>ingest</a:t>
            </a:r>
            <a:r>
              <a:rPr lang="fr-FR" sz="2400" b="1" dirty="0" smtClean="0">
                <a:solidFill>
                  <a:srgbClr val="FFC000"/>
                </a:solidFill>
              </a:rPr>
              <a:t> point </a:t>
            </a:r>
            <a:r>
              <a:rPr lang="fr-FR" sz="2400" b="1" dirty="0" err="1" smtClean="0">
                <a:solidFill>
                  <a:srgbClr val="FFC000"/>
                </a:solidFill>
              </a:rPr>
              <a:t>into</a:t>
            </a:r>
            <a:r>
              <a:rPr lang="fr-FR" sz="2400" b="1" dirty="0" smtClean="0">
                <a:solidFill>
                  <a:srgbClr val="FFC000"/>
                </a:solidFill>
              </a:rPr>
              <a:t> the </a:t>
            </a:r>
            <a:r>
              <a:rPr lang="fr-FR" sz="2400" b="1" dirty="0" err="1" smtClean="0">
                <a:solidFill>
                  <a:srgbClr val="FFC000"/>
                </a:solidFill>
              </a:rPr>
              <a:t>eTDR</a:t>
            </a:r>
            <a:r>
              <a:rPr lang="fr-FR" sz="2400" b="1" dirty="0" smtClean="0">
                <a:solidFill>
                  <a:srgbClr val="FFC000"/>
                </a:solidFill>
              </a:rPr>
              <a:t> + few </a:t>
            </a:r>
            <a:r>
              <a:rPr lang="fr-FR" sz="2400" b="1" dirty="0" err="1" smtClean="0">
                <a:solidFill>
                  <a:srgbClr val="FFC000"/>
                </a:solidFill>
              </a:rPr>
              <a:t>storage</a:t>
            </a: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</a:rPr>
              <a:t>SPs</a:t>
            </a:r>
            <a:r>
              <a:rPr lang="fr-FR" sz="2400" b="1" dirty="0" smtClean="0">
                <a:solidFill>
                  <a:srgbClr val="FFC000"/>
                </a:solidFill>
              </a:rPr>
              <a:t> (TDR </a:t>
            </a:r>
            <a:r>
              <a:rPr lang="fr-FR" sz="2400" b="1" dirty="0" err="1" smtClean="0">
                <a:solidFill>
                  <a:srgbClr val="FFC000"/>
                </a:solidFill>
              </a:rPr>
              <a:t>operated</a:t>
            </a:r>
            <a:r>
              <a:rPr lang="fr-FR" sz="2400" b="1" dirty="0" smtClean="0">
                <a:solidFill>
                  <a:srgbClr val="FFC000"/>
                </a:solidFill>
              </a:rPr>
              <a:t> by the </a:t>
            </a:r>
            <a:r>
              <a:rPr lang="fr-FR" sz="2400" b="1" dirty="0" err="1" smtClean="0">
                <a:solidFill>
                  <a:srgbClr val="FFC000"/>
                </a:solidFill>
              </a:rPr>
              <a:t>community</a:t>
            </a: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</a:rPr>
              <a:t>itself</a:t>
            </a:r>
            <a:r>
              <a:rPr lang="fr-FR" sz="2400" b="1" dirty="0" smtClean="0">
                <a:solidFill>
                  <a:srgbClr val="FFC000"/>
                </a:solidFill>
              </a:rPr>
              <a:t>)</a:t>
            </a:r>
            <a:endParaRPr lang="fr-FR" sz="24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6912768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69530" y="3933927"/>
            <a:ext cx="4320480" cy="646331"/>
          </a:xfrm>
          <a:prstGeom prst="rect">
            <a:avLst/>
          </a:prstGeom>
          <a:solidFill>
            <a:srgbClr val="36A527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Business </a:t>
            </a:r>
            <a:r>
              <a:rPr lang="fr-FR" b="1" dirty="0" err="1" smtClean="0">
                <a:solidFill>
                  <a:schemeClr val="bg1"/>
                </a:solidFill>
              </a:rPr>
              <a:t>processes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(file format conversion over time,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Ingest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Storage + data management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Access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8344" y="4653136"/>
            <a:ext cx="136815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treatments</a:t>
            </a:r>
            <a:r>
              <a:rPr lang="fr-FR" b="1" dirty="0" smtClean="0">
                <a:solidFill>
                  <a:schemeClr val="bg1"/>
                </a:solidFill>
              </a:rPr>
              <a:t> (HPC, EGI </a:t>
            </a:r>
            <a:r>
              <a:rPr lang="fr-FR" b="1" dirty="0" err="1" smtClean="0">
                <a:solidFill>
                  <a:schemeClr val="bg1"/>
                </a:solidFill>
              </a:rPr>
              <a:t>facilities</a:t>
            </a:r>
            <a:r>
              <a:rPr lang="fr-FR" b="1" dirty="0" smtClean="0">
                <a:solidFill>
                  <a:schemeClr val="bg1"/>
                </a:solidFill>
              </a:rPr>
              <a:t>, etc.)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771002"/>
            <a:ext cx="5832648" cy="646331"/>
          </a:xfrm>
          <a:prstGeom prst="rect">
            <a:avLst/>
          </a:prstGeom>
          <a:solidFill>
            <a:srgbClr val="36A527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Administration + data </a:t>
            </a:r>
            <a:r>
              <a:rPr lang="fr-FR" b="1" dirty="0" err="1" smtClean="0">
                <a:solidFill>
                  <a:schemeClr val="bg1"/>
                </a:solidFill>
              </a:rPr>
              <a:t>preservation</a:t>
            </a:r>
            <a:r>
              <a:rPr lang="fr-FR" b="1" dirty="0" smtClean="0">
                <a:solidFill>
                  <a:schemeClr val="bg1"/>
                </a:solidFill>
              </a:rPr>
              <a:t> planification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(data curation </a:t>
            </a:r>
            <a:r>
              <a:rPr lang="fr-FR" dirty="0" err="1" smtClean="0">
                <a:solidFill>
                  <a:schemeClr val="bg1"/>
                </a:solidFill>
              </a:rPr>
              <a:t>policies</a:t>
            </a:r>
            <a:r>
              <a:rPr lang="fr-FR" dirty="0" smtClean="0">
                <a:solidFill>
                  <a:schemeClr val="bg1"/>
                </a:solidFill>
              </a:rPr>
              <a:t>, restitution </a:t>
            </a:r>
            <a:r>
              <a:rPr lang="fr-FR" dirty="0" err="1" smtClean="0">
                <a:solidFill>
                  <a:schemeClr val="bg1"/>
                </a:solidFill>
              </a:rPr>
              <a:t>tools</a:t>
            </a:r>
            <a:r>
              <a:rPr lang="fr-FR" dirty="0" smtClean="0">
                <a:solidFill>
                  <a:schemeClr val="bg1"/>
                </a:solidFill>
              </a:rPr>
              <a:t>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668344" y="2915652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B2FIND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27" name="Connecteur droit avec flèche 26"/>
          <p:cNvCxnSpPr>
            <a:endCxn id="26" idx="1"/>
          </p:cNvCxnSpPr>
          <p:nvPr/>
        </p:nvCxnSpPr>
        <p:spPr>
          <a:xfrm>
            <a:off x="7092280" y="3100318"/>
            <a:ext cx="5760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226423" y="887251"/>
            <a:ext cx="208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Wider</a:t>
            </a:r>
            <a:endParaRPr lang="fr-FR" dirty="0" smtClean="0"/>
          </a:p>
          <a:p>
            <a:pPr algn="ctr"/>
            <a:r>
              <a:rPr lang="fr-FR" dirty="0" err="1" smtClean="0"/>
              <a:t>community</a:t>
            </a:r>
            <a:endParaRPr lang="fr-FR" dirty="0"/>
          </a:p>
        </p:txBody>
      </p:sp>
      <p:cxnSp>
        <p:nvCxnSpPr>
          <p:cNvPr id="31" name="Connecteur droit avec flèche 30"/>
          <p:cNvCxnSpPr>
            <a:endCxn id="30" idx="2"/>
          </p:cNvCxnSpPr>
          <p:nvPr/>
        </p:nvCxnSpPr>
        <p:spPr>
          <a:xfrm flipV="1">
            <a:off x="8271409" y="1533582"/>
            <a:ext cx="0" cy="138207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6200000">
            <a:off x="6335326" y="3001945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5373216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 rot="16200000">
            <a:off x="6346069" y="5254461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186250" y="1501317"/>
            <a:ext cx="8882743" cy="5164831"/>
          </a:xfrm>
          <a:custGeom>
            <a:avLst/>
            <a:gdLst>
              <a:gd name="connsiteX0" fmla="*/ 0 w 8882743"/>
              <a:gd name="connsiteY0" fmla="*/ 0 h 4711959"/>
              <a:gd name="connsiteX1" fmla="*/ 8873412 w 8882743"/>
              <a:gd name="connsiteY1" fmla="*/ 9330 h 4711959"/>
              <a:gd name="connsiteX2" fmla="*/ 8882743 w 8882743"/>
              <a:gd name="connsiteY2" fmla="*/ 2062065 h 4711959"/>
              <a:gd name="connsiteX3" fmla="*/ 7137918 w 8882743"/>
              <a:gd name="connsiteY3" fmla="*/ 2062065 h 4711959"/>
              <a:gd name="connsiteX4" fmla="*/ 7147249 w 8882743"/>
              <a:gd name="connsiteY4" fmla="*/ 4711959 h 4711959"/>
              <a:gd name="connsiteX5" fmla="*/ 37322 w 8882743"/>
              <a:gd name="connsiteY5" fmla="*/ 4711959 h 4711959"/>
              <a:gd name="connsiteX6" fmla="*/ 0 w 8882743"/>
              <a:gd name="connsiteY6" fmla="*/ 0 h 47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2743" h="4711959">
                <a:moveTo>
                  <a:pt x="0" y="0"/>
                </a:moveTo>
                <a:lnTo>
                  <a:pt x="8873412" y="9330"/>
                </a:lnTo>
                <a:cubicBezTo>
                  <a:pt x="8876522" y="693575"/>
                  <a:pt x="8879633" y="1377820"/>
                  <a:pt x="8882743" y="2062065"/>
                </a:cubicBezTo>
                <a:lnTo>
                  <a:pt x="7137918" y="2062065"/>
                </a:lnTo>
                <a:cubicBezTo>
                  <a:pt x="7141028" y="2945363"/>
                  <a:pt x="7144139" y="3828661"/>
                  <a:pt x="7147249" y="4711959"/>
                </a:cubicBezTo>
                <a:lnTo>
                  <a:pt x="37322" y="4711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475656" y="2636912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Transfert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656" y="3155833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PID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75656" y="3967338"/>
            <a:ext cx="1368152" cy="64633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4798893"/>
            <a:ext cx="1368152" cy="64633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Preserv</a:t>
            </a:r>
            <a:r>
              <a:rPr lang="fr-FR" dirty="0" smtClean="0"/>
              <a:t>.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491880" y="3100318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491880" y="363315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manag</a:t>
            </a:r>
            <a:r>
              <a:rPr lang="fr-FR" dirty="0" smtClean="0"/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91880" y="4468470"/>
            <a:ext cx="1368152" cy="923330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507234" y="2636912"/>
            <a:ext cx="1368152" cy="1354217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sz="1400" dirty="0" smtClean="0"/>
              <a:t>(by default, </a:t>
            </a:r>
            <a:r>
              <a:rPr lang="fr-FR" sz="1400" dirty="0" err="1" smtClean="0"/>
              <a:t>limited</a:t>
            </a:r>
            <a:r>
              <a:rPr lang="fr-FR" sz="1400" dirty="0" smtClean="0"/>
              <a:t> direct </a:t>
            </a:r>
            <a:r>
              <a:rPr lang="fr-FR" sz="1400" dirty="0" err="1" smtClean="0"/>
              <a:t>access</a:t>
            </a:r>
            <a:r>
              <a:rPr lang="fr-FR" sz="1400" dirty="0" smtClean="0"/>
              <a:t>)</a:t>
            </a:r>
          </a:p>
        </p:txBody>
      </p:sp>
      <p:cxnSp>
        <p:nvCxnSpPr>
          <p:cNvPr id="42" name="Connecteur droit avec flèche 41"/>
          <p:cNvCxnSpPr>
            <a:stCxn id="33" idx="2"/>
            <a:endCxn id="34" idx="0"/>
          </p:cNvCxnSpPr>
          <p:nvPr/>
        </p:nvCxnSpPr>
        <p:spPr>
          <a:xfrm>
            <a:off x="2159732" y="3525165"/>
            <a:ext cx="0" cy="44217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4" idx="2"/>
            <a:endCxn id="35" idx="0"/>
          </p:cNvCxnSpPr>
          <p:nvPr/>
        </p:nvCxnSpPr>
        <p:spPr>
          <a:xfrm>
            <a:off x="2159732" y="4613669"/>
            <a:ext cx="0" cy="18522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7" idx="2"/>
            <a:endCxn id="38" idx="0"/>
          </p:cNvCxnSpPr>
          <p:nvPr/>
        </p:nvCxnSpPr>
        <p:spPr>
          <a:xfrm>
            <a:off x="4175956" y="4279484"/>
            <a:ext cx="0" cy="18898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8" idx="3"/>
            <a:endCxn id="39" idx="1"/>
          </p:cNvCxnSpPr>
          <p:nvPr/>
        </p:nvCxnSpPr>
        <p:spPr>
          <a:xfrm flipV="1">
            <a:off x="4860032" y="3314021"/>
            <a:ext cx="647202" cy="161611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5" idx="3"/>
            <a:endCxn id="36" idx="1"/>
          </p:cNvCxnSpPr>
          <p:nvPr/>
        </p:nvCxnSpPr>
        <p:spPr>
          <a:xfrm flipV="1">
            <a:off x="2843808" y="3284984"/>
            <a:ext cx="648072" cy="1837075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46" idx="2"/>
          </p:cNvCxnSpPr>
          <p:nvPr/>
        </p:nvCxnSpPr>
        <p:spPr>
          <a:xfrm>
            <a:off x="1870787" y="1854116"/>
            <a:ext cx="0" cy="25673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5147194" y="1484784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B</a:t>
            </a:r>
            <a:endParaRPr lang="fr-FR" dirty="0"/>
          </a:p>
        </p:txBody>
      </p:sp>
      <p:cxnSp>
        <p:nvCxnSpPr>
          <p:cNvPr id="44" name="Connecteur droit avec flèche 43"/>
          <p:cNvCxnSpPr>
            <a:endCxn id="43" idx="2"/>
          </p:cNvCxnSpPr>
          <p:nvPr/>
        </p:nvCxnSpPr>
        <p:spPr>
          <a:xfrm flipV="1">
            <a:off x="6192180" y="1854116"/>
            <a:ext cx="0" cy="24273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825801" y="1484784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68768" y="1147088"/>
            <a:ext cx="705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ETDR_part2 :</a:t>
            </a:r>
            <a:r>
              <a:rPr lang="fr-FR" dirty="0" smtClean="0"/>
              <a:t> </a:t>
            </a:r>
            <a:r>
              <a:rPr lang="fr-FR" sz="1200" dirty="0" smtClean="0"/>
              <a:t>TDR </a:t>
            </a:r>
            <a:r>
              <a:rPr lang="fr-FR" sz="1200" dirty="0" err="1" smtClean="0"/>
              <a:t>compliant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OAIS </a:t>
            </a:r>
            <a:r>
              <a:rPr lang="fr-FR" sz="1200" dirty="0" err="1" smtClean="0"/>
              <a:t>operated</a:t>
            </a:r>
            <a:r>
              <a:rPr lang="fr-FR" sz="1200" dirty="0" smtClean="0"/>
              <a:t> by the </a:t>
            </a:r>
            <a:r>
              <a:rPr lang="fr-FR" sz="1200" dirty="0" err="1" smtClean="0"/>
              <a:t>community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093524" y="3592362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bg1"/>
                </a:solidFill>
              </a:rPr>
              <a:t>Interface</a:t>
            </a: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107706" y="3044512"/>
            <a:ext cx="930932" cy="46166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B2SAFE</a:t>
            </a:r>
          </a:p>
          <a:p>
            <a:r>
              <a:rPr lang="fr-FR" sz="1200" dirty="0" smtClean="0"/>
              <a:t>@</a:t>
            </a:r>
            <a:r>
              <a:rPr lang="fr-FR" sz="1200" dirty="0" err="1" smtClean="0"/>
              <a:t>BitspSP</a:t>
            </a:r>
            <a:endParaRPr lang="fr-FR" sz="1200" dirty="0"/>
          </a:p>
        </p:txBody>
      </p:sp>
      <p:sp>
        <p:nvSpPr>
          <p:cNvPr id="52" name="ZoneTexte 51"/>
          <p:cNvSpPr txBox="1"/>
          <p:nvPr/>
        </p:nvSpPr>
        <p:spPr>
          <a:xfrm>
            <a:off x="1380931" y="3144350"/>
            <a:ext cx="1534842" cy="461665"/>
          </a:xfrm>
          <a:prstGeom prst="rect">
            <a:avLst/>
          </a:prstGeom>
          <a:solidFill>
            <a:srgbClr val="FFC000"/>
          </a:solidFill>
          <a:ln w="222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B2HANDLE</a:t>
            </a:r>
          </a:p>
          <a:p>
            <a:r>
              <a:rPr lang="fr-FR" sz="1200" dirty="0" smtClean="0"/>
              <a:t>@SP’</a:t>
            </a:r>
            <a:endParaRPr lang="fr-FR" sz="1200" dirty="0"/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5076056" y="2988310"/>
            <a:ext cx="43117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orme libre 60"/>
          <p:cNvSpPr/>
          <p:nvPr/>
        </p:nvSpPr>
        <p:spPr>
          <a:xfrm>
            <a:off x="1331640" y="2589644"/>
            <a:ext cx="3741420" cy="1775460"/>
          </a:xfrm>
          <a:custGeom>
            <a:avLst/>
            <a:gdLst>
              <a:gd name="connsiteX0" fmla="*/ 0 w 3741420"/>
              <a:gd name="connsiteY0" fmla="*/ 0 h 1775460"/>
              <a:gd name="connsiteX1" fmla="*/ 1546860 w 3741420"/>
              <a:gd name="connsiteY1" fmla="*/ 7620 h 1775460"/>
              <a:gd name="connsiteX2" fmla="*/ 2049780 w 3741420"/>
              <a:gd name="connsiteY2" fmla="*/ 388620 h 1775460"/>
              <a:gd name="connsiteX3" fmla="*/ 2712720 w 3741420"/>
              <a:gd name="connsiteY3" fmla="*/ 381000 h 1775460"/>
              <a:gd name="connsiteX4" fmla="*/ 2720340 w 3741420"/>
              <a:gd name="connsiteY4" fmla="*/ 960120 h 1775460"/>
              <a:gd name="connsiteX5" fmla="*/ 3726180 w 3741420"/>
              <a:gd name="connsiteY5" fmla="*/ 960120 h 1775460"/>
              <a:gd name="connsiteX6" fmla="*/ 3741420 w 3741420"/>
              <a:gd name="connsiteY6" fmla="*/ 1737360 h 1775460"/>
              <a:gd name="connsiteX7" fmla="*/ 2080260 w 3741420"/>
              <a:gd name="connsiteY7" fmla="*/ 1775460 h 1775460"/>
              <a:gd name="connsiteX8" fmla="*/ 2057400 w 3741420"/>
              <a:gd name="connsiteY8" fmla="*/ 480060 h 1775460"/>
              <a:gd name="connsiteX9" fmla="*/ 15240 w 3741420"/>
              <a:gd name="connsiteY9" fmla="*/ 480060 h 1775460"/>
              <a:gd name="connsiteX10" fmla="*/ 0 w 3741420"/>
              <a:gd name="connsiteY10" fmla="*/ 0 h 177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1420" h="1775460">
                <a:moveTo>
                  <a:pt x="0" y="0"/>
                </a:moveTo>
                <a:lnTo>
                  <a:pt x="1546860" y="7620"/>
                </a:lnTo>
                <a:lnTo>
                  <a:pt x="2049780" y="388620"/>
                </a:lnTo>
                <a:lnTo>
                  <a:pt x="2712720" y="381000"/>
                </a:lnTo>
                <a:lnTo>
                  <a:pt x="2720340" y="960120"/>
                </a:lnTo>
                <a:lnTo>
                  <a:pt x="3726180" y="960120"/>
                </a:lnTo>
                <a:lnTo>
                  <a:pt x="3741420" y="1737360"/>
                </a:lnTo>
                <a:lnTo>
                  <a:pt x="2080260" y="1775460"/>
                </a:lnTo>
                <a:lnTo>
                  <a:pt x="2057400" y="480060"/>
                </a:lnTo>
                <a:lnTo>
                  <a:pt x="15240" y="48006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308923" y="2780928"/>
            <a:ext cx="2110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B2SAFE@CommunityA</a:t>
            </a:r>
            <a:endParaRPr lang="fr-FR" sz="1400" dirty="0"/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3923928" y="3284984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4175956" y="4271961"/>
            <a:ext cx="0" cy="18898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2159732" y="3006244"/>
            <a:ext cx="0" cy="14958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826660" y="6324762"/>
            <a:ext cx="224137" cy="123111"/>
          </a:xfrm>
          <a:prstGeom prst="rect">
            <a:avLst/>
          </a:prstGeom>
          <a:solidFill>
            <a:srgbClr val="36A52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68" name="ZoneTexte 67"/>
          <p:cNvSpPr txBox="1"/>
          <p:nvPr/>
        </p:nvSpPr>
        <p:spPr>
          <a:xfrm>
            <a:off x="8028384" y="6237312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fr-FR" sz="1100" i="1" dirty="0" err="1">
                <a:solidFill>
                  <a:schemeClr val="bg1">
                    <a:lumMod val="50000"/>
                  </a:schemeClr>
                </a:solidFill>
              </a:rPr>
              <a:t>backend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bg1">
                    <a:lumMod val="50000"/>
                  </a:schemeClr>
                </a:solidFill>
              </a:rPr>
              <a:t>community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-B </a:t>
            </a:r>
            <a:r>
              <a:rPr lang="fr-FR" sz="1100" i="1" dirty="0" err="1">
                <a:solidFill>
                  <a:schemeClr val="bg1">
                    <a:lumMod val="50000"/>
                  </a:schemeClr>
                </a:solidFill>
              </a:rPr>
              <a:t>repository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76064"/>
          </a:xfrm>
        </p:spPr>
        <p:txBody>
          <a:bodyPr/>
          <a:lstStyle/>
          <a:p>
            <a:r>
              <a:rPr lang="fr-FR" sz="2400" dirty="0"/>
              <a:t>ETDR (</a:t>
            </a:r>
            <a:r>
              <a:rPr lang="fr-FR" sz="2400" dirty="0" err="1"/>
              <a:t>European</a:t>
            </a:r>
            <a:r>
              <a:rPr lang="fr-FR" sz="2400" dirty="0"/>
              <a:t> </a:t>
            </a:r>
            <a:r>
              <a:rPr lang="fr-FR" sz="2400" dirty="0" err="1"/>
              <a:t>Trusthworth</a:t>
            </a:r>
            <a:r>
              <a:rPr lang="fr-FR" sz="2400" dirty="0"/>
              <a:t> Digital </a:t>
            </a:r>
            <a:r>
              <a:rPr lang="fr-FR" sz="2400" dirty="0" err="1"/>
              <a:t>Repository</a:t>
            </a:r>
            <a:r>
              <a:rPr lang="fr-FR" sz="2400" dirty="0"/>
              <a:t>): </a:t>
            </a:r>
            <a:r>
              <a:rPr lang="fr-FR" sz="2400" dirty="0" err="1">
                <a:solidFill>
                  <a:srgbClr val="FFC000"/>
                </a:solidFill>
              </a:rPr>
              <a:t>with</a:t>
            </a:r>
            <a:r>
              <a:rPr lang="fr-FR" sz="2400" dirty="0">
                <a:solidFill>
                  <a:srgbClr val="FFC000"/>
                </a:solidFill>
              </a:rPr>
              <a:t> a single </a:t>
            </a:r>
            <a:r>
              <a:rPr lang="fr-FR" sz="2400" dirty="0" err="1">
                <a:solidFill>
                  <a:srgbClr val="FFC000"/>
                </a:solidFill>
              </a:rPr>
              <a:t>ingest</a:t>
            </a:r>
            <a:r>
              <a:rPr lang="fr-FR" sz="2400" dirty="0">
                <a:solidFill>
                  <a:srgbClr val="FFC000"/>
                </a:solidFill>
              </a:rPr>
              <a:t> point </a:t>
            </a:r>
            <a:r>
              <a:rPr lang="fr-FR" sz="2400" dirty="0" err="1">
                <a:solidFill>
                  <a:srgbClr val="FFC000"/>
                </a:solidFill>
              </a:rPr>
              <a:t>into</a:t>
            </a:r>
            <a:r>
              <a:rPr lang="fr-FR" sz="2400" dirty="0">
                <a:solidFill>
                  <a:srgbClr val="FFC000"/>
                </a:solidFill>
              </a:rPr>
              <a:t> the </a:t>
            </a:r>
            <a:r>
              <a:rPr lang="fr-FR" sz="2400" dirty="0" err="1">
                <a:solidFill>
                  <a:srgbClr val="FFC000"/>
                </a:solidFill>
              </a:rPr>
              <a:t>eTDR</a:t>
            </a:r>
            <a:r>
              <a:rPr lang="fr-FR" sz="2400" dirty="0">
                <a:solidFill>
                  <a:srgbClr val="FFC000"/>
                </a:solidFill>
              </a:rPr>
              <a:t> + few </a:t>
            </a:r>
            <a:r>
              <a:rPr lang="fr-FR" sz="2400" dirty="0" err="1">
                <a:solidFill>
                  <a:srgbClr val="FFC000"/>
                </a:solidFill>
              </a:rPr>
              <a:t>storage</a:t>
            </a:r>
            <a:r>
              <a:rPr lang="fr-FR" sz="2400" dirty="0">
                <a:solidFill>
                  <a:srgbClr val="FFC000"/>
                </a:solidFill>
              </a:rPr>
              <a:t> </a:t>
            </a:r>
            <a:r>
              <a:rPr lang="fr-FR" sz="2400" dirty="0" err="1">
                <a:solidFill>
                  <a:srgbClr val="FFC000"/>
                </a:solidFill>
              </a:rPr>
              <a:t>SPs</a:t>
            </a:r>
            <a:r>
              <a:rPr lang="fr-FR" sz="2400" dirty="0">
                <a:solidFill>
                  <a:srgbClr val="FFC000"/>
                </a:solidFill>
              </a:rPr>
              <a:t> (TDR </a:t>
            </a:r>
            <a:r>
              <a:rPr lang="fr-FR" sz="2400" dirty="0" err="1">
                <a:solidFill>
                  <a:srgbClr val="FFC000"/>
                </a:solidFill>
              </a:rPr>
              <a:t>operated</a:t>
            </a:r>
            <a:r>
              <a:rPr lang="fr-FR" sz="2400" dirty="0">
                <a:solidFill>
                  <a:srgbClr val="FFC000"/>
                </a:solidFill>
              </a:rPr>
              <a:t> by the </a:t>
            </a:r>
            <a:r>
              <a:rPr lang="fr-FR" sz="2400" dirty="0" err="1">
                <a:solidFill>
                  <a:srgbClr val="FFC000"/>
                </a:solidFill>
              </a:rPr>
              <a:t>community</a:t>
            </a:r>
            <a:r>
              <a:rPr lang="fr-FR" sz="2400" dirty="0">
                <a:solidFill>
                  <a:srgbClr val="FFC000"/>
                </a:solidFill>
              </a:rPr>
              <a:t> </a:t>
            </a:r>
            <a:r>
              <a:rPr lang="fr-FR" sz="2400" dirty="0" err="1">
                <a:solidFill>
                  <a:srgbClr val="FFC000"/>
                </a:solidFill>
              </a:rPr>
              <a:t>itself</a:t>
            </a:r>
            <a:r>
              <a:rPr lang="fr-FR" sz="2400" dirty="0">
                <a:solidFill>
                  <a:srgbClr val="FFC000"/>
                </a:solidFill>
              </a:rPr>
              <a:t>)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0701-30A7-465E-B756-342DA1C01EA9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184482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Community</a:t>
            </a:r>
            <a:r>
              <a:rPr lang="fr-FR" dirty="0"/>
              <a:t>-B uses the B2Services to </a:t>
            </a:r>
            <a:r>
              <a:rPr lang="fr-FR" dirty="0" err="1"/>
              <a:t>preserve</a:t>
            </a:r>
            <a:r>
              <a:rPr lang="fr-FR" dirty="0"/>
              <a:t> data over time</a:t>
            </a:r>
          </a:p>
          <a:p>
            <a:pPr marL="285750" indent="-285750">
              <a:buFontTx/>
              <a:buChar char="-"/>
            </a:pPr>
            <a:endParaRPr lang="fr-FR" u="sng" dirty="0"/>
          </a:p>
          <a:p>
            <a:r>
              <a:rPr lang="fr-FR" u="sng" dirty="0"/>
              <a:t>Pros:</a:t>
            </a:r>
          </a:p>
          <a:p>
            <a:pPr marL="285750" indent="-285750">
              <a:buFontTx/>
              <a:buChar char="-"/>
            </a:pPr>
            <a:r>
              <a:rPr lang="fr-FR" dirty="0"/>
              <a:t>Europe </a:t>
            </a:r>
            <a:r>
              <a:rPr lang="fr-FR" dirty="0" err="1"/>
              <a:t>provides</a:t>
            </a:r>
            <a:r>
              <a:rPr lang="fr-FR" dirty="0"/>
              <a:t> B2Services to help </a:t>
            </a:r>
            <a:r>
              <a:rPr lang="fr-FR" dirty="0" err="1"/>
              <a:t>communities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No new </a:t>
            </a:r>
            <a:r>
              <a:rPr lang="fr-FR" dirty="0" err="1"/>
              <a:t>partnership</a:t>
            </a:r>
            <a:endParaRPr lang="fr-FR" dirty="0"/>
          </a:p>
          <a:p>
            <a:endParaRPr lang="fr-FR" dirty="0"/>
          </a:p>
          <a:p>
            <a:r>
              <a:rPr lang="fr-FR" u="sng" dirty="0"/>
              <a:t>Cons:</a:t>
            </a:r>
          </a:p>
          <a:p>
            <a:pPr marL="285750" indent="-285750">
              <a:buFontTx/>
              <a:buChar char="-"/>
            </a:pPr>
            <a:r>
              <a:rPr lang="fr-FR" dirty="0"/>
              <a:t>A lot of </a:t>
            </a:r>
            <a:r>
              <a:rPr lang="fr-FR" dirty="0" err="1"/>
              <a:t>dedicated</a:t>
            </a:r>
            <a:r>
              <a:rPr lang="fr-FR" dirty="0"/>
              <a:t> interfaces to </a:t>
            </a:r>
            <a:r>
              <a:rPr lang="fr-FR" dirty="0" err="1"/>
              <a:t>develop</a:t>
            </a:r>
            <a:r>
              <a:rPr lang="fr-FR" dirty="0"/>
              <a:t> by the </a:t>
            </a:r>
            <a:r>
              <a:rPr lang="fr-FR" dirty="0" err="1"/>
              <a:t>community</a:t>
            </a:r>
            <a:r>
              <a:rPr lang="fr-FR" dirty="0"/>
              <a:t>-B (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community’sTDR</a:t>
            </a:r>
            <a:r>
              <a:rPr lang="fr-FR" dirty="0"/>
              <a:t> and the </a:t>
            </a:r>
            <a:r>
              <a:rPr lang="fr-FR" dirty="0" err="1"/>
              <a:t>other</a:t>
            </a:r>
            <a:r>
              <a:rPr lang="fr-FR" dirty="0"/>
              <a:t> services)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 lot of </a:t>
            </a:r>
            <a:r>
              <a:rPr lang="fr-FR" dirty="0" err="1"/>
              <a:t>dedicated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by the </a:t>
            </a:r>
            <a:r>
              <a:rPr lang="fr-FR" dirty="0" err="1"/>
              <a:t>community</a:t>
            </a:r>
            <a:r>
              <a:rPr lang="fr-FR" dirty="0"/>
              <a:t>-B</a:t>
            </a:r>
          </a:p>
          <a:p>
            <a:pPr marL="550863" indent="-285750">
              <a:buFont typeface="Wingdings"/>
              <a:buChar char="à"/>
            </a:pPr>
            <a:r>
              <a:rPr lang="fr-FR" dirty="0"/>
              <a:t>Important </a:t>
            </a:r>
            <a:r>
              <a:rPr lang="fr-FR" dirty="0" err="1"/>
              <a:t>cost</a:t>
            </a:r>
            <a:r>
              <a:rPr lang="fr-FR" dirty="0"/>
              <a:t> of the </a:t>
            </a:r>
            <a:r>
              <a:rPr lang="fr-FR" dirty="0" err="1"/>
              <a:t>preservation</a:t>
            </a:r>
            <a:r>
              <a:rPr lang="fr-FR" dirty="0"/>
              <a:t> (maintenance </a:t>
            </a:r>
            <a:r>
              <a:rPr lang="fr-FR" dirty="0" err="1"/>
              <a:t>costs</a:t>
            </a:r>
            <a:r>
              <a:rPr lang="fr-FR" dirty="0"/>
              <a:t> of the green </a:t>
            </a:r>
            <a:r>
              <a:rPr lang="fr-FR" dirty="0" err="1"/>
              <a:t>entities</a:t>
            </a:r>
            <a:r>
              <a:rPr lang="fr-FR" dirty="0"/>
              <a:t>/</a:t>
            </a:r>
            <a:r>
              <a:rPr lang="fr-FR" dirty="0" err="1"/>
              <a:t>tools</a:t>
            </a:r>
            <a:r>
              <a:rPr lang="fr-FR" dirty="0"/>
              <a:t>) </a:t>
            </a:r>
            <a:r>
              <a:rPr lang="fr-FR" dirty="0" err="1"/>
              <a:t>paid</a:t>
            </a:r>
            <a:r>
              <a:rPr lang="fr-FR" dirty="0"/>
              <a:t> by the </a:t>
            </a:r>
            <a:r>
              <a:rPr lang="fr-FR" dirty="0" err="1"/>
              <a:t>community</a:t>
            </a:r>
            <a:r>
              <a:rPr lang="fr-FR" dirty="0"/>
              <a:t>-B</a:t>
            </a:r>
          </a:p>
          <a:p>
            <a:pPr marL="550863" indent="-285750">
              <a:buFont typeface="Wingdings"/>
              <a:buChar char="à"/>
            </a:pPr>
            <a:r>
              <a:rPr lang="fr-FR" dirty="0" err="1"/>
              <a:t>Costs</a:t>
            </a:r>
            <a:r>
              <a:rPr lang="fr-FR" dirty="0"/>
              <a:t> no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communities</a:t>
            </a:r>
            <a:r>
              <a:rPr lang="fr-FR" dirty="0"/>
              <a:t> (</a:t>
            </a:r>
            <a:r>
              <a:rPr lang="fr-FR" dirty="0" err="1"/>
              <a:t>except</a:t>
            </a:r>
            <a:r>
              <a:rPr lang="fr-FR" dirty="0"/>
              <a:t> for the B2Services)</a:t>
            </a:r>
          </a:p>
          <a:p>
            <a:pPr marL="265113"/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/>
              <a:t>Failure</a:t>
            </a:r>
            <a:r>
              <a:rPr lang="fr-FR" dirty="0"/>
              <a:t> of the </a:t>
            </a:r>
            <a:r>
              <a:rPr lang="fr-FR" dirty="0" err="1"/>
              <a:t>community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 n</a:t>
            </a:r>
            <a:r>
              <a:rPr lang="fr-FR" dirty="0"/>
              <a:t>o plan B </a:t>
            </a:r>
            <a:r>
              <a:rPr lang="fr-FR" dirty="0" err="1"/>
              <a:t>easy</a:t>
            </a:r>
            <a:r>
              <a:rPr lang="fr-FR" dirty="0"/>
              <a:t> to </a:t>
            </a:r>
            <a:r>
              <a:rPr lang="fr-FR" dirty="0" err="1"/>
              <a:t>deploy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3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590400"/>
          </a:xfrm>
        </p:spPr>
        <p:txBody>
          <a:bodyPr/>
          <a:lstStyle/>
          <a:p>
            <a:pPr algn="ctr"/>
            <a:r>
              <a:rPr lang="fr-FR" sz="2400" b="1" dirty="0" smtClean="0"/>
              <a:t>ETDR (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Trusthworth</a:t>
            </a:r>
            <a:r>
              <a:rPr lang="fr-FR" sz="2400" b="1" dirty="0" smtClean="0"/>
              <a:t> Digital </a:t>
            </a:r>
            <a:r>
              <a:rPr lang="fr-FR" sz="2400" b="1" dirty="0" err="1" smtClean="0"/>
              <a:t>Repository</a:t>
            </a:r>
            <a:r>
              <a:rPr lang="fr-FR" sz="2400" b="1" dirty="0" smtClean="0"/>
              <a:t>): </a:t>
            </a:r>
            <a:r>
              <a:rPr lang="fr-FR" sz="2400" b="1" dirty="0" smtClean="0">
                <a:solidFill>
                  <a:srgbClr val="FFC000"/>
                </a:solidFill>
              </a:rPr>
              <a:t>Use case #3: </a:t>
            </a:r>
            <a:r>
              <a:rPr lang="fr-FR" sz="2400" b="1" dirty="0" err="1" smtClean="0">
                <a:solidFill>
                  <a:srgbClr val="FFC000"/>
                </a:solidFill>
              </a:rPr>
              <a:t>with</a:t>
            </a:r>
            <a:r>
              <a:rPr lang="fr-FR" sz="2400" b="1" dirty="0" smtClean="0">
                <a:solidFill>
                  <a:srgbClr val="FFC000"/>
                </a:solidFill>
              </a:rPr>
              <a:t> a single </a:t>
            </a:r>
            <a:r>
              <a:rPr lang="fr-FR" sz="2400" b="1" dirty="0" err="1" smtClean="0">
                <a:solidFill>
                  <a:srgbClr val="FFC000"/>
                </a:solidFill>
              </a:rPr>
              <a:t>ingest</a:t>
            </a:r>
            <a:r>
              <a:rPr lang="fr-FR" sz="2400" b="1" dirty="0" smtClean="0">
                <a:solidFill>
                  <a:srgbClr val="FFC000"/>
                </a:solidFill>
              </a:rPr>
              <a:t> point </a:t>
            </a:r>
            <a:r>
              <a:rPr lang="fr-FR" sz="2400" b="1" dirty="0" err="1" smtClean="0">
                <a:solidFill>
                  <a:srgbClr val="FFC000"/>
                </a:solidFill>
              </a:rPr>
              <a:t>into</a:t>
            </a:r>
            <a:r>
              <a:rPr lang="fr-FR" sz="2400" b="1" dirty="0" smtClean="0">
                <a:solidFill>
                  <a:srgbClr val="FFC000"/>
                </a:solidFill>
              </a:rPr>
              <a:t> the </a:t>
            </a:r>
            <a:r>
              <a:rPr lang="fr-FR" sz="2400" b="1" dirty="0" err="1" smtClean="0">
                <a:solidFill>
                  <a:srgbClr val="FFC000"/>
                </a:solidFill>
              </a:rPr>
              <a:t>eTDR</a:t>
            </a:r>
            <a:r>
              <a:rPr lang="fr-FR" sz="2400" b="1" dirty="0" smtClean="0">
                <a:solidFill>
                  <a:srgbClr val="FFC000"/>
                </a:solidFill>
              </a:rPr>
              <a:t> + few </a:t>
            </a:r>
            <a:r>
              <a:rPr lang="fr-FR" sz="2400" b="1" dirty="0" err="1" smtClean="0">
                <a:solidFill>
                  <a:srgbClr val="FFC000"/>
                </a:solidFill>
              </a:rPr>
              <a:t>storage</a:t>
            </a: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</a:rPr>
              <a:t>SPs</a:t>
            </a:r>
            <a:r>
              <a:rPr lang="fr-FR" sz="2400" b="1" dirty="0" smtClean="0">
                <a:solidFill>
                  <a:srgbClr val="FFC000"/>
                </a:solidFill>
              </a:rPr>
              <a:t> (TDR </a:t>
            </a:r>
            <a:r>
              <a:rPr lang="fr-FR" sz="2400" b="1" dirty="0" err="1" smtClean="0">
                <a:solidFill>
                  <a:srgbClr val="FFC000"/>
                </a:solidFill>
              </a:rPr>
              <a:t>operated</a:t>
            </a:r>
            <a:r>
              <a:rPr lang="fr-FR" sz="2400" b="1" dirty="0" smtClean="0">
                <a:solidFill>
                  <a:srgbClr val="FFC000"/>
                </a:solidFill>
              </a:rPr>
              <a:t> by the EUDAT CDI)</a:t>
            </a:r>
            <a:endParaRPr lang="fr-FR" sz="24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6912768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69530" y="3933927"/>
            <a:ext cx="432048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Business </a:t>
            </a:r>
            <a:r>
              <a:rPr lang="fr-FR" b="1" dirty="0" err="1" smtClean="0">
                <a:solidFill>
                  <a:schemeClr val="bg1"/>
                </a:solidFill>
              </a:rPr>
              <a:t>processes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(file format conversion over time, etc.)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Ingest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2096852"/>
            <a:ext cx="18002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Storage + data management </a:t>
            </a:r>
            <a:r>
              <a:rPr lang="fr-FR" sz="1200" b="1" dirty="0" err="1" smtClean="0">
                <a:solidFill>
                  <a:schemeClr val="bg1"/>
                </a:solidFill>
              </a:rPr>
              <a:t>entities</a:t>
            </a:r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b="1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096852"/>
            <a:ext cx="1800200" cy="31393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Access </a:t>
            </a:r>
            <a:r>
              <a:rPr lang="fr-FR" b="1" dirty="0" err="1" smtClean="0">
                <a:solidFill>
                  <a:schemeClr val="bg1"/>
                </a:solidFill>
              </a:rPr>
              <a:t>entity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771002"/>
            <a:ext cx="583264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Administration + data </a:t>
            </a:r>
            <a:r>
              <a:rPr lang="fr-FR" b="1" dirty="0" err="1" smtClean="0">
                <a:solidFill>
                  <a:schemeClr val="bg1"/>
                </a:solidFill>
              </a:rPr>
              <a:t>preservation</a:t>
            </a:r>
            <a:r>
              <a:rPr lang="fr-FR" b="1" dirty="0" smtClean="0">
                <a:solidFill>
                  <a:schemeClr val="bg1"/>
                </a:solidFill>
              </a:rPr>
              <a:t> planification </a:t>
            </a:r>
            <a:r>
              <a:rPr lang="fr-FR" b="1" dirty="0" err="1" smtClean="0">
                <a:solidFill>
                  <a:schemeClr val="bg1"/>
                </a:solidFill>
              </a:rPr>
              <a:t>entities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(data curation </a:t>
            </a:r>
            <a:r>
              <a:rPr lang="fr-FR" dirty="0" err="1" smtClean="0">
                <a:solidFill>
                  <a:schemeClr val="bg1"/>
                </a:solidFill>
              </a:rPr>
              <a:t>policies</a:t>
            </a:r>
            <a:r>
              <a:rPr lang="fr-FR" dirty="0" smtClean="0">
                <a:solidFill>
                  <a:schemeClr val="bg1"/>
                </a:solidFill>
              </a:rPr>
              <a:t>, restitution </a:t>
            </a:r>
            <a:r>
              <a:rPr lang="fr-FR" dirty="0" err="1" smtClean="0">
                <a:solidFill>
                  <a:schemeClr val="bg1"/>
                </a:solidFill>
              </a:rPr>
              <a:t>tools</a:t>
            </a:r>
            <a:r>
              <a:rPr lang="fr-FR" dirty="0" smtClean="0">
                <a:solidFill>
                  <a:schemeClr val="bg1"/>
                </a:solidFill>
              </a:rPr>
              <a:t>, etc.)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5373216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libre 22"/>
          <p:cNvSpPr/>
          <p:nvPr/>
        </p:nvSpPr>
        <p:spPr>
          <a:xfrm>
            <a:off x="197363" y="1484784"/>
            <a:ext cx="8882743" cy="5164831"/>
          </a:xfrm>
          <a:custGeom>
            <a:avLst/>
            <a:gdLst>
              <a:gd name="connsiteX0" fmla="*/ 0 w 8882743"/>
              <a:gd name="connsiteY0" fmla="*/ 0 h 4711959"/>
              <a:gd name="connsiteX1" fmla="*/ 8873412 w 8882743"/>
              <a:gd name="connsiteY1" fmla="*/ 9330 h 4711959"/>
              <a:gd name="connsiteX2" fmla="*/ 8882743 w 8882743"/>
              <a:gd name="connsiteY2" fmla="*/ 2062065 h 4711959"/>
              <a:gd name="connsiteX3" fmla="*/ 7137918 w 8882743"/>
              <a:gd name="connsiteY3" fmla="*/ 2062065 h 4711959"/>
              <a:gd name="connsiteX4" fmla="*/ 7147249 w 8882743"/>
              <a:gd name="connsiteY4" fmla="*/ 4711959 h 4711959"/>
              <a:gd name="connsiteX5" fmla="*/ 37322 w 8882743"/>
              <a:gd name="connsiteY5" fmla="*/ 4711959 h 4711959"/>
              <a:gd name="connsiteX6" fmla="*/ 0 w 8882743"/>
              <a:gd name="connsiteY6" fmla="*/ 0 h 47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2743" h="4711959">
                <a:moveTo>
                  <a:pt x="0" y="0"/>
                </a:moveTo>
                <a:lnTo>
                  <a:pt x="8873412" y="9330"/>
                </a:lnTo>
                <a:cubicBezTo>
                  <a:pt x="8876522" y="693575"/>
                  <a:pt x="8879633" y="1377820"/>
                  <a:pt x="8882743" y="2062065"/>
                </a:cubicBezTo>
                <a:lnTo>
                  <a:pt x="7137918" y="2062065"/>
                </a:lnTo>
                <a:cubicBezTo>
                  <a:pt x="7141028" y="2945363"/>
                  <a:pt x="7144139" y="3828661"/>
                  <a:pt x="7147249" y="4711959"/>
                </a:cubicBezTo>
                <a:lnTo>
                  <a:pt x="37322" y="4711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475656" y="2636912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Transfert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656" y="3155833"/>
            <a:ext cx="136815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PID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75656" y="3967338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479889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Preserv</a:t>
            </a:r>
            <a:r>
              <a:rPr lang="fr-FR" dirty="0" smtClean="0"/>
              <a:t>.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491880" y="2601835"/>
            <a:ext cx="136815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3491880" y="3633153"/>
            <a:ext cx="136815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manag</a:t>
            </a:r>
            <a:r>
              <a:rPr lang="fr-FR" dirty="0" smtClean="0"/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91880" y="4468470"/>
            <a:ext cx="136815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Storage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507234" y="3730967"/>
            <a:ext cx="1368152" cy="13542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sz="1400" dirty="0" smtClean="0"/>
              <a:t>(by default, </a:t>
            </a:r>
            <a:r>
              <a:rPr lang="fr-FR" sz="1400" dirty="0" err="1" smtClean="0"/>
              <a:t>limited</a:t>
            </a:r>
            <a:r>
              <a:rPr lang="fr-FR" sz="1400" dirty="0" smtClean="0"/>
              <a:t> direct </a:t>
            </a:r>
            <a:r>
              <a:rPr lang="fr-FR" sz="1400" dirty="0" err="1" smtClean="0"/>
              <a:t>access</a:t>
            </a:r>
            <a:r>
              <a:rPr lang="fr-FR" sz="1400" dirty="0" smtClean="0"/>
              <a:t>)</a:t>
            </a:r>
          </a:p>
        </p:txBody>
      </p:sp>
      <p:cxnSp>
        <p:nvCxnSpPr>
          <p:cNvPr id="41" name="Connecteur droit avec flèche 40"/>
          <p:cNvCxnSpPr>
            <a:stCxn id="29" idx="2"/>
            <a:endCxn id="33" idx="0"/>
          </p:cNvCxnSpPr>
          <p:nvPr/>
        </p:nvCxnSpPr>
        <p:spPr>
          <a:xfrm>
            <a:off x="2159732" y="3006244"/>
            <a:ext cx="0" cy="14958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3" idx="2"/>
            <a:endCxn id="34" idx="0"/>
          </p:cNvCxnSpPr>
          <p:nvPr/>
        </p:nvCxnSpPr>
        <p:spPr>
          <a:xfrm>
            <a:off x="2159732" y="3525165"/>
            <a:ext cx="0" cy="44217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4" idx="2"/>
            <a:endCxn id="35" idx="0"/>
          </p:cNvCxnSpPr>
          <p:nvPr/>
        </p:nvCxnSpPr>
        <p:spPr>
          <a:xfrm>
            <a:off x="2159732" y="4613669"/>
            <a:ext cx="0" cy="185224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6" idx="2"/>
            <a:endCxn id="37" idx="0"/>
          </p:cNvCxnSpPr>
          <p:nvPr/>
        </p:nvCxnSpPr>
        <p:spPr>
          <a:xfrm>
            <a:off x="4175956" y="3429000"/>
            <a:ext cx="0" cy="20415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7" idx="2"/>
            <a:endCxn id="38" idx="0"/>
          </p:cNvCxnSpPr>
          <p:nvPr/>
        </p:nvCxnSpPr>
        <p:spPr>
          <a:xfrm>
            <a:off x="4175956" y="4279484"/>
            <a:ext cx="0" cy="18898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8" idx="3"/>
            <a:endCxn id="39" idx="1"/>
          </p:cNvCxnSpPr>
          <p:nvPr/>
        </p:nvCxnSpPr>
        <p:spPr>
          <a:xfrm flipV="1">
            <a:off x="4860032" y="4408076"/>
            <a:ext cx="647202" cy="522059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5" idx="3"/>
            <a:endCxn id="36" idx="1"/>
          </p:cNvCxnSpPr>
          <p:nvPr/>
        </p:nvCxnSpPr>
        <p:spPr>
          <a:xfrm flipV="1">
            <a:off x="2843808" y="3015418"/>
            <a:ext cx="648072" cy="2106641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1093524" y="3592362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bg1"/>
                </a:solidFill>
              </a:rPr>
              <a:t>Interface</a:t>
            </a:r>
            <a:endParaRPr lang="fr-FR" i="1" dirty="0">
              <a:solidFill>
                <a:schemeClr val="bg1"/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5076056" y="4082365"/>
            <a:ext cx="43117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58" idx="2"/>
          </p:cNvCxnSpPr>
          <p:nvPr/>
        </p:nvCxnSpPr>
        <p:spPr>
          <a:xfrm>
            <a:off x="1870787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147194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C</a:t>
            </a:r>
            <a:endParaRPr lang="fr-FR" dirty="0"/>
          </a:p>
        </p:txBody>
      </p:sp>
      <p:cxnSp>
        <p:nvCxnSpPr>
          <p:cNvPr id="56" name="Connecteur droit avec flèche 55"/>
          <p:cNvCxnSpPr>
            <a:endCxn id="55" idx="2"/>
          </p:cNvCxnSpPr>
          <p:nvPr/>
        </p:nvCxnSpPr>
        <p:spPr>
          <a:xfrm flipV="1">
            <a:off x="6192180" y="1278091"/>
            <a:ext cx="0" cy="8187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825801" y="908759"/>
            <a:ext cx="20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Community</a:t>
            </a:r>
            <a:r>
              <a:rPr lang="fr-FR" dirty="0" smtClean="0"/>
              <a:t> C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5146324" y="1340768"/>
            <a:ext cx="208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79512" y="1628800"/>
            <a:ext cx="7057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ETDR_part3 : </a:t>
            </a:r>
            <a:r>
              <a:rPr lang="fr-FR" sz="1200" dirty="0" smtClean="0"/>
              <a:t>TDR </a:t>
            </a:r>
            <a:r>
              <a:rPr lang="fr-FR" sz="1200" dirty="0" err="1" smtClean="0"/>
              <a:t>compliant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OAIS </a:t>
            </a:r>
            <a:r>
              <a:rPr lang="fr-FR" sz="1200" dirty="0" err="1" smtClean="0"/>
              <a:t>operated</a:t>
            </a:r>
            <a:r>
              <a:rPr lang="fr-FR" sz="1200" dirty="0" smtClean="0"/>
              <a:t> by the EUDAT CDI + B2FIND</a:t>
            </a:r>
            <a:endParaRPr lang="fr-FR" sz="1600" dirty="0"/>
          </a:p>
        </p:txBody>
      </p:sp>
      <p:sp>
        <p:nvSpPr>
          <p:cNvPr id="61" name="ZoneTexte 60"/>
          <p:cNvSpPr txBox="1"/>
          <p:nvPr/>
        </p:nvSpPr>
        <p:spPr>
          <a:xfrm>
            <a:off x="827584" y="1196752"/>
            <a:ext cx="208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 + </a:t>
            </a:r>
            <a:r>
              <a:rPr lang="fr-FR" sz="1400" i="1" dirty="0" err="1" smtClean="0">
                <a:solidFill>
                  <a:schemeClr val="tx2"/>
                </a:solidFill>
              </a:rPr>
              <a:t>negociated</a:t>
            </a:r>
            <a:r>
              <a:rPr lang="fr-FR" sz="1400" i="1" dirty="0" smtClean="0">
                <a:solidFill>
                  <a:schemeClr val="tx2"/>
                </a:solidFill>
              </a:rPr>
              <a:t> </a:t>
            </a:r>
            <a:r>
              <a:rPr lang="fr-FR" sz="1400" i="1" dirty="0" err="1" smtClean="0">
                <a:solidFill>
                  <a:schemeClr val="tx2"/>
                </a:solidFill>
              </a:rPr>
              <a:t>protocol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668344" y="4557002"/>
            <a:ext cx="136815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treatments</a:t>
            </a:r>
            <a:r>
              <a:rPr lang="fr-FR" b="1" dirty="0" smtClean="0">
                <a:solidFill>
                  <a:schemeClr val="bg1"/>
                </a:solidFill>
              </a:rPr>
              <a:t> (HPC, EGI </a:t>
            </a:r>
            <a:r>
              <a:rPr lang="fr-FR" b="1" dirty="0" err="1" smtClean="0">
                <a:solidFill>
                  <a:schemeClr val="bg1"/>
                </a:solidFill>
              </a:rPr>
              <a:t>facilities</a:t>
            </a:r>
            <a:r>
              <a:rPr lang="fr-FR" b="1" dirty="0" smtClean="0">
                <a:solidFill>
                  <a:schemeClr val="bg1"/>
                </a:solidFill>
              </a:rPr>
              <a:t>, etc.)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668344" y="2132856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B2FIND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65" name="Connecteur droit avec flèche 64"/>
          <p:cNvCxnSpPr>
            <a:endCxn id="64" idx="1"/>
          </p:cNvCxnSpPr>
          <p:nvPr/>
        </p:nvCxnSpPr>
        <p:spPr>
          <a:xfrm>
            <a:off x="7092280" y="2317522"/>
            <a:ext cx="5760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64" idx="0"/>
          </p:cNvCxnSpPr>
          <p:nvPr/>
        </p:nvCxnSpPr>
        <p:spPr>
          <a:xfrm flipH="1" flipV="1">
            <a:off x="8348353" y="1533582"/>
            <a:ext cx="4067" cy="59927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 rot="16200000">
            <a:off x="6940015" y="2176869"/>
            <a:ext cx="90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7668344" y="3861048"/>
            <a:ext cx="13681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B2STAGE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69" name="Connecteur droit avec flèche 68"/>
          <p:cNvCxnSpPr>
            <a:stCxn id="68" idx="2"/>
            <a:endCxn id="63" idx="0"/>
          </p:cNvCxnSpPr>
          <p:nvPr/>
        </p:nvCxnSpPr>
        <p:spPr>
          <a:xfrm>
            <a:off x="8352420" y="4230380"/>
            <a:ext cx="0" cy="32662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ngle 70"/>
          <p:cNvCxnSpPr>
            <a:endCxn id="68" idx="0"/>
          </p:cNvCxnSpPr>
          <p:nvPr/>
        </p:nvCxnSpPr>
        <p:spPr>
          <a:xfrm>
            <a:off x="7092280" y="3633153"/>
            <a:ext cx="1260140" cy="227895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 rot="16200000">
            <a:off x="6968536" y="5291335"/>
            <a:ext cx="90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tx2"/>
                </a:solidFill>
              </a:rPr>
              <a:t>Interface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380311" y="887251"/>
            <a:ext cx="193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Wider</a:t>
            </a:r>
            <a:endParaRPr lang="fr-FR" dirty="0" smtClean="0"/>
          </a:p>
          <a:p>
            <a:pPr algn="ctr"/>
            <a:r>
              <a:rPr lang="fr-FR" dirty="0" err="1" smtClean="0"/>
              <a:t>community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3754</TotalTime>
  <Words>1566</Words>
  <Application>Microsoft Office PowerPoint</Application>
  <PresentationFormat>Affichage à l'écran (4:3)</PresentationFormat>
  <Paragraphs>378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Presentation1</vt:lpstr>
      <vt:lpstr>EOSC-hub T6.5: presentation + activity plan  Marion MASSOL (CINES)</vt:lpstr>
      <vt:lpstr>T6.5: preservation</vt:lpstr>
      <vt:lpstr>ETDR (European Trusthworth Digital Repository)</vt:lpstr>
      <vt:lpstr>ETDR (European Trusthworth Digital Repository): use case #1 (with a single TDR provided by a EUDAT SP)</vt:lpstr>
      <vt:lpstr>ETDR (European Trusthworth Digital Repository): use case #1 (with a single TDR provided by a EUDAT SP)</vt:lpstr>
      <vt:lpstr>ETDR (European Trusthworth Digital Repository): use case #2 with a single ingest point into the eTDR + few storage SPs (TDR operated by the community itself)</vt:lpstr>
      <vt:lpstr>ETDR (European Trusthworth Digital Repository): use case #2 with a single ingest point into the eTDR + few storage SPs (TDR operated by the community itself)</vt:lpstr>
      <vt:lpstr>ETDR (European Trusthworth Digital Repository): with a single ingest point into the eTDR + few storage SPs (TDR operated by the community itself)</vt:lpstr>
      <vt:lpstr>ETDR (European Trusthworth Digital Repository): Use case #3: with a single ingest point into the eTDR + few storage SPs (TDR operated by the EUDAT CDI)</vt:lpstr>
      <vt:lpstr>ETDR (European Trusthworth Digital Repository): Use case #3: with a single ingest point into the eTDR + few storage SPs (TDR operated by the EUDAT CDI)</vt:lpstr>
      <vt:lpstr>ETDR (European Trusthworth Digital Repository): Use case #3: with a single ingest point into the eTDR + few storage SPs (TDR operated by the EUDAT CDI)</vt:lpstr>
      <vt:lpstr>GA and the planned activities: </vt:lpstr>
      <vt:lpstr>ETDR (European Trusthworth Digital Repository):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massol</cp:lastModifiedBy>
  <cp:revision>205</cp:revision>
  <dcterms:created xsi:type="dcterms:W3CDTF">2017-10-02T12:41:48Z</dcterms:created>
  <dcterms:modified xsi:type="dcterms:W3CDTF">2018-01-09T16:57:47Z</dcterms:modified>
</cp:coreProperties>
</file>