
<file path=[Content_Types].xml><?xml version="1.0" encoding="utf-8"?>
<Types xmlns="http://schemas.openxmlformats.org/package/2006/content-types"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65" r:id="rId3"/>
    <p:sldMasterId id="2147483666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Shape 94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Shape 166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Shape 100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Shape 108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Shape 118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Shape 126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Shape 134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Shape 142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Shape 150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Shape 158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1.png"/><Relationship Id="rId4" Type="http://schemas.openxmlformats.org/officeDocument/2006/relationships/image" Target="../media/image4.gif"/><Relationship Id="rId5" Type="http://schemas.openxmlformats.org/officeDocument/2006/relationships/image" Target="../media/image2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Sp="0">
  <p:cSld name="First_slide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>
            <a:off x="0" y="1267801"/>
            <a:ext cx="9144000" cy="2168045"/>
          </a:xfrm>
          <a:prstGeom prst="rect">
            <a:avLst/>
          </a:prstGeom>
          <a:solidFill>
            <a:srgbClr val="246889"/>
          </a:solidFill>
          <a:ln cap="flat" cmpd="sng" w="9525">
            <a:solidFill>
              <a:srgbClr val="171E6D"/>
            </a:solidFill>
            <a:prstDash val="solid"/>
            <a:round/>
            <a:headEnd len="med" w="med" type="none"/>
            <a:tailEnd len="med" w="med" type="none"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" name="Shape 53"/>
          <p:cNvSpPr txBox="1"/>
          <p:nvPr>
            <p:ph type="ctrTitle"/>
          </p:nvPr>
        </p:nvSpPr>
        <p:spPr>
          <a:xfrm>
            <a:off x="1043608" y="1615172"/>
            <a:ext cx="5110336" cy="5400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b="1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4" name="Shape 54"/>
          <p:cNvSpPr txBox="1"/>
          <p:nvPr>
            <p:ph idx="1" type="subTitle"/>
          </p:nvPr>
        </p:nvSpPr>
        <p:spPr>
          <a:xfrm>
            <a:off x="1043608" y="2247714"/>
            <a:ext cx="6400800" cy="45147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ctr">
              <a:spcBef>
                <a:spcPts val="560"/>
              </a:spcBef>
              <a:spcAft>
                <a:spcPts val="0"/>
              </a:spcAft>
              <a:buClr>
                <a:srgbClr val="969696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969696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ctr">
              <a:spcBef>
                <a:spcPts val="480"/>
              </a:spcBef>
              <a:spcAft>
                <a:spcPts val="0"/>
              </a:spcAft>
              <a:buClr>
                <a:srgbClr val="969696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969696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rgbClr val="969696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969696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ctr">
              <a:spcBef>
                <a:spcPts val="400"/>
              </a:spcBef>
              <a:spcAft>
                <a:spcPts val="0"/>
              </a:spcAft>
              <a:buClr>
                <a:srgbClr val="969696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969696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ctr">
              <a:spcBef>
                <a:spcPts val="400"/>
              </a:spcBef>
              <a:spcAft>
                <a:spcPts val="0"/>
              </a:spcAft>
              <a:buClr>
                <a:srgbClr val="969696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969696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ctr">
              <a:spcBef>
                <a:spcPts val="400"/>
              </a:spcBef>
              <a:spcAft>
                <a:spcPts val="0"/>
              </a:spcAft>
              <a:buClr>
                <a:srgbClr val="969696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969696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ctr">
              <a:spcBef>
                <a:spcPts val="400"/>
              </a:spcBef>
              <a:spcAft>
                <a:spcPts val="0"/>
              </a:spcAft>
              <a:buClr>
                <a:srgbClr val="969696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969696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ctr">
              <a:spcBef>
                <a:spcPts val="400"/>
              </a:spcBef>
              <a:spcAft>
                <a:spcPts val="0"/>
              </a:spcAft>
              <a:buClr>
                <a:srgbClr val="969696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969696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2" type="body"/>
          </p:nvPr>
        </p:nvSpPr>
        <p:spPr>
          <a:xfrm>
            <a:off x="6013012" y="3543859"/>
            <a:ext cx="2735452" cy="23149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228600" lvl="0" marL="457200" marR="0" rtl="0" algn="r">
              <a:spcBef>
                <a:spcPts val="300"/>
              </a:spcBef>
              <a:spcAft>
                <a:spcPts val="0"/>
              </a:spcAft>
              <a:buClr>
                <a:srgbClr val="3C3C3C"/>
              </a:buClr>
              <a:buSzPts val="1500"/>
              <a:buFont typeface="Arial"/>
              <a:buNone/>
              <a:defRPr b="0" i="0" sz="1500" u="none" cap="none" strike="noStrike">
                <a:solidFill>
                  <a:srgbClr val="3C3C3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3" type="body"/>
          </p:nvPr>
        </p:nvSpPr>
        <p:spPr>
          <a:xfrm>
            <a:off x="4139954" y="3813888"/>
            <a:ext cx="4608513" cy="26318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228600" lvl="0" marL="457200" marR="0" rtl="0" algn="r">
              <a:spcBef>
                <a:spcPts val="300"/>
              </a:spcBef>
              <a:spcAft>
                <a:spcPts val="0"/>
              </a:spcAft>
              <a:buClr>
                <a:srgbClr val="3C3C3C"/>
              </a:buClr>
              <a:buSzPts val="1500"/>
              <a:buFont typeface="Arial"/>
              <a:buNone/>
              <a:defRPr b="0" i="0" sz="1500" u="none" cap="none" strike="noStrike">
                <a:solidFill>
                  <a:srgbClr val="3C3C3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Shape 57"/>
          <p:cNvSpPr/>
          <p:nvPr/>
        </p:nvSpPr>
        <p:spPr>
          <a:xfrm>
            <a:off x="1493912" y="4677984"/>
            <a:ext cx="5670376" cy="3000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EOSC-hub receives funding from the European Union’s Horizon 2020 research and innovation programme under grant agreement No. 777536.</a:t>
            </a:r>
            <a:endParaRPr sz="1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8" name="Shape 5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95536" y="4554524"/>
            <a:ext cx="730671" cy="508239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Shape 5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47664" y="145360"/>
            <a:ext cx="1125568" cy="686597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Shape 6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79512" y="99480"/>
            <a:ext cx="1026114" cy="814376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Shape 6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059832" y="76091"/>
            <a:ext cx="1154310" cy="788625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Shape 62"/>
          <p:cNvSpPr txBox="1"/>
          <p:nvPr>
            <p:ph idx="4" type="body"/>
          </p:nvPr>
        </p:nvSpPr>
        <p:spPr>
          <a:xfrm>
            <a:off x="4139953" y="4137924"/>
            <a:ext cx="4608513" cy="26318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228600" lvl="0" marL="457200" marR="0" rtl="0" algn="r">
              <a:spcBef>
                <a:spcPts val="300"/>
              </a:spcBef>
              <a:spcAft>
                <a:spcPts val="0"/>
              </a:spcAft>
              <a:buClr>
                <a:srgbClr val="3C3C3C"/>
              </a:buClr>
              <a:buSzPts val="1500"/>
              <a:buFont typeface="Arial"/>
              <a:buNone/>
              <a:defRPr b="0" i="0" sz="1500" u="none" cap="none" strike="noStrike">
                <a:solidFill>
                  <a:srgbClr val="3C3C3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Sp="0">
  <p:cSld name="Content_slide">
    <p:bg>
      <p:bgPr>
        <a:solidFill>
          <a:schemeClr val="lt1"/>
        </a:solid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x="323528" y="465516"/>
            <a:ext cx="5472608" cy="43204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246889"/>
              </a:buClr>
              <a:buSzPts val="2800"/>
              <a:buFont typeface="Arial"/>
              <a:buNone/>
              <a:defRPr b="1" i="0" sz="2800" u="none" cap="none" strike="noStrike">
                <a:solidFill>
                  <a:srgbClr val="2468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5" name="Shape 65"/>
          <p:cNvSpPr/>
          <p:nvPr/>
        </p:nvSpPr>
        <p:spPr>
          <a:xfrm>
            <a:off x="323528" y="357506"/>
            <a:ext cx="2016224" cy="34289"/>
          </a:xfrm>
          <a:prstGeom prst="rect">
            <a:avLst/>
          </a:prstGeom>
          <a:solidFill>
            <a:srgbClr val="0E71B4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2468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" name="Shape 66"/>
          <p:cNvSpPr txBox="1"/>
          <p:nvPr>
            <p:ph idx="12" type="sldNum"/>
          </p:nvPr>
        </p:nvSpPr>
        <p:spPr>
          <a:xfrm>
            <a:off x="6553200" y="4728177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s" sz="1300">
                <a:solidFill>
                  <a:srgbClr val="3C3C3C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300">
              <a:solidFill>
                <a:srgbClr val="3C3C3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Shape 67"/>
          <p:cNvSpPr txBox="1"/>
          <p:nvPr>
            <p:ph idx="10" type="dt"/>
          </p:nvPr>
        </p:nvSpPr>
        <p:spPr>
          <a:xfrm>
            <a:off x="457200" y="4728177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>
                <a:solidFill>
                  <a:srgbClr val="3C3C3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Shape 68"/>
          <p:cNvSpPr txBox="1"/>
          <p:nvPr>
            <p:ph idx="11" type="ftr"/>
          </p:nvPr>
        </p:nvSpPr>
        <p:spPr>
          <a:xfrm>
            <a:off x="3124200" y="4728177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>
                <a:solidFill>
                  <a:srgbClr val="3C3C3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Titolo e contenuto">
    <p:bg>
      <p:bgPr>
        <a:solidFill>
          <a:schemeClr val="lt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>
            <p:ph idx="10" type="dt"/>
          </p:nvPr>
        </p:nvSpPr>
        <p:spPr>
          <a:xfrm>
            <a:off x="457200" y="4728177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>
                <a:solidFill>
                  <a:srgbClr val="3C3C3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1" type="ftr"/>
          </p:nvPr>
        </p:nvSpPr>
        <p:spPr>
          <a:xfrm>
            <a:off x="3124200" y="4728177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>
                <a:solidFill>
                  <a:srgbClr val="3C3C3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2" type="sldNum"/>
          </p:nvPr>
        </p:nvSpPr>
        <p:spPr>
          <a:xfrm>
            <a:off x="6553200" y="4728177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s" sz="1300">
                <a:solidFill>
                  <a:srgbClr val="3C3C3C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300">
              <a:solidFill>
                <a:srgbClr val="3C3C3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Shape 73"/>
          <p:cNvSpPr txBox="1"/>
          <p:nvPr>
            <p:ph type="title"/>
          </p:nvPr>
        </p:nvSpPr>
        <p:spPr>
          <a:xfrm>
            <a:off x="467544" y="465516"/>
            <a:ext cx="5472608" cy="43204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246889"/>
              </a:buClr>
              <a:buSzPts val="2800"/>
              <a:buFont typeface="Arial"/>
              <a:buNone/>
              <a:defRPr b="1" i="0" sz="2800" u="none" cap="none" strike="noStrike">
                <a:solidFill>
                  <a:srgbClr val="2468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4" name="Shape 74"/>
          <p:cNvSpPr/>
          <p:nvPr/>
        </p:nvSpPr>
        <p:spPr>
          <a:xfrm>
            <a:off x="495063" y="357504"/>
            <a:ext cx="2016224" cy="34289"/>
          </a:xfrm>
          <a:prstGeom prst="rect">
            <a:avLst/>
          </a:prstGeom>
          <a:solidFill>
            <a:srgbClr val="0E71B4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2468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457200" y="95157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ontenuto 2">
    <p:bg>
      <p:bgPr>
        <a:solidFill>
          <a:schemeClr val="lt1"/>
        </a:solidFill>
      </p:bgPr>
    </p:bg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idx="1" type="body"/>
          </p:nvPr>
        </p:nvSpPr>
        <p:spPr>
          <a:xfrm>
            <a:off x="457200" y="1517172"/>
            <a:ext cx="4038600" cy="30774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502919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432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502919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432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502919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432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502919" lvl="3" marL="18288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432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502920" lvl="4" marL="2286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432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2" type="body"/>
          </p:nvPr>
        </p:nvSpPr>
        <p:spPr>
          <a:xfrm>
            <a:off x="4648200" y="1517172"/>
            <a:ext cx="4038600" cy="30774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502919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432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502919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432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502919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432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502919" lvl="3" marL="18288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432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502920" lvl="4" marL="2286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432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0" type="dt"/>
          </p:nvPr>
        </p:nvSpPr>
        <p:spPr>
          <a:xfrm>
            <a:off x="457200" y="4728177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>
                <a:solidFill>
                  <a:srgbClr val="3C3C3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0" name="Shape 80"/>
          <p:cNvSpPr txBox="1"/>
          <p:nvPr>
            <p:ph idx="11" type="ftr"/>
          </p:nvPr>
        </p:nvSpPr>
        <p:spPr>
          <a:xfrm>
            <a:off x="3124200" y="4728177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>
                <a:solidFill>
                  <a:srgbClr val="3C3C3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1" name="Shape 81"/>
          <p:cNvSpPr txBox="1"/>
          <p:nvPr>
            <p:ph idx="12" type="sldNum"/>
          </p:nvPr>
        </p:nvSpPr>
        <p:spPr>
          <a:xfrm>
            <a:off x="6553200" y="4728177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s" sz="1300">
                <a:solidFill>
                  <a:srgbClr val="3C3C3C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300">
              <a:solidFill>
                <a:srgbClr val="3C3C3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Shape 82"/>
          <p:cNvSpPr txBox="1"/>
          <p:nvPr>
            <p:ph type="title"/>
          </p:nvPr>
        </p:nvSpPr>
        <p:spPr>
          <a:xfrm>
            <a:off x="467544" y="465516"/>
            <a:ext cx="5472608" cy="43204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246889"/>
              </a:buClr>
              <a:buSzPts val="2800"/>
              <a:buFont typeface="Arial"/>
              <a:buNone/>
              <a:defRPr b="1" i="0" sz="2800" u="none" cap="none" strike="noStrike">
                <a:solidFill>
                  <a:srgbClr val="2468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3" name="Shape 83"/>
          <p:cNvSpPr/>
          <p:nvPr/>
        </p:nvSpPr>
        <p:spPr>
          <a:xfrm>
            <a:off x="495063" y="357504"/>
            <a:ext cx="2016224" cy="34289"/>
          </a:xfrm>
          <a:prstGeom prst="rect">
            <a:avLst/>
          </a:prstGeom>
          <a:solidFill>
            <a:srgbClr val="0E71B4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2468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Titolo e testo verticale">
    <p:bg>
      <p:bgPr>
        <a:solidFill>
          <a:schemeClr val="lt1"/>
        </a:solidFill>
      </p:bgPr>
    </p:bg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idx="1" type="body"/>
          </p:nvPr>
        </p:nvSpPr>
        <p:spPr>
          <a:xfrm rot="5400000">
            <a:off x="3042688" y="-1128146"/>
            <a:ext cx="3058624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502919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3C3C3C"/>
              </a:buClr>
              <a:buSzPts val="4320"/>
              <a:buFont typeface="Arial"/>
              <a:buChar char="•"/>
              <a:defRPr b="0" i="0" sz="2400" u="none" cap="none" strike="noStrike">
                <a:solidFill>
                  <a:srgbClr val="3C3C3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502919" lvl="1" marL="914400" marR="0" rtl="0" algn="l">
              <a:spcBef>
                <a:spcPts val="480"/>
              </a:spcBef>
              <a:spcAft>
                <a:spcPts val="0"/>
              </a:spcAft>
              <a:buClr>
                <a:srgbClr val="3C3C3C"/>
              </a:buClr>
              <a:buSzPts val="4320"/>
              <a:buFont typeface="Arial"/>
              <a:buChar char="•"/>
              <a:defRPr b="0" i="0" sz="2400" u="none" cap="none" strike="noStrike">
                <a:solidFill>
                  <a:srgbClr val="3C3C3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502919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3C3C3C"/>
              </a:buClr>
              <a:buSzPts val="4320"/>
              <a:buFont typeface="Arial"/>
              <a:buChar char="•"/>
              <a:defRPr b="0" i="0" sz="2400" u="none" cap="none" strike="noStrike">
                <a:solidFill>
                  <a:srgbClr val="3C3C3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502919" lvl="3" marL="1828800" marR="0" rtl="0" algn="l">
              <a:spcBef>
                <a:spcPts val="480"/>
              </a:spcBef>
              <a:spcAft>
                <a:spcPts val="0"/>
              </a:spcAft>
              <a:buClr>
                <a:srgbClr val="3C3C3C"/>
              </a:buClr>
              <a:buSzPts val="4320"/>
              <a:buFont typeface="Arial"/>
              <a:buChar char="•"/>
              <a:defRPr b="0" i="0" sz="2400" u="none" cap="none" strike="noStrike">
                <a:solidFill>
                  <a:srgbClr val="3C3C3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502920" lvl="4" marL="2286000" marR="0" rtl="0" algn="l">
              <a:spcBef>
                <a:spcPts val="480"/>
              </a:spcBef>
              <a:spcAft>
                <a:spcPts val="0"/>
              </a:spcAft>
              <a:buClr>
                <a:srgbClr val="3C3C3C"/>
              </a:buClr>
              <a:buSzPts val="4320"/>
              <a:buFont typeface="Arial"/>
              <a:buChar char="•"/>
              <a:defRPr b="0" i="0" sz="2400" u="none" cap="none" strike="noStrike">
                <a:solidFill>
                  <a:srgbClr val="3C3C3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6" name="Shape 86"/>
          <p:cNvSpPr txBox="1"/>
          <p:nvPr>
            <p:ph idx="10" type="dt"/>
          </p:nvPr>
        </p:nvSpPr>
        <p:spPr>
          <a:xfrm>
            <a:off x="457200" y="4728177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>
                <a:solidFill>
                  <a:srgbClr val="3C3C3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7" name="Shape 87"/>
          <p:cNvSpPr txBox="1"/>
          <p:nvPr>
            <p:ph idx="11" type="ftr"/>
          </p:nvPr>
        </p:nvSpPr>
        <p:spPr>
          <a:xfrm>
            <a:off x="3124200" y="4728177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>
                <a:solidFill>
                  <a:srgbClr val="3C3C3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8" name="Shape 88"/>
          <p:cNvSpPr txBox="1"/>
          <p:nvPr>
            <p:ph idx="12" type="sldNum"/>
          </p:nvPr>
        </p:nvSpPr>
        <p:spPr>
          <a:xfrm>
            <a:off x="6553200" y="4728177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s" sz="1300">
                <a:solidFill>
                  <a:srgbClr val="3C3C3C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300">
              <a:solidFill>
                <a:srgbClr val="3C3C3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Shape 89"/>
          <p:cNvSpPr txBox="1"/>
          <p:nvPr>
            <p:ph type="title"/>
          </p:nvPr>
        </p:nvSpPr>
        <p:spPr>
          <a:xfrm>
            <a:off x="467544" y="465516"/>
            <a:ext cx="5472608" cy="43204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246889"/>
              </a:buClr>
              <a:buSzPts val="2800"/>
              <a:buFont typeface="Arial"/>
              <a:buNone/>
              <a:defRPr b="1" i="0" sz="2800" u="none" cap="none" strike="noStrike">
                <a:solidFill>
                  <a:srgbClr val="2468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0" name="Shape 90"/>
          <p:cNvSpPr/>
          <p:nvPr/>
        </p:nvSpPr>
        <p:spPr>
          <a:xfrm>
            <a:off x="495063" y="357504"/>
            <a:ext cx="2016224" cy="34289"/>
          </a:xfrm>
          <a:prstGeom prst="rect">
            <a:avLst/>
          </a:prstGeom>
          <a:solidFill>
            <a:srgbClr val="0E71B4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2468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Last_Slide">
    <p:bg>
      <p:bgPr>
        <a:solidFill>
          <a:schemeClr val="lt1"/>
        </a:solid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 sz="1000">
                <a:solidFill>
                  <a:schemeClr val="dk2"/>
                </a:solidFill>
              </a:rPr>
              <a:t>‹#›</a:t>
            </a:fld>
            <a:endParaRPr sz="1000">
              <a:solidFill>
                <a:schemeClr val="dk2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ctrTitle"/>
          </p:nvPr>
        </p:nvSpPr>
        <p:spPr>
          <a:xfrm>
            <a:off x="1043608" y="1383618"/>
            <a:ext cx="7488900" cy="5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rPr b="1" i="0" lang="e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EOSC-hub</a:t>
            </a:r>
            <a:br>
              <a:rPr b="1" i="0" lang="e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1" lang="es" sz="2430"/>
              <a:t>T6.3 Processing and Orchestration</a:t>
            </a:r>
            <a:br>
              <a:rPr b="0" i="0" lang="es" sz="279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1" lang="es" sz="2430"/>
              <a:t>Miguel Caballer (UPV), Germán Moltó (UPV)</a:t>
            </a:r>
            <a:endParaRPr b="0" i="1" sz="243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1" sz="2430"/>
          </a:p>
        </p:txBody>
      </p:sp>
      <p:sp>
        <p:nvSpPr>
          <p:cNvPr id="97" name="Shape 97"/>
          <p:cNvSpPr txBox="1"/>
          <p:nvPr>
            <p:ph idx="1" type="subTitle"/>
          </p:nvPr>
        </p:nvSpPr>
        <p:spPr>
          <a:xfrm>
            <a:off x="467544" y="3740460"/>
            <a:ext cx="8352900" cy="45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301900"/>
              </a:buClr>
              <a:buSzPts val="1800"/>
              <a:buFont typeface="Arial"/>
              <a:buNone/>
            </a:pPr>
            <a:r>
              <a:rPr lang="es" sz="1800">
                <a:solidFill>
                  <a:srgbClr val="301900"/>
                </a:solidFill>
              </a:rPr>
              <a:t>9-12</a:t>
            </a:r>
            <a:r>
              <a:rPr b="0" i="0" lang="es" sz="1800" u="none" cap="none" strike="noStrike">
                <a:solidFill>
                  <a:srgbClr val="3019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" sz="1800">
                <a:solidFill>
                  <a:srgbClr val="301900"/>
                </a:solidFill>
              </a:rPr>
              <a:t>January</a:t>
            </a:r>
            <a:r>
              <a:rPr b="0" i="0" lang="es" sz="1800" u="none" cap="none" strike="noStrike">
                <a:solidFill>
                  <a:srgbClr val="301900"/>
                </a:solidFill>
                <a:latin typeface="Arial"/>
                <a:ea typeface="Arial"/>
                <a:cs typeface="Arial"/>
                <a:sym typeface="Arial"/>
              </a:rPr>
              <a:t> 201</a:t>
            </a:r>
            <a:r>
              <a:rPr lang="es" sz="1800">
                <a:solidFill>
                  <a:srgbClr val="301900"/>
                </a:solidFill>
              </a:rPr>
              <a:t>8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/>
          <p:nvPr>
            <p:ph type="title"/>
          </p:nvPr>
        </p:nvSpPr>
        <p:spPr>
          <a:xfrm>
            <a:off x="323523" y="465525"/>
            <a:ext cx="86088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246889"/>
              </a:buClr>
              <a:buSzPts val="2800"/>
              <a:buFont typeface="Arial"/>
              <a:buNone/>
            </a:pPr>
            <a:r>
              <a:rPr lang="es"/>
              <a:t>Infrastructure Manager (IM)</a:t>
            </a:r>
            <a:endParaRPr/>
          </a:p>
        </p:txBody>
      </p:sp>
      <p:sp>
        <p:nvSpPr>
          <p:cNvPr id="169" name="Shape 169"/>
          <p:cNvSpPr txBox="1"/>
          <p:nvPr>
            <p:ph idx="12" type="sldNum"/>
          </p:nvPr>
        </p:nvSpPr>
        <p:spPr>
          <a:xfrm>
            <a:off x="6553200" y="4728177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s" sz="1300">
                <a:solidFill>
                  <a:srgbClr val="3C3C3C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300">
              <a:solidFill>
                <a:srgbClr val="3C3C3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Shape 170"/>
          <p:cNvSpPr txBox="1"/>
          <p:nvPr>
            <p:ph idx="10" type="dt"/>
          </p:nvPr>
        </p:nvSpPr>
        <p:spPr>
          <a:xfrm>
            <a:off x="457200" y="4728177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" sz="1300">
                <a:solidFill>
                  <a:srgbClr val="3C3C3C"/>
                </a:solidFill>
                <a:latin typeface="Arial"/>
                <a:ea typeface="Arial"/>
                <a:cs typeface="Arial"/>
                <a:sym typeface="Arial"/>
              </a:rPr>
              <a:t>12/20/2017</a:t>
            </a:r>
            <a:endParaRPr b="0" i="0" sz="1300">
              <a:solidFill>
                <a:srgbClr val="3C3C3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Shape 171"/>
          <p:cNvSpPr txBox="1"/>
          <p:nvPr/>
        </p:nvSpPr>
        <p:spPr>
          <a:xfrm>
            <a:off x="457200" y="951571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279400" lvl="0" marL="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•"/>
            </a:pPr>
            <a:r>
              <a:rPr lang="es" sz="1800">
                <a:solidFill>
                  <a:srgbClr val="595959"/>
                </a:solidFill>
              </a:rPr>
              <a:t>Current status:</a:t>
            </a:r>
            <a:endParaRPr sz="1800">
              <a:solidFill>
                <a:srgbClr val="595959"/>
              </a:solidFill>
            </a:endParaRPr>
          </a:p>
          <a:p>
            <a:pPr indent="-196850" lvl="1" marL="7429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Char char="–"/>
            </a:pPr>
            <a:r>
              <a:rPr lang="es">
                <a:solidFill>
                  <a:srgbClr val="595959"/>
                </a:solidFill>
              </a:rPr>
              <a:t>Supports TOSCA YAML with INDIGO-DataCloud custom types.</a:t>
            </a:r>
            <a:endParaRPr>
              <a:solidFill>
                <a:srgbClr val="595959"/>
              </a:solidFill>
            </a:endParaRPr>
          </a:p>
          <a:p>
            <a:pPr indent="-196850" lvl="1" marL="7429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Char char="–"/>
            </a:pPr>
            <a:r>
              <a:rPr lang="es">
                <a:solidFill>
                  <a:srgbClr val="595959"/>
                </a:solidFill>
              </a:rPr>
              <a:t>Already integrated in the VMOps Dashboard.</a:t>
            </a:r>
            <a:endParaRPr>
              <a:solidFill>
                <a:srgbClr val="595959"/>
              </a:solidFill>
            </a:endParaRPr>
          </a:p>
          <a:p>
            <a:pPr indent="-196850" lvl="1" marL="7429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Char char="–"/>
            </a:pPr>
            <a:r>
              <a:rPr lang="es">
                <a:solidFill>
                  <a:srgbClr val="595959"/>
                </a:solidFill>
              </a:rPr>
              <a:t>Support a wide range of Cloud back-ends:</a:t>
            </a:r>
            <a:endParaRPr>
              <a:solidFill>
                <a:srgbClr val="595959"/>
              </a:solidFill>
            </a:endParaRPr>
          </a:p>
          <a:p>
            <a:pPr indent="-165100" lvl="2" marL="1143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Char char="•"/>
            </a:pPr>
            <a:r>
              <a:rPr lang="es">
                <a:solidFill>
                  <a:srgbClr val="595959"/>
                </a:solidFill>
              </a:rPr>
              <a:t>OCCI, OpenNebula and OpenStack (using native APIs).</a:t>
            </a:r>
            <a:endParaRPr>
              <a:solidFill>
                <a:srgbClr val="595959"/>
              </a:solidFill>
            </a:endParaRPr>
          </a:p>
          <a:p>
            <a:pPr indent="-165100" lvl="2" marL="1143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Char char="•"/>
            </a:pPr>
            <a:r>
              <a:rPr lang="es">
                <a:solidFill>
                  <a:srgbClr val="595959"/>
                </a:solidFill>
              </a:rPr>
              <a:t>Public providers: AWS, Azure, GCE.</a:t>
            </a:r>
            <a:endParaRPr>
              <a:solidFill>
                <a:srgbClr val="595959"/>
              </a:solidFill>
            </a:endParaRPr>
          </a:p>
          <a:p>
            <a:pPr indent="-165100" lvl="2" marL="1143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Char char="•"/>
            </a:pPr>
            <a:r>
              <a:rPr lang="es">
                <a:solidFill>
                  <a:srgbClr val="595959"/>
                </a:solidFill>
              </a:rPr>
              <a:t>To perform hybrid deployments across multiple Cloud sites.</a:t>
            </a:r>
            <a:endParaRPr>
              <a:solidFill>
                <a:srgbClr val="595959"/>
              </a:solidFill>
            </a:endParaRPr>
          </a:p>
          <a:p>
            <a:pPr indent="-279400" lvl="0" marL="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•"/>
            </a:pPr>
            <a:r>
              <a:rPr lang="es" sz="1800">
                <a:solidFill>
                  <a:srgbClr val="595959"/>
                </a:solidFill>
              </a:rPr>
              <a:t>Roadmap:</a:t>
            </a:r>
            <a:endParaRPr sz="1800">
              <a:solidFill>
                <a:srgbClr val="595959"/>
              </a:solidFill>
            </a:endParaRPr>
          </a:p>
          <a:p>
            <a:pPr indent="-196850" lvl="1" marL="7429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Char char="–"/>
            </a:pPr>
            <a:r>
              <a:rPr lang="es">
                <a:solidFill>
                  <a:srgbClr val="595959"/>
                </a:solidFill>
              </a:rPr>
              <a:t>Integrate with EGI AAI.</a:t>
            </a:r>
            <a:endParaRPr>
              <a:solidFill>
                <a:srgbClr val="595959"/>
              </a:solidFill>
            </a:endParaRPr>
          </a:p>
          <a:p>
            <a:pPr indent="-196850" lvl="1" marL="7429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Char char="–"/>
            </a:pPr>
            <a:r>
              <a:rPr lang="es">
                <a:solidFill>
                  <a:srgbClr val="595959"/>
                </a:solidFill>
              </a:rPr>
              <a:t>Integrate with AppDB to get VM images URL.</a:t>
            </a:r>
            <a:endParaRPr>
              <a:solidFill>
                <a:srgbClr val="595959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rgbClr val="595959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200">
              <a:solidFill>
                <a:srgbClr val="595959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323523" y="465525"/>
            <a:ext cx="86088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246889"/>
              </a:buClr>
              <a:buSzPts val="2800"/>
              <a:buFont typeface="Arial"/>
              <a:buNone/>
            </a:pPr>
            <a:r>
              <a:rPr lang="es"/>
              <a:t>T6.3 Processing and Orchestration (DoA)</a:t>
            </a:r>
            <a:r>
              <a:rPr b="0" i="1" lang="es" sz="2450">
                <a:solidFill>
                  <a:srgbClr val="FFFFFF"/>
                </a:solidFill>
              </a:rPr>
              <a:t>T6.3 - Processing and Orchestration at DoA</a:t>
            </a:r>
            <a:endParaRPr/>
          </a:p>
        </p:txBody>
      </p:sp>
      <p:sp>
        <p:nvSpPr>
          <p:cNvPr id="103" name="Shape 103"/>
          <p:cNvSpPr txBox="1"/>
          <p:nvPr>
            <p:ph idx="12" type="sldNum"/>
          </p:nvPr>
        </p:nvSpPr>
        <p:spPr>
          <a:xfrm>
            <a:off x="6553200" y="4728177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s" sz="1300">
                <a:solidFill>
                  <a:srgbClr val="3C3C3C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300">
              <a:solidFill>
                <a:srgbClr val="3C3C3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Shape 104"/>
          <p:cNvSpPr txBox="1"/>
          <p:nvPr>
            <p:ph idx="10" type="dt"/>
          </p:nvPr>
        </p:nvSpPr>
        <p:spPr>
          <a:xfrm>
            <a:off x="457200" y="4728177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" sz="1300">
                <a:solidFill>
                  <a:srgbClr val="3C3C3C"/>
                </a:solidFill>
                <a:latin typeface="Arial"/>
                <a:ea typeface="Arial"/>
                <a:cs typeface="Arial"/>
                <a:sym typeface="Arial"/>
              </a:rPr>
              <a:t>12/20/2017</a:t>
            </a:r>
            <a:endParaRPr b="0" i="0" sz="1300">
              <a:solidFill>
                <a:srgbClr val="3C3C3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Shape 105"/>
          <p:cNvSpPr txBox="1"/>
          <p:nvPr/>
        </p:nvSpPr>
        <p:spPr>
          <a:xfrm>
            <a:off x="457200" y="951571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279400" lvl="0" marL="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•"/>
            </a:pPr>
            <a:r>
              <a:rPr lang="es" sz="1800">
                <a:solidFill>
                  <a:srgbClr val="595959"/>
                </a:solidFill>
              </a:rPr>
              <a:t>Participants: UPV, CSIC, Cyfronet, PSNC, INFN.</a:t>
            </a:r>
            <a:endParaRPr sz="1800">
              <a:solidFill>
                <a:srgbClr val="595959"/>
              </a:solidFill>
            </a:endParaRPr>
          </a:p>
          <a:p>
            <a:pPr indent="-279400" lvl="0" marL="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•"/>
            </a:pPr>
            <a:r>
              <a:rPr lang="es" sz="1800">
                <a:solidFill>
                  <a:srgbClr val="595959"/>
                </a:solidFill>
              </a:rPr>
              <a:t>Maintenance and integration of orchestration services with the Cloud Compute and Cloud Container services. </a:t>
            </a:r>
            <a:endParaRPr sz="1800">
              <a:solidFill>
                <a:srgbClr val="595959"/>
              </a:solidFill>
            </a:endParaRPr>
          </a:p>
          <a:p>
            <a:pPr indent="-279400" lvl="0" marL="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•"/>
            </a:pPr>
            <a:r>
              <a:rPr lang="es" sz="1800">
                <a:solidFill>
                  <a:srgbClr val="595959"/>
                </a:solidFill>
              </a:rPr>
              <a:t>Build complex virtual infrastructures based on standards</a:t>
            </a:r>
            <a:endParaRPr sz="1800">
              <a:solidFill>
                <a:srgbClr val="595959"/>
              </a:solidFill>
            </a:endParaRPr>
          </a:p>
          <a:p>
            <a:pPr indent="-196850" lvl="1" marL="7429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Char char="–"/>
            </a:pPr>
            <a:r>
              <a:rPr lang="es">
                <a:solidFill>
                  <a:srgbClr val="595959"/>
                </a:solidFill>
              </a:rPr>
              <a:t>OASIS TOSCA Simple YAML Profile </a:t>
            </a:r>
            <a:endParaRPr>
              <a:solidFill>
                <a:srgbClr val="595959"/>
              </a:solidFill>
            </a:endParaRPr>
          </a:p>
          <a:p>
            <a:pPr indent="-279400" lvl="0" marL="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•"/>
            </a:pPr>
            <a:r>
              <a:rPr lang="es" sz="1800">
                <a:solidFill>
                  <a:srgbClr val="595959"/>
                </a:solidFill>
              </a:rPr>
              <a:t>Integration of the INDIGO PaaS components as orchestrator for EOSC-hub services. </a:t>
            </a:r>
            <a:endParaRPr sz="1800">
              <a:solidFill>
                <a:srgbClr val="595959"/>
              </a:solidFill>
            </a:endParaRPr>
          </a:p>
          <a:p>
            <a:pPr indent="-196850" lvl="1" marL="7429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Char char="–"/>
            </a:pPr>
            <a:r>
              <a:rPr lang="es">
                <a:solidFill>
                  <a:srgbClr val="595959"/>
                </a:solidFill>
              </a:rPr>
              <a:t>Adapt them  to use the configuration information services (WP5).</a:t>
            </a:r>
            <a:endParaRPr>
              <a:solidFill>
                <a:srgbClr val="595959"/>
              </a:solidFill>
            </a:endParaRPr>
          </a:p>
          <a:p>
            <a:pPr indent="-279400" lvl="0" marL="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•"/>
            </a:pPr>
            <a:r>
              <a:rPr lang="es" sz="1800">
                <a:solidFill>
                  <a:srgbClr val="595959"/>
                </a:solidFill>
              </a:rPr>
              <a:t>Optimisations to speed-up the deployment of virtual appliances.</a:t>
            </a:r>
            <a:endParaRPr sz="1800">
              <a:solidFill>
                <a:srgbClr val="595959"/>
              </a:solidFill>
            </a:endParaRPr>
          </a:p>
          <a:p>
            <a:pPr indent="-279400" lvl="0" marL="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•"/>
            </a:pPr>
            <a:r>
              <a:rPr lang="es" sz="1800">
                <a:solidFill>
                  <a:srgbClr val="595959"/>
                </a:solidFill>
              </a:rPr>
              <a:t>Maintain the INDIGO Generic Web Frontend (FutureGateway) for building Science Gateways.</a:t>
            </a:r>
            <a:endParaRPr sz="1800">
              <a:solidFill>
                <a:srgbClr val="595959"/>
              </a:solidFill>
            </a:endParaRPr>
          </a:p>
          <a:p>
            <a:pPr indent="-196850" lvl="1" marL="7429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Char char="–"/>
            </a:pPr>
            <a:r>
              <a:rPr lang="es">
                <a:solidFill>
                  <a:srgbClr val="595959"/>
                </a:solidFill>
              </a:rPr>
              <a:t>The product will be also integrated with the Science Application on-demand platform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type="title"/>
          </p:nvPr>
        </p:nvSpPr>
        <p:spPr>
          <a:xfrm>
            <a:off x="323524" y="465525"/>
            <a:ext cx="41994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246889"/>
              </a:buClr>
              <a:buSzPts val="2800"/>
              <a:buFont typeface="Arial"/>
              <a:buNone/>
            </a:pPr>
            <a:r>
              <a:rPr lang="es"/>
              <a:t>On the INDIGO-DataCloud PaaS</a:t>
            </a:r>
            <a:r>
              <a:rPr b="0" i="1" lang="es" sz="2450">
                <a:solidFill>
                  <a:srgbClr val="FFFFFF"/>
                </a:solidFill>
              </a:rPr>
              <a:t>T6.3 - Processing and Orchestration at DoA</a:t>
            </a:r>
            <a:endParaRPr/>
          </a:p>
        </p:txBody>
      </p:sp>
      <p:sp>
        <p:nvSpPr>
          <p:cNvPr id="111" name="Shape 111"/>
          <p:cNvSpPr txBox="1"/>
          <p:nvPr>
            <p:ph idx="12" type="sldNum"/>
          </p:nvPr>
        </p:nvSpPr>
        <p:spPr>
          <a:xfrm>
            <a:off x="6553200" y="4728177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s" sz="1300">
                <a:solidFill>
                  <a:srgbClr val="3C3C3C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300">
              <a:solidFill>
                <a:srgbClr val="3C3C3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Shape 112"/>
          <p:cNvSpPr txBox="1"/>
          <p:nvPr>
            <p:ph idx="10" type="dt"/>
          </p:nvPr>
        </p:nvSpPr>
        <p:spPr>
          <a:xfrm>
            <a:off x="457200" y="4728177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" sz="1300">
                <a:solidFill>
                  <a:srgbClr val="3C3C3C"/>
                </a:solidFill>
                <a:latin typeface="Arial"/>
                <a:ea typeface="Arial"/>
                <a:cs typeface="Arial"/>
                <a:sym typeface="Arial"/>
              </a:rPr>
              <a:t>12/20/2017</a:t>
            </a:r>
            <a:endParaRPr b="0" i="0" sz="1300">
              <a:solidFill>
                <a:srgbClr val="3C3C3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Shape 113"/>
          <p:cNvSpPr txBox="1"/>
          <p:nvPr/>
        </p:nvSpPr>
        <p:spPr>
          <a:xfrm>
            <a:off x="457200" y="1928625"/>
            <a:ext cx="3906900" cy="241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17500" lvl="0" marL="3429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</a:pPr>
            <a:r>
              <a:rPr lang="e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Orchestrator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3429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</a:pPr>
            <a:r>
              <a:rPr lang="e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Monitoring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3429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</a:pPr>
            <a:r>
              <a:rPr lang="e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Cloud Provider Ranker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3429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</a:pPr>
            <a:r>
              <a:rPr lang="e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CMDB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3429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</a:pPr>
            <a:r>
              <a:rPr lang="e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SLAM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3429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</a:pPr>
            <a:r>
              <a:rPr lang="e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4" name="Shape 1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80049" y="0"/>
            <a:ext cx="4963952" cy="5143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Shape 115"/>
          <p:cNvPicPr preferRelativeResize="0"/>
          <p:nvPr/>
        </p:nvPicPr>
        <p:blipFill rotWithShape="1">
          <a:blip r:embed="rId4">
            <a:alphaModFix/>
          </a:blip>
          <a:srcRect b="23739" l="14552" r="12208" t="0"/>
          <a:stretch/>
        </p:blipFill>
        <p:spPr>
          <a:xfrm>
            <a:off x="2747225" y="3445300"/>
            <a:ext cx="1616875" cy="1217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x="323523" y="465525"/>
            <a:ext cx="86088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246889"/>
              </a:buClr>
              <a:buSzPts val="2800"/>
              <a:buFont typeface="Arial"/>
              <a:buNone/>
            </a:pPr>
            <a:r>
              <a:rPr lang="es"/>
              <a:t>Components</a:t>
            </a:r>
            <a:r>
              <a:rPr b="0" i="1" lang="es" sz="2450">
                <a:solidFill>
                  <a:srgbClr val="FFFFFF"/>
                </a:solidFill>
              </a:rPr>
              <a:t> Processing and Orchestration at DoA</a:t>
            </a:r>
            <a:endParaRPr/>
          </a:p>
        </p:txBody>
      </p:sp>
      <p:sp>
        <p:nvSpPr>
          <p:cNvPr id="121" name="Shape 121"/>
          <p:cNvSpPr txBox="1"/>
          <p:nvPr>
            <p:ph idx="12" type="sldNum"/>
          </p:nvPr>
        </p:nvSpPr>
        <p:spPr>
          <a:xfrm>
            <a:off x="6553200" y="4728177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s" sz="1300">
                <a:solidFill>
                  <a:srgbClr val="3C3C3C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300">
              <a:solidFill>
                <a:srgbClr val="3C3C3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Shape 122"/>
          <p:cNvSpPr txBox="1"/>
          <p:nvPr>
            <p:ph idx="10" type="dt"/>
          </p:nvPr>
        </p:nvSpPr>
        <p:spPr>
          <a:xfrm>
            <a:off x="457200" y="4728177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" sz="1300">
                <a:solidFill>
                  <a:srgbClr val="3C3C3C"/>
                </a:solidFill>
                <a:latin typeface="Arial"/>
                <a:ea typeface="Arial"/>
                <a:cs typeface="Arial"/>
                <a:sym typeface="Arial"/>
              </a:rPr>
              <a:t>12/20/2017</a:t>
            </a:r>
            <a:endParaRPr b="0" i="0" sz="1300">
              <a:solidFill>
                <a:srgbClr val="3C3C3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Shape 123"/>
          <p:cNvSpPr txBox="1"/>
          <p:nvPr/>
        </p:nvSpPr>
        <p:spPr>
          <a:xfrm>
            <a:off x="457200" y="951571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273050" lvl="0" marL="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700"/>
              <a:buFont typeface="Arial"/>
              <a:buChar char="•"/>
            </a:pPr>
            <a:r>
              <a:rPr b="1" lang="es" sz="1700">
                <a:solidFill>
                  <a:srgbClr val="595959"/>
                </a:solidFill>
              </a:rPr>
              <a:t>Future Gateway</a:t>
            </a:r>
            <a:r>
              <a:rPr lang="es" sz="1700">
                <a:solidFill>
                  <a:srgbClr val="595959"/>
                </a:solidFill>
              </a:rPr>
              <a:t>: build Science Gateways</a:t>
            </a:r>
            <a:endParaRPr sz="1700">
              <a:solidFill>
                <a:srgbClr val="595959"/>
              </a:solidFill>
            </a:endParaRPr>
          </a:p>
          <a:p>
            <a:pPr indent="-273050" lvl="0" marL="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700"/>
              <a:buFont typeface="Arial"/>
              <a:buChar char="•"/>
            </a:pPr>
            <a:r>
              <a:rPr lang="es" sz="1700">
                <a:solidFill>
                  <a:srgbClr val="595959"/>
                </a:solidFill>
              </a:rPr>
              <a:t>The </a:t>
            </a:r>
            <a:r>
              <a:rPr b="1" lang="es" sz="1700">
                <a:solidFill>
                  <a:srgbClr val="595959"/>
                </a:solidFill>
              </a:rPr>
              <a:t>Orchestrator</a:t>
            </a:r>
            <a:r>
              <a:rPr lang="es" sz="1700">
                <a:solidFill>
                  <a:srgbClr val="595959"/>
                </a:solidFill>
              </a:rPr>
              <a:t> receives a TOSCA document and fulfil the request. </a:t>
            </a:r>
            <a:endParaRPr sz="1700">
              <a:solidFill>
                <a:srgbClr val="595959"/>
              </a:solidFill>
            </a:endParaRPr>
          </a:p>
          <a:p>
            <a:pPr indent="-273050" lvl="0" marL="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700"/>
              <a:buFont typeface="Arial"/>
              <a:buChar char="•"/>
            </a:pPr>
            <a:r>
              <a:rPr b="1" lang="es" sz="1700">
                <a:solidFill>
                  <a:srgbClr val="595959"/>
                </a:solidFill>
              </a:rPr>
              <a:t>SLAM</a:t>
            </a:r>
            <a:r>
              <a:rPr lang="es" sz="1700">
                <a:solidFill>
                  <a:srgbClr val="595959"/>
                </a:solidFill>
              </a:rPr>
              <a:t> (SLA Manager): Allows to retrieve the SLAs specified by the providers.</a:t>
            </a:r>
            <a:endParaRPr sz="1700">
              <a:solidFill>
                <a:srgbClr val="595959"/>
              </a:solidFill>
            </a:endParaRPr>
          </a:p>
          <a:p>
            <a:pPr indent="-273050" lvl="0" marL="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700"/>
              <a:buFont typeface="Arial"/>
              <a:buChar char="•"/>
            </a:pPr>
            <a:r>
              <a:rPr b="1" lang="es" sz="1700">
                <a:solidFill>
                  <a:srgbClr val="595959"/>
                </a:solidFill>
              </a:rPr>
              <a:t>CMDB</a:t>
            </a:r>
            <a:r>
              <a:rPr lang="es" sz="1700">
                <a:solidFill>
                  <a:srgbClr val="595959"/>
                </a:solidFill>
              </a:rPr>
              <a:t> (Configuration Manager Database): Includes the information about the endpoints for the Cloud sites and the Virtual Machine Images registered in each site.</a:t>
            </a:r>
            <a:endParaRPr sz="1700">
              <a:solidFill>
                <a:srgbClr val="595959"/>
              </a:solidFill>
            </a:endParaRPr>
          </a:p>
          <a:p>
            <a:pPr indent="-273050" lvl="0" marL="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700"/>
              <a:buFont typeface="Arial"/>
              <a:buChar char="•"/>
            </a:pPr>
            <a:r>
              <a:rPr b="1" lang="es" sz="1700">
                <a:solidFill>
                  <a:srgbClr val="595959"/>
                </a:solidFill>
              </a:rPr>
              <a:t>Cloud Provider Ranker (CPR)</a:t>
            </a:r>
            <a:r>
              <a:rPr lang="es" sz="1700">
                <a:solidFill>
                  <a:srgbClr val="595959"/>
                </a:solidFill>
              </a:rPr>
              <a:t>: Receives the information obtained from the aforementioned services in order to receive a ranked list of the most appropriate Cloud sites to fulfil the request.</a:t>
            </a:r>
            <a:endParaRPr sz="1700">
              <a:solidFill>
                <a:srgbClr val="595959"/>
              </a:solidFill>
            </a:endParaRPr>
          </a:p>
          <a:p>
            <a:pPr indent="-273050" lvl="0" marL="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700"/>
              <a:buFont typeface="Arial"/>
              <a:buChar char="•"/>
            </a:pPr>
            <a:r>
              <a:rPr b="1" lang="es" sz="1700">
                <a:solidFill>
                  <a:srgbClr val="595959"/>
                </a:solidFill>
              </a:rPr>
              <a:t>Infrastructure Manager (IM)</a:t>
            </a:r>
            <a:r>
              <a:rPr lang="es" sz="1700">
                <a:solidFill>
                  <a:srgbClr val="595959"/>
                </a:solidFill>
              </a:rPr>
              <a:t>. The IM performs the deployment on Cloud sites that do not natively support TOSCA-based local site orchestration.</a:t>
            </a:r>
            <a:endParaRPr sz="1800">
              <a:solidFill>
                <a:srgbClr val="595959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type="title"/>
          </p:nvPr>
        </p:nvSpPr>
        <p:spPr>
          <a:xfrm>
            <a:off x="323523" y="465525"/>
            <a:ext cx="86088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246889"/>
              </a:buClr>
              <a:buSzPts val="2800"/>
              <a:buFont typeface="Arial"/>
              <a:buNone/>
            </a:pPr>
            <a:r>
              <a:rPr lang="es"/>
              <a:t>Future Gateway</a:t>
            </a:r>
            <a:endParaRPr/>
          </a:p>
        </p:txBody>
      </p:sp>
      <p:sp>
        <p:nvSpPr>
          <p:cNvPr id="129" name="Shape 129"/>
          <p:cNvSpPr txBox="1"/>
          <p:nvPr>
            <p:ph idx="12" type="sldNum"/>
          </p:nvPr>
        </p:nvSpPr>
        <p:spPr>
          <a:xfrm>
            <a:off x="6553200" y="4728177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s" sz="1300">
                <a:solidFill>
                  <a:srgbClr val="3C3C3C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300">
              <a:solidFill>
                <a:srgbClr val="3C3C3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Shape 130"/>
          <p:cNvSpPr txBox="1"/>
          <p:nvPr>
            <p:ph idx="10" type="dt"/>
          </p:nvPr>
        </p:nvSpPr>
        <p:spPr>
          <a:xfrm>
            <a:off x="457200" y="4728177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" sz="1300">
                <a:solidFill>
                  <a:srgbClr val="3C3C3C"/>
                </a:solidFill>
                <a:latin typeface="Arial"/>
                <a:ea typeface="Arial"/>
                <a:cs typeface="Arial"/>
                <a:sym typeface="Arial"/>
              </a:rPr>
              <a:t>12/20/2017</a:t>
            </a:r>
            <a:endParaRPr b="0" i="0" sz="1300">
              <a:solidFill>
                <a:srgbClr val="3C3C3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Shape 131"/>
          <p:cNvSpPr txBox="1"/>
          <p:nvPr/>
        </p:nvSpPr>
        <p:spPr>
          <a:xfrm>
            <a:off x="457200" y="951571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04800" lvl="0" marL="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200"/>
              <a:buFont typeface="Arial"/>
              <a:buChar char="•"/>
            </a:pPr>
            <a:r>
              <a:rPr lang="es" sz="2200">
                <a:solidFill>
                  <a:srgbClr val="595959"/>
                </a:solidFill>
              </a:rPr>
              <a:t>Current status:</a:t>
            </a:r>
            <a:endParaRPr sz="2200">
              <a:solidFill>
                <a:srgbClr val="595959"/>
              </a:solidFill>
            </a:endParaRPr>
          </a:p>
          <a:p>
            <a:pPr indent="-209550" lvl="1" marL="7429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600"/>
              <a:buFont typeface="Arial"/>
              <a:buChar char="–"/>
            </a:pPr>
            <a:r>
              <a:rPr lang="es" sz="1600">
                <a:solidFill>
                  <a:srgbClr val="595959"/>
                </a:solidFill>
              </a:rPr>
              <a:t>Supports TOSCA YAML with INDIGO-DataCloud custom types.</a:t>
            </a:r>
            <a:endParaRPr sz="1600">
              <a:solidFill>
                <a:srgbClr val="595959"/>
              </a:solidFill>
            </a:endParaRPr>
          </a:p>
          <a:p>
            <a:pPr indent="-304800" lvl="0" marL="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200"/>
              <a:buFont typeface="Arial"/>
              <a:buChar char="•"/>
            </a:pPr>
            <a:r>
              <a:rPr lang="es" sz="2200">
                <a:solidFill>
                  <a:srgbClr val="595959"/>
                </a:solidFill>
              </a:rPr>
              <a:t>Roadmap:</a:t>
            </a:r>
            <a:endParaRPr sz="2200">
              <a:solidFill>
                <a:srgbClr val="595959"/>
              </a:solidFill>
            </a:endParaRPr>
          </a:p>
          <a:p>
            <a:pPr indent="-209550" lvl="1" marL="7429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600"/>
              <a:buFont typeface="Arial"/>
              <a:buChar char="–"/>
            </a:pPr>
            <a:r>
              <a:rPr lang="es" sz="1600">
                <a:solidFill>
                  <a:srgbClr val="595959"/>
                </a:solidFill>
              </a:rPr>
              <a:t>Integrate with the IaaS and PaaS functionalities deployed in EOSC-HUB.</a:t>
            </a:r>
            <a:endParaRPr sz="1600">
              <a:solidFill>
                <a:srgbClr val="595959"/>
              </a:solidFill>
            </a:endParaRPr>
          </a:p>
          <a:p>
            <a:pPr indent="-177800" lvl="2" marL="1143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600"/>
              <a:buFont typeface="Arial"/>
              <a:buChar char="•"/>
            </a:pPr>
            <a:r>
              <a:rPr lang="es" sz="1600">
                <a:solidFill>
                  <a:srgbClr val="595959"/>
                </a:solidFill>
              </a:rPr>
              <a:t>In the “Applications on Demand” service provided by EGI.</a:t>
            </a:r>
            <a:endParaRPr sz="1600">
              <a:solidFill>
                <a:srgbClr val="595959"/>
              </a:solidFill>
            </a:endParaRPr>
          </a:p>
          <a:p>
            <a:pPr indent="-209550" lvl="1" marL="7429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600"/>
              <a:buFont typeface="Arial"/>
              <a:buChar char="–"/>
            </a:pPr>
            <a:r>
              <a:rPr lang="es" sz="1600">
                <a:solidFill>
                  <a:srgbClr val="595959"/>
                </a:solidFill>
              </a:rPr>
              <a:t>Adjust according to requirements coming from the other Tasks/use cases</a:t>
            </a:r>
            <a:endParaRPr sz="1600">
              <a:solidFill>
                <a:srgbClr val="595959"/>
              </a:solidFill>
            </a:endParaRPr>
          </a:p>
          <a:p>
            <a:pPr indent="-209550" lvl="1" marL="7429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600"/>
              <a:buFont typeface="Arial"/>
              <a:buChar char="–"/>
            </a:pPr>
            <a:r>
              <a:rPr lang="es" sz="1600">
                <a:solidFill>
                  <a:srgbClr val="595959"/>
                </a:solidFill>
              </a:rPr>
              <a:t>Integrate with EGI AAI.</a:t>
            </a:r>
            <a:endParaRPr b="1" sz="1700">
              <a:solidFill>
                <a:srgbClr val="595959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/>
          <p:nvPr>
            <p:ph type="title"/>
          </p:nvPr>
        </p:nvSpPr>
        <p:spPr>
          <a:xfrm>
            <a:off x="323523" y="465525"/>
            <a:ext cx="86088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246889"/>
              </a:buClr>
              <a:buSzPts val="2800"/>
              <a:buFont typeface="Arial"/>
              <a:buNone/>
            </a:pPr>
            <a:r>
              <a:rPr lang="es"/>
              <a:t>Orchestrator</a:t>
            </a:r>
            <a:endParaRPr/>
          </a:p>
        </p:txBody>
      </p:sp>
      <p:sp>
        <p:nvSpPr>
          <p:cNvPr id="137" name="Shape 137"/>
          <p:cNvSpPr txBox="1"/>
          <p:nvPr>
            <p:ph idx="12" type="sldNum"/>
          </p:nvPr>
        </p:nvSpPr>
        <p:spPr>
          <a:xfrm>
            <a:off x="6553200" y="4728177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s" sz="1300">
                <a:solidFill>
                  <a:srgbClr val="3C3C3C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300">
              <a:solidFill>
                <a:srgbClr val="3C3C3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Shape 138"/>
          <p:cNvSpPr txBox="1"/>
          <p:nvPr>
            <p:ph idx="10" type="dt"/>
          </p:nvPr>
        </p:nvSpPr>
        <p:spPr>
          <a:xfrm>
            <a:off x="457200" y="4728177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" sz="1300">
                <a:solidFill>
                  <a:srgbClr val="3C3C3C"/>
                </a:solidFill>
                <a:latin typeface="Arial"/>
                <a:ea typeface="Arial"/>
                <a:cs typeface="Arial"/>
                <a:sym typeface="Arial"/>
              </a:rPr>
              <a:t>12/20/2017</a:t>
            </a:r>
            <a:endParaRPr b="0" i="0" sz="1300">
              <a:solidFill>
                <a:srgbClr val="3C3C3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Shape 139"/>
          <p:cNvSpPr txBox="1"/>
          <p:nvPr/>
        </p:nvSpPr>
        <p:spPr>
          <a:xfrm>
            <a:off x="457200" y="951571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04800" lvl="0" marL="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200"/>
              <a:buFont typeface="Arial"/>
              <a:buChar char="•"/>
            </a:pPr>
            <a:r>
              <a:rPr lang="es" sz="2200">
                <a:solidFill>
                  <a:srgbClr val="595959"/>
                </a:solidFill>
              </a:rPr>
              <a:t>Current status:</a:t>
            </a:r>
            <a:endParaRPr sz="2200">
              <a:solidFill>
                <a:srgbClr val="595959"/>
              </a:solidFill>
            </a:endParaRPr>
          </a:p>
          <a:p>
            <a:pPr indent="-209550" lvl="1" marL="7429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600"/>
              <a:buFont typeface="Arial"/>
              <a:buChar char="–"/>
            </a:pPr>
            <a:r>
              <a:rPr lang="es" sz="1600">
                <a:solidFill>
                  <a:srgbClr val="595959"/>
                </a:solidFill>
              </a:rPr>
              <a:t>Supports TOSCA YAML with INDIGO-DataCloud custom types.</a:t>
            </a:r>
            <a:endParaRPr sz="1600">
              <a:solidFill>
                <a:srgbClr val="595959"/>
              </a:solidFill>
            </a:endParaRPr>
          </a:p>
          <a:p>
            <a:pPr indent="-209550" lvl="1" marL="7429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600"/>
              <a:buFont typeface="Arial"/>
              <a:buChar char="–"/>
            </a:pPr>
            <a:r>
              <a:rPr lang="es" sz="1600">
                <a:solidFill>
                  <a:srgbClr val="595959"/>
                </a:solidFill>
              </a:rPr>
              <a:t>Depends on Zabbix, CMDB, SLAM, CPR, and IM.</a:t>
            </a:r>
            <a:endParaRPr sz="1600">
              <a:solidFill>
                <a:srgbClr val="595959"/>
              </a:solidFill>
            </a:endParaRPr>
          </a:p>
          <a:p>
            <a:pPr indent="-304800" lvl="0" marL="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200"/>
              <a:buFont typeface="Arial"/>
              <a:buChar char="•"/>
            </a:pPr>
            <a:r>
              <a:rPr lang="es" sz="2200">
                <a:solidFill>
                  <a:srgbClr val="595959"/>
                </a:solidFill>
              </a:rPr>
              <a:t>Roadmap:</a:t>
            </a:r>
            <a:endParaRPr sz="2200">
              <a:solidFill>
                <a:srgbClr val="595959"/>
              </a:solidFill>
            </a:endParaRPr>
          </a:p>
          <a:p>
            <a:pPr indent="-209550" lvl="1" marL="7429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600"/>
              <a:buFont typeface="Arial"/>
              <a:buChar char="–"/>
            </a:pPr>
            <a:r>
              <a:rPr lang="es" sz="1600">
                <a:solidFill>
                  <a:srgbClr val="595959"/>
                </a:solidFill>
              </a:rPr>
              <a:t>Integrate with EGI AAI.</a:t>
            </a:r>
            <a:endParaRPr sz="1600">
              <a:solidFill>
                <a:srgbClr val="595959"/>
              </a:solidFill>
            </a:endParaRPr>
          </a:p>
          <a:p>
            <a:pPr indent="-209550" lvl="1" marL="7429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600"/>
              <a:buFont typeface="Arial"/>
              <a:buChar char="–"/>
            </a:pPr>
            <a:r>
              <a:rPr lang="es" sz="1600">
                <a:solidFill>
                  <a:srgbClr val="595959"/>
                </a:solidFill>
              </a:rPr>
              <a:t>Replace Zabbix with the monitoring services provided in EOSC-HUB</a:t>
            </a:r>
            <a:endParaRPr sz="1600">
              <a:solidFill>
                <a:srgbClr val="595959"/>
              </a:solidFill>
            </a:endParaRPr>
          </a:p>
          <a:p>
            <a:pPr indent="-177800" lvl="2" marL="1143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600"/>
              <a:buFont typeface="Arial"/>
              <a:buChar char="•"/>
            </a:pPr>
            <a:r>
              <a:rPr lang="es" sz="1600">
                <a:solidFill>
                  <a:srgbClr val="595959"/>
                </a:solidFill>
              </a:rPr>
              <a:t>ARGO.</a:t>
            </a:r>
            <a:endParaRPr sz="1600">
              <a:solidFill>
                <a:srgbClr val="595959"/>
              </a:solidFill>
            </a:endParaRPr>
          </a:p>
          <a:p>
            <a:pPr indent="-209550" lvl="1" marL="7429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600"/>
              <a:buFont typeface="Arial"/>
              <a:buChar char="–"/>
            </a:pPr>
            <a:r>
              <a:rPr lang="es" sz="1600">
                <a:solidFill>
                  <a:srgbClr val="595959"/>
                </a:solidFill>
              </a:rPr>
              <a:t>Integrate with AppDB.</a:t>
            </a:r>
            <a:endParaRPr sz="1600">
              <a:solidFill>
                <a:srgbClr val="595959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200">
              <a:solidFill>
                <a:srgbClr val="595959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>
            <p:ph type="title"/>
          </p:nvPr>
        </p:nvSpPr>
        <p:spPr>
          <a:xfrm>
            <a:off x="323523" y="465525"/>
            <a:ext cx="86088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246889"/>
              </a:buClr>
              <a:buSzPts val="2800"/>
              <a:buFont typeface="Arial"/>
              <a:buNone/>
            </a:pPr>
            <a:r>
              <a:rPr lang="es"/>
              <a:t>SLAM</a:t>
            </a:r>
            <a:endParaRPr/>
          </a:p>
        </p:txBody>
      </p:sp>
      <p:sp>
        <p:nvSpPr>
          <p:cNvPr id="145" name="Shape 145"/>
          <p:cNvSpPr txBox="1"/>
          <p:nvPr>
            <p:ph idx="12" type="sldNum"/>
          </p:nvPr>
        </p:nvSpPr>
        <p:spPr>
          <a:xfrm>
            <a:off x="6553200" y="4728177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s" sz="1300">
                <a:solidFill>
                  <a:srgbClr val="3C3C3C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300">
              <a:solidFill>
                <a:srgbClr val="3C3C3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Shape 146"/>
          <p:cNvSpPr txBox="1"/>
          <p:nvPr>
            <p:ph idx="10" type="dt"/>
          </p:nvPr>
        </p:nvSpPr>
        <p:spPr>
          <a:xfrm>
            <a:off x="457200" y="4728177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" sz="1300">
                <a:solidFill>
                  <a:srgbClr val="3C3C3C"/>
                </a:solidFill>
                <a:latin typeface="Arial"/>
                <a:ea typeface="Arial"/>
                <a:cs typeface="Arial"/>
                <a:sym typeface="Arial"/>
              </a:rPr>
              <a:t>12/20/2017</a:t>
            </a:r>
            <a:endParaRPr b="0" i="0" sz="1300">
              <a:solidFill>
                <a:srgbClr val="3C3C3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Shape 147"/>
          <p:cNvSpPr txBox="1"/>
          <p:nvPr/>
        </p:nvSpPr>
        <p:spPr>
          <a:xfrm>
            <a:off x="457200" y="951571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04800" lvl="0" marL="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200"/>
              <a:buFont typeface="Arial"/>
              <a:buChar char="•"/>
            </a:pPr>
            <a:r>
              <a:rPr lang="es" sz="2200">
                <a:solidFill>
                  <a:srgbClr val="595959"/>
                </a:solidFill>
              </a:rPr>
              <a:t>Current status:</a:t>
            </a:r>
            <a:endParaRPr sz="2200">
              <a:solidFill>
                <a:srgbClr val="595959"/>
              </a:solidFill>
            </a:endParaRPr>
          </a:p>
          <a:p>
            <a:pPr indent="-209550" lvl="1" marL="7429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600"/>
              <a:buFont typeface="Arial"/>
              <a:buChar char="–"/>
            </a:pPr>
            <a:r>
              <a:rPr lang="es" sz="1600">
                <a:solidFill>
                  <a:srgbClr val="595959"/>
                </a:solidFill>
              </a:rPr>
              <a:t>Used in INDIGO PaaS.</a:t>
            </a:r>
            <a:endParaRPr sz="1600">
              <a:solidFill>
                <a:srgbClr val="595959"/>
              </a:solidFill>
            </a:endParaRPr>
          </a:p>
          <a:p>
            <a:pPr indent="-304800" lvl="0" marL="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200"/>
              <a:buFont typeface="Arial"/>
              <a:buChar char="•"/>
            </a:pPr>
            <a:r>
              <a:rPr lang="es" sz="2200">
                <a:solidFill>
                  <a:srgbClr val="595959"/>
                </a:solidFill>
              </a:rPr>
              <a:t>Roadmap:</a:t>
            </a:r>
            <a:endParaRPr sz="2200">
              <a:solidFill>
                <a:srgbClr val="595959"/>
              </a:solidFill>
            </a:endParaRPr>
          </a:p>
          <a:p>
            <a:pPr indent="-247650" lvl="1" marL="7429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200"/>
              <a:buFont typeface="Arial"/>
              <a:buChar char="–"/>
            </a:pPr>
            <a:r>
              <a:rPr lang="es">
                <a:solidFill>
                  <a:srgbClr val="595959"/>
                </a:solidFill>
              </a:rPr>
              <a:t>The integration of SLAM in EOSC-HUB requires to adopt the authorization framework provided in EOSC-HUB and provide means for providers to describe SLAs.</a:t>
            </a:r>
            <a:br>
              <a:rPr lang="es">
                <a:solidFill>
                  <a:srgbClr val="595959"/>
                </a:solidFill>
              </a:rPr>
            </a:br>
            <a:endParaRPr sz="2200">
              <a:solidFill>
                <a:srgbClr val="595959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200">
              <a:solidFill>
                <a:srgbClr val="595959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/>
          <p:nvPr>
            <p:ph type="title"/>
          </p:nvPr>
        </p:nvSpPr>
        <p:spPr>
          <a:xfrm>
            <a:off x="323523" y="465525"/>
            <a:ext cx="86088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246889"/>
              </a:buClr>
              <a:buSzPts val="2800"/>
              <a:buFont typeface="Arial"/>
              <a:buNone/>
            </a:pPr>
            <a:r>
              <a:rPr lang="es"/>
              <a:t>CMDB</a:t>
            </a:r>
            <a:endParaRPr/>
          </a:p>
        </p:txBody>
      </p:sp>
      <p:sp>
        <p:nvSpPr>
          <p:cNvPr id="153" name="Shape 153"/>
          <p:cNvSpPr txBox="1"/>
          <p:nvPr>
            <p:ph idx="12" type="sldNum"/>
          </p:nvPr>
        </p:nvSpPr>
        <p:spPr>
          <a:xfrm>
            <a:off x="6553200" y="4728177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s" sz="1300">
                <a:solidFill>
                  <a:srgbClr val="3C3C3C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300">
              <a:solidFill>
                <a:srgbClr val="3C3C3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Shape 154"/>
          <p:cNvSpPr txBox="1"/>
          <p:nvPr>
            <p:ph idx="10" type="dt"/>
          </p:nvPr>
        </p:nvSpPr>
        <p:spPr>
          <a:xfrm>
            <a:off x="457200" y="4728177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" sz="1300">
                <a:solidFill>
                  <a:srgbClr val="3C3C3C"/>
                </a:solidFill>
                <a:latin typeface="Arial"/>
                <a:ea typeface="Arial"/>
                <a:cs typeface="Arial"/>
                <a:sym typeface="Arial"/>
              </a:rPr>
              <a:t>12/20/2017</a:t>
            </a:r>
            <a:endParaRPr b="0" i="0" sz="1300">
              <a:solidFill>
                <a:srgbClr val="3C3C3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Shape 155"/>
          <p:cNvSpPr txBox="1"/>
          <p:nvPr/>
        </p:nvSpPr>
        <p:spPr>
          <a:xfrm>
            <a:off x="457200" y="951571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04800" lvl="0" marL="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200"/>
              <a:buFont typeface="Arial"/>
              <a:buChar char="•"/>
            </a:pPr>
            <a:r>
              <a:rPr lang="es" sz="2200">
                <a:solidFill>
                  <a:srgbClr val="595959"/>
                </a:solidFill>
              </a:rPr>
              <a:t>Current status:</a:t>
            </a:r>
            <a:endParaRPr sz="2200">
              <a:solidFill>
                <a:srgbClr val="595959"/>
              </a:solidFill>
            </a:endParaRPr>
          </a:p>
          <a:p>
            <a:pPr indent="-209550" lvl="1" marL="7429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600"/>
              <a:buFont typeface="Arial"/>
              <a:buChar char="–"/>
            </a:pPr>
            <a:r>
              <a:rPr lang="es" sz="1600">
                <a:solidFill>
                  <a:srgbClr val="595959"/>
                </a:solidFill>
              </a:rPr>
              <a:t>Used in INDIGO PaaS.</a:t>
            </a:r>
            <a:endParaRPr sz="1600">
              <a:solidFill>
                <a:srgbClr val="595959"/>
              </a:solidFill>
            </a:endParaRPr>
          </a:p>
          <a:p>
            <a:pPr indent="-304800" lvl="0" marL="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200"/>
              <a:buFont typeface="Arial"/>
              <a:buChar char="•"/>
            </a:pPr>
            <a:r>
              <a:rPr lang="es" sz="2200">
                <a:solidFill>
                  <a:srgbClr val="595959"/>
                </a:solidFill>
              </a:rPr>
              <a:t>Roadmap:</a:t>
            </a:r>
            <a:endParaRPr sz="2200">
              <a:solidFill>
                <a:srgbClr val="595959"/>
              </a:solidFill>
            </a:endParaRPr>
          </a:p>
          <a:p>
            <a:pPr indent="-209550" lvl="1" marL="7429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600"/>
              <a:buFont typeface="Arial"/>
              <a:buChar char="–"/>
            </a:pPr>
            <a:r>
              <a:rPr lang="es" sz="1600">
                <a:solidFill>
                  <a:srgbClr val="595959"/>
                </a:solidFill>
              </a:rPr>
              <a:t>AppDB could replace the role currently performed by the this component.</a:t>
            </a:r>
            <a:endParaRPr sz="1600">
              <a:solidFill>
                <a:srgbClr val="595959"/>
              </a:solidFill>
            </a:endParaRPr>
          </a:p>
          <a:p>
            <a:pPr indent="-304800" lvl="0" marL="3429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200"/>
              <a:buFont typeface="Arial"/>
              <a:buChar char="•"/>
            </a:pPr>
            <a:r>
              <a:t/>
            </a:r>
            <a:endParaRPr sz="2200">
              <a:solidFill>
                <a:srgbClr val="595959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200">
              <a:solidFill>
                <a:srgbClr val="595959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/>
          <p:nvPr>
            <p:ph type="title"/>
          </p:nvPr>
        </p:nvSpPr>
        <p:spPr>
          <a:xfrm>
            <a:off x="323523" y="465525"/>
            <a:ext cx="86088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246889"/>
              </a:buClr>
              <a:buSzPts val="2800"/>
              <a:buFont typeface="Arial"/>
              <a:buNone/>
            </a:pPr>
            <a:r>
              <a:rPr lang="es"/>
              <a:t>Cloud Provider Ranker (CPR)</a:t>
            </a:r>
            <a:endParaRPr/>
          </a:p>
        </p:txBody>
      </p:sp>
      <p:sp>
        <p:nvSpPr>
          <p:cNvPr id="161" name="Shape 161"/>
          <p:cNvSpPr txBox="1"/>
          <p:nvPr>
            <p:ph idx="12" type="sldNum"/>
          </p:nvPr>
        </p:nvSpPr>
        <p:spPr>
          <a:xfrm>
            <a:off x="6553200" y="4728177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s" sz="1300">
                <a:solidFill>
                  <a:srgbClr val="3C3C3C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300">
              <a:solidFill>
                <a:srgbClr val="3C3C3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Shape 162"/>
          <p:cNvSpPr txBox="1"/>
          <p:nvPr>
            <p:ph idx="10" type="dt"/>
          </p:nvPr>
        </p:nvSpPr>
        <p:spPr>
          <a:xfrm>
            <a:off x="457200" y="4728177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" sz="1300">
                <a:solidFill>
                  <a:srgbClr val="3C3C3C"/>
                </a:solidFill>
                <a:latin typeface="Arial"/>
                <a:ea typeface="Arial"/>
                <a:cs typeface="Arial"/>
                <a:sym typeface="Arial"/>
              </a:rPr>
              <a:t>12/20/2017</a:t>
            </a:r>
            <a:endParaRPr b="0" i="0" sz="1300">
              <a:solidFill>
                <a:srgbClr val="3C3C3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Shape 163"/>
          <p:cNvSpPr txBox="1"/>
          <p:nvPr/>
        </p:nvSpPr>
        <p:spPr>
          <a:xfrm>
            <a:off x="457200" y="951571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04800" lvl="0" marL="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200"/>
              <a:buFont typeface="Arial"/>
              <a:buChar char="•"/>
            </a:pPr>
            <a:r>
              <a:rPr lang="es" sz="2200">
                <a:solidFill>
                  <a:srgbClr val="595959"/>
                </a:solidFill>
              </a:rPr>
              <a:t>Current status:</a:t>
            </a:r>
            <a:endParaRPr sz="2200">
              <a:solidFill>
                <a:srgbClr val="595959"/>
              </a:solidFill>
            </a:endParaRPr>
          </a:p>
          <a:p>
            <a:pPr indent="-209550" lvl="1" marL="7429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600"/>
              <a:buFont typeface="Arial"/>
              <a:buChar char="–"/>
            </a:pPr>
            <a:r>
              <a:rPr lang="es" sz="1600">
                <a:solidFill>
                  <a:srgbClr val="595959"/>
                </a:solidFill>
              </a:rPr>
              <a:t>Used in INDIGO PaaS.</a:t>
            </a:r>
            <a:endParaRPr sz="1600">
              <a:solidFill>
                <a:srgbClr val="595959"/>
              </a:solidFill>
            </a:endParaRPr>
          </a:p>
          <a:p>
            <a:pPr indent="-304800" lvl="0" marL="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200"/>
              <a:buFont typeface="Arial"/>
              <a:buChar char="•"/>
            </a:pPr>
            <a:r>
              <a:rPr lang="es" sz="2200">
                <a:solidFill>
                  <a:srgbClr val="595959"/>
                </a:solidFill>
              </a:rPr>
              <a:t>Roadmap:</a:t>
            </a:r>
            <a:endParaRPr sz="2200">
              <a:solidFill>
                <a:srgbClr val="595959"/>
              </a:solidFill>
            </a:endParaRPr>
          </a:p>
          <a:p>
            <a:pPr indent="-209550" lvl="1" marL="7429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600"/>
              <a:buFont typeface="Arial"/>
              <a:buChar char="–"/>
            </a:pPr>
            <a:r>
              <a:rPr lang="es" sz="1600">
                <a:solidFill>
                  <a:srgbClr val="595959"/>
                </a:solidFill>
              </a:rPr>
              <a:t>There is no established technology to perform Cloud brokering in EGI FedCloud.</a:t>
            </a:r>
            <a:endParaRPr sz="1600">
              <a:solidFill>
                <a:srgbClr val="595959"/>
              </a:solidFill>
            </a:endParaRPr>
          </a:p>
          <a:p>
            <a:pPr indent="-209550" lvl="1" marL="7429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600"/>
              <a:buFont typeface="Arial"/>
              <a:buChar char="–"/>
            </a:pPr>
            <a:r>
              <a:rPr lang="es" sz="1600">
                <a:solidFill>
                  <a:srgbClr val="595959"/>
                </a:solidFill>
              </a:rPr>
              <a:t>CPR could be promoted as a component to perform the task of Cloud site selection.</a:t>
            </a:r>
            <a:endParaRPr sz="1600">
              <a:solidFill>
                <a:srgbClr val="595959"/>
              </a:solidFill>
            </a:endParaRPr>
          </a:p>
          <a:p>
            <a:pPr indent="-177800" lvl="2" marL="1143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600"/>
              <a:buFont typeface="Arial"/>
              <a:buChar char="•"/>
            </a:pPr>
            <a:r>
              <a:rPr lang="es" sz="1600">
                <a:solidFill>
                  <a:srgbClr val="595959"/>
                </a:solidFill>
              </a:rPr>
              <a:t>It can be integrated both at the level of the Orchestrator and/or VMOps Dashboard.</a:t>
            </a:r>
            <a:endParaRPr sz="1600">
              <a:solidFill>
                <a:srgbClr val="595959"/>
              </a:solidFill>
            </a:endParaRPr>
          </a:p>
          <a:p>
            <a:pPr indent="-304800" lvl="0" marL="3429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200"/>
              <a:buFont typeface="Arial"/>
              <a:buChar char="•"/>
            </a:pPr>
            <a:r>
              <a:t/>
            </a:r>
            <a:endParaRPr sz="2200">
              <a:solidFill>
                <a:srgbClr val="595959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200">
              <a:solidFill>
                <a:srgbClr val="595959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Presentation1">
  <a:themeElements>
    <a:clrScheme name="Eudat-Color">
      <a:dk1>
        <a:srgbClr val="515151"/>
      </a:dk1>
      <a:lt1>
        <a:srgbClr val="FFFFFF"/>
      </a:lt1>
      <a:dk2>
        <a:srgbClr val="1F497D"/>
      </a:dk2>
      <a:lt2>
        <a:srgbClr val="EEECE1"/>
      </a:lt2>
      <a:accent1>
        <a:srgbClr val="1B216E"/>
      </a:accent1>
      <a:accent2>
        <a:srgbClr val="B01813"/>
      </a:accent2>
      <a:accent3>
        <a:srgbClr val="DF3A10"/>
      </a:accent3>
      <a:accent4>
        <a:srgbClr val="F39605"/>
      </a:accent4>
      <a:accent5>
        <a:srgbClr val="FBBE09"/>
      </a:accent5>
      <a:accent6>
        <a:srgbClr val="FFF3E6"/>
      </a:accent6>
      <a:hlink>
        <a:srgbClr val="B11913"/>
      </a:hlink>
      <a:folHlink>
        <a:srgbClr val="DF3B1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