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media/image3.jpg" ContentType="image/jpeg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media/image19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media/image27.jpg" ContentType="image/jpeg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7" r:id="rId2"/>
    <p:sldMasterId id="2147483664" r:id="rId3"/>
    <p:sldMasterId id="2147483671" r:id="rId4"/>
    <p:sldMasterId id="2147483678" r:id="rId5"/>
    <p:sldMasterId id="2147483685" r:id="rId6"/>
  </p:sldMasterIdLst>
  <p:notesMasterIdLst>
    <p:notesMasterId r:id="rId17"/>
  </p:notesMasterIdLst>
  <p:handoutMasterIdLst>
    <p:handoutMasterId r:id="rId18"/>
  </p:handoutMasterIdLst>
  <p:sldIdLst>
    <p:sldId id="256" r:id="rId7"/>
    <p:sldId id="349" r:id="rId8"/>
    <p:sldId id="426" r:id="rId9"/>
    <p:sldId id="427" r:id="rId10"/>
    <p:sldId id="435" r:id="rId11"/>
    <p:sldId id="429" r:id="rId12"/>
    <p:sldId id="430" r:id="rId13"/>
    <p:sldId id="432" r:id="rId14"/>
    <p:sldId id="433" r:id="rId15"/>
    <p:sldId id="434" r:id="rId16"/>
  </p:sldIdLst>
  <p:sldSz cx="13004800" cy="9752013"/>
  <p:notesSz cx="7099300" cy="10234613"/>
  <p:defaultTextStyle>
    <a:defPPr>
      <a:defRPr lang="nb-NO"/>
    </a:defPPr>
    <a:lvl1pPr marL="0" algn="l" defTabSz="1616001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1pPr>
    <a:lvl2pPr marL="808000" algn="l" defTabSz="1616001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2pPr>
    <a:lvl3pPr marL="1616001" algn="l" defTabSz="1616001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3pPr>
    <a:lvl4pPr marL="2424001" algn="l" defTabSz="1616001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4pPr>
    <a:lvl5pPr marL="3232001" algn="l" defTabSz="1616001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5pPr>
    <a:lvl6pPr marL="4040000" algn="l" defTabSz="1616001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6pPr>
    <a:lvl7pPr marL="4848001" algn="l" defTabSz="1616001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7pPr>
    <a:lvl8pPr marL="5656001" algn="l" defTabSz="1616001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8pPr>
    <a:lvl9pPr marL="6464001" algn="l" defTabSz="1616001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A278931-98C8-4042-840C-A40AFEC06366}">
          <p14:sldIdLst>
            <p14:sldId id="256"/>
            <p14:sldId id="349"/>
            <p14:sldId id="426"/>
            <p14:sldId id="427"/>
            <p14:sldId id="435"/>
            <p14:sldId id="429"/>
            <p14:sldId id="430"/>
            <p14:sldId id="432"/>
            <p14:sldId id="433"/>
            <p14:sldId id="434"/>
          </p14:sldIdLst>
        </p14:section>
        <p14:section name="Untitled Section" id="{BFAC4592-0454-4A55-A9F7-3E4C3BDB62F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073">
          <p15:clr>
            <a:srgbClr val="A4A3A4"/>
          </p15:clr>
        </p15:guide>
        <p15:guide id="2" pos="409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s A. Eide" initials="MOU" lastIdx="1" clrIdx="0">
    <p:extLst/>
  </p:cmAuthor>
  <p:cmAuthor id="2" name="Hans A. Eide" initials="MOU [2]" lastIdx="1" clrIdx="1">
    <p:extLst/>
  </p:cmAuthor>
  <p:cmAuthor id="3" name="Hans A. Eide" initials="MOU [3]" lastIdx="1" clrIdx="2">
    <p:extLst/>
  </p:cmAuthor>
  <p:cmAuthor id="4" name="Hans A. Eide" initials="MOU [4]" lastIdx="1" clrIdx="3">
    <p:extLst/>
  </p:cmAuthor>
  <p:cmAuthor id="5" name="Hans A. Eide" initials="MOU [5]" lastIdx="1" clrIdx="4">
    <p:extLst/>
  </p:cmAuthor>
  <p:cmAuthor id="6" name="Hans A. Eide" initials="MOU [6]" lastIdx="1" clrIdx="5">
    <p:extLst/>
  </p:cmAuthor>
  <p:cmAuthor id="7" name="Hans A. Eide" initials="MOU [7]" lastIdx="1" clrIdx="6">
    <p:extLst/>
  </p:cmAuthor>
  <p:cmAuthor id="8" name="Hans A. Eide" initials="MOU [8]" lastIdx="1" clrIdx="7">
    <p:extLst/>
  </p:cmAuthor>
  <p:cmAuthor id="9" name="Hans A. Eide" initials="MOU [9]" lastIdx="1" clrIdx="8">
    <p:extLst/>
  </p:cmAuthor>
  <p:cmAuthor id="10" name="Hans A. Eide" initials="MOU [10]" lastIdx="1" clrIdx="9">
    <p:extLst/>
  </p:cmAuthor>
  <p:cmAuthor id="11" name="Hans A. Eide" initials="MOU [11]" lastIdx="1" clrIdx="10">
    <p:extLst/>
  </p:cmAuthor>
  <p:cmAuthor id="12" name="Hans A. Eide" initials="MOU [12]" lastIdx="1" clrIdx="11">
    <p:extLst/>
  </p:cmAuthor>
  <p:cmAuthor id="13" name="Hans A. Eide" initials="MOU [13]" lastIdx="1" clrIdx="12">
    <p:extLst/>
  </p:cmAuthor>
  <p:cmAuthor id="14" name="Hans A. Eide" initials="MOU [14]" lastIdx="1" clrIdx="13">
    <p:extLst/>
  </p:cmAuthor>
  <p:cmAuthor id="15" name="Hans A. Eide" initials="MOU [15]" lastIdx="1" clrIdx="14">
    <p:extLst/>
  </p:cmAuthor>
  <p:cmAuthor id="16" name="Hans A. Eide" initials="MOU [16]" lastIdx="1" clrIdx="15">
    <p:extLst/>
  </p:cmAuthor>
  <p:cmAuthor id="17" name="Hans A. Eide" initials="MOU [17]" lastIdx="1" clrIdx="16">
    <p:extLst/>
  </p:cmAuthor>
  <p:cmAuthor id="18" name="Hans A. Eide" initials="MOU [18]" lastIdx="1" clrIdx="17">
    <p:extLst/>
  </p:cmAuthor>
  <p:cmAuthor id="19" name="gunnar boe" initials="" lastIdx="0" clrIdx="18"/>
  <p:cmAuthor id="20" name="Maria Francesca Iozzi" initials="MFI" lastIdx="1" clrIdx="19">
    <p:extLst>
      <p:ext uri="{19B8F6BF-5375-455C-9EA6-DF929625EA0E}">
        <p15:presenceInfo xmlns:p15="http://schemas.microsoft.com/office/powerpoint/2012/main" userId="" providerId="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6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403" autoAdjust="0"/>
    <p:restoredTop sz="72165" autoAdjust="0"/>
  </p:normalViewPr>
  <p:slideViewPr>
    <p:cSldViewPr snapToObjects="1">
      <p:cViewPr varScale="1">
        <p:scale>
          <a:sx n="58" d="100"/>
          <a:sy n="58" d="100"/>
        </p:scale>
        <p:origin x="288" y="216"/>
      </p:cViewPr>
      <p:guideLst>
        <p:guide orient="horz" pos="3073"/>
        <p:guide pos="409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Objects="1">
      <p:cViewPr varScale="1">
        <p:scale>
          <a:sx n="68" d="100"/>
          <a:sy n="68" d="100"/>
        </p:scale>
        <p:origin x="2246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0" dt="2018-01-09T10:26:48.426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2B12333C-1B5F-4D74-B77F-552689C84C89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10441F6-1D1B-4B51-A468-C9E5A23DB7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4813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3710E043-0E88-4C00-BD66-22CD147DC41F}" type="datetimeFigureOut">
              <a:rPr lang="nb-NO" smtClean="0"/>
              <a:t>09.01.2018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662CC71A-DE1F-4457-A284-A198AD1E2BA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7090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1600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808000" algn="l" defTabSz="161600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616001" algn="l" defTabSz="161600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2424001" algn="l" defTabSz="161600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3232001" algn="l" defTabSz="161600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4040000" algn="l" defTabSz="161600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4848001" algn="l" defTabSz="161600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5656001" algn="l" defTabSz="161600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6464001" algn="l" defTabSz="161600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CC71A-DE1F-4457-A284-A198AD1E2BA1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1560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CC71A-DE1F-4457-A284-A198AD1E2BA1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698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dirty="0" err="1" smtClean="0"/>
              <a:t>ePouta</a:t>
            </a:r>
            <a:r>
              <a:rPr lang="en-US" dirty="0" smtClean="0"/>
              <a:t> secure cloud is a closed environment that meets elevated information security level regulations as defined by the governmental authorities in Finland.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 Suitable for all fields of science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 Developed to large extent within ELIXIR Finland (located at CSC)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 Service provider is CSC </a:t>
            </a:r>
            <a:r>
              <a:rPr lang="mr-IN" dirty="0" smtClean="0"/>
              <a:t>–</a:t>
            </a:r>
            <a:r>
              <a:rPr lang="en-US" dirty="0" smtClean="0"/>
              <a:t> also a EUDAT service provider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 ISO/IEC27001 certified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dirty="0" smtClean="0"/>
              <a:t>The cloud service combines virtual computational resources with the customers' own resources using a dedicated network connection (OPN or MPLS)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dirty="0" smtClean="0"/>
              <a:t>Not only a platform for processing of data but also integrated secure layered  storage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CC71A-DE1F-4457-A284-A198AD1E2BA1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789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dirty="0" err="1" smtClean="0"/>
              <a:t>ePouta</a:t>
            </a:r>
            <a:r>
              <a:rPr lang="en-US" dirty="0" smtClean="0"/>
              <a:t> secure cloud is a closed environment that meets elevated information security level regulations as defined by the governmental authorities in Finland.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 Suitable for all fields of science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 Developed to large extent within ELIXIR Finland (located at CSC)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 Service provider is CSC </a:t>
            </a:r>
            <a:r>
              <a:rPr lang="mr-IN" dirty="0" smtClean="0"/>
              <a:t>–</a:t>
            </a:r>
            <a:r>
              <a:rPr lang="en-US" dirty="0" smtClean="0"/>
              <a:t> also a EUDAT service provider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 ISO/IEC27001 certified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dirty="0" smtClean="0"/>
              <a:t>The cloud service combines virtual computational resources with the customers' own resources using a dedicated network connection (OPN or MPLS)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dirty="0" smtClean="0"/>
              <a:t>Not only a platform for processing of data but also integrated secure layered  storage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CC71A-DE1F-4457-A284-A198AD1E2BA1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436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smtClean="0"/>
              <a:t>A case study to enhance the interoperability between existing services for sensitive data.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C6BC57-BD2F-F444-846A-1EC46C95FB5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12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smtClean="0"/>
              <a:t>Solution:</a:t>
            </a:r>
            <a:r>
              <a:rPr lang="en-US" sz="1200" i="1" baseline="0" smtClean="0"/>
              <a:t> the users upload data together with metadata through a B2SHARE instance running inside TSD. The </a:t>
            </a:r>
            <a:r>
              <a:rPr lang="en-US" sz="1200" i="1" baseline="0" err="1" smtClean="0"/>
              <a:t>anonimized</a:t>
            </a:r>
            <a:r>
              <a:rPr lang="en-US" sz="1200" i="1" baseline="0" smtClean="0"/>
              <a:t> metadata are store in a database which is synced with a repository outside TSD </a:t>
            </a:r>
            <a:r>
              <a:rPr lang="en-US" sz="1200" i="1" baseline="0" err="1" smtClean="0"/>
              <a:t>availible</a:t>
            </a:r>
            <a:r>
              <a:rPr lang="en-US" sz="1200" i="1" baseline="0" smtClean="0"/>
              <a:t> upon proper </a:t>
            </a:r>
            <a:r>
              <a:rPr lang="en-US" sz="1200" i="1" baseline="0" err="1" smtClean="0"/>
              <a:t>autorization</a:t>
            </a:r>
            <a:r>
              <a:rPr lang="en-US" sz="1200" i="1" baseline="0" smtClean="0"/>
              <a:t> and </a:t>
            </a:r>
            <a:r>
              <a:rPr lang="en-US" sz="1200" i="1" baseline="0" err="1" smtClean="0"/>
              <a:t>autentication</a:t>
            </a:r>
            <a:r>
              <a:rPr lang="en-US" sz="1200" i="1" baseline="0" smtClean="0"/>
              <a:t> mechanism (</a:t>
            </a:r>
            <a:r>
              <a:rPr lang="en-US" sz="1200" i="1" baseline="0" err="1" smtClean="0"/>
              <a:t>es</a:t>
            </a:r>
            <a:r>
              <a:rPr lang="en-US" sz="1200" i="1" baseline="0" smtClean="0"/>
              <a:t> B2ACCESS).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C6BC57-BD2F-F444-846A-1EC46C95FB5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16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6_9_mønster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" y="403"/>
            <a:ext cx="13001694" cy="9751208"/>
          </a:xfrm>
          <a:prstGeom prst="rect">
            <a:avLst/>
          </a:prstGeom>
        </p:spPr>
      </p:pic>
      <p:pic>
        <p:nvPicPr>
          <p:cNvPr id="12" name="16_9_pil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76" y="2537855"/>
            <a:ext cx="3240000" cy="5747569"/>
          </a:xfrm>
          <a:prstGeom prst="rect">
            <a:avLst/>
          </a:prstGeom>
        </p:spPr>
      </p:pic>
      <p:pic>
        <p:nvPicPr>
          <p:cNvPr id="13" name="16_9_logo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72" y="8586316"/>
            <a:ext cx="1152000" cy="414983"/>
          </a:xfrm>
          <a:prstGeom prst="rect">
            <a:avLst/>
          </a:prstGeom>
        </p:spPr>
      </p:pic>
      <p:pic>
        <p:nvPicPr>
          <p:cNvPr id="5" name="4_3_mønster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" y="404"/>
            <a:ext cx="13001694" cy="9751208"/>
          </a:xfrm>
          <a:prstGeom prst="rect">
            <a:avLst/>
          </a:prstGeom>
        </p:spPr>
      </p:pic>
      <p:pic>
        <p:nvPicPr>
          <p:cNvPr id="8" name="4_3_pil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425" y="3083338"/>
            <a:ext cx="3573820" cy="4754826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29792" y="2654888"/>
            <a:ext cx="6768752" cy="1538883"/>
          </a:xfrm>
        </p:spPr>
        <p:txBody>
          <a:bodyPr anchor="b" anchorCtr="0"/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029731" y="4333090"/>
            <a:ext cx="6768815" cy="307777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80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16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24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32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4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48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56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64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 dirty="0"/>
          </a:p>
        </p:txBody>
      </p:sp>
      <p:pic>
        <p:nvPicPr>
          <p:cNvPr id="4" name="4_3_logo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24" y="8593996"/>
            <a:ext cx="1545339" cy="417509"/>
          </a:xfrm>
          <a:prstGeom prst="rect">
            <a:avLst/>
          </a:prstGeom>
        </p:spPr>
      </p:pic>
      <p:sp>
        <p:nvSpPr>
          <p:cNvPr id="1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9792" y="4773442"/>
            <a:ext cx="3034453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nb-NO" smtClean="0"/>
              <a:t>19. desember 2013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8722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7193281" y="2500129"/>
            <a:ext cx="5089514" cy="6474770"/>
          </a:xfrm>
        </p:spPr>
        <p:txBody>
          <a:bodyPr/>
          <a:lstStyle/>
          <a:p>
            <a:endParaRPr lang="nb-NO"/>
          </a:p>
        </p:txBody>
      </p:sp>
      <p:sp>
        <p:nvSpPr>
          <p:cNvPr id="9" name="Plassholder for innhold 2"/>
          <p:cNvSpPr>
            <a:spLocks noGrp="1"/>
          </p:cNvSpPr>
          <p:nvPr>
            <p:ph idx="1"/>
          </p:nvPr>
        </p:nvSpPr>
        <p:spPr>
          <a:xfrm>
            <a:off x="750301" y="2862670"/>
            <a:ext cx="6184147" cy="4911025"/>
          </a:xfrm>
        </p:spPr>
        <p:txBody>
          <a:bodyPr/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750301" y="1037067"/>
            <a:ext cx="11542013" cy="769441"/>
          </a:xfrm>
        </p:spPr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12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99893" y="9105363"/>
            <a:ext cx="682915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4408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2" name="Plassholder for innhold 2"/>
          <p:cNvSpPr>
            <a:spLocks noGrp="1"/>
          </p:cNvSpPr>
          <p:nvPr>
            <p:ph idx="1"/>
          </p:nvPr>
        </p:nvSpPr>
        <p:spPr>
          <a:xfrm>
            <a:off x="750301" y="2862670"/>
            <a:ext cx="5580000" cy="4911025"/>
          </a:xfrm>
        </p:spPr>
        <p:txBody>
          <a:bodyPr/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13" name="Plassholder for innhold 2"/>
          <p:cNvSpPr>
            <a:spLocks noGrp="1"/>
          </p:cNvSpPr>
          <p:nvPr>
            <p:ph idx="13"/>
          </p:nvPr>
        </p:nvSpPr>
        <p:spPr>
          <a:xfrm>
            <a:off x="6715930" y="2862670"/>
            <a:ext cx="5580000" cy="4911025"/>
          </a:xfrm>
        </p:spPr>
        <p:txBody>
          <a:bodyPr/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99893" y="9105363"/>
            <a:ext cx="682915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3938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99893" y="9105363"/>
            <a:ext cx="682915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8127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Bare tittel [Hvi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99893" y="9105363"/>
            <a:ext cx="682915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4_3_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24" y="9011505"/>
            <a:ext cx="1545339" cy="41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51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99893" y="9105363"/>
            <a:ext cx="682915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7837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6_9_mønster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" y="403"/>
            <a:ext cx="13001694" cy="9751208"/>
          </a:xfrm>
          <a:prstGeom prst="rect">
            <a:avLst/>
          </a:prstGeom>
        </p:spPr>
      </p:pic>
      <p:pic>
        <p:nvPicPr>
          <p:cNvPr id="12" name="16_9_pil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114" y="2537855"/>
            <a:ext cx="3233533" cy="5747569"/>
          </a:xfrm>
          <a:prstGeom prst="rect">
            <a:avLst/>
          </a:prstGeom>
        </p:spPr>
      </p:pic>
      <p:pic>
        <p:nvPicPr>
          <p:cNvPr id="13" name="16_9_logo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72" y="8586316"/>
            <a:ext cx="1152000" cy="414983"/>
          </a:xfrm>
          <a:prstGeom prst="rect">
            <a:avLst/>
          </a:prstGeom>
        </p:spPr>
      </p:pic>
      <p:pic>
        <p:nvPicPr>
          <p:cNvPr id="5" name="4_3_mønster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" y="404"/>
            <a:ext cx="13001694" cy="9751208"/>
          </a:xfrm>
          <a:prstGeom prst="rect">
            <a:avLst/>
          </a:prstGeom>
        </p:spPr>
      </p:pic>
      <p:pic>
        <p:nvPicPr>
          <p:cNvPr id="8" name="4_3_pil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278" y="3083342"/>
            <a:ext cx="3566119" cy="4754825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29792" y="2654888"/>
            <a:ext cx="6768752" cy="1538883"/>
          </a:xfrm>
        </p:spPr>
        <p:txBody>
          <a:bodyPr anchor="b" anchorCtr="0"/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029731" y="4333090"/>
            <a:ext cx="6768815" cy="307777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80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16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24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32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4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48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56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64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  <p:pic>
        <p:nvPicPr>
          <p:cNvPr id="4" name="4_3_logo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24" y="8593996"/>
            <a:ext cx="1545339" cy="417509"/>
          </a:xfrm>
          <a:prstGeom prst="rect">
            <a:avLst/>
          </a:prstGeom>
        </p:spPr>
      </p:pic>
      <p:sp>
        <p:nvSpPr>
          <p:cNvPr id="1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9792" y="4773442"/>
            <a:ext cx="3034453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nb-NO" smtClean="0"/>
              <a:t>19. desember 2013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5507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99893" y="9105363"/>
            <a:ext cx="682915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8715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7193281" y="2500129"/>
            <a:ext cx="5089514" cy="6474770"/>
          </a:xfrm>
        </p:spPr>
        <p:txBody>
          <a:bodyPr/>
          <a:lstStyle/>
          <a:p>
            <a:endParaRPr lang="nb-NO"/>
          </a:p>
        </p:txBody>
      </p:sp>
      <p:sp>
        <p:nvSpPr>
          <p:cNvPr id="9" name="Plassholder for innhold 2"/>
          <p:cNvSpPr>
            <a:spLocks noGrp="1"/>
          </p:cNvSpPr>
          <p:nvPr>
            <p:ph idx="1"/>
          </p:nvPr>
        </p:nvSpPr>
        <p:spPr>
          <a:xfrm>
            <a:off x="750301" y="2862670"/>
            <a:ext cx="6184147" cy="4911025"/>
          </a:xfrm>
        </p:spPr>
        <p:txBody>
          <a:bodyPr/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750301" y="1037067"/>
            <a:ext cx="11542013" cy="769441"/>
          </a:xfrm>
        </p:spPr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12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99893" y="9105363"/>
            <a:ext cx="682915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3356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2" name="Plassholder for innhold 2"/>
          <p:cNvSpPr>
            <a:spLocks noGrp="1"/>
          </p:cNvSpPr>
          <p:nvPr>
            <p:ph idx="1"/>
          </p:nvPr>
        </p:nvSpPr>
        <p:spPr>
          <a:xfrm>
            <a:off x="750301" y="2862670"/>
            <a:ext cx="5580000" cy="4911025"/>
          </a:xfrm>
        </p:spPr>
        <p:txBody>
          <a:bodyPr/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13" name="Plassholder for innhold 2"/>
          <p:cNvSpPr>
            <a:spLocks noGrp="1"/>
          </p:cNvSpPr>
          <p:nvPr>
            <p:ph idx="13"/>
          </p:nvPr>
        </p:nvSpPr>
        <p:spPr>
          <a:xfrm>
            <a:off x="6715930" y="2862670"/>
            <a:ext cx="5580000" cy="4911025"/>
          </a:xfrm>
        </p:spPr>
        <p:txBody>
          <a:bodyPr/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99893" y="9105363"/>
            <a:ext cx="682915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54360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99893" y="9105363"/>
            <a:ext cx="682915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7166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99893" y="9105363"/>
            <a:ext cx="682915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2274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Bare tittel [Hvi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99893" y="9105363"/>
            <a:ext cx="682915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4_3_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24" y="9011505"/>
            <a:ext cx="1545339" cy="41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51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99893" y="9105363"/>
            <a:ext cx="682915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72582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6_9_mønster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" y="403"/>
            <a:ext cx="13001694" cy="9751208"/>
          </a:xfrm>
          <a:prstGeom prst="rect">
            <a:avLst/>
          </a:prstGeom>
        </p:spPr>
      </p:pic>
      <p:pic>
        <p:nvPicPr>
          <p:cNvPr id="12" name="16_9_pil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114" y="2537855"/>
            <a:ext cx="3233533" cy="5747569"/>
          </a:xfrm>
          <a:prstGeom prst="rect">
            <a:avLst/>
          </a:prstGeom>
        </p:spPr>
      </p:pic>
      <p:pic>
        <p:nvPicPr>
          <p:cNvPr id="13" name="16_9_logo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72" y="8586316"/>
            <a:ext cx="1152000" cy="414983"/>
          </a:xfrm>
          <a:prstGeom prst="rect">
            <a:avLst/>
          </a:prstGeom>
        </p:spPr>
      </p:pic>
      <p:pic>
        <p:nvPicPr>
          <p:cNvPr id="5" name="4_3_mønster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" y="404"/>
            <a:ext cx="13001694" cy="9751208"/>
          </a:xfrm>
          <a:prstGeom prst="rect">
            <a:avLst/>
          </a:prstGeom>
        </p:spPr>
      </p:pic>
      <p:pic>
        <p:nvPicPr>
          <p:cNvPr id="8" name="4_3_pil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275" y="3083342"/>
            <a:ext cx="3566118" cy="4754825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29792" y="2654888"/>
            <a:ext cx="6768752" cy="1538883"/>
          </a:xfrm>
        </p:spPr>
        <p:txBody>
          <a:bodyPr anchor="b" anchorCtr="0"/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029731" y="4333090"/>
            <a:ext cx="6768815" cy="307777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80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16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24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32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4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48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56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64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  <p:pic>
        <p:nvPicPr>
          <p:cNvPr id="4" name="4_3_logo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24" y="8593996"/>
            <a:ext cx="1545339" cy="417509"/>
          </a:xfrm>
          <a:prstGeom prst="rect">
            <a:avLst/>
          </a:prstGeom>
        </p:spPr>
      </p:pic>
      <p:sp>
        <p:nvSpPr>
          <p:cNvPr id="1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9792" y="4773442"/>
            <a:ext cx="3034453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nb-NO" smtClean="0"/>
              <a:t>19. desember 2013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6341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625475" indent="-625475">
              <a:buClr>
                <a:schemeClr val="bg2"/>
              </a:buClr>
              <a:buFont typeface="Wingdings" panose="05000000000000000000" pitchFamily="2" charset="2"/>
              <a:buChar char="Ø"/>
              <a:defRPr/>
            </a:lvl1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99893" y="9105363"/>
            <a:ext cx="682915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69046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7193281" y="2500129"/>
            <a:ext cx="5089514" cy="6474770"/>
          </a:xfrm>
        </p:spPr>
        <p:txBody>
          <a:bodyPr/>
          <a:lstStyle>
            <a:lvl1pPr marL="625475" indent="-625475">
              <a:buClr>
                <a:schemeClr val="bg2"/>
              </a:buClr>
              <a:buFont typeface="Wingdings" panose="05000000000000000000" pitchFamily="2" charset="2"/>
              <a:buChar char="Ø"/>
              <a:defRPr/>
            </a:lvl1pPr>
          </a:lstStyle>
          <a:p>
            <a:endParaRPr lang="nb-NO"/>
          </a:p>
        </p:txBody>
      </p:sp>
      <p:sp>
        <p:nvSpPr>
          <p:cNvPr id="9" name="Plassholder for innhold 2"/>
          <p:cNvSpPr>
            <a:spLocks noGrp="1"/>
          </p:cNvSpPr>
          <p:nvPr>
            <p:ph idx="1"/>
          </p:nvPr>
        </p:nvSpPr>
        <p:spPr>
          <a:xfrm>
            <a:off x="750301" y="2862670"/>
            <a:ext cx="6184147" cy="4911025"/>
          </a:xfrm>
        </p:spPr>
        <p:txBody>
          <a:bodyPr/>
          <a:lstStyle>
            <a:lvl1pPr marL="625475" indent="-625475">
              <a:buClr>
                <a:schemeClr val="bg2"/>
              </a:buClr>
              <a:buFont typeface="Wingdings" panose="05000000000000000000" pitchFamily="2" charset="2"/>
              <a:buChar char="Ø"/>
              <a:defRPr/>
            </a:lvl1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750301" y="1037067"/>
            <a:ext cx="11542013" cy="769441"/>
          </a:xfrm>
        </p:spPr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12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99893" y="9105363"/>
            <a:ext cx="682915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136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2" name="Plassholder for innhold 2"/>
          <p:cNvSpPr>
            <a:spLocks noGrp="1"/>
          </p:cNvSpPr>
          <p:nvPr>
            <p:ph idx="1"/>
          </p:nvPr>
        </p:nvSpPr>
        <p:spPr>
          <a:xfrm>
            <a:off x="750301" y="2862670"/>
            <a:ext cx="5580000" cy="4911025"/>
          </a:xfrm>
        </p:spPr>
        <p:txBody>
          <a:bodyPr/>
          <a:lstStyle>
            <a:lvl1pPr marL="625475" indent="-625475">
              <a:buClr>
                <a:schemeClr val="bg2"/>
              </a:buClr>
              <a:buFont typeface="Wingdings" panose="05000000000000000000" pitchFamily="2" charset="2"/>
              <a:buChar char="Ø"/>
              <a:defRPr/>
            </a:lvl1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13" name="Plassholder for innhold 2"/>
          <p:cNvSpPr>
            <a:spLocks noGrp="1"/>
          </p:cNvSpPr>
          <p:nvPr>
            <p:ph idx="13"/>
          </p:nvPr>
        </p:nvSpPr>
        <p:spPr>
          <a:xfrm>
            <a:off x="6715930" y="2862670"/>
            <a:ext cx="5580000" cy="4911025"/>
          </a:xfrm>
        </p:spPr>
        <p:txBody>
          <a:bodyPr/>
          <a:lstStyle>
            <a:lvl1pPr marL="625475" indent="-625475">
              <a:buClr>
                <a:schemeClr val="bg2"/>
              </a:buClr>
              <a:buFont typeface="Wingdings" panose="05000000000000000000" pitchFamily="2" charset="2"/>
              <a:buChar char="Ø"/>
              <a:defRPr/>
            </a:lvl1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99893" y="9105363"/>
            <a:ext cx="682915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27790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99893" y="9105363"/>
            <a:ext cx="682915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99488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Bare tittel [Hvi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99893" y="9105363"/>
            <a:ext cx="682915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4_3_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24" y="9011505"/>
            <a:ext cx="1545339" cy="41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519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99893" y="9105363"/>
            <a:ext cx="682915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98573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6_9_mønster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" y="403"/>
            <a:ext cx="13001694" cy="9751208"/>
          </a:xfrm>
          <a:prstGeom prst="rect">
            <a:avLst/>
          </a:prstGeom>
        </p:spPr>
      </p:pic>
      <p:pic>
        <p:nvPicPr>
          <p:cNvPr id="12" name="16_9_pil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114" y="2537855"/>
            <a:ext cx="3233533" cy="5747569"/>
          </a:xfrm>
          <a:prstGeom prst="rect">
            <a:avLst/>
          </a:prstGeom>
        </p:spPr>
      </p:pic>
      <p:pic>
        <p:nvPicPr>
          <p:cNvPr id="13" name="16_9_logo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72" y="8586316"/>
            <a:ext cx="1152000" cy="414983"/>
          </a:xfrm>
          <a:prstGeom prst="rect">
            <a:avLst/>
          </a:prstGeom>
        </p:spPr>
      </p:pic>
      <p:pic>
        <p:nvPicPr>
          <p:cNvPr id="5" name="4_3_mønster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" y="404"/>
            <a:ext cx="13001694" cy="9751208"/>
          </a:xfrm>
          <a:prstGeom prst="rect">
            <a:avLst/>
          </a:prstGeom>
        </p:spPr>
      </p:pic>
      <p:pic>
        <p:nvPicPr>
          <p:cNvPr id="8" name="4_3_pil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275" y="3083339"/>
            <a:ext cx="3566118" cy="4754824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29792" y="2654888"/>
            <a:ext cx="6768752" cy="1538883"/>
          </a:xfrm>
        </p:spPr>
        <p:txBody>
          <a:bodyPr anchor="b" anchorCtr="0"/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029731" y="4333090"/>
            <a:ext cx="6768815" cy="307777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80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16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24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32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4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48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56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64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  <p:pic>
        <p:nvPicPr>
          <p:cNvPr id="4" name="4_3_logo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24" y="8593996"/>
            <a:ext cx="1545339" cy="417509"/>
          </a:xfrm>
          <a:prstGeom prst="rect">
            <a:avLst/>
          </a:prstGeom>
        </p:spPr>
      </p:pic>
      <p:sp>
        <p:nvSpPr>
          <p:cNvPr id="1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9792" y="4773442"/>
            <a:ext cx="3034453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nb-NO" smtClean="0"/>
              <a:t>19. desember 2013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2363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7193281" y="2500129"/>
            <a:ext cx="5089514" cy="647477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nb-NO"/>
          </a:p>
        </p:txBody>
      </p:sp>
      <p:sp>
        <p:nvSpPr>
          <p:cNvPr id="9" name="Plassholder for innhold 2"/>
          <p:cNvSpPr>
            <a:spLocks noGrp="1"/>
          </p:cNvSpPr>
          <p:nvPr>
            <p:ph idx="1"/>
          </p:nvPr>
        </p:nvSpPr>
        <p:spPr>
          <a:xfrm>
            <a:off x="750301" y="2862670"/>
            <a:ext cx="6184147" cy="4911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750301" y="1037067"/>
            <a:ext cx="11542013" cy="76944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12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99893" y="9105363"/>
            <a:ext cx="682915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4772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99893" y="9105363"/>
            <a:ext cx="682915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770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7193281" y="2500129"/>
            <a:ext cx="5089514" cy="6474770"/>
          </a:xfrm>
        </p:spPr>
        <p:txBody>
          <a:bodyPr/>
          <a:lstStyle/>
          <a:p>
            <a:endParaRPr lang="nb-NO"/>
          </a:p>
        </p:txBody>
      </p:sp>
      <p:sp>
        <p:nvSpPr>
          <p:cNvPr id="9" name="Plassholder for innhold 2"/>
          <p:cNvSpPr>
            <a:spLocks noGrp="1"/>
          </p:cNvSpPr>
          <p:nvPr>
            <p:ph idx="1"/>
          </p:nvPr>
        </p:nvSpPr>
        <p:spPr>
          <a:xfrm>
            <a:off x="750301" y="2862670"/>
            <a:ext cx="6184147" cy="4911025"/>
          </a:xfrm>
        </p:spPr>
        <p:txBody>
          <a:bodyPr/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750301" y="1037067"/>
            <a:ext cx="11542013" cy="769441"/>
          </a:xfrm>
        </p:spPr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12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99893" y="9105363"/>
            <a:ext cx="682915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1891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2" name="Plassholder for innhold 2"/>
          <p:cNvSpPr>
            <a:spLocks noGrp="1"/>
          </p:cNvSpPr>
          <p:nvPr>
            <p:ph idx="1"/>
          </p:nvPr>
        </p:nvSpPr>
        <p:spPr>
          <a:xfrm>
            <a:off x="750301" y="2862670"/>
            <a:ext cx="5580000" cy="4911025"/>
          </a:xfrm>
        </p:spPr>
        <p:txBody>
          <a:bodyPr/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13" name="Plassholder for innhold 2"/>
          <p:cNvSpPr>
            <a:spLocks noGrp="1"/>
          </p:cNvSpPr>
          <p:nvPr>
            <p:ph idx="13"/>
          </p:nvPr>
        </p:nvSpPr>
        <p:spPr>
          <a:xfrm>
            <a:off x="6715930" y="2862670"/>
            <a:ext cx="5580000" cy="4911025"/>
          </a:xfrm>
        </p:spPr>
        <p:txBody>
          <a:bodyPr/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99893" y="9105363"/>
            <a:ext cx="682915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12426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99893" y="9105363"/>
            <a:ext cx="682915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24758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Bare tittel [Hvi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99893" y="9105363"/>
            <a:ext cx="682915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4_3_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24" y="9011505"/>
            <a:ext cx="1545339" cy="41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519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99893" y="9105363"/>
            <a:ext cx="682915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88772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6_9_mønster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" y="403"/>
            <a:ext cx="13001694" cy="9751208"/>
          </a:xfrm>
          <a:prstGeom prst="rect">
            <a:avLst/>
          </a:prstGeom>
        </p:spPr>
      </p:pic>
      <p:pic>
        <p:nvPicPr>
          <p:cNvPr id="12" name="16_9_pil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114" y="2537855"/>
            <a:ext cx="3233533" cy="5747569"/>
          </a:xfrm>
          <a:prstGeom prst="rect">
            <a:avLst/>
          </a:prstGeom>
        </p:spPr>
      </p:pic>
      <p:pic>
        <p:nvPicPr>
          <p:cNvPr id="13" name="16_9_logo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72" y="8586316"/>
            <a:ext cx="1152000" cy="414983"/>
          </a:xfrm>
          <a:prstGeom prst="rect">
            <a:avLst/>
          </a:prstGeom>
        </p:spPr>
      </p:pic>
      <p:pic>
        <p:nvPicPr>
          <p:cNvPr id="5" name="4_3_mønster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" y="404"/>
            <a:ext cx="13001694" cy="9751208"/>
          </a:xfrm>
          <a:prstGeom prst="rect">
            <a:avLst/>
          </a:prstGeom>
        </p:spPr>
      </p:pic>
      <p:pic>
        <p:nvPicPr>
          <p:cNvPr id="8" name="4_3_pil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279" y="3083339"/>
            <a:ext cx="3566117" cy="4754824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29792" y="2654888"/>
            <a:ext cx="6768752" cy="1538883"/>
          </a:xfrm>
        </p:spPr>
        <p:txBody>
          <a:bodyPr anchor="b" anchorCtr="0"/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029731" y="4333090"/>
            <a:ext cx="6768815" cy="307777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80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16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24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32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4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48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56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64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  <p:pic>
        <p:nvPicPr>
          <p:cNvPr id="4" name="4_3_logo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24" y="8593996"/>
            <a:ext cx="1545339" cy="417509"/>
          </a:xfrm>
          <a:prstGeom prst="rect">
            <a:avLst/>
          </a:prstGeom>
        </p:spPr>
      </p:pic>
      <p:sp>
        <p:nvSpPr>
          <p:cNvPr id="1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9792" y="4773442"/>
            <a:ext cx="3034453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nb-NO" smtClean="0"/>
              <a:t>19. desember 2013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7486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99893" y="9105363"/>
            <a:ext cx="682915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34517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7193281" y="2500129"/>
            <a:ext cx="5089514" cy="6474770"/>
          </a:xfrm>
        </p:spPr>
        <p:txBody>
          <a:bodyPr/>
          <a:lstStyle/>
          <a:p>
            <a:endParaRPr lang="nb-NO"/>
          </a:p>
        </p:txBody>
      </p:sp>
      <p:sp>
        <p:nvSpPr>
          <p:cNvPr id="9" name="Plassholder for innhold 2"/>
          <p:cNvSpPr>
            <a:spLocks noGrp="1"/>
          </p:cNvSpPr>
          <p:nvPr>
            <p:ph idx="1"/>
          </p:nvPr>
        </p:nvSpPr>
        <p:spPr>
          <a:xfrm>
            <a:off x="750301" y="2862670"/>
            <a:ext cx="6184147" cy="4911025"/>
          </a:xfrm>
        </p:spPr>
        <p:txBody>
          <a:bodyPr/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750301" y="1037067"/>
            <a:ext cx="11542013" cy="769441"/>
          </a:xfrm>
        </p:spPr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12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99893" y="9105363"/>
            <a:ext cx="682915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3844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2" name="Plassholder for innhold 2"/>
          <p:cNvSpPr>
            <a:spLocks noGrp="1"/>
          </p:cNvSpPr>
          <p:nvPr>
            <p:ph idx="1"/>
          </p:nvPr>
        </p:nvSpPr>
        <p:spPr>
          <a:xfrm>
            <a:off x="750301" y="2862670"/>
            <a:ext cx="5580000" cy="4911025"/>
          </a:xfrm>
        </p:spPr>
        <p:txBody>
          <a:bodyPr/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13" name="Plassholder for innhold 2"/>
          <p:cNvSpPr>
            <a:spLocks noGrp="1"/>
          </p:cNvSpPr>
          <p:nvPr>
            <p:ph idx="13"/>
          </p:nvPr>
        </p:nvSpPr>
        <p:spPr>
          <a:xfrm>
            <a:off x="6715930" y="2862670"/>
            <a:ext cx="5580000" cy="4911025"/>
          </a:xfrm>
        </p:spPr>
        <p:txBody>
          <a:bodyPr/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99893" y="9105363"/>
            <a:ext cx="682915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90585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2" name="Plassholder for innhold 2"/>
          <p:cNvSpPr>
            <a:spLocks noGrp="1"/>
          </p:cNvSpPr>
          <p:nvPr>
            <p:ph idx="1"/>
          </p:nvPr>
        </p:nvSpPr>
        <p:spPr>
          <a:xfrm>
            <a:off x="750301" y="2862670"/>
            <a:ext cx="5580000" cy="4911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13" name="Plassholder for innhold 2"/>
          <p:cNvSpPr>
            <a:spLocks noGrp="1"/>
          </p:cNvSpPr>
          <p:nvPr>
            <p:ph idx="13"/>
          </p:nvPr>
        </p:nvSpPr>
        <p:spPr>
          <a:xfrm>
            <a:off x="6715930" y="2862670"/>
            <a:ext cx="5580000" cy="4911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99893" y="9105363"/>
            <a:ext cx="682915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5390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99893" y="9105363"/>
            <a:ext cx="682915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62021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Bare tittel [Hvi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99893" y="9105363"/>
            <a:ext cx="682915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4_3_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24" y="9011505"/>
            <a:ext cx="1545339" cy="41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233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99893" y="9105363"/>
            <a:ext cx="682915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7079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99893" y="9105363"/>
            <a:ext cx="682915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7537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Bare tittel [Hvi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99893" y="9105363"/>
            <a:ext cx="682915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4_3_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24" y="9011505"/>
            <a:ext cx="1545339" cy="41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51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99893" y="9105363"/>
            <a:ext cx="682915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5468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6_9_mønster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" y="403"/>
            <a:ext cx="13001694" cy="9751208"/>
          </a:xfrm>
          <a:prstGeom prst="rect">
            <a:avLst/>
          </a:prstGeom>
        </p:spPr>
      </p:pic>
      <p:pic>
        <p:nvPicPr>
          <p:cNvPr id="12" name="16_9_pil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114" y="2537855"/>
            <a:ext cx="3233533" cy="5747569"/>
          </a:xfrm>
          <a:prstGeom prst="rect">
            <a:avLst/>
          </a:prstGeom>
        </p:spPr>
      </p:pic>
      <p:pic>
        <p:nvPicPr>
          <p:cNvPr id="13" name="16_9_logo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72" y="8586316"/>
            <a:ext cx="1152000" cy="414983"/>
          </a:xfrm>
          <a:prstGeom prst="rect">
            <a:avLst/>
          </a:prstGeom>
        </p:spPr>
      </p:pic>
      <p:pic>
        <p:nvPicPr>
          <p:cNvPr id="5" name="4_3_mønster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" y="404"/>
            <a:ext cx="13001694" cy="9751208"/>
          </a:xfrm>
          <a:prstGeom prst="rect">
            <a:avLst/>
          </a:prstGeom>
        </p:spPr>
      </p:pic>
      <p:pic>
        <p:nvPicPr>
          <p:cNvPr id="8" name="4_3_pil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278" y="3083338"/>
            <a:ext cx="3566119" cy="4754826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29792" y="2654888"/>
            <a:ext cx="6768752" cy="1538883"/>
          </a:xfrm>
        </p:spPr>
        <p:txBody>
          <a:bodyPr anchor="b" anchorCtr="0"/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029731" y="4333090"/>
            <a:ext cx="6768815" cy="307777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80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16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24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32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4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48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56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64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  <p:pic>
        <p:nvPicPr>
          <p:cNvPr id="4" name="4_3_logo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24" y="8593996"/>
            <a:ext cx="1545339" cy="417509"/>
          </a:xfrm>
          <a:prstGeom prst="rect">
            <a:avLst/>
          </a:prstGeom>
        </p:spPr>
      </p:pic>
      <p:sp>
        <p:nvSpPr>
          <p:cNvPr id="1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9792" y="4773442"/>
            <a:ext cx="3034453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nb-NO" smtClean="0"/>
              <a:t>19. desember 2013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6389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99893" y="9105363"/>
            <a:ext cx="682915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5346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jpg"/><Relationship Id="rId12" Type="http://schemas.openxmlformats.org/officeDocument/2006/relationships/image" Target="../media/image4.png"/><Relationship Id="rId13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jpg"/><Relationship Id="rId10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jpg"/><Relationship Id="rId12" Type="http://schemas.openxmlformats.org/officeDocument/2006/relationships/image" Target="../media/image4.png"/><Relationship Id="rId13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theme" Target="../theme/theme2.xml"/><Relationship Id="rId9" Type="http://schemas.openxmlformats.org/officeDocument/2006/relationships/image" Target="../media/image1.jpg"/><Relationship Id="rId10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jpg"/><Relationship Id="rId12" Type="http://schemas.openxmlformats.org/officeDocument/2006/relationships/image" Target="../media/image4.png"/><Relationship Id="rId13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theme" Target="../theme/theme3.xml"/><Relationship Id="rId9" Type="http://schemas.openxmlformats.org/officeDocument/2006/relationships/image" Target="../media/image1.jpg"/><Relationship Id="rId10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jp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theme" Target="../theme/theme4.xml"/><Relationship Id="rId9" Type="http://schemas.openxmlformats.org/officeDocument/2006/relationships/image" Target="../media/image1.jpg"/><Relationship Id="rId10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jpg"/><Relationship Id="rId12" Type="http://schemas.openxmlformats.org/officeDocument/2006/relationships/image" Target="../media/image4.png"/><Relationship Id="rId13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theme" Target="../theme/theme5.xml"/><Relationship Id="rId9" Type="http://schemas.openxmlformats.org/officeDocument/2006/relationships/image" Target="../media/image1.jpg"/><Relationship Id="rId10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jpg"/><Relationship Id="rId12" Type="http://schemas.openxmlformats.org/officeDocument/2006/relationships/image" Target="../media/image4.png"/><Relationship Id="rId13" Type="http://schemas.openxmlformats.org/officeDocument/2006/relationships/image" Target="../media/image17.png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theme" Target="../theme/theme6.xml"/><Relationship Id="rId9" Type="http://schemas.openxmlformats.org/officeDocument/2006/relationships/image" Target="../media/image1.jpg"/><Relationship Id="rId1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6_9_mønster" hidden="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" y="403"/>
            <a:ext cx="13001694" cy="9751208"/>
          </a:xfrm>
          <a:prstGeom prst="rect">
            <a:avLst/>
          </a:prstGeom>
        </p:spPr>
      </p:pic>
      <p:pic>
        <p:nvPicPr>
          <p:cNvPr id="15" name="16_9_logo" hidden="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72" y="8586316"/>
            <a:ext cx="1152000" cy="414983"/>
          </a:xfrm>
          <a:prstGeom prst="rect">
            <a:avLst/>
          </a:prstGeom>
        </p:spPr>
      </p:pic>
      <p:pic>
        <p:nvPicPr>
          <p:cNvPr id="10" name="4_3_mønster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" y="0"/>
            <a:ext cx="13002768" cy="9752013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750301" y="1037067"/>
            <a:ext cx="11542014" cy="76944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50301" y="2862670"/>
            <a:ext cx="11542013" cy="49110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901999" y="9105363"/>
            <a:ext cx="5655253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99893" y="9105363"/>
            <a:ext cx="682915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1" name="4_3_logo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24" y="9011505"/>
            <a:ext cx="1545339" cy="41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39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2" r:id="rId4"/>
    <p:sldLayoutId id="2147483654" r:id="rId5"/>
    <p:sldLayoutId id="2147483697" r:id="rId6"/>
    <p:sldLayoutId id="2147483655" r:id="rId7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1616001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5475" indent="-625475" algn="l" defTabSz="1616001" rtl="0" eaLnBrk="1" latinLnBrk="0" hangingPunct="1">
        <a:spcBef>
          <a:spcPts val="0"/>
        </a:spcBef>
        <a:spcAft>
          <a:spcPts val="1991"/>
        </a:spcAft>
        <a:buSzPct val="125000"/>
        <a:buFontTx/>
        <a:buBlip>
          <a:blip r:embed="rId13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1152000" indent="-403200" algn="l" defTabSz="1616001" rtl="0" eaLnBrk="1" latinLnBrk="0" hangingPunct="1">
        <a:spcBef>
          <a:spcPts val="0"/>
        </a:spcBef>
        <a:spcAft>
          <a:spcPts val="1706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527175" indent="-401638" algn="l" defTabSz="161600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974850" indent="-401638" algn="l" defTabSz="161600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514600" indent="-401638" algn="l" defTabSz="1616001" rtl="0" eaLnBrk="1" latinLnBrk="0" hangingPunct="1">
        <a:spcBef>
          <a:spcPct val="20000"/>
        </a:spcBef>
        <a:buFont typeface="Arial" pitchFamily="34" charset="0"/>
        <a:buChar char="»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4444001" indent="-404000" algn="l" defTabSz="161600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52001" indent="-404000" algn="l" defTabSz="161600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060001" indent="-404000" algn="l" defTabSz="161600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868002" indent="-404000" algn="l" defTabSz="161600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808000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616001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424001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232001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4040000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848001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656001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6464001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6_9_mønster" hidden="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" y="403"/>
            <a:ext cx="13001694" cy="9751208"/>
          </a:xfrm>
          <a:prstGeom prst="rect">
            <a:avLst/>
          </a:prstGeom>
        </p:spPr>
      </p:pic>
      <p:pic>
        <p:nvPicPr>
          <p:cNvPr id="15" name="16_9_logo" hidden="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72" y="8586316"/>
            <a:ext cx="1152000" cy="414983"/>
          </a:xfrm>
          <a:prstGeom prst="rect">
            <a:avLst/>
          </a:prstGeom>
        </p:spPr>
      </p:pic>
      <p:pic>
        <p:nvPicPr>
          <p:cNvPr id="10" name="4_3_mønster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" y="0"/>
            <a:ext cx="13002768" cy="9752013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750301" y="1037067"/>
            <a:ext cx="11542013" cy="76944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50301" y="2862670"/>
            <a:ext cx="11542013" cy="49110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marL="1974850" marR="0" lvl="3" indent="-401638" algn="l" defTabSz="16160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Fjerde nivå</a:t>
            </a:r>
          </a:p>
          <a:p>
            <a:pPr marL="2514600" marR="0" lvl="4" indent="-401638" algn="l" defTabSz="16160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Femte nivå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901999" y="9105363"/>
            <a:ext cx="5655253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99893" y="9105363"/>
            <a:ext cx="682915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4_3_logo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24" y="9011505"/>
            <a:ext cx="1545339" cy="41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05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96" r:id="rId6"/>
    <p:sldLayoutId id="2147483663" r:id="rId7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1616001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5475" indent="-625475" algn="l" defTabSz="1616001" rtl="0" eaLnBrk="1" latinLnBrk="0" hangingPunct="1">
        <a:spcBef>
          <a:spcPts val="0"/>
        </a:spcBef>
        <a:spcAft>
          <a:spcPts val="1991"/>
        </a:spcAft>
        <a:buSzPct val="125000"/>
        <a:buFontTx/>
        <a:buBlip>
          <a:blip r:embed="rId13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1152000" indent="-403200" algn="l" defTabSz="1616001" rtl="0" eaLnBrk="1" latinLnBrk="0" hangingPunct="1">
        <a:spcBef>
          <a:spcPts val="0"/>
        </a:spcBef>
        <a:spcAft>
          <a:spcPts val="1706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527175" indent="-401638" algn="l" defTabSz="161600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974850" marR="0" indent="-401638" algn="l" defTabSz="1616001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514600" marR="0" indent="-401638" algn="l" defTabSz="1616001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»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4444001" indent="-404000" algn="l" defTabSz="161600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52001" indent="-404000" algn="l" defTabSz="161600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060001" indent="-404000" algn="l" defTabSz="161600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868002" indent="-404000" algn="l" defTabSz="161600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808000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616001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424001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232001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4040000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848001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656001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6464001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6_9_mønster" hidden="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" y="403"/>
            <a:ext cx="13001694" cy="9751208"/>
          </a:xfrm>
          <a:prstGeom prst="rect">
            <a:avLst/>
          </a:prstGeom>
        </p:spPr>
      </p:pic>
      <p:pic>
        <p:nvPicPr>
          <p:cNvPr id="15" name="16_9_logo" hidden="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72" y="8586316"/>
            <a:ext cx="1152000" cy="414983"/>
          </a:xfrm>
          <a:prstGeom prst="rect">
            <a:avLst/>
          </a:prstGeom>
        </p:spPr>
      </p:pic>
      <p:pic>
        <p:nvPicPr>
          <p:cNvPr id="10" name="4_3_mønster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" y="0"/>
            <a:ext cx="13002768" cy="9752013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750301" y="1037067"/>
            <a:ext cx="11542013" cy="76944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50301" y="2862670"/>
            <a:ext cx="11542013" cy="49110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marL="1152000" marR="0" lvl="1" indent="-403200" algn="l" defTabSz="16160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706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Andre nivå</a:t>
            </a:r>
          </a:p>
          <a:p>
            <a:pPr marL="1527175" marR="0" lvl="2" indent="-401638" algn="l" defTabSz="16160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Tredje nivå</a:t>
            </a:r>
          </a:p>
          <a:p>
            <a:pPr marL="1974850" marR="0" lvl="3" indent="-401638" algn="l" defTabSz="16160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Fjerde nivå</a:t>
            </a:r>
          </a:p>
          <a:p>
            <a:pPr marL="2514600" marR="0" lvl="4" indent="-401638" algn="l" defTabSz="16160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Femte nivå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901999" y="9105363"/>
            <a:ext cx="5655253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12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99893" y="9105363"/>
            <a:ext cx="682915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3" name="4_3_logo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24" y="9011505"/>
            <a:ext cx="1545339" cy="41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6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95" r:id="rId6"/>
    <p:sldLayoutId id="2147483670" r:id="rId7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1616001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5475" indent="-625475" algn="l" defTabSz="1616001" rtl="0" eaLnBrk="1" latinLnBrk="0" hangingPunct="1">
        <a:spcBef>
          <a:spcPts val="0"/>
        </a:spcBef>
        <a:spcAft>
          <a:spcPts val="1991"/>
        </a:spcAft>
        <a:buSzPct val="125000"/>
        <a:buFontTx/>
        <a:buBlip>
          <a:blip r:embed="rId13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1152000" marR="0" indent="-403200" algn="l" defTabSz="1616001" rtl="0" eaLnBrk="1" fontAlgn="auto" latinLnBrk="0" hangingPunct="1">
        <a:lnSpc>
          <a:spcPct val="100000"/>
        </a:lnSpc>
        <a:spcBef>
          <a:spcPts val="0"/>
        </a:spcBef>
        <a:spcAft>
          <a:spcPts val="1706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527175" marR="0" indent="-401638" algn="l" defTabSz="1616001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974850" marR="0" indent="-401638" algn="l" defTabSz="1616001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514600" marR="0" indent="-401638" algn="l" defTabSz="1616001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»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4444001" indent="-404000" algn="l" defTabSz="161600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52001" indent="-404000" algn="l" defTabSz="161600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060001" indent="-404000" algn="l" defTabSz="161600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868002" indent="-404000" algn="l" defTabSz="161600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808000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616001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424001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232001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4040000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848001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656001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6464001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6_9_mønster" hidden="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" y="403"/>
            <a:ext cx="13001694" cy="9751208"/>
          </a:xfrm>
          <a:prstGeom prst="rect">
            <a:avLst/>
          </a:prstGeom>
        </p:spPr>
      </p:pic>
      <p:pic>
        <p:nvPicPr>
          <p:cNvPr id="15" name="16_9_logo" hidden="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72" y="8586316"/>
            <a:ext cx="1152000" cy="414983"/>
          </a:xfrm>
          <a:prstGeom prst="rect">
            <a:avLst/>
          </a:prstGeom>
        </p:spPr>
      </p:pic>
      <p:pic>
        <p:nvPicPr>
          <p:cNvPr id="10" name="4_3_mønster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" y="0"/>
            <a:ext cx="13002768" cy="9752013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750301" y="1037067"/>
            <a:ext cx="11542013" cy="76944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50301" y="2862670"/>
            <a:ext cx="11542013" cy="49110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marL="1152000" marR="0" lvl="1" indent="-403200" algn="l" defTabSz="16160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706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Andre nivå</a:t>
            </a:r>
          </a:p>
          <a:p>
            <a:pPr marL="1527175" marR="0" lvl="2" indent="-401638" algn="l" defTabSz="16160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Tredje nivå</a:t>
            </a:r>
          </a:p>
          <a:p>
            <a:pPr marL="1974850" marR="0" lvl="3" indent="-401638" algn="l" defTabSz="16160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Fjerde nivå</a:t>
            </a:r>
          </a:p>
          <a:p>
            <a:pPr marL="2514600" marR="0" lvl="4" indent="-401638" algn="l" defTabSz="16160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Femte nivå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342160" y="9105363"/>
            <a:ext cx="4215092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99893" y="9105363"/>
            <a:ext cx="682915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25" y="9010888"/>
            <a:ext cx="3171908" cy="42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1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94" r:id="rId6"/>
    <p:sldLayoutId id="2147483677" r:id="rId7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1616001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5475" indent="-625475" algn="l" defTabSz="1616001" rtl="0" eaLnBrk="1" latinLnBrk="0" hangingPunct="1">
        <a:spcBef>
          <a:spcPts val="0"/>
        </a:spcBef>
        <a:spcAft>
          <a:spcPts val="1991"/>
        </a:spcAft>
        <a:buClr>
          <a:schemeClr val="bg2"/>
        </a:buClr>
        <a:buSzPct val="125000"/>
        <a:buFont typeface="Wingdings" panose="05000000000000000000" pitchFamily="2" charset="2"/>
        <a:buChar char="Ø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1152000" marR="0" indent="-403200" algn="l" defTabSz="1616001" rtl="0" eaLnBrk="1" fontAlgn="auto" latinLnBrk="0" hangingPunct="1">
        <a:lnSpc>
          <a:spcPct val="100000"/>
        </a:lnSpc>
        <a:spcBef>
          <a:spcPts val="0"/>
        </a:spcBef>
        <a:spcAft>
          <a:spcPts val="1706"/>
        </a:spcAft>
        <a:buClr>
          <a:schemeClr val="bg2"/>
        </a:buClr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527175" marR="0" indent="-401638" algn="l" defTabSz="1616001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974850" marR="0" indent="-401638" algn="l" defTabSz="1616001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514600" marR="0" indent="-401638" algn="l" defTabSz="1616001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»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4444001" indent="-404000" algn="l" defTabSz="161600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52001" indent="-404000" algn="l" defTabSz="161600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060001" indent="-404000" algn="l" defTabSz="161600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868002" indent="-404000" algn="l" defTabSz="161600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808000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616001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424001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232001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4040000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848001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656001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6464001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6_9_mønster" hidden="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" y="403"/>
            <a:ext cx="13001694" cy="9751208"/>
          </a:xfrm>
          <a:prstGeom prst="rect">
            <a:avLst/>
          </a:prstGeom>
        </p:spPr>
      </p:pic>
      <p:pic>
        <p:nvPicPr>
          <p:cNvPr id="15" name="16_9_logo" hidden="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72" y="8586316"/>
            <a:ext cx="1152000" cy="414983"/>
          </a:xfrm>
          <a:prstGeom prst="rect">
            <a:avLst/>
          </a:prstGeom>
        </p:spPr>
      </p:pic>
      <p:pic>
        <p:nvPicPr>
          <p:cNvPr id="10" name="4_3_mønster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" y="0"/>
            <a:ext cx="13002768" cy="9752013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750301" y="1037067"/>
            <a:ext cx="11542013" cy="76944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50301" y="2862670"/>
            <a:ext cx="11542013" cy="49110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marL="1152000" marR="0" lvl="1" indent="-403200" algn="l" defTabSz="16160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706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Andre nivå</a:t>
            </a:r>
          </a:p>
          <a:p>
            <a:pPr marL="1527175" marR="0" lvl="2" indent="-401638" algn="l" defTabSz="16160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Tredje nivå</a:t>
            </a:r>
          </a:p>
          <a:p>
            <a:pPr marL="1974850" marR="0" lvl="3" indent="-401638" algn="l" defTabSz="16160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Fjerde nivå</a:t>
            </a:r>
          </a:p>
          <a:p>
            <a:pPr marL="2514600" marR="0" lvl="4" indent="-401638" algn="l" defTabSz="16160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Femte nivå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901999" y="9105363"/>
            <a:ext cx="5655253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99893" y="9105363"/>
            <a:ext cx="682915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4_3_logo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24" y="9011505"/>
            <a:ext cx="1545339" cy="41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81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93" r:id="rId6"/>
    <p:sldLayoutId id="2147483684" r:id="rId7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1616001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5475" indent="-625475" algn="l" defTabSz="1616001" rtl="0" eaLnBrk="1" latinLnBrk="0" hangingPunct="1">
        <a:spcBef>
          <a:spcPts val="0"/>
        </a:spcBef>
        <a:spcAft>
          <a:spcPts val="1991"/>
        </a:spcAft>
        <a:buSzPct val="125000"/>
        <a:buFontTx/>
        <a:buBlip>
          <a:blip r:embed="rId13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1152000" marR="0" indent="-403200" algn="l" defTabSz="1616001" rtl="0" eaLnBrk="1" fontAlgn="auto" latinLnBrk="0" hangingPunct="1">
        <a:lnSpc>
          <a:spcPct val="100000"/>
        </a:lnSpc>
        <a:spcBef>
          <a:spcPts val="0"/>
        </a:spcBef>
        <a:spcAft>
          <a:spcPts val="1706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527175" marR="0" indent="-401638" algn="l" defTabSz="1616001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974850" marR="0" indent="-401638" algn="l" defTabSz="1616001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514600" marR="0" indent="-401638" algn="l" defTabSz="1616001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»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4444001" indent="-404000" algn="l" defTabSz="161600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52001" indent="-404000" algn="l" defTabSz="161600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060001" indent="-404000" algn="l" defTabSz="161600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868002" indent="-404000" algn="l" defTabSz="161600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808000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616001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424001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232001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4040000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848001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656001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6464001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6_9_mønster" hidden="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" y="403"/>
            <a:ext cx="13001694" cy="9751208"/>
          </a:xfrm>
          <a:prstGeom prst="rect">
            <a:avLst/>
          </a:prstGeom>
        </p:spPr>
      </p:pic>
      <p:pic>
        <p:nvPicPr>
          <p:cNvPr id="15" name="16_9_logo" hidden="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72" y="8586316"/>
            <a:ext cx="1152000" cy="414983"/>
          </a:xfrm>
          <a:prstGeom prst="rect">
            <a:avLst/>
          </a:prstGeom>
        </p:spPr>
      </p:pic>
      <p:pic>
        <p:nvPicPr>
          <p:cNvPr id="10" name="4_3_mønster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" y="0"/>
            <a:ext cx="13002768" cy="9752013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750301" y="1037067"/>
            <a:ext cx="11542013" cy="76944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50301" y="2862670"/>
            <a:ext cx="11542013" cy="49110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marL="1152000" marR="0" lvl="1" indent="-403200" algn="l" defTabSz="16160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706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Andre nivå</a:t>
            </a:r>
          </a:p>
          <a:p>
            <a:pPr marL="1527175" marR="0" lvl="2" indent="-401638" algn="l" defTabSz="16160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Tredje nivå</a:t>
            </a:r>
          </a:p>
          <a:p>
            <a:pPr marL="1974850" marR="0" lvl="3" indent="-401638" algn="l" defTabSz="16160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Fjerde nivå</a:t>
            </a:r>
          </a:p>
          <a:p>
            <a:pPr marL="2514600" marR="0" lvl="4" indent="-401638" algn="l" defTabSz="16160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kumimoji="0" lang="nb-NO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Femte nivå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901999" y="9105363"/>
            <a:ext cx="5655253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99893" y="9105363"/>
            <a:ext cx="682915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0AE548F1-6D36-4902-B57A-69A845AA9B7E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4_3_logo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24" y="9011505"/>
            <a:ext cx="1545339" cy="41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42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2" r:id="rId6"/>
    <p:sldLayoutId id="2147483691" r:id="rId7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1616001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5475" indent="-625475" algn="l" defTabSz="1616001" rtl="0" eaLnBrk="1" latinLnBrk="0" hangingPunct="1">
        <a:spcBef>
          <a:spcPts val="0"/>
        </a:spcBef>
        <a:spcAft>
          <a:spcPts val="1991"/>
        </a:spcAft>
        <a:buSzPct val="125000"/>
        <a:buFontTx/>
        <a:buBlip>
          <a:blip r:embed="rId13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1152000" marR="0" indent="-403200" algn="l" defTabSz="1616001" rtl="0" eaLnBrk="1" fontAlgn="auto" latinLnBrk="0" hangingPunct="1">
        <a:lnSpc>
          <a:spcPct val="100000"/>
        </a:lnSpc>
        <a:spcBef>
          <a:spcPts val="0"/>
        </a:spcBef>
        <a:spcAft>
          <a:spcPts val="1706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527175" marR="0" indent="-401638" algn="l" defTabSz="1616001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974850" marR="0" indent="-401638" algn="l" defTabSz="1616001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514600" marR="0" indent="-401638" algn="l" defTabSz="1616001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»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4444001" indent="-404000" algn="l" defTabSz="161600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52001" indent="-404000" algn="l" defTabSz="161600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060001" indent="-404000" algn="l" defTabSz="161600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868002" indent="-404000" algn="l" defTabSz="161600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808000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616001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424001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232001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4040000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848001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656001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6464001" algn="l" defTabSz="1616001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19.jp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19.jpg"/><Relationship Id="rId5" Type="http://schemas.openxmlformats.org/officeDocument/2006/relationships/comments" Target="../comments/comment1.xml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29730" y="2427295"/>
            <a:ext cx="9793149" cy="769441"/>
          </a:xfrm>
        </p:spPr>
        <p:txBody>
          <a:bodyPr/>
          <a:lstStyle/>
          <a:p>
            <a:r>
              <a:rPr lang="nb-NO" dirty="0" smtClean="0"/>
              <a:t>WP6.6 – Sensitive Data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53728" y="9315996"/>
            <a:ext cx="11665296" cy="307777"/>
          </a:xfrm>
        </p:spPr>
        <p:txBody>
          <a:bodyPr/>
          <a:lstStyle/>
          <a:p>
            <a:r>
              <a:rPr lang="nb-NO" dirty="0" smtClean="0"/>
              <a:t>EOSC-</a:t>
            </a:r>
            <a:r>
              <a:rPr lang="nb-NO" dirty="0" err="1" smtClean="0"/>
              <a:t>hub</a:t>
            </a:r>
            <a:r>
              <a:rPr lang="nb-NO" smtClean="0"/>
              <a:t> Kick-</a:t>
            </a:r>
            <a:r>
              <a:rPr lang="nb-NO" err="1" smtClean="0"/>
              <a:t>off</a:t>
            </a:r>
            <a:r>
              <a:rPr lang="nb-NO"/>
              <a:t> </a:t>
            </a:r>
            <a:r>
              <a:rPr lang="nb-NO" smtClean="0"/>
              <a:t>Meeting – Amsterdam, Science Park - 9-11 </a:t>
            </a:r>
            <a:r>
              <a:rPr lang="nb-NO" err="1" smtClean="0"/>
              <a:t>January</a:t>
            </a:r>
            <a:r>
              <a:rPr lang="nb-NO" smtClean="0"/>
              <a:t> 2018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18381" y="3446881"/>
            <a:ext cx="6984776" cy="1846659"/>
          </a:xfrm>
        </p:spPr>
        <p:txBody>
          <a:bodyPr/>
          <a:lstStyle/>
          <a:p>
            <a:r>
              <a:rPr lang="nb-NO" sz="2400" dirty="0" smtClean="0"/>
              <a:t>Maria </a:t>
            </a:r>
            <a:r>
              <a:rPr lang="nb-NO" sz="2400" dirty="0" err="1" smtClean="0"/>
              <a:t>Francesca</a:t>
            </a:r>
            <a:r>
              <a:rPr lang="nb-NO" sz="2400" dirty="0" smtClean="0"/>
              <a:t> Iozzi, </a:t>
            </a:r>
            <a:r>
              <a:rPr lang="nb-NO" sz="2400" dirty="0" err="1" smtClean="0"/>
              <a:t>PhD</a:t>
            </a:r>
            <a:endParaRPr lang="nb-NO" sz="2400" dirty="0" smtClean="0"/>
          </a:p>
          <a:p>
            <a:r>
              <a:rPr lang="nb-NO" sz="2400" dirty="0" smtClean="0"/>
              <a:t>Senior Advisor, UNINETT/SIGMA2</a:t>
            </a:r>
          </a:p>
          <a:p>
            <a:r>
              <a:rPr lang="nb-NO" sz="2400" dirty="0" smtClean="0"/>
              <a:t> </a:t>
            </a:r>
          </a:p>
          <a:p>
            <a:r>
              <a:rPr lang="nb-NO" sz="2400" dirty="0" smtClean="0"/>
              <a:t>Manager </a:t>
            </a:r>
            <a:r>
              <a:rPr lang="nb-NO" sz="2400" dirty="0" err="1" smtClean="0"/>
              <a:t>of</a:t>
            </a:r>
            <a:r>
              <a:rPr lang="nb-NO" sz="2400" dirty="0" smtClean="0"/>
              <a:t> </a:t>
            </a:r>
            <a:r>
              <a:rPr lang="nb-NO" sz="2400" dirty="0" err="1" smtClean="0"/>
              <a:t>the</a:t>
            </a:r>
            <a:r>
              <a:rPr lang="nb-NO" sz="2400" dirty="0" smtClean="0"/>
              <a:t> Norwegian </a:t>
            </a:r>
            <a:r>
              <a:rPr lang="nb-NO" sz="2400" dirty="0" err="1" smtClean="0"/>
              <a:t>Infrastructure</a:t>
            </a:r>
            <a:r>
              <a:rPr lang="nb-NO" sz="2400" dirty="0" smtClean="0"/>
              <a:t> for </a:t>
            </a:r>
            <a:r>
              <a:rPr lang="nb-NO" sz="2400" dirty="0" err="1" smtClean="0"/>
              <a:t>Reseach</a:t>
            </a:r>
            <a:r>
              <a:rPr lang="nb-NO" sz="2400" dirty="0" smtClean="0"/>
              <a:t> Data </a:t>
            </a:r>
            <a:r>
              <a:rPr lang="nb-NO" sz="2400" dirty="0" smtClean="0"/>
              <a:t>(NIRD)</a:t>
            </a:r>
            <a:endParaRPr lang="nb-NO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04" y="8557195"/>
            <a:ext cx="3415765" cy="4587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95003" y="6748214"/>
            <a:ext cx="6908153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PARTNERS</a:t>
            </a:r>
            <a:r>
              <a:rPr lang="en-US" smtClean="0"/>
              <a:t>: 18PM, SIGMA2/</a:t>
            </a:r>
            <a:r>
              <a:rPr lang="en-US" dirty="0" err="1" smtClean="0"/>
              <a:t>UiO</a:t>
            </a:r>
            <a:r>
              <a:rPr lang="en-US" dirty="0" smtClean="0"/>
              <a:t>, CSC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878" y="8398900"/>
            <a:ext cx="2181921" cy="133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32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Establishing a liaisons with:</a:t>
            </a:r>
          </a:p>
          <a:p>
            <a:pPr lvl="1"/>
            <a:r>
              <a:rPr lang="en-US" dirty="0"/>
              <a:t>T2.4 with regards to data sharing policies and GDPR </a:t>
            </a:r>
            <a:r>
              <a:rPr lang="en-US" dirty="0" smtClean="0"/>
              <a:t>compliance</a:t>
            </a:r>
            <a:endParaRPr lang="en-US" dirty="0"/>
          </a:p>
          <a:p>
            <a:pPr lvl="1"/>
            <a:r>
              <a:rPr lang="en-US" dirty="0"/>
              <a:t>Code of Conduct for sensitive data currently under development by the Life Science community </a:t>
            </a:r>
            <a:endParaRPr lang="en-US" dirty="0"/>
          </a:p>
          <a:p>
            <a:pPr marL="748800" lvl="1" indent="0">
              <a:buNone/>
            </a:pPr>
            <a:endParaRPr lang="en-US" dirty="0" smtClean="0"/>
          </a:p>
          <a:p>
            <a:r>
              <a:rPr lang="en-US" dirty="0" smtClean="0"/>
              <a:t>Strengthen the cooperation with the ELIXIR CC (T8.1)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E548F1-6D36-4902-B57A-69A845AA9B7E}" type="slidenum">
              <a:rPr lang="nb-NO" smtClean="0"/>
              <a:pPr/>
              <a:t>10</a:t>
            </a:fld>
            <a:endParaRPr lang="nb-NO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200" y="9035991"/>
            <a:ext cx="1173807" cy="71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26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Sensitive </a:t>
            </a:r>
            <a:r>
              <a:rPr lang="nn-NO" dirty="0" smtClean="0"/>
              <a:t>Data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nb-NO" smtClean="0"/>
              <a:t>WHAT IS IT? Personal Data revealing </a:t>
            </a:r>
            <a:r>
              <a:rPr lang="nb-NO" err="1" smtClean="0"/>
              <a:t>information</a:t>
            </a:r>
            <a:r>
              <a:rPr lang="nb-NO" smtClean="0"/>
              <a:t> </a:t>
            </a:r>
            <a:r>
              <a:rPr lang="nb-NO" err="1" smtClean="0"/>
              <a:t>regarding</a:t>
            </a:r>
            <a:r>
              <a:rPr lang="nb-NO" smtClean="0"/>
              <a:t> </a:t>
            </a:r>
            <a:r>
              <a:rPr lang="nb-NO" err="1" smtClean="0"/>
              <a:t>racial</a:t>
            </a:r>
            <a:r>
              <a:rPr lang="nb-NO" smtClean="0"/>
              <a:t> or </a:t>
            </a:r>
            <a:r>
              <a:rPr lang="nb-NO" err="1" smtClean="0"/>
              <a:t>ethnic</a:t>
            </a:r>
            <a:r>
              <a:rPr lang="nb-NO" smtClean="0"/>
              <a:t> </a:t>
            </a:r>
            <a:r>
              <a:rPr lang="nb-NO" err="1" smtClean="0"/>
              <a:t>origin</a:t>
            </a:r>
            <a:r>
              <a:rPr lang="nb-NO" smtClean="0"/>
              <a:t>, </a:t>
            </a:r>
            <a:r>
              <a:rPr lang="nb-NO" err="1" smtClean="0"/>
              <a:t>political</a:t>
            </a:r>
            <a:r>
              <a:rPr lang="nb-NO" smtClean="0"/>
              <a:t> opinions, </a:t>
            </a:r>
            <a:r>
              <a:rPr lang="nb-NO" err="1" smtClean="0"/>
              <a:t>religious</a:t>
            </a:r>
            <a:r>
              <a:rPr lang="nb-NO" smtClean="0"/>
              <a:t> or </a:t>
            </a:r>
            <a:r>
              <a:rPr lang="nb-NO" err="1" smtClean="0"/>
              <a:t>philosophical</a:t>
            </a:r>
            <a:r>
              <a:rPr lang="nb-NO" smtClean="0"/>
              <a:t> </a:t>
            </a:r>
            <a:r>
              <a:rPr lang="nb-NO" err="1" smtClean="0"/>
              <a:t>beliefs</a:t>
            </a:r>
            <a:r>
              <a:rPr lang="nb-NO" smtClean="0"/>
              <a:t>, trade-union </a:t>
            </a:r>
            <a:r>
              <a:rPr lang="nb-NO" err="1" smtClean="0"/>
              <a:t>membership</a:t>
            </a:r>
            <a:r>
              <a:rPr lang="nb-NO" smtClean="0"/>
              <a:t>, data </a:t>
            </a:r>
            <a:r>
              <a:rPr lang="nb-NO" err="1" smtClean="0"/>
              <a:t>concerning</a:t>
            </a:r>
            <a:r>
              <a:rPr lang="nb-NO" smtClean="0"/>
              <a:t> </a:t>
            </a:r>
            <a:r>
              <a:rPr lang="nb-NO" err="1" smtClean="0"/>
              <a:t>health</a:t>
            </a:r>
            <a:r>
              <a:rPr lang="nb-NO" smtClean="0"/>
              <a:t>, </a:t>
            </a:r>
            <a:r>
              <a:rPr lang="nb-NO" err="1" smtClean="0"/>
              <a:t>sexual</a:t>
            </a:r>
            <a:r>
              <a:rPr lang="nb-NO" smtClean="0"/>
              <a:t> </a:t>
            </a:r>
            <a:r>
              <a:rPr lang="nb-NO" err="1" smtClean="0"/>
              <a:t>life</a:t>
            </a:r>
            <a:r>
              <a:rPr lang="nb-NO" smtClean="0"/>
              <a:t>, </a:t>
            </a:r>
            <a:r>
              <a:rPr lang="nb-NO" err="1" smtClean="0"/>
              <a:t>childs</a:t>
            </a:r>
            <a:r>
              <a:rPr lang="nb-NO" smtClean="0"/>
              <a:t> </a:t>
            </a:r>
            <a:r>
              <a:rPr lang="nb-NO" err="1" smtClean="0"/>
              <a:t>ect</a:t>
            </a:r>
            <a:r>
              <a:rPr lang="nb-NO" smtClean="0"/>
              <a:t>... </a:t>
            </a:r>
          </a:p>
          <a:p>
            <a:pPr marL="0" indent="0">
              <a:lnSpc>
                <a:spcPct val="120000"/>
              </a:lnSpc>
              <a:buNone/>
            </a:pPr>
            <a:endParaRPr lang="nb-NO" smtClean="0"/>
          </a:p>
          <a:p>
            <a:r>
              <a:rPr lang="en-US" smtClean="0"/>
              <a:t>Regulated by the coming GDPR (May 2018):</a:t>
            </a:r>
          </a:p>
          <a:p>
            <a:pPr lvl="1">
              <a:buFont typeface="Wingdings" charset="2"/>
              <a:buChar char="q"/>
            </a:pPr>
            <a:r>
              <a:rPr lang="en-US" sz="2400" smtClean="0"/>
              <a:t>Stronger safeguards to protect privacy</a:t>
            </a:r>
          </a:p>
          <a:p>
            <a:pPr lvl="1">
              <a:buFont typeface="Wingdings" charset="2"/>
              <a:buChar char="q"/>
            </a:pPr>
            <a:r>
              <a:rPr lang="en-US" sz="2400" smtClean="0"/>
              <a:t>More opportunities to share</a:t>
            </a:r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E548F1-6D36-4902-B57A-69A845AA9B7E}" type="slidenum">
              <a:rPr lang="nb-NO" smtClean="0"/>
              <a:pPr/>
              <a:t>2</a:t>
            </a:fld>
            <a:endParaRPr lang="nb-NO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192" y="9035991"/>
            <a:ext cx="1173807" cy="71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smtClean="0"/>
              <a:t>IT Solutions for sensitive data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Local / Special services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/>
              <a:t>I</a:t>
            </a:r>
            <a:r>
              <a:rPr lang="en-US" dirty="0" smtClean="0"/>
              <a:t>nitiatives to implement solutions that allow cross-borders research on sensitive data , community specific, biobanks</a:t>
            </a:r>
            <a:endParaRPr lang="en-US" dirty="0" smtClean="0"/>
          </a:p>
          <a:p>
            <a:pPr>
              <a:lnSpc>
                <a:spcPct val="120000"/>
              </a:lnSpc>
            </a:pP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smtClean="0"/>
              <a:t>Our VISION / Our mission: a network of fully interoperable services for the benefit of single users</a:t>
            </a:r>
            <a:r>
              <a:rPr lang="en-US" dirty="0" smtClean="0"/>
              <a:t>, user communities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E548F1-6D36-4902-B57A-69A845AA9B7E}" type="slidenum">
              <a:rPr lang="nb-NO" smtClean="0"/>
              <a:pPr/>
              <a:t>3</a:t>
            </a:fld>
            <a:endParaRPr lang="nb-NO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200" y="9035991"/>
            <a:ext cx="1173807" cy="71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0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712" y="661307"/>
            <a:ext cx="12436337" cy="769441"/>
          </a:xfrm>
        </p:spPr>
        <p:txBody>
          <a:bodyPr/>
          <a:lstStyle/>
          <a:p>
            <a:r>
              <a:rPr lang="nn-NO" smtClean="0"/>
              <a:t>TSD - </a:t>
            </a:r>
            <a:r>
              <a:rPr lang="nn-NO"/>
              <a:t>N</a:t>
            </a:r>
            <a:r>
              <a:rPr lang="nn-NO" smtClean="0"/>
              <a:t>orwegian Services for Sensitive Data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621375" y="9105363"/>
            <a:ext cx="682915" cy="169277"/>
          </a:xfrm>
        </p:spPr>
        <p:txBody>
          <a:bodyPr/>
          <a:lstStyle/>
          <a:p>
            <a:fld id="{0AE548F1-6D36-4902-B57A-69A845AA9B7E}" type="slidenum">
              <a:rPr lang="nb-NO" smtClean="0"/>
              <a:pPr/>
              <a:t>4</a:t>
            </a:fld>
            <a:endParaRPr lang="nb-NO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281" y="7658282"/>
            <a:ext cx="903188" cy="1087081"/>
          </a:xfrm>
          <a:prstGeom prst="rect">
            <a:avLst/>
          </a:prstGeom>
        </p:spPr>
      </p:pic>
      <p:sp>
        <p:nvSpPr>
          <p:cNvPr id="8" name="CustomShape 7"/>
          <p:cNvSpPr/>
          <p:nvPr/>
        </p:nvSpPr>
        <p:spPr>
          <a:xfrm>
            <a:off x="4747165" y="2572527"/>
            <a:ext cx="6372000" cy="6120360"/>
          </a:xfrm>
          <a:prstGeom prst="ellipse">
            <a:avLst/>
          </a:prstGeom>
          <a:noFill/>
          <a:ln w="127000">
            <a:solidFill>
              <a:srgbClr val="FF340F"/>
            </a:solidFill>
            <a:round/>
          </a:ln>
          <a:scene3d>
            <a:camera prst="orthographicFront"/>
            <a:lightRig rig="threePt" dir="t"/>
          </a:scene3d>
          <a:sp3d>
            <a:bevelT prst="angle"/>
          </a:sp3d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912" y="6792897"/>
            <a:ext cx="1366353" cy="1366353"/>
          </a:xfrm>
          <a:prstGeom prst="rect">
            <a:avLst/>
          </a:prstGeom>
        </p:spPr>
      </p:pic>
      <p:sp>
        <p:nvSpPr>
          <p:cNvPr id="10" name="Bent-Up Arrow 9"/>
          <p:cNvSpPr/>
          <p:nvPr/>
        </p:nvSpPr>
        <p:spPr>
          <a:xfrm rot="16200000" flipV="1">
            <a:off x="2562133" y="5403645"/>
            <a:ext cx="1463188" cy="1199228"/>
          </a:xfrm>
          <a:prstGeom prst="bentUpArrow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994" y="4299942"/>
            <a:ext cx="1363808" cy="21083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593" y="2313160"/>
            <a:ext cx="2251551" cy="27395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709" y="6542796"/>
            <a:ext cx="1828073" cy="20189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303" y="5081677"/>
            <a:ext cx="2448192" cy="1365632"/>
          </a:xfrm>
          <a:prstGeom prst="rect">
            <a:avLst/>
          </a:prstGeom>
        </p:spPr>
      </p:pic>
      <p:cxnSp>
        <p:nvCxnSpPr>
          <p:cNvPr id="15" name="Elbow Connector 14"/>
          <p:cNvCxnSpPr/>
          <p:nvPr/>
        </p:nvCxnSpPr>
        <p:spPr>
          <a:xfrm rot="5400000" flipH="1" flipV="1">
            <a:off x="7169153" y="3265385"/>
            <a:ext cx="1079302" cy="989812"/>
          </a:xfrm>
          <a:prstGeom prst="bentConnector3">
            <a:avLst>
              <a:gd name="adj1" fmla="val 100063"/>
            </a:avLst>
          </a:prstGeom>
          <a:ln w="63500"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/>
          <p:nvPr/>
        </p:nvCxnSpPr>
        <p:spPr>
          <a:xfrm rot="16200000" flipH="1">
            <a:off x="7098199" y="6523944"/>
            <a:ext cx="1152798" cy="921400"/>
          </a:xfrm>
          <a:prstGeom prst="bentConnector3">
            <a:avLst>
              <a:gd name="adj1" fmla="val 100476"/>
            </a:avLst>
          </a:prstGeom>
          <a:ln w="63500"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531994" y="6542796"/>
            <a:ext cx="1447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mtClean="0"/>
              <a:t>VIRTUAL HOTEL </a:t>
            </a:r>
            <a:endParaRPr lang="en-US" sz="1600" b="1"/>
          </a:p>
        </p:txBody>
      </p:sp>
      <p:sp>
        <p:nvSpPr>
          <p:cNvPr id="18" name="TextBox 17"/>
          <p:cNvSpPr txBox="1"/>
          <p:nvPr/>
        </p:nvSpPr>
        <p:spPr>
          <a:xfrm>
            <a:off x="8680147" y="4920580"/>
            <a:ext cx="1447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mtClean="0"/>
              <a:t>HPC</a:t>
            </a:r>
            <a:endParaRPr lang="en-US" sz="1600" b="1"/>
          </a:p>
        </p:txBody>
      </p:sp>
      <p:sp>
        <p:nvSpPr>
          <p:cNvPr id="19" name="TextBox 18"/>
          <p:cNvSpPr txBox="1"/>
          <p:nvPr/>
        </p:nvSpPr>
        <p:spPr>
          <a:xfrm>
            <a:off x="8565360" y="6023909"/>
            <a:ext cx="1447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mtClean="0"/>
              <a:t>CENTRAL STORAGE</a:t>
            </a:r>
            <a:endParaRPr lang="en-US" sz="1600" b="1"/>
          </a:p>
        </p:txBody>
      </p:sp>
      <p:sp>
        <p:nvSpPr>
          <p:cNvPr id="20" name="TextBox 19"/>
          <p:cNvSpPr txBox="1"/>
          <p:nvPr/>
        </p:nvSpPr>
        <p:spPr>
          <a:xfrm>
            <a:off x="3515750" y="4281459"/>
            <a:ext cx="1447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mtClean="0"/>
              <a:t>GATEWAYS </a:t>
            </a:r>
          </a:p>
          <a:p>
            <a:r>
              <a:rPr lang="en-US" sz="1600" b="1" smtClean="0"/>
              <a:t>2-FACTORT AUTH</a:t>
            </a:r>
            <a:endParaRPr lang="en-US" sz="1600" b="1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200" y="9035991"/>
            <a:ext cx="1173807" cy="71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8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ePouta Architecture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0241" y="7828050"/>
            <a:ext cx="918916" cy="316089"/>
          </a:xfrm>
          <a:prstGeom prst="rect">
            <a:avLst/>
          </a:prstGeom>
        </p:spPr>
        <p:txBody>
          <a:bodyPr/>
          <a:lstStyle/>
          <a:p>
            <a:fld id="{2F447B4E-C7E0-428A-83CC-60F8EBCC05E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sc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799999" y="1443055"/>
            <a:ext cx="1204801" cy="6865903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409" dirty="0"/>
          </a:p>
        </p:txBody>
      </p:sp>
      <p:sp>
        <p:nvSpPr>
          <p:cNvPr id="10" name="Rectangle 9"/>
          <p:cNvSpPr/>
          <p:nvPr/>
        </p:nvSpPr>
        <p:spPr>
          <a:xfrm>
            <a:off x="0" y="1443055"/>
            <a:ext cx="1204801" cy="6865903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409" dirty="0"/>
          </a:p>
        </p:txBody>
      </p:sp>
      <p:pic>
        <p:nvPicPr>
          <p:cNvPr id="6" name="Picture 5" descr="Screen Shot 2017-11-30 at 16.30.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349" y="590649"/>
            <a:ext cx="13007469" cy="79577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200" y="9035991"/>
            <a:ext cx="1173807" cy="71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1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WP 6.6 – </a:t>
            </a:r>
            <a:r>
              <a:rPr lang="en-US" dirty="0" smtClean="0"/>
              <a:t>High-level</a:t>
            </a:r>
            <a:r>
              <a:rPr lang="nn-NO" dirty="0" smtClean="0"/>
              <a:t> </a:t>
            </a:r>
            <a:r>
              <a:rPr lang="nn-NO" dirty="0" err="1" smtClean="0"/>
              <a:t>objectives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Fostering </a:t>
            </a:r>
            <a:r>
              <a:rPr lang="en-US" dirty="0"/>
              <a:t>the provisioning and usage of production quality services designed to provide secure </a:t>
            </a:r>
            <a:r>
              <a:rPr lang="en-US" dirty="0" smtClean="0"/>
              <a:t>IT-platforms </a:t>
            </a:r>
            <a:r>
              <a:rPr lang="en-US" dirty="0"/>
              <a:t>for generic sensitive data processing to single users and user </a:t>
            </a:r>
            <a:r>
              <a:rPr lang="en-US" dirty="0" smtClean="0"/>
              <a:t>communities</a:t>
            </a:r>
          </a:p>
          <a:p>
            <a:pPr marL="0" indent="0">
              <a:lnSpc>
                <a:spcPct val="120000"/>
              </a:lnSpc>
              <a:buNone/>
            </a:pPr>
            <a:endParaRPr lang="nb-NO" dirty="0" smtClean="0"/>
          </a:p>
          <a:p>
            <a:pPr>
              <a:lnSpc>
                <a:spcPct val="120000"/>
              </a:lnSpc>
            </a:pPr>
            <a:r>
              <a:rPr lang="en-US" dirty="0" smtClean="0"/>
              <a:t>Enhancing the integration with other services , especially services in the EOSC-HUB</a:t>
            </a:r>
          </a:p>
          <a:p>
            <a:pPr marL="0" indent="0">
              <a:lnSpc>
                <a:spcPct val="120000"/>
              </a:lnSpc>
              <a:buNone/>
            </a:pPr>
            <a:endParaRPr lang="nb-NO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E548F1-6D36-4902-B57A-69A845AA9B7E}" type="slidenum">
              <a:rPr lang="nb-NO" smtClean="0"/>
              <a:pPr/>
              <a:t>6</a:t>
            </a:fld>
            <a:endParaRPr lang="nb-NO"/>
          </a:p>
        </p:txBody>
      </p:sp>
      <p:sp>
        <p:nvSpPr>
          <p:cNvPr id="5" name="TextBox 4"/>
          <p:cNvSpPr txBox="1"/>
          <p:nvPr/>
        </p:nvSpPr>
        <p:spPr>
          <a:xfrm>
            <a:off x="1245816" y="7489001"/>
            <a:ext cx="11542013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NB: The task will start in M13.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200" y="9035991"/>
            <a:ext cx="1173807" cy="71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2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</a:t>
            </a:r>
            <a:r>
              <a:rPr lang="en-US" dirty="0" smtClean="0"/>
              <a:t>milestones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301" y="2862670"/>
            <a:ext cx="11542013" cy="5685744"/>
          </a:xfrm>
        </p:spPr>
        <p:txBody>
          <a:bodyPr>
            <a:normAutofit/>
          </a:bodyPr>
          <a:lstStyle/>
          <a:p>
            <a:r>
              <a:rPr lang="en-US" i="1" dirty="0"/>
              <a:t>Expanding the computing capacity by allowing computing on </a:t>
            </a:r>
            <a:r>
              <a:rPr lang="en-US" i="1" dirty="0" err="1"/>
              <a:t>ePouta</a:t>
            </a:r>
            <a:r>
              <a:rPr lang="en-US" i="1" dirty="0"/>
              <a:t> instances </a:t>
            </a:r>
            <a:r>
              <a:rPr lang="en-US" i="1" dirty="0" smtClean="0"/>
              <a:t>from </a:t>
            </a:r>
            <a:r>
              <a:rPr lang="en-US" i="1" dirty="0"/>
              <a:t>TSD resources</a:t>
            </a:r>
            <a:r>
              <a:rPr lang="en-US" dirty="0"/>
              <a:t> </a:t>
            </a:r>
            <a:r>
              <a:rPr lang="en-US" dirty="0" smtClean="0"/>
              <a:t>(integration TSD-</a:t>
            </a:r>
            <a:r>
              <a:rPr lang="en-US" dirty="0" err="1" smtClean="0"/>
              <a:t>ePOUTA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i="1" dirty="0"/>
              <a:t>Enabling publication of anonymized metadata on central repositories</a:t>
            </a:r>
            <a:r>
              <a:rPr lang="en-US" dirty="0"/>
              <a:t> </a:t>
            </a:r>
            <a:r>
              <a:rPr lang="en-US" dirty="0" smtClean="0"/>
              <a:t>(integration with B2SHARE/B2FIND/B2ACCESS)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i="1" dirty="0"/>
              <a:t>Ensure interoperability of the secure servers so that data processing workflows can be exchanged between services by enabling a common Registry for secure Docker containers</a:t>
            </a:r>
            <a:r>
              <a:rPr lang="en-US" dirty="0"/>
              <a:t> (integration with the </a:t>
            </a:r>
            <a:r>
              <a:rPr lang="en-US" dirty="0" smtClean="0"/>
              <a:t>UDOCKER?)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E548F1-6D36-4902-B57A-69A845AA9B7E}" type="slidenum">
              <a:rPr lang="nb-NO" smtClean="0"/>
              <a:pPr/>
              <a:t>7</a:t>
            </a:fld>
            <a:endParaRPr lang="nb-NO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200" y="9035991"/>
            <a:ext cx="1173807" cy="71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3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9184203" y="9038673"/>
            <a:ext cx="2925604" cy="51920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9C5286-9A99-C141-AF71-FF3EE76F005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7" name="Rektangel 6"/>
          <p:cNvSpPr/>
          <p:nvPr/>
        </p:nvSpPr>
        <p:spPr>
          <a:xfrm>
            <a:off x="1060" y="-4671"/>
            <a:ext cx="13002682" cy="1706442"/>
          </a:xfrm>
          <a:prstGeom prst="rect">
            <a:avLst/>
          </a:prstGeom>
          <a:solidFill>
            <a:srgbClr val="FFE0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408"/>
          </a:p>
        </p:txBody>
      </p:sp>
      <p:sp>
        <p:nvSpPr>
          <p:cNvPr id="9" name="TextBox 8"/>
          <p:cNvSpPr txBox="1"/>
          <p:nvPr/>
        </p:nvSpPr>
        <p:spPr>
          <a:xfrm>
            <a:off x="461112" y="524203"/>
            <a:ext cx="10400622" cy="7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50" b="1" smtClean="0"/>
              <a:t>INTEGRATION </a:t>
            </a:r>
            <a:r>
              <a:rPr lang="en-US" sz="4550" b="1"/>
              <a:t>TSD-</a:t>
            </a:r>
            <a:r>
              <a:rPr lang="en-US" sz="4550" b="1" err="1"/>
              <a:t>ePUOTA</a:t>
            </a:r>
            <a:endParaRPr lang="en-US" sz="4550" b="1"/>
          </a:p>
        </p:txBody>
      </p:sp>
      <p:sp>
        <p:nvSpPr>
          <p:cNvPr id="11" name="TextBox 10"/>
          <p:cNvSpPr txBox="1"/>
          <p:nvPr/>
        </p:nvSpPr>
        <p:spPr>
          <a:xfrm>
            <a:off x="644919" y="2512358"/>
            <a:ext cx="11714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Use case scenario: </a:t>
            </a:r>
            <a:r>
              <a:rPr lang="en-US" sz="2800" i="1" dirty="0"/>
              <a:t>The user need more computing capability. </a:t>
            </a:r>
          </a:p>
        </p:txBody>
      </p:sp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114" y="4285352"/>
            <a:ext cx="8831892" cy="26294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45816" y="7473424"/>
            <a:ext cx="11114066" cy="1632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FF0000"/>
                </a:solidFill>
              </a:rPr>
              <a:t>The TSD closed network is expanded into the </a:t>
            </a:r>
            <a:r>
              <a:rPr lang="en-US" sz="2800" i="1" err="1" smtClean="0">
                <a:solidFill>
                  <a:srgbClr val="FF0000"/>
                </a:solidFill>
              </a:rPr>
              <a:t>ePouta</a:t>
            </a:r>
            <a:r>
              <a:rPr lang="en-US" sz="2800" i="1" smtClean="0">
                <a:solidFill>
                  <a:srgbClr val="FF0000"/>
                </a:solidFill>
              </a:rPr>
              <a:t> </a:t>
            </a:r>
            <a:r>
              <a:rPr lang="en-US" sz="2800" i="1">
                <a:solidFill>
                  <a:srgbClr val="FF0000"/>
                </a:solidFill>
              </a:rPr>
              <a:t>secure cloud infrastructure. </a:t>
            </a:r>
          </a:p>
          <a:p>
            <a:endParaRPr lang="en-US" sz="4408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200" y="9035991"/>
            <a:ext cx="1173807" cy="71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8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9184203" y="8428904"/>
            <a:ext cx="2925604" cy="51920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9C5286-9A99-C141-AF71-FF3EE76F005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Rektangel 6"/>
          <p:cNvSpPr/>
          <p:nvPr/>
        </p:nvSpPr>
        <p:spPr>
          <a:xfrm>
            <a:off x="1060" y="-4671"/>
            <a:ext cx="13002682" cy="1706442"/>
          </a:xfrm>
          <a:prstGeom prst="rect">
            <a:avLst/>
          </a:prstGeom>
          <a:solidFill>
            <a:srgbClr val="FFE0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408"/>
          </a:p>
        </p:txBody>
      </p:sp>
      <p:sp>
        <p:nvSpPr>
          <p:cNvPr id="9" name="TextBox 8"/>
          <p:cNvSpPr txBox="1"/>
          <p:nvPr/>
        </p:nvSpPr>
        <p:spPr>
          <a:xfrm>
            <a:off x="440158" y="168767"/>
            <a:ext cx="11161023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50" b="1" smtClean="0"/>
              <a:t>INTEGRATION </a:t>
            </a:r>
            <a:r>
              <a:rPr lang="en-US" sz="4550" b="1"/>
              <a:t>WITH THE </a:t>
            </a:r>
            <a:r>
              <a:rPr lang="en-US" sz="4550" b="1" smtClean="0"/>
              <a:t>B2SHARE/B2ACCESS/B2FIND</a:t>
            </a:r>
            <a:endParaRPr lang="en-US" sz="4550" b="1"/>
          </a:p>
        </p:txBody>
      </p:sp>
      <p:sp>
        <p:nvSpPr>
          <p:cNvPr id="11" name="TextBox 10"/>
          <p:cNvSpPr txBox="1"/>
          <p:nvPr/>
        </p:nvSpPr>
        <p:spPr>
          <a:xfrm>
            <a:off x="461112" y="1977296"/>
            <a:ext cx="117149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Use case scenario: </a:t>
            </a:r>
            <a:r>
              <a:rPr lang="en-US" sz="2800" i="1" dirty="0"/>
              <a:t>Users wants to make the anonymized metadata available on public repository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4315565" y="3811389"/>
            <a:ext cx="1247357" cy="3392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>
                <a:solidFill>
                  <a:schemeClr val="tx1"/>
                </a:solidFill>
              </a:rPr>
              <a:t>B2Access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4315563" y="4492258"/>
            <a:ext cx="1662822" cy="3392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>
                <a:solidFill>
                  <a:schemeClr val="tx1"/>
                </a:solidFill>
              </a:rPr>
              <a:t>B2Access </a:t>
            </a:r>
            <a:r>
              <a:rPr lang="en-US" sz="1493" err="1">
                <a:solidFill>
                  <a:schemeClr val="tx1"/>
                </a:solidFill>
              </a:rPr>
              <a:t>IdP</a:t>
            </a:r>
            <a:endParaRPr lang="en-US" sz="1493">
              <a:solidFill>
                <a:schemeClr val="tx1"/>
              </a:solidFill>
            </a:endParaRPr>
          </a:p>
        </p:txBody>
      </p:sp>
      <p:cxnSp>
        <p:nvCxnSpPr>
          <p:cNvPr id="77" name="Straight Arrow Connector 76"/>
          <p:cNvCxnSpPr/>
          <p:nvPr/>
        </p:nvCxnSpPr>
        <p:spPr>
          <a:xfrm flipH="1" flipV="1">
            <a:off x="3879598" y="3981009"/>
            <a:ext cx="435967" cy="1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 flipV="1">
            <a:off x="3884089" y="4678836"/>
            <a:ext cx="435967" cy="1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4939243" y="4150627"/>
            <a:ext cx="0" cy="366181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 79"/>
          <p:cNvGrpSpPr/>
          <p:nvPr/>
        </p:nvGrpSpPr>
        <p:grpSpPr>
          <a:xfrm>
            <a:off x="6027708" y="5727782"/>
            <a:ext cx="6704027" cy="2941998"/>
            <a:chOff x="4467737" y="3603335"/>
            <a:chExt cx="5896304" cy="2853379"/>
          </a:xfrm>
        </p:grpSpPr>
        <p:sp>
          <p:nvSpPr>
            <p:cNvPr id="81" name="Rectangle 80"/>
            <p:cNvSpPr/>
            <p:nvPr/>
          </p:nvSpPr>
          <p:spPr>
            <a:xfrm>
              <a:off x="4467737" y="3603335"/>
              <a:ext cx="5896304" cy="2853379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cxnSp>
          <p:nvCxnSpPr>
            <p:cNvPr id="82" name="Straight Connector 81"/>
            <p:cNvCxnSpPr/>
            <p:nvPr/>
          </p:nvCxnSpPr>
          <p:spPr>
            <a:xfrm flipH="1" flipV="1">
              <a:off x="6531006" y="5245326"/>
              <a:ext cx="1699988" cy="38396"/>
            </a:xfrm>
            <a:prstGeom prst="line">
              <a:avLst/>
            </a:prstGeom>
            <a:ln w="762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3" name="Group 82"/>
            <p:cNvGrpSpPr/>
            <p:nvPr/>
          </p:nvGrpSpPr>
          <p:grpSpPr>
            <a:xfrm>
              <a:off x="8600741" y="3908544"/>
              <a:ext cx="1579943" cy="2431464"/>
              <a:chOff x="6308645" y="3884160"/>
              <a:chExt cx="1579943" cy="2431464"/>
            </a:xfrm>
          </p:grpSpPr>
          <p:sp>
            <p:nvSpPr>
              <p:cNvPr id="101" name="Rectangle 100"/>
              <p:cNvSpPr/>
              <p:nvPr/>
            </p:nvSpPr>
            <p:spPr>
              <a:xfrm>
                <a:off x="6308645" y="3884160"/>
                <a:ext cx="1579943" cy="2431464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93"/>
              </a:p>
            </p:txBody>
          </p:sp>
          <p:grpSp>
            <p:nvGrpSpPr>
              <p:cNvPr id="102" name="Group 101"/>
              <p:cNvGrpSpPr/>
              <p:nvPr/>
            </p:nvGrpSpPr>
            <p:grpSpPr>
              <a:xfrm>
                <a:off x="6478836" y="4890005"/>
                <a:ext cx="1282262" cy="910615"/>
                <a:chOff x="8660525" y="5248447"/>
                <a:chExt cx="1282262" cy="910615"/>
              </a:xfrm>
            </p:grpSpPr>
            <p:sp>
              <p:nvSpPr>
                <p:cNvPr id="105" name="Rounded Rectangle 104"/>
                <p:cNvSpPr/>
                <p:nvPr/>
              </p:nvSpPr>
              <p:spPr>
                <a:xfrm>
                  <a:off x="8660525" y="5248447"/>
                  <a:ext cx="1282262" cy="910615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93"/>
                </a:p>
              </p:txBody>
            </p:sp>
            <p:sp>
              <p:nvSpPr>
                <p:cNvPr id="106" name="Rectangle 105"/>
                <p:cNvSpPr/>
                <p:nvPr/>
              </p:nvSpPr>
              <p:spPr>
                <a:xfrm>
                  <a:off x="8786649" y="5623035"/>
                  <a:ext cx="157655" cy="178676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93"/>
                </a:p>
              </p:txBody>
            </p:sp>
            <p:sp>
              <p:nvSpPr>
                <p:cNvPr id="107" name="Rectangle 106"/>
                <p:cNvSpPr/>
                <p:nvPr/>
              </p:nvSpPr>
              <p:spPr>
                <a:xfrm>
                  <a:off x="9007366" y="5623035"/>
                  <a:ext cx="157655" cy="178676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93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9228083" y="5623035"/>
                  <a:ext cx="157655" cy="178676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93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9448800" y="5623035"/>
                  <a:ext cx="157655" cy="178676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93"/>
                </a:p>
              </p:txBody>
            </p:sp>
            <p:sp>
              <p:nvSpPr>
                <p:cNvPr id="110" name="Rectangle 109"/>
                <p:cNvSpPr/>
                <p:nvPr/>
              </p:nvSpPr>
              <p:spPr>
                <a:xfrm>
                  <a:off x="9669517" y="5623035"/>
                  <a:ext cx="157655" cy="178676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93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8786649" y="5880538"/>
                  <a:ext cx="157655" cy="178676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93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9007366" y="5880538"/>
                  <a:ext cx="157655" cy="178676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93"/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9228083" y="5880538"/>
                  <a:ext cx="157655" cy="178676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93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9448800" y="5880538"/>
                  <a:ext cx="157655" cy="178676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93"/>
                </a:p>
              </p:txBody>
            </p:sp>
            <p:sp>
              <p:nvSpPr>
                <p:cNvPr id="115" name="Rectangle 114"/>
                <p:cNvSpPr/>
                <p:nvPr/>
              </p:nvSpPr>
              <p:spPr>
                <a:xfrm>
                  <a:off x="9669517" y="5880538"/>
                  <a:ext cx="157655" cy="178676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93"/>
                </a:p>
              </p:txBody>
            </p:sp>
            <p:sp>
              <p:nvSpPr>
                <p:cNvPr id="116" name="TextBox 115"/>
                <p:cNvSpPr txBox="1"/>
                <p:nvPr/>
              </p:nvSpPr>
              <p:spPr>
                <a:xfrm>
                  <a:off x="9017873" y="5248448"/>
                  <a:ext cx="509245" cy="3123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93"/>
                    <a:t>Data</a:t>
                  </a:r>
                </a:p>
              </p:txBody>
            </p:sp>
          </p:grpSp>
          <p:sp>
            <p:nvSpPr>
              <p:cNvPr id="103" name="TextBox 102"/>
              <p:cNvSpPr txBox="1"/>
              <p:nvPr/>
            </p:nvSpPr>
            <p:spPr>
              <a:xfrm>
                <a:off x="6836185" y="5849189"/>
                <a:ext cx="442981" cy="3123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93"/>
                  <a:t>PXX</a:t>
                </a:r>
              </a:p>
            </p:txBody>
          </p:sp>
          <p:pic>
            <p:nvPicPr>
              <p:cNvPr id="104" name="Picture 10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45980" y="3968952"/>
                <a:ext cx="745581" cy="745581"/>
              </a:xfrm>
              <a:prstGeom prst="rect">
                <a:avLst/>
              </a:prstGeom>
            </p:spPr>
          </p:pic>
        </p:grpSp>
        <p:grpSp>
          <p:nvGrpSpPr>
            <p:cNvPr id="84" name="Group 83"/>
            <p:cNvGrpSpPr/>
            <p:nvPr/>
          </p:nvGrpSpPr>
          <p:grpSpPr>
            <a:xfrm>
              <a:off x="4600402" y="3914387"/>
              <a:ext cx="1579943" cy="2431464"/>
              <a:chOff x="2308306" y="3890003"/>
              <a:chExt cx="1579943" cy="2431464"/>
            </a:xfrm>
          </p:grpSpPr>
          <p:sp>
            <p:nvSpPr>
              <p:cNvPr id="85" name="Rectangle 84"/>
              <p:cNvSpPr/>
              <p:nvPr/>
            </p:nvSpPr>
            <p:spPr>
              <a:xfrm>
                <a:off x="2308306" y="3890003"/>
                <a:ext cx="1579943" cy="2431464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93"/>
              </a:p>
            </p:txBody>
          </p:sp>
          <p:grpSp>
            <p:nvGrpSpPr>
              <p:cNvPr id="86" name="Group 85"/>
              <p:cNvGrpSpPr/>
              <p:nvPr/>
            </p:nvGrpSpPr>
            <p:grpSpPr>
              <a:xfrm>
                <a:off x="2478497" y="4895848"/>
                <a:ext cx="1282262" cy="910615"/>
                <a:chOff x="8660525" y="5248447"/>
                <a:chExt cx="1282262" cy="910615"/>
              </a:xfrm>
            </p:grpSpPr>
            <p:sp>
              <p:nvSpPr>
                <p:cNvPr id="89" name="Rounded Rectangle 88"/>
                <p:cNvSpPr/>
                <p:nvPr/>
              </p:nvSpPr>
              <p:spPr>
                <a:xfrm>
                  <a:off x="8660525" y="5248447"/>
                  <a:ext cx="1282262" cy="910615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93"/>
                </a:p>
              </p:txBody>
            </p:sp>
            <p:sp>
              <p:nvSpPr>
                <p:cNvPr id="90" name="Rectangle 89"/>
                <p:cNvSpPr/>
                <p:nvPr/>
              </p:nvSpPr>
              <p:spPr>
                <a:xfrm>
                  <a:off x="8786649" y="5623035"/>
                  <a:ext cx="157655" cy="178676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93"/>
                </a:p>
              </p:txBody>
            </p:sp>
            <p:sp>
              <p:nvSpPr>
                <p:cNvPr id="91" name="Rectangle 90"/>
                <p:cNvSpPr/>
                <p:nvPr/>
              </p:nvSpPr>
              <p:spPr>
                <a:xfrm>
                  <a:off x="9007366" y="5623035"/>
                  <a:ext cx="157655" cy="178676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93"/>
                </a:p>
              </p:txBody>
            </p:sp>
            <p:sp>
              <p:nvSpPr>
                <p:cNvPr id="92" name="Rectangle 91"/>
                <p:cNvSpPr/>
                <p:nvPr/>
              </p:nvSpPr>
              <p:spPr>
                <a:xfrm>
                  <a:off x="9228083" y="5623035"/>
                  <a:ext cx="157655" cy="178676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93"/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9448800" y="5623035"/>
                  <a:ext cx="157655" cy="178676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93"/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9669517" y="5623035"/>
                  <a:ext cx="157655" cy="178676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93"/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8786649" y="5880538"/>
                  <a:ext cx="157655" cy="178676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93"/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9007366" y="5880538"/>
                  <a:ext cx="157655" cy="178676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93"/>
                </a:p>
              </p:txBody>
            </p:sp>
            <p:sp>
              <p:nvSpPr>
                <p:cNvPr id="97" name="Rectangle 96"/>
                <p:cNvSpPr/>
                <p:nvPr/>
              </p:nvSpPr>
              <p:spPr>
                <a:xfrm>
                  <a:off x="9228083" y="5880538"/>
                  <a:ext cx="157655" cy="178676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93"/>
                </a:p>
              </p:txBody>
            </p:sp>
            <p:sp>
              <p:nvSpPr>
                <p:cNvPr id="98" name="Rectangle 97"/>
                <p:cNvSpPr/>
                <p:nvPr/>
              </p:nvSpPr>
              <p:spPr>
                <a:xfrm>
                  <a:off x="9448800" y="5880538"/>
                  <a:ext cx="157655" cy="178676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93"/>
                </a:p>
              </p:txBody>
            </p:sp>
            <p:sp>
              <p:nvSpPr>
                <p:cNvPr id="99" name="Rectangle 98"/>
                <p:cNvSpPr/>
                <p:nvPr/>
              </p:nvSpPr>
              <p:spPr>
                <a:xfrm>
                  <a:off x="9669517" y="5880538"/>
                  <a:ext cx="157655" cy="178676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93"/>
                </a:p>
              </p:txBody>
            </p:sp>
            <p:sp>
              <p:nvSpPr>
                <p:cNvPr id="100" name="TextBox 99"/>
                <p:cNvSpPr txBox="1"/>
                <p:nvPr/>
              </p:nvSpPr>
              <p:spPr>
                <a:xfrm>
                  <a:off x="9017873" y="5248448"/>
                  <a:ext cx="509245" cy="3123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93"/>
                    <a:t>Data</a:t>
                  </a:r>
                </a:p>
              </p:txBody>
            </p:sp>
          </p:grpSp>
          <p:sp>
            <p:nvSpPr>
              <p:cNvPr id="87" name="TextBox 86"/>
              <p:cNvSpPr txBox="1"/>
              <p:nvPr/>
            </p:nvSpPr>
            <p:spPr>
              <a:xfrm>
                <a:off x="2762276" y="5800191"/>
                <a:ext cx="576568" cy="312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93"/>
                  <a:t>PYY</a:t>
                </a:r>
              </a:p>
            </p:txBody>
          </p:sp>
          <p:pic>
            <p:nvPicPr>
              <p:cNvPr id="88" name="Picture 8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45641" y="3974795"/>
                <a:ext cx="745581" cy="745581"/>
              </a:xfrm>
              <a:prstGeom prst="rect">
                <a:avLst/>
              </a:prstGeom>
            </p:spPr>
          </p:pic>
        </p:grpSp>
      </p:grpSp>
      <p:sp>
        <p:nvSpPr>
          <p:cNvPr id="117" name="Rounded Rectangle 116"/>
          <p:cNvSpPr/>
          <p:nvPr/>
        </p:nvSpPr>
        <p:spPr>
          <a:xfrm>
            <a:off x="256324" y="3654782"/>
            <a:ext cx="1443956" cy="12679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>
                <a:solidFill>
                  <a:schemeClr val="tx1"/>
                </a:solidFill>
              </a:rPr>
              <a:t>B2Find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2398814" y="3651870"/>
            <a:ext cx="1443956" cy="12679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>
                <a:solidFill>
                  <a:schemeClr val="tx1"/>
                </a:solidFill>
              </a:rPr>
              <a:t>B2share</a:t>
            </a:r>
          </a:p>
        </p:txBody>
      </p:sp>
      <p:cxnSp>
        <p:nvCxnSpPr>
          <p:cNvPr id="119" name="Straight Arrow Connector 118"/>
          <p:cNvCxnSpPr/>
          <p:nvPr/>
        </p:nvCxnSpPr>
        <p:spPr>
          <a:xfrm flipH="1">
            <a:off x="1700278" y="4285819"/>
            <a:ext cx="698533" cy="2912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133" idx="0"/>
          </p:cNvCxnSpPr>
          <p:nvPr/>
        </p:nvCxnSpPr>
        <p:spPr>
          <a:xfrm flipV="1">
            <a:off x="1417990" y="4919772"/>
            <a:ext cx="1702800" cy="12579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ounded Rectangle 120"/>
          <p:cNvSpPr/>
          <p:nvPr/>
        </p:nvSpPr>
        <p:spPr>
          <a:xfrm rot="19189175">
            <a:off x="1563631" y="5427601"/>
            <a:ext cx="1287965" cy="339236"/>
          </a:xfrm>
          <a:prstGeom prst="roundRect">
            <a:avLst>
              <a:gd name="adj" fmla="val 2893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38" err="1">
                <a:solidFill>
                  <a:schemeClr val="tx1"/>
                </a:solidFill>
              </a:rPr>
              <a:t>pXXaccount</a:t>
            </a:r>
            <a:endParaRPr lang="en-US" sz="1138">
              <a:solidFill>
                <a:schemeClr val="tx1"/>
              </a:solidFill>
            </a:endParaRPr>
          </a:p>
        </p:txBody>
      </p:sp>
      <p:grpSp>
        <p:nvGrpSpPr>
          <p:cNvPr id="122" name="Group 121"/>
          <p:cNvGrpSpPr/>
          <p:nvPr/>
        </p:nvGrpSpPr>
        <p:grpSpPr>
          <a:xfrm>
            <a:off x="883128" y="6177671"/>
            <a:ext cx="1069728" cy="1742127"/>
            <a:chOff x="1267968" y="4108704"/>
            <a:chExt cx="940844" cy="1689650"/>
          </a:xfrm>
        </p:grpSpPr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3839" y="4353475"/>
              <a:ext cx="745581" cy="745581"/>
            </a:xfrm>
            <a:prstGeom prst="rect">
              <a:avLst/>
            </a:prstGeom>
          </p:spPr>
        </p:pic>
        <p:sp>
          <p:nvSpPr>
            <p:cNvPr id="124" name="Rounded Rectangle 123"/>
            <p:cNvSpPr/>
            <p:nvPr/>
          </p:nvSpPr>
          <p:spPr>
            <a:xfrm>
              <a:off x="1267968" y="4108704"/>
              <a:ext cx="940844" cy="1136622"/>
            </a:xfrm>
            <a:prstGeom prst="roundRect">
              <a:avLst/>
            </a:prstGeom>
            <a:noFill/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1438295" y="5263158"/>
              <a:ext cx="596656" cy="535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93" err="1"/>
                <a:t>pXX</a:t>
              </a:r>
              <a:r>
                <a:rPr lang="en-US" sz="1493"/>
                <a:t> </a:t>
              </a:r>
            </a:p>
            <a:p>
              <a:pPr algn="ctr"/>
              <a:r>
                <a:rPr lang="en-US" sz="1493"/>
                <a:t>users </a:t>
              </a: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3714134" y="6177671"/>
            <a:ext cx="1069728" cy="1742127"/>
            <a:chOff x="1267968" y="4108704"/>
            <a:chExt cx="940844" cy="1689650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3839" y="4353475"/>
              <a:ext cx="745581" cy="745581"/>
            </a:xfrm>
            <a:prstGeom prst="rect">
              <a:avLst/>
            </a:prstGeom>
          </p:spPr>
        </p:pic>
        <p:sp>
          <p:nvSpPr>
            <p:cNvPr id="128" name="Rounded Rectangle 127"/>
            <p:cNvSpPr/>
            <p:nvPr/>
          </p:nvSpPr>
          <p:spPr>
            <a:xfrm>
              <a:off x="1267968" y="4108704"/>
              <a:ext cx="940844" cy="1136622"/>
            </a:xfrm>
            <a:prstGeom prst="roundRect">
              <a:avLst/>
            </a:prstGeom>
            <a:noFill/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1438295" y="5263158"/>
              <a:ext cx="596656" cy="535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93" err="1"/>
                <a:t>pYY</a:t>
              </a:r>
              <a:r>
                <a:rPr lang="en-US" sz="1493"/>
                <a:t> </a:t>
              </a:r>
            </a:p>
            <a:p>
              <a:pPr algn="ctr"/>
              <a:r>
                <a:rPr lang="en-US" sz="1493"/>
                <a:t>users </a:t>
              </a:r>
            </a:p>
          </p:txBody>
        </p:sp>
      </p:grpSp>
      <p:cxnSp>
        <p:nvCxnSpPr>
          <p:cNvPr id="130" name="Straight Arrow Connector 129"/>
          <p:cNvCxnSpPr/>
          <p:nvPr/>
        </p:nvCxnSpPr>
        <p:spPr>
          <a:xfrm flipH="1" flipV="1">
            <a:off x="3120790" y="4919772"/>
            <a:ext cx="1128207" cy="12579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ounded Rectangle 130"/>
          <p:cNvSpPr/>
          <p:nvPr/>
        </p:nvSpPr>
        <p:spPr>
          <a:xfrm rot="3026806">
            <a:off x="3156317" y="5415498"/>
            <a:ext cx="1167969" cy="374089"/>
          </a:xfrm>
          <a:prstGeom prst="roundRect">
            <a:avLst>
              <a:gd name="adj" fmla="val 2893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38" err="1">
                <a:solidFill>
                  <a:schemeClr val="tx1"/>
                </a:solidFill>
              </a:rPr>
              <a:t>pYY</a:t>
            </a:r>
            <a:r>
              <a:rPr lang="en-US" sz="1138">
                <a:solidFill>
                  <a:schemeClr val="tx1"/>
                </a:solidFill>
              </a:rPr>
              <a:t> account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8825026" y="5802129"/>
            <a:ext cx="612668" cy="3986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1"/>
              <a:t>TSD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10181118" y="3657241"/>
            <a:ext cx="1443956" cy="12679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93">
                <a:solidFill>
                  <a:schemeClr val="tx1"/>
                </a:solidFill>
              </a:rPr>
              <a:t>Handle server</a:t>
            </a:r>
          </a:p>
        </p:txBody>
      </p:sp>
      <p:cxnSp>
        <p:nvCxnSpPr>
          <p:cNvPr id="134" name="Straight Arrow Connector 133"/>
          <p:cNvCxnSpPr/>
          <p:nvPr/>
        </p:nvCxnSpPr>
        <p:spPr>
          <a:xfrm flipH="1">
            <a:off x="9482583" y="3975130"/>
            <a:ext cx="698533" cy="2912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/>
          <p:nvPr/>
        </p:nvCxnSpPr>
        <p:spPr>
          <a:xfrm flipH="1">
            <a:off x="9509103" y="4672902"/>
            <a:ext cx="698533" cy="291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/>
          <p:cNvSpPr txBox="1"/>
          <p:nvPr/>
        </p:nvSpPr>
        <p:spPr>
          <a:xfrm>
            <a:off x="7973182" y="3682421"/>
            <a:ext cx="1457450" cy="442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75"/>
              <a:t>checksum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8760963" y="4447314"/>
            <a:ext cx="607859" cy="442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75"/>
              <a:t>PID</a:t>
            </a: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200" y="9035991"/>
            <a:ext cx="1173807" cy="71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0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Egendefinert 4">
      <a:dk1>
        <a:sysClr val="windowText" lastClr="000000"/>
      </a:dk1>
      <a:lt1>
        <a:sysClr val="window" lastClr="FFFFFF"/>
      </a:lt1>
      <a:dk2>
        <a:srgbClr val="F58220"/>
      </a:dk2>
      <a:lt2>
        <a:srgbClr val="90CEF1"/>
      </a:lt2>
      <a:accent1>
        <a:srgbClr val="F58220"/>
      </a:accent1>
      <a:accent2>
        <a:srgbClr val="46C1BE"/>
      </a:accent2>
      <a:accent3>
        <a:srgbClr val="006C48"/>
      </a:accent3>
      <a:accent4>
        <a:srgbClr val="90CEF1"/>
      </a:accent4>
      <a:accent5>
        <a:srgbClr val="ED1B34"/>
      </a:accent5>
      <a:accent6>
        <a:srgbClr val="252379"/>
      </a:accent6>
      <a:hlink>
        <a:srgbClr val="ED1B34"/>
      </a:hlink>
      <a:folHlink>
        <a:srgbClr val="252379"/>
      </a:folHlink>
    </a:clrScheme>
    <a:fontScheme name="Trebuchet MS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mal.potx" id="{FA58D078-8F91-43B5-89EC-217851862FC4}" vid="{85CC1D06-0542-4B31-ACF8-54714D7F4203}"/>
    </a:ext>
  </a:extLst>
</a:theme>
</file>

<file path=ppt/theme/theme2.xml><?xml version="1.0" encoding="utf-8"?>
<a:theme xmlns:a="http://schemas.openxmlformats.org/drawingml/2006/main" name="Rød">
  <a:themeElements>
    <a:clrScheme name="Uninett">
      <a:dk1>
        <a:sysClr val="windowText" lastClr="000000"/>
      </a:dk1>
      <a:lt1>
        <a:sysClr val="window" lastClr="FFFFFF"/>
      </a:lt1>
      <a:dk2>
        <a:srgbClr val="F58220"/>
      </a:dk2>
      <a:lt2>
        <a:srgbClr val="90CEF1"/>
      </a:lt2>
      <a:accent1>
        <a:srgbClr val="ED1B34"/>
      </a:accent1>
      <a:accent2>
        <a:srgbClr val="46C1BE"/>
      </a:accent2>
      <a:accent3>
        <a:srgbClr val="006C48"/>
      </a:accent3>
      <a:accent4>
        <a:srgbClr val="90CEF1"/>
      </a:accent4>
      <a:accent5>
        <a:srgbClr val="F58220"/>
      </a:accent5>
      <a:accent6>
        <a:srgbClr val="252379"/>
      </a:accent6>
      <a:hlink>
        <a:srgbClr val="ED1B34"/>
      </a:hlink>
      <a:folHlink>
        <a:srgbClr val="252379"/>
      </a:folHlink>
    </a:clrScheme>
    <a:fontScheme name="Trebuchet MS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mal.potx" id="{FA58D078-8F91-43B5-89EC-217851862FC4}" vid="{460A9CB4-ECD8-4158-B7FC-DE2150AAA838}"/>
    </a:ext>
  </a:extLst>
</a:theme>
</file>

<file path=ppt/theme/theme3.xml><?xml version="1.0" encoding="utf-8"?>
<a:theme xmlns:a="http://schemas.openxmlformats.org/drawingml/2006/main" name="Lilla">
  <a:themeElements>
    <a:clrScheme name="Egendefinert 5">
      <a:dk1>
        <a:sysClr val="windowText" lastClr="000000"/>
      </a:dk1>
      <a:lt1>
        <a:sysClr val="window" lastClr="FFFFFF"/>
      </a:lt1>
      <a:dk2>
        <a:srgbClr val="F58220"/>
      </a:dk2>
      <a:lt2>
        <a:srgbClr val="90CEF1"/>
      </a:lt2>
      <a:accent1>
        <a:srgbClr val="252379"/>
      </a:accent1>
      <a:accent2>
        <a:srgbClr val="46C1BE"/>
      </a:accent2>
      <a:accent3>
        <a:srgbClr val="006C48"/>
      </a:accent3>
      <a:accent4>
        <a:srgbClr val="90CEF1"/>
      </a:accent4>
      <a:accent5>
        <a:srgbClr val="F58220"/>
      </a:accent5>
      <a:accent6>
        <a:srgbClr val="ED1B34"/>
      </a:accent6>
      <a:hlink>
        <a:srgbClr val="ED1B34"/>
      </a:hlink>
      <a:folHlink>
        <a:srgbClr val="252379"/>
      </a:folHlink>
    </a:clrScheme>
    <a:fontScheme name="Trebuchet MS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mal.potx" id="{FA58D078-8F91-43B5-89EC-217851862FC4}" vid="{41597275-E713-46E7-9F72-F335C3F34D78}"/>
    </a:ext>
  </a:extLst>
</a:theme>
</file>

<file path=ppt/theme/theme4.xml><?xml version="1.0" encoding="utf-8"?>
<a:theme xmlns:a="http://schemas.openxmlformats.org/drawingml/2006/main" name="Blå">
  <a:themeElements>
    <a:clrScheme name="Egendefinert 6">
      <a:dk1>
        <a:sysClr val="windowText" lastClr="000000"/>
      </a:dk1>
      <a:lt1>
        <a:sysClr val="window" lastClr="FFFFFF"/>
      </a:lt1>
      <a:dk2>
        <a:srgbClr val="F58220"/>
      </a:dk2>
      <a:lt2>
        <a:srgbClr val="90CEF1"/>
      </a:lt2>
      <a:accent1>
        <a:srgbClr val="90CEF1"/>
      </a:accent1>
      <a:accent2>
        <a:srgbClr val="46C1BE"/>
      </a:accent2>
      <a:accent3>
        <a:srgbClr val="006C48"/>
      </a:accent3>
      <a:accent4>
        <a:srgbClr val="ED1B34"/>
      </a:accent4>
      <a:accent5>
        <a:srgbClr val="F58220"/>
      </a:accent5>
      <a:accent6>
        <a:srgbClr val="252379"/>
      </a:accent6>
      <a:hlink>
        <a:srgbClr val="ED1B34"/>
      </a:hlink>
      <a:folHlink>
        <a:srgbClr val="252379"/>
      </a:folHlink>
    </a:clrScheme>
    <a:fontScheme name="Trebuchet MS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mal.potx" id="{FA58D078-8F91-43B5-89EC-217851862FC4}" vid="{D72DCF02-7AC6-45E6-9733-AA1445EC49C3}"/>
    </a:ext>
  </a:extLst>
</a:theme>
</file>

<file path=ppt/theme/theme5.xml><?xml version="1.0" encoding="utf-8"?>
<a:theme xmlns:a="http://schemas.openxmlformats.org/drawingml/2006/main" name="Turkis">
  <a:themeElements>
    <a:clrScheme name="Egendefinert 7">
      <a:dk1>
        <a:sysClr val="windowText" lastClr="000000"/>
      </a:dk1>
      <a:lt1>
        <a:sysClr val="window" lastClr="FFFFFF"/>
      </a:lt1>
      <a:dk2>
        <a:srgbClr val="F58220"/>
      </a:dk2>
      <a:lt2>
        <a:srgbClr val="90CEF1"/>
      </a:lt2>
      <a:accent1>
        <a:srgbClr val="46C1BE"/>
      </a:accent1>
      <a:accent2>
        <a:srgbClr val="ED1B34"/>
      </a:accent2>
      <a:accent3>
        <a:srgbClr val="006C48"/>
      </a:accent3>
      <a:accent4>
        <a:srgbClr val="90CEF1"/>
      </a:accent4>
      <a:accent5>
        <a:srgbClr val="F58220"/>
      </a:accent5>
      <a:accent6>
        <a:srgbClr val="252379"/>
      </a:accent6>
      <a:hlink>
        <a:srgbClr val="ED1B34"/>
      </a:hlink>
      <a:folHlink>
        <a:srgbClr val="252379"/>
      </a:folHlink>
    </a:clrScheme>
    <a:fontScheme name="Trebuchet MS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mal.potx" id="{FA58D078-8F91-43B5-89EC-217851862FC4}" vid="{9A3D2786-813F-48C3-A39D-6E089BA63F65}"/>
    </a:ext>
  </a:extLst>
</a:theme>
</file>

<file path=ppt/theme/theme6.xml><?xml version="1.0" encoding="utf-8"?>
<a:theme xmlns:a="http://schemas.openxmlformats.org/drawingml/2006/main" name="Grønn">
  <a:themeElements>
    <a:clrScheme name="Egendefinert 8">
      <a:dk1>
        <a:sysClr val="windowText" lastClr="000000"/>
      </a:dk1>
      <a:lt1>
        <a:sysClr val="window" lastClr="FFFFFF"/>
      </a:lt1>
      <a:dk2>
        <a:srgbClr val="F58220"/>
      </a:dk2>
      <a:lt2>
        <a:srgbClr val="90CEF1"/>
      </a:lt2>
      <a:accent1>
        <a:srgbClr val="006C48"/>
      </a:accent1>
      <a:accent2>
        <a:srgbClr val="46C1BE"/>
      </a:accent2>
      <a:accent3>
        <a:srgbClr val="ED1B34"/>
      </a:accent3>
      <a:accent4>
        <a:srgbClr val="90CEF1"/>
      </a:accent4>
      <a:accent5>
        <a:srgbClr val="F58220"/>
      </a:accent5>
      <a:accent6>
        <a:srgbClr val="252379"/>
      </a:accent6>
      <a:hlink>
        <a:srgbClr val="ED1B34"/>
      </a:hlink>
      <a:folHlink>
        <a:srgbClr val="252379"/>
      </a:folHlink>
    </a:clrScheme>
    <a:fontScheme name="Trebuchet MS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mal.potx" id="{FA58D078-8F91-43B5-89EC-217851862FC4}" vid="{D6557B82-CD98-46AC-B8A0-D8C70C3E0C7F}"/>
    </a:ext>
  </a:extLst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PPT_mal-1</Template>
  <TotalTime>48179</TotalTime>
  <Words>645</Words>
  <Application>Microsoft Macintosh PowerPoint</Application>
  <PresentationFormat>Custom</PresentationFormat>
  <Paragraphs>98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Calibri</vt:lpstr>
      <vt:lpstr>Mangal</vt:lpstr>
      <vt:lpstr>Trebuchet MS</vt:lpstr>
      <vt:lpstr>Wingdings</vt:lpstr>
      <vt:lpstr>Arial</vt:lpstr>
      <vt:lpstr>blank</vt:lpstr>
      <vt:lpstr>Rød</vt:lpstr>
      <vt:lpstr>Lilla</vt:lpstr>
      <vt:lpstr>Blå</vt:lpstr>
      <vt:lpstr>Turkis</vt:lpstr>
      <vt:lpstr>Grønn</vt:lpstr>
      <vt:lpstr>WP6.6 – Sensitive Data</vt:lpstr>
      <vt:lpstr>Sensitive Data</vt:lpstr>
      <vt:lpstr>IT Solutions for sensitive data</vt:lpstr>
      <vt:lpstr>TSD - Norwegian Services for Sensitive Data</vt:lpstr>
      <vt:lpstr>ePouta Architecture</vt:lpstr>
      <vt:lpstr>WP 6.6 – High-level objectives</vt:lpstr>
      <vt:lpstr>Some milestones</vt:lpstr>
      <vt:lpstr>PowerPoint Presentation</vt:lpstr>
      <vt:lpstr>PowerPoint Presentation</vt:lpstr>
      <vt:lpstr>More…</vt:lpstr>
    </vt:vector>
  </TitlesOfParts>
  <Company>UNINETT AS</Company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Gunnar Bøe</dc:creator>
  <cp:lastModifiedBy>Maria Francesca Iozzi</cp:lastModifiedBy>
  <cp:revision>455</cp:revision>
  <cp:lastPrinted>2015-04-20T14:37:18Z</cp:lastPrinted>
  <dcterms:created xsi:type="dcterms:W3CDTF">2015-04-19T20:33:01Z</dcterms:created>
  <dcterms:modified xsi:type="dcterms:W3CDTF">2018-01-09T16:07:48Z</dcterms:modified>
</cp:coreProperties>
</file>