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24"/>
  </p:notesMasterIdLst>
  <p:handoutMasterIdLst>
    <p:handoutMasterId r:id="rId25"/>
  </p:handoutMasterIdLst>
  <p:sldIdLst>
    <p:sldId id="261" r:id="rId2"/>
    <p:sldId id="299" r:id="rId3"/>
    <p:sldId id="308" r:id="rId4"/>
    <p:sldId id="322" r:id="rId5"/>
    <p:sldId id="323" r:id="rId6"/>
    <p:sldId id="332" r:id="rId7"/>
    <p:sldId id="316" r:id="rId8"/>
    <p:sldId id="324" r:id="rId9"/>
    <p:sldId id="318" r:id="rId10"/>
    <p:sldId id="326" r:id="rId11"/>
    <p:sldId id="327" r:id="rId12"/>
    <p:sldId id="328" r:id="rId13"/>
    <p:sldId id="331" r:id="rId14"/>
    <p:sldId id="330" r:id="rId15"/>
    <p:sldId id="329" r:id="rId16"/>
    <p:sldId id="309" r:id="rId17"/>
    <p:sldId id="311" r:id="rId18"/>
    <p:sldId id="319" r:id="rId19"/>
    <p:sldId id="313" r:id="rId20"/>
    <p:sldId id="314" r:id="rId21"/>
    <p:sldId id="315" r:id="rId22"/>
    <p:sldId id="317" r:id="rId23"/>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9EFF"/>
    <a:srgbClr val="BDF5FB"/>
    <a:srgbClr val="C9FABC"/>
    <a:srgbClr val="246889"/>
    <a:srgbClr val="FCF7BA"/>
    <a:srgbClr val="FED1B8"/>
    <a:srgbClr val="006699"/>
    <a:srgbClr val="0E71B4"/>
    <a:srgbClr val="F6BBFB"/>
    <a:srgbClr val="F7B0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34" autoAdjust="0"/>
    <p:restoredTop sz="95674" autoAdjust="0"/>
  </p:normalViewPr>
  <p:slideViewPr>
    <p:cSldViewPr>
      <p:cViewPr>
        <p:scale>
          <a:sx n="60" d="100"/>
          <a:sy n="60" d="100"/>
        </p:scale>
        <p:origin x="-1234" y="-88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3435D5FA-0278-43E4-AE6C-AF734A47F612}" type="datetimeFigureOut">
              <a:rPr lang="en-GB" smtClean="0"/>
              <a:t>17/01/2018</a:t>
            </a:fld>
            <a:endParaRPr lang="en-GB"/>
          </a:p>
        </p:txBody>
      </p:sp>
      <p:sp>
        <p:nvSpPr>
          <p:cNvPr id="4" name="Fußzeilenplatzhalter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lang="en-GB"/>
          </a:p>
        </p:txBody>
      </p:sp>
      <p:sp>
        <p:nvSpPr>
          <p:cNvPr id="5" name="Foliennummernplatzhalter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E62F43B7-DB3F-43DB-AA2B-0B71642EBE96}" type="slidenum">
              <a:rPr lang="en-GB" smtClean="0"/>
              <a:t>‹Nr.›</a:t>
            </a:fld>
            <a:endParaRPr lang="en-GB"/>
          </a:p>
        </p:txBody>
      </p:sp>
    </p:spTree>
    <p:extLst>
      <p:ext uri="{BB962C8B-B14F-4D97-AF65-F5344CB8AC3E}">
        <p14:creationId xmlns:p14="http://schemas.microsoft.com/office/powerpoint/2010/main" val="1108349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F400D696-3FDD-B64D-BCCD-A5C769FC78D6}" type="datetimeFigureOut">
              <a:rPr lang="en-US" smtClean="0"/>
              <a:t>1/17/2018</a:t>
            </a:fld>
            <a:endParaRPr lang="en-US"/>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D3700F2E-E6F6-584A-8B3A-823D09DC1503}" type="slidenum">
              <a:rPr lang="en-US" smtClean="0"/>
              <a:t>‹Nr.›</a:t>
            </a:fld>
            <a:endParaRPr lang="en-US"/>
          </a:p>
        </p:txBody>
      </p:sp>
    </p:spTree>
    <p:extLst>
      <p:ext uri="{BB962C8B-B14F-4D97-AF65-F5344CB8AC3E}">
        <p14:creationId xmlns:p14="http://schemas.microsoft.com/office/powerpoint/2010/main" val="11539704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gi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First_slide">
    <p:spTree>
      <p:nvGrpSpPr>
        <p:cNvPr id="1" name=""/>
        <p:cNvGrpSpPr/>
        <p:nvPr/>
      </p:nvGrpSpPr>
      <p:grpSpPr>
        <a:xfrm>
          <a:off x="0" y="0"/>
          <a:ext cx="0" cy="0"/>
          <a:chOff x="0" y="0"/>
          <a:chExt cx="0" cy="0"/>
        </a:xfrm>
      </p:grpSpPr>
      <p:sp>
        <p:nvSpPr>
          <p:cNvPr id="7" name="Rettangolo 6"/>
          <p:cNvSpPr/>
          <p:nvPr userDrawn="1"/>
        </p:nvSpPr>
        <p:spPr>
          <a:xfrm>
            <a:off x="0" y="1690402"/>
            <a:ext cx="9144000" cy="2890727"/>
          </a:xfrm>
          <a:prstGeom prst="rect">
            <a:avLst/>
          </a:prstGeom>
          <a:solidFill>
            <a:srgbClr val="24688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 name="Title 1"/>
          <p:cNvSpPr>
            <a:spLocks noGrp="1"/>
          </p:cNvSpPr>
          <p:nvPr>
            <p:ph type="ctrTitle" hasCustomPrompt="1"/>
          </p:nvPr>
        </p:nvSpPr>
        <p:spPr>
          <a:xfrm>
            <a:off x="1043608" y="2153563"/>
            <a:ext cx="5110336" cy="720080"/>
          </a:xfrm>
          <a:prstGeom prst="rect">
            <a:avLst/>
          </a:prstGeom>
        </p:spPr>
        <p:txBody>
          <a:bodyPr>
            <a:normAutofit/>
          </a:bodyPr>
          <a:lstStyle>
            <a:lvl1pPr algn="l">
              <a:defRPr sz="2800" b="1" i="0" baseline="0">
                <a:solidFill>
                  <a:schemeClr val="bg1"/>
                </a:solidFill>
                <a:latin typeface="Alte DIN 1451 Mittelschrift gepraegt" charset="0"/>
                <a:ea typeface="Alte DIN 1451 Mittelschrift gepraegt" charset="0"/>
                <a:cs typeface="Alte DIN 1451 Mittelschrift gepraegt" charset="0"/>
              </a:defRPr>
            </a:lvl1pPr>
          </a:lstStyle>
          <a:p>
            <a:r>
              <a:rPr lang="it-IT" dirty="0"/>
              <a:t>Click </a:t>
            </a:r>
            <a:r>
              <a:rPr lang="it-IT" dirty="0" err="1"/>
              <a:t>here</a:t>
            </a:r>
            <a:r>
              <a:rPr lang="it-IT" dirty="0"/>
              <a:t> to </a:t>
            </a:r>
            <a:r>
              <a:rPr lang="it-IT" dirty="0" err="1"/>
              <a:t>add</a:t>
            </a:r>
            <a:r>
              <a:rPr lang="it-IT" dirty="0"/>
              <a:t> Title</a:t>
            </a:r>
            <a:endParaRPr lang="en-US" dirty="0"/>
          </a:p>
        </p:txBody>
      </p:sp>
      <p:sp>
        <p:nvSpPr>
          <p:cNvPr id="3" name="Subtitle 2"/>
          <p:cNvSpPr>
            <a:spLocks noGrp="1"/>
          </p:cNvSpPr>
          <p:nvPr>
            <p:ph type="subTitle" idx="1" hasCustomPrompt="1"/>
          </p:nvPr>
        </p:nvSpPr>
        <p:spPr>
          <a:xfrm>
            <a:off x="1043608" y="2996952"/>
            <a:ext cx="6400800" cy="601960"/>
          </a:xfrm>
          <a:prstGeom prst="rect">
            <a:avLst/>
          </a:prstGeom>
        </p:spPr>
        <p:txBody>
          <a:bodyPr>
            <a:noAutofit/>
          </a:bodyPr>
          <a:lstStyle>
            <a:lvl1pPr marL="0" indent="0" algn="l">
              <a:buNone/>
              <a:defRPr sz="1500" b="0" i="0">
                <a:solidFill>
                  <a:schemeClr val="bg1"/>
                </a:solidFill>
                <a:latin typeface="Alte DIN 1451 Mittelschrift" panose="020B0603020202020204" pitchFamily="34" charset="0"/>
                <a:ea typeface="Open Sans" charset="0"/>
                <a:cs typeface="Open Sans"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a:t>Click </a:t>
            </a:r>
            <a:r>
              <a:rPr lang="it-IT" dirty="0" err="1"/>
              <a:t>here</a:t>
            </a:r>
            <a:r>
              <a:rPr lang="it-IT" dirty="0"/>
              <a:t> to </a:t>
            </a:r>
            <a:r>
              <a:rPr lang="it-IT" dirty="0" err="1"/>
              <a:t>add</a:t>
            </a:r>
            <a:r>
              <a:rPr lang="it-IT" dirty="0"/>
              <a:t> Sub-</a:t>
            </a:r>
            <a:r>
              <a:rPr lang="it-IT" dirty="0" err="1"/>
              <a:t>title</a:t>
            </a:r>
            <a:endParaRPr lang="en-US" dirty="0"/>
          </a:p>
        </p:txBody>
      </p:sp>
      <p:sp>
        <p:nvSpPr>
          <p:cNvPr id="10" name="Text Placeholder 9"/>
          <p:cNvSpPr>
            <a:spLocks noGrp="1"/>
          </p:cNvSpPr>
          <p:nvPr>
            <p:ph type="body" sz="quarter" idx="11" hasCustomPrompt="1"/>
          </p:nvPr>
        </p:nvSpPr>
        <p:spPr>
          <a:xfrm>
            <a:off x="6013012" y="4725145"/>
            <a:ext cx="2735452" cy="308657"/>
          </a:xfrm>
          <a:prstGeom prst="rect">
            <a:avLst/>
          </a:prstGeom>
        </p:spPr>
        <p:txBody>
          <a:bodyPr>
            <a:normAutofit/>
          </a:bodyPr>
          <a:lstStyle>
            <a:lvl1pPr marL="0" indent="0" algn="r">
              <a:buFont typeface="Arial" panose="020B0604020202020204" pitchFamily="34" charset="0"/>
              <a:buNone/>
              <a:defRPr sz="1500" b="0" i="0" baseline="0">
                <a:solidFill>
                  <a:schemeClr val="tx1">
                    <a:lumMod val="75000"/>
                  </a:schemeClr>
                </a:solidFill>
                <a:latin typeface="Alte DIN 1451 Mittelschrift" panose="020B0603020202020204" pitchFamily="34" charset="0"/>
                <a:ea typeface="Open Sans" charset="0"/>
                <a:cs typeface="Open Sans" charset="0"/>
              </a:defRPr>
            </a:lvl1pPr>
          </a:lstStyle>
          <a:p>
            <a:pPr lvl="0"/>
            <a:r>
              <a:rPr lang="en-US" dirty="0"/>
              <a:t>Name Surname</a:t>
            </a:r>
          </a:p>
        </p:txBody>
      </p:sp>
      <p:sp>
        <p:nvSpPr>
          <p:cNvPr id="12" name="Text Placeholder 9"/>
          <p:cNvSpPr>
            <a:spLocks noGrp="1"/>
          </p:cNvSpPr>
          <p:nvPr>
            <p:ph type="body" sz="quarter" idx="12" hasCustomPrompt="1"/>
          </p:nvPr>
        </p:nvSpPr>
        <p:spPr>
          <a:xfrm>
            <a:off x="4139954" y="5085184"/>
            <a:ext cx="4608513" cy="350912"/>
          </a:xfrm>
          <a:prstGeom prst="rect">
            <a:avLst/>
          </a:prstGeom>
        </p:spPr>
        <p:txBody>
          <a:bodyPr>
            <a:noAutofit/>
          </a:bodyPr>
          <a:lstStyle>
            <a:lvl1pPr marL="0" indent="0" algn="r">
              <a:buFont typeface="Arial" panose="020B0604020202020204" pitchFamily="34" charset="0"/>
              <a:buNone/>
              <a:defRPr sz="1500" b="0" i="0" baseline="0">
                <a:solidFill>
                  <a:schemeClr val="tx1">
                    <a:lumMod val="75000"/>
                  </a:schemeClr>
                </a:solidFill>
                <a:latin typeface="Alte DIN 1451 Mittelschrift" panose="020B0603020202020204" pitchFamily="34" charset="0"/>
                <a:ea typeface="Open Sans" charset="0"/>
                <a:cs typeface="Open Sans" charset="0"/>
              </a:defRPr>
            </a:lvl1pPr>
          </a:lstStyle>
          <a:p>
            <a:pPr lvl="0"/>
            <a:r>
              <a:rPr lang="en-US" dirty="0"/>
              <a:t>Affiliation</a:t>
            </a:r>
          </a:p>
        </p:txBody>
      </p:sp>
      <p:sp>
        <p:nvSpPr>
          <p:cNvPr id="4" name="Rettangolo 3"/>
          <p:cNvSpPr/>
          <p:nvPr userDrawn="1"/>
        </p:nvSpPr>
        <p:spPr>
          <a:xfrm>
            <a:off x="1493912" y="6237312"/>
            <a:ext cx="5670376" cy="400110"/>
          </a:xfrm>
          <a:prstGeom prst="rect">
            <a:avLst/>
          </a:prstGeom>
        </p:spPr>
        <p:txBody>
          <a:bodyPr wrap="square">
            <a:spAutoFit/>
          </a:bodyPr>
          <a:lstStyle/>
          <a:p>
            <a:r>
              <a:rPr lang="en-US" sz="1000" kern="1200" dirty="0">
                <a:solidFill>
                  <a:schemeClr val="tx1"/>
                </a:solidFill>
                <a:latin typeface="Alte DIN 1451 Mittelschrift" panose="020B0603020202020204" pitchFamily="34" charset="0"/>
                <a:ea typeface="+mn-ea"/>
                <a:cs typeface="+mn-cs"/>
              </a:rPr>
              <a:t>EOSC-hub receives funding from the European Union’s Horizon 2020 research and innovation </a:t>
            </a:r>
            <a:r>
              <a:rPr lang="en-US" sz="1000" kern="1200" dirty="0" err="1">
                <a:solidFill>
                  <a:schemeClr val="tx1"/>
                </a:solidFill>
                <a:latin typeface="Alte DIN 1451 Mittelschrift" panose="020B0603020202020204" pitchFamily="34" charset="0"/>
                <a:ea typeface="+mn-ea"/>
                <a:cs typeface="+mn-cs"/>
              </a:rPr>
              <a:t>programme</a:t>
            </a:r>
            <a:r>
              <a:rPr lang="en-US" sz="1000" kern="1200" dirty="0">
                <a:solidFill>
                  <a:schemeClr val="tx1"/>
                </a:solidFill>
                <a:latin typeface="Alte DIN 1451 Mittelschrift" panose="020B0603020202020204" pitchFamily="34" charset="0"/>
                <a:ea typeface="+mn-ea"/>
                <a:cs typeface="+mn-cs"/>
              </a:rPr>
              <a:t> under grant agreement No. 777536.</a:t>
            </a:r>
            <a:endParaRPr lang="en-GB" sz="1000" kern="1200" dirty="0">
              <a:solidFill>
                <a:schemeClr val="tx1"/>
              </a:solidFill>
              <a:latin typeface="Alte DIN 1451 Mittelschrift" panose="020B0603020202020204" pitchFamily="34" charset="0"/>
              <a:ea typeface="+mn-ea"/>
              <a:cs typeface="+mn-cs"/>
            </a:endParaRPr>
          </a:p>
        </p:txBody>
      </p:sp>
      <p:pic>
        <p:nvPicPr>
          <p:cNvPr id="6" name="Immagin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536" y="6072699"/>
            <a:ext cx="974228" cy="677652"/>
          </a:xfrm>
          <a:prstGeom prst="rect">
            <a:avLst/>
          </a:prstGeom>
        </p:spPr>
      </p:pic>
      <p:pic>
        <p:nvPicPr>
          <p:cNvPr id="8" name="Immagin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47664" y="193813"/>
            <a:ext cx="1500758" cy="915463"/>
          </a:xfrm>
          <a:prstGeom prst="rect">
            <a:avLst/>
          </a:prstGeom>
        </p:spPr>
      </p:pic>
      <p:pic>
        <p:nvPicPr>
          <p:cNvPr id="9" name="Immagin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9512" y="132640"/>
            <a:ext cx="1368152" cy="1085835"/>
          </a:xfrm>
          <a:prstGeom prst="rect">
            <a:avLst/>
          </a:prstGeom>
        </p:spPr>
      </p:pic>
      <p:pic>
        <p:nvPicPr>
          <p:cNvPr id="11" name="Immagine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059832" y="101455"/>
            <a:ext cx="1539080" cy="1051500"/>
          </a:xfrm>
          <a:prstGeom prst="rect">
            <a:avLst/>
          </a:prstGeom>
        </p:spPr>
      </p:pic>
      <p:sp>
        <p:nvSpPr>
          <p:cNvPr id="13" name="Text Placeholder 9"/>
          <p:cNvSpPr>
            <a:spLocks noGrp="1"/>
          </p:cNvSpPr>
          <p:nvPr>
            <p:ph type="body" sz="quarter" idx="13" hasCustomPrompt="1"/>
          </p:nvPr>
        </p:nvSpPr>
        <p:spPr>
          <a:xfrm>
            <a:off x="4139953" y="5517232"/>
            <a:ext cx="4608513" cy="350912"/>
          </a:xfrm>
          <a:prstGeom prst="rect">
            <a:avLst/>
          </a:prstGeom>
        </p:spPr>
        <p:txBody>
          <a:bodyPr>
            <a:noAutofit/>
          </a:bodyPr>
          <a:lstStyle>
            <a:lvl1pPr marL="0" indent="0" algn="r">
              <a:buFont typeface="Arial" panose="020B0604020202020204" pitchFamily="34" charset="0"/>
              <a:buNone/>
              <a:defRPr sz="1500" b="0" i="0" baseline="0">
                <a:solidFill>
                  <a:schemeClr val="tx1">
                    <a:lumMod val="75000"/>
                  </a:schemeClr>
                </a:solidFill>
                <a:latin typeface="Alte DIN 1451 Mittelschrift" panose="020B0603020202020204" pitchFamily="34" charset="0"/>
                <a:ea typeface="Open Sans" charset="0"/>
                <a:cs typeface="Open Sans" charset="0"/>
              </a:defRPr>
            </a:lvl1pPr>
          </a:lstStyle>
          <a:p>
            <a:pPr lvl="0"/>
            <a:r>
              <a:rPr lang="en-US" dirty="0"/>
              <a:t>Email </a:t>
            </a:r>
          </a:p>
        </p:txBody>
      </p:sp>
    </p:spTree>
    <p:extLst>
      <p:ext uri="{BB962C8B-B14F-4D97-AF65-F5344CB8AC3E}">
        <p14:creationId xmlns:p14="http://schemas.microsoft.com/office/powerpoint/2010/main" val="993503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ontent_slide">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323528" y="620688"/>
            <a:ext cx="5472608" cy="576064"/>
          </a:xfrm>
          <a:prstGeom prst="rect">
            <a:avLst/>
          </a:prstGeom>
        </p:spPr>
        <p:txBody>
          <a:bodyPr vert="horz"/>
          <a:lstStyle>
            <a:lvl1pPr algn="l">
              <a:defRPr sz="2800" b="1" i="0">
                <a:solidFill>
                  <a:srgbClr val="246889"/>
                </a:solidFill>
                <a:latin typeface="Alte DIN 1451 Mittelschrift gepraegt" charset="0"/>
                <a:ea typeface="Alte DIN 1451 Mittelschrift gepraegt" charset="0"/>
                <a:cs typeface="Alte DIN 1451 Mittelschrift gepraegt" charset="0"/>
              </a:defRPr>
            </a:lvl1pPr>
          </a:lstStyle>
          <a:p>
            <a:r>
              <a:rPr lang="it-IT" dirty="0"/>
              <a:t>Click </a:t>
            </a:r>
            <a:r>
              <a:rPr lang="it-IT" dirty="0" err="1"/>
              <a:t>here</a:t>
            </a:r>
            <a:r>
              <a:rPr lang="it-IT" dirty="0"/>
              <a:t> to </a:t>
            </a:r>
            <a:r>
              <a:rPr lang="it-IT" dirty="0" err="1"/>
              <a:t>add</a:t>
            </a:r>
            <a:r>
              <a:rPr lang="it-IT" dirty="0"/>
              <a:t> Title</a:t>
            </a:r>
          </a:p>
        </p:txBody>
      </p:sp>
      <p:sp>
        <p:nvSpPr>
          <p:cNvPr id="11" name="Rettangolo 10"/>
          <p:cNvSpPr/>
          <p:nvPr userDrawn="1"/>
        </p:nvSpPr>
        <p:spPr>
          <a:xfrm>
            <a:off x="323528" y="476674"/>
            <a:ext cx="2016224" cy="45719"/>
          </a:xfrm>
          <a:prstGeom prst="rect">
            <a:avLst/>
          </a:prstGeom>
          <a:solidFill>
            <a:srgbClr val="0E71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246889"/>
              </a:solidFill>
            </a:endParaRPr>
          </a:p>
        </p:txBody>
      </p:sp>
      <p:sp>
        <p:nvSpPr>
          <p:cNvPr id="5" name="Slide Number Placeholder 5"/>
          <p:cNvSpPr>
            <a:spLocks noGrp="1"/>
          </p:cNvSpPr>
          <p:nvPr>
            <p:ph type="sldNum" sz="quarter" idx="12"/>
          </p:nvPr>
        </p:nvSpPr>
        <p:spPr>
          <a:xfrm>
            <a:off x="6553200" y="6304236"/>
            <a:ext cx="2133600" cy="365125"/>
          </a:xfrm>
          <a:prstGeom prst="rect">
            <a:avLst/>
          </a:prstGeom>
        </p:spPr>
        <p:txBody>
          <a:bodyPr/>
          <a:lstStyle>
            <a:lvl1pPr algn="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B6F15528-21DE-4FAA-801E-634DDDAF4B2B}" type="slidenum">
              <a:rPr lang="en-US" smtClean="0"/>
              <a:pPr/>
              <a:t>‹Nr.›</a:t>
            </a:fld>
            <a:endParaRPr lang="en-US" dirty="0"/>
          </a:p>
        </p:txBody>
      </p:sp>
      <p:sp>
        <p:nvSpPr>
          <p:cNvPr id="6" name="Date Placeholder 3"/>
          <p:cNvSpPr>
            <a:spLocks noGrp="1"/>
          </p:cNvSpPr>
          <p:nvPr>
            <p:ph type="dt" sz="half" idx="10"/>
          </p:nvPr>
        </p:nvSpPr>
        <p:spPr>
          <a:xfrm>
            <a:off x="457200" y="6304236"/>
            <a:ext cx="2133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1D8BD707-D9CF-40AE-B4C6-C98DA3205C09}" type="datetimeFigureOut">
              <a:rPr lang="en-US" smtClean="0"/>
              <a:pPr/>
              <a:t>1/17/2018</a:t>
            </a:fld>
            <a:endParaRPr lang="en-US" dirty="0"/>
          </a:p>
        </p:txBody>
      </p:sp>
      <p:sp>
        <p:nvSpPr>
          <p:cNvPr id="7" name="Footer Placeholder 4"/>
          <p:cNvSpPr>
            <a:spLocks noGrp="1"/>
          </p:cNvSpPr>
          <p:nvPr>
            <p:ph type="ftr" sz="quarter" idx="11"/>
          </p:nvPr>
        </p:nvSpPr>
        <p:spPr>
          <a:xfrm>
            <a:off x="3124200" y="6304236"/>
            <a:ext cx="2895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r>
              <a:rPr lang="en-US"/>
              <a:t>Footer</a:t>
            </a:r>
            <a:endParaRPr lang="en-US" dirty="0"/>
          </a:p>
        </p:txBody>
      </p:sp>
    </p:spTree>
    <p:extLst>
      <p:ext uri="{BB962C8B-B14F-4D97-AF65-F5344CB8AC3E}">
        <p14:creationId xmlns:p14="http://schemas.microsoft.com/office/powerpoint/2010/main" val="1809832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olo e contenuto">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04236"/>
            <a:ext cx="2133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1D8BD707-D9CF-40AE-B4C6-C98DA3205C09}" type="datetimeFigureOut">
              <a:rPr lang="en-US" smtClean="0"/>
              <a:pPr/>
              <a:t>1/17/2018</a:t>
            </a:fld>
            <a:endParaRPr lang="en-US" dirty="0"/>
          </a:p>
        </p:txBody>
      </p:sp>
      <p:sp>
        <p:nvSpPr>
          <p:cNvPr id="5" name="Footer Placeholder 4"/>
          <p:cNvSpPr>
            <a:spLocks noGrp="1"/>
          </p:cNvSpPr>
          <p:nvPr>
            <p:ph type="ftr" sz="quarter" idx="11"/>
          </p:nvPr>
        </p:nvSpPr>
        <p:spPr>
          <a:xfrm>
            <a:off x="3124200" y="6304236"/>
            <a:ext cx="2895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r>
              <a:rPr lang="en-US"/>
              <a:t>Footer</a:t>
            </a:r>
            <a:endParaRPr lang="en-US" dirty="0"/>
          </a:p>
        </p:txBody>
      </p:sp>
      <p:sp>
        <p:nvSpPr>
          <p:cNvPr id="6" name="Slide Number Placeholder 5"/>
          <p:cNvSpPr>
            <a:spLocks noGrp="1"/>
          </p:cNvSpPr>
          <p:nvPr>
            <p:ph type="sldNum" sz="quarter" idx="12"/>
          </p:nvPr>
        </p:nvSpPr>
        <p:spPr>
          <a:xfrm>
            <a:off x="6553200" y="6304236"/>
            <a:ext cx="2133600" cy="365125"/>
          </a:xfrm>
          <a:prstGeom prst="rect">
            <a:avLst/>
          </a:prstGeom>
        </p:spPr>
        <p:txBody>
          <a:bodyPr/>
          <a:lstStyle>
            <a:lvl1pPr algn="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B6F15528-21DE-4FAA-801E-634DDDAF4B2B}" type="slidenum">
              <a:rPr lang="en-US" smtClean="0"/>
              <a:pPr/>
              <a:t>‹Nr.›</a:t>
            </a:fld>
            <a:endParaRPr lang="en-US" dirty="0"/>
          </a:p>
        </p:txBody>
      </p:sp>
      <p:sp>
        <p:nvSpPr>
          <p:cNvPr id="11" name="Titolo 1"/>
          <p:cNvSpPr>
            <a:spLocks noGrp="1"/>
          </p:cNvSpPr>
          <p:nvPr>
            <p:ph type="title" hasCustomPrompt="1"/>
          </p:nvPr>
        </p:nvSpPr>
        <p:spPr>
          <a:xfrm>
            <a:off x="467544" y="620688"/>
            <a:ext cx="5472608" cy="576064"/>
          </a:xfrm>
          <a:prstGeom prst="rect">
            <a:avLst/>
          </a:prstGeom>
        </p:spPr>
        <p:txBody>
          <a:bodyPr vert="horz"/>
          <a:lstStyle>
            <a:lvl1pPr algn="l">
              <a:defRPr sz="2800" b="1" i="0">
                <a:solidFill>
                  <a:srgbClr val="246889"/>
                </a:solidFill>
                <a:latin typeface="Alte DIN 1451 Mittelschrift gepraegt" charset="0"/>
                <a:ea typeface="Alte DIN 1451 Mittelschrift gepraegt" charset="0"/>
                <a:cs typeface="Alte DIN 1451 Mittelschrift gepraegt" charset="0"/>
              </a:defRPr>
            </a:lvl1pPr>
          </a:lstStyle>
          <a:p>
            <a:r>
              <a:rPr lang="it-IT" dirty="0"/>
              <a:t>Click </a:t>
            </a:r>
            <a:r>
              <a:rPr lang="it-IT" dirty="0" err="1"/>
              <a:t>here</a:t>
            </a:r>
            <a:r>
              <a:rPr lang="it-IT" dirty="0"/>
              <a:t> to </a:t>
            </a:r>
            <a:r>
              <a:rPr lang="it-IT" dirty="0" err="1"/>
              <a:t>add</a:t>
            </a:r>
            <a:r>
              <a:rPr lang="it-IT" dirty="0"/>
              <a:t> Title</a:t>
            </a:r>
          </a:p>
        </p:txBody>
      </p:sp>
      <p:sp>
        <p:nvSpPr>
          <p:cNvPr id="12" name="Rettangolo 11"/>
          <p:cNvSpPr/>
          <p:nvPr userDrawn="1"/>
        </p:nvSpPr>
        <p:spPr>
          <a:xfrm>
            <a:off x="495063" y="476672"/>
            <a:ext cx="2016224" cy="45719"/>
          </a:xfrm>
          <a:prstGeom prst="rect">
            <a:avLst/>
          </a:prstGeom>
          <a:solidFill>
            <a:srgbClr val="0E71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246889"/>
              </a:solidFill>
            </a:endParaRPr>
          </a:p>
        </p:txBody>
      </p:sp>
      <p:sp>
        <p:nvSpPr>
          <p:cNvPr id="15" name="Segnaposto contenuto 2"/>
          <p:cNvSpPr>
            <a:spLocks noGrp="1"/>
          </p:cNvSpPr>
          <p:nvPr>
            <p:ph idx="1"/>
          </p:nvPr>
        </p:nvSpPr>
        <p:spPr>
          <a:xfrm>
            <a:off x="457200" y="1268761"/>
            <a:ext cx="8229600" cy="4525963"/>
          </a:xfrm>
          <a:prstGeom prst="rect">
            <a:avLst/>
          </a:prstGeom>
        </p:spPr>
        <p:txBody>
          <a:bodyPr/>
          <a:lstStyle>
            <a:lvl1pPr>
              <a:defRPr sz="2400">
                <a:latin typeface="Alte DIN 1451 Mittelschrift" panose="020B0603020202020204" pitchFamily="34" charset="0"/>
                <a:ea typeface="Open Sans" panose="020B0606030504020204" pitchFamily="34" charset="0"/>
                <a:cs typeface="Open Sans" panose="020B0606030504020204" pitchFamily="34" charset="0"/>
              </a:defRPr>
            </a:lvl1pPr>
          </a:lstStyle>
          <a:p>
            <a:endParaRPr lang="it-IT" dirty="0"/>
          </a:p>
        </p:txBody>
      </p:sp>
    </p:spTree>
    <p:extLst>
      <p:ext uri="{BB962C8B-B14F-4D97-AF65-F5344CB8AC3E}">
        <p14:creationId xmlns:p14="http://schemas.microsoft.com/office/powerpoint/2010/main" val="483638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to 2">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57200" y="2022896"/>
            <a:ext cx="4038600" cy="4103267"/>
          </a:xfrm>
          <a:prstGeom prst="rect">
            <a:avLst/>
          </a:prstGeom>
        </p:spPr>
        <p:txBody>
          <a:bodyPr/>
          <a:lstStyle>
            <a:lvl1pPr marL="342900" indent="-342900">
              <a:buSzPct val="180000"/>
              <a:buFont typeface="Arial" panose="020B0604020202020204" pitchFamily="34" charset="0"/>
              <a:buChar char="•"/>
              <a:defRPr lang="it-IT" sz="24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1pPr>
            <a:lvl2pPr marL="800100" indent="-342900">
              <a:buSzPct val="180000"/>
              <a:buFont typeface="Arial" panose="020B0604020202020204" pitchFamily="34" charset="0"/>
              <a:buChar char="•"/>
              <a:defRPr lang="it-IT" sz="24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2pPr>
            <a:lvl3pPr marL="1257300" indent="-342900">
              <a:buSzPct val="180000"/>
              <a:buFont typeface="Arial" panose="020B0604020202020204" pitchFamily="34" charset="0"/>
              <a:buChar char="•"/>
              <a:defRPr lang="it-IT" sz="24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3pPr>
            <a:lvl4pPr marL="1714500" indent="-342900">
              <a:buSzPct val="180000"/>
              <a:buFont typeface="Arial" panose="020B0604020202020204" pitchFamily="34" charset="0"/>
              <a:buChar char="•"/>
              <a:defRPr lang="it-IT" sz="240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4pPr>
            <a:lvl5pPr marL="2171700" indent="-342900">
              <a:buSzPct val="180000"/>
              <a:buFont typeface="Arial" panose="020B0604020202020204" pitchFamily="34" charset="0"/>
              <a:buChar char="•"/>
              <a:defRPr lang="en-US" sz="2400" kern="1200" dirty="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it-IT" dirty="0"/>
              <a:t>Click </a:t>
            </a:r>
            <a:r>
              <a:rPr lang="it-IT" dirty="0" err="1"/>
              <a:t>here</a:t>
            </a:r>
            <a:r>
              <a:rPr lang="it-IT" dirty="0"/>
              <a:t> to </a:t>
            </a:r>
            <a:r>
              <a:rPr lang="it-IT" dirty="0" err="1"/>
              <a:t>add</a:t>
            </a:r>
            <a:r>
              <a:rPr lang="it-IT" dirty="0"/>
              <a:t> text</a:t>
            </a:r>
          </a:p>
          <a:p>
            <a:pPr lvl="1"/>
            <a:r>
              <a:rPr lang="it-IT" dirty="0"/>
              <a:t>Second </a:t>
            </a:r>
            <a:r>
              <a:rPr lang="it-IT" dirty="0" err="1"/>
              <a:t>level</a:t>
            </a:r>
            <a:endParaRPr lang="it-IT" dirty="0"/>
          </a:p>
          <a:p>
            <a:pPr lvl="2"/>
            <a:r>
              <a:rPr lang="it-IT" dirty="0"/>
              <a:t>Third </a:t>
            </a:r>
            <a:r>
              <a:rPr lang="it-IT" dirty="0" err="1"/>
              <a:t>level</a:t>
            </a:r>
            <a:endParaRPr lang="it-IT" dirty="0"/>
          </a:p>
          <a:p>
            <a:pPr lvl="3"/>
            <a:r>
              <a:rPr lang="it-IT" dirty="0" err="1"/>
              <a:t>Fourth</a:t>
            </a:r>
            <a:r>
              <a:rPr lang="it-IT" dirty="0"/>
              <a:t> </a:t>
            </a:r>
            <a:r>
              <a:rPr lang="it-IT" dirty="0" err="1"/>
              <a:t>level</a:t>
            </a:r>
            <a:endParaRPr lang="it-IT" dirty="0"/>
          </a:p>
          <a:p>
            <a:pPr lvl="4"/>
            <a:r>
              <a:rPr lang="it-IT" dirty="0" err="1"/>
              <a:t>Fifth</a:t>
            </a:r>
            <a:r>
              <a:rPr lang="it-IT" dirty="0"/>
              <a:t> </a:t>
            </a:r>
            <a:r>
              <a:rPr lang="it-IT" dirty="0" err="1"/>
              <a:t>level</a:t>
            </a:r>
            <a:endParaRPr lang="en-US" dirty="0"/>
          </a:p>
        </p:txBody>
      </p:sp>
      <p:sp>
        <p:nvSpPr>
          <p:cNvPr id="4" name="Content Placeholder 3"/>
          <p:cNvSpPr>
            <a:spLocks noGrp="1"/>
          </p:cNvSpPr>
          <p:nvPr>
            <p:ph sz="half" idx="2" hasCustomPrompt="1"/>
          </p:nvPr>
        </p:nvSpPr>
        <p:spPr>
          <a:xfrm>
            <a:off x="4648200" y="2022896"/>
            <a:ext cx="4038600" cy="4103267"/>
          </a:xfrm>
          <a:prstGeom prst="rect">
            <a:avLst/>
          </a:prstGeom>
        </p:spPr>
        <p:txBody>
          <a:bodyPr/>
          <a:lstStyle>
            <a:lvl1pPr marL="342900" indent="-342900" algn="l" defTabSz="457200" rtl="0" eaLnBrk="1" latinLnBrk="0" hangingPunct="1">
              <a:spcBef>
                <a:spcPct val="20000"/>
              </a:spcBef>
              <a:buSzPct val="180000"/>
              <a:buFont typeface="Arial" panose="020B0604020202020204" pitchFamily="34" charset="0"/>
              <a:buChar char="•"/>
              <a:defRPr lang="it-IT" sz="2400" b="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1pPr>
            <a:lvl2pPr marL="742950" indent="-342900" algn="l" defTabSz="457200" rtl="0" eaLnBrk="1" latinLnBrk="0" hangingPunct="1">
              <a:spcBef>
                <a:spcPct val="20000"/>
              </a:spcBef>
              <a:buSzPct val="180000"/>
              <a:buFont typeface="Arial" panose="020B0604020202020204" pitchFamily="34" charset="0"/>
              <a:buChar char="•"/>
              <a:defRPr lang="it-IT" sz="2400" b="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2pPr>
            <a:lvl3pPr marL="1143000" indent="-342900" algn="l" defTabSz="457200" rtl="0" eaLnBrk="1" latinLnBrk="0" hangingPunct="1">
              <a:spcBef>
                <a:spcPct val="20000"/>
              </a:spcBef>
              <a:buSzPct val="180000"/>
              <a:buFont typeface="Arial" panose="020B0604020202020204" pitchFamily="34" charset="0"/>
              <a:buChar char="•"/>
              <a:defRPr lang="it-IT" sz="2400" b="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3pPr>
            <a:lvl4pPr marL="1600200" indent="-342900" algn="l" defTabSz="457200" rtl="0" eaLnBrk="1" latinLnBrk="0" hangingPunct="1">
              <a:spcBef>
                <a:spcPct val="20000"/>
              </a:spcBef>
              <a:buSzPct val="180000"/>
              <a:buFont typeface="Arial" panose="020B0604020202020204" pitchFamily="34" charset="0"/>
              <a:buChar char="•"/>
              <a:defRPr lang="it-IT" sz="2400" b="0" kern="1200" dirty="0" smtClean="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4pPr>
            <a:lvl5pPr marL="2057400" indent="-342900" algn="l" defTabSz="457200" rtl="0" eaLnBrk="1" latinLnBrk="0" hangingPunct="1">
              <a:spcBef>
                <a:spcPct val="20000"/>
              </a:spcBef>
              <a:buSzPct val="180000"/>
              <a:buFont typeface="Arial" panose="020B0604020202020204" pitchFamily="34" charset="0"/>
              <a:buChar char="•"/>
              <a:defRPr lang="en-US" sz="2400" b="0" kern="1200" dirty="0">
                <a:solidFill>
                  <a:schemeClr val="tx1"/>
                </a:solidFill>
                <a:latin typeface="Alte DIN 1451 Mittelschrift" panose="020B0603020202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it-IT" dirty="0"/>
              <a:t>Click </a:t>
            </a:r>
            <a:r>
              <a:rPr lang="it-IT" dirty="0" err="1"/>
              <a:t>here</a:t>
            </a:r>
            <a:r>
              <a:rPr lang="it-IT" dirty="0"/>
              <a:t> to </a:t>
            </a:r>
            <a:r>
              <a:rPr lang="it-IT" dirty="0" err="1"/>
              <a:t>add</a:t>
            </a:r>
            <a:r>
              <a:rPr lang="it-IT" dirty="0"/>
              <a:t> text</a:t>
            </a:r>
          </a:p>
          <a:p>
            <a:pPr lvl="1"/>
            <a:r>
              <a:rPr lang="it-IT" dirty="0"/>
              <a:t>Second </a:t>
            </a:r>
            <a:r>
              <a:rPr lang="it-IT" dirty="0" err="1"/>
              <a:t>level</a:t>
            </a:r>
            <a:endParaRPr lang="it-IT" dirty="0"/>
          </a:p>
          <a:p>
            <a:pPr lvl="2"/>
            <a:r>
              <a:rPr lang="it-IT" dirty="0"/>
              <a:t>Third </a:t>
            </a:r>
            <a:r>
              <a:rPr lang="it-IT" dirty="0" err="1"/>
              <a:t>level</a:t>
            </a:r>
            <a:endParaRPr lang="it-IT" dirty="0"/>
          </a:p>
          <a:p>
            <a:pPr lvl="3"/>
            <a:r>
              <a:rPr lang="it-IT" dirty="0" err="1"/>
              <a:t>Fourth</a:t>
            </a:r>
            <a:r>
              <a:rPr lang="it-IT" dirty="0"/>
              <a:t> </a:t>
            </a:r>
            <a:r>
              <a:rPr lang="it-IT" dirty="0" err="1"/>
              <a:t>level</a:t>
            </a:r>
            <a:endParaRPr lang="it-IT" dirty="0"/>
          </a:p>
          <a:p>
            <a:pPr lvl="4"/>
            <a:r>
              <a:rPr lang="it-IT" dirty="0" err="1"/>
              <a:t>Fifth</a:t>
            </a:r>
            <a:r>
              <a:rPr lang="it-IT" dirty="0"/>
              <a:t> </a:t>
            </a:r>
            <a:r>
              <a:rPr lang="it-IT" dirty="0" err="1"/>
              <a:t>level</a:t>
            </a:r>
            <a:endParaRPr lang="en-US" dirty="0"/>
          </a:p>
        </p:txBody>
      </p:sp>
      <p:sp>
        <p:nvSpPr>
          <p:cNvPr id="5" name="Date Placeholder 4"/>
          <p:cNvSpPr>
            <a:spLocks noGrp="1"/>
          </p:cNvSpPr>
          <p:nvPr>
            <p:ph type="dt" sz="half" idx="10"/>
          </p:nvPr>
        </p:nvSpPr>
        <p:spPr>
          <a:xfrm>
            <a:off x="457200" y="6304236"/>
            <a:ext cx="2133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1D8BD707-D9CF-40AE-B4C6-C98DA3205C09}" type="datetimeFigureOut">
              <a:rPr lang="en-US" smtClean="0"/>
              <a:pPr/>
              <a:t>1/17/2018</a:t>
            </a:fld>
            <a:endParaRPr lang="en-US" dirty="0"/>
          </a:p>
        </p:txBody>
      </p:sp>
      <p:sp>
        <p:nvSpPr>
          <p:cNvPr id="6" name="Footer Placeholder 5"/>
          <p:cNvSpPr>
            <a:spLocks noGrp="1"/>
          </p:cNvSpPr>
          <p:nvPr>
            <p:ph type="ftr" sz="quarter" idx="11"/>
          </p:nvPr>
        </p:nvSpPr>
        <p:spPr>
          <a:xfrm>
            <a:off x="3124200" y="6304236"/>
            <a:ext cx="2895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r>
              <a:rPr lang="en-US"/>
              <a:t>Footer</a:t>
            </a:r>
            <a:endParaRPr lang="en-US" dirty="0"/>
          </a:p>
        </p:txBody>
      </p:sp>
      <p:sp>
        <p:nvSpPr>
          <p:cNvPr id="7" name="Slide Number Placeholder 6"/>
          <p:cNvSpPr>
            <a:spLocks noGrp="1"/>
          </p:cNvSpPr>
          <p:nvPr>
            <p:ph type="sldNum" sz="quarter" idx="12"/>
          </p:nvPr>
        </p:nvSpPr>
        <p:spPr>
          <a:xfrm>
            <a:off x="6553200" y="6304236"/>
            <a:ext cx="2133600" cy="365125"/>
          </a:xfrm>
          <a:prstGeom prst="rect">
            <a:avLst/>
          </a:prstGeom>
        </p:spPr>
        <p:txBody>
          <a:bodyPr/>
          <a:lstStyle>
            <a:lvl1pPr algn="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B6F15528-21DE-4FAA-801E-634DDDAF4B2B}" type="slidenum">
              <a:rPr lang="en-US" smtClean="0"/>
              <a:pPr/>
              <a:t>‹Nr.›</a:t>
            </a:fld>
            <a:endParaRPr lang="en-US" dirty="0"/>
          </a:p>
        </p:txBody>
      </p:sp>
      <p:sp>
        <p:nvSpPr>
          <p:cNvPr id="12" name="Titolo 1"/>
          <p:cNvSpPr>
            <a:spLocks noGrp="1"/>
          </p:cNvSpPr>
          <p:nvPr>
            <p:ph type="title" hasCustomPrompt="1"/>
          </p:nvPr>
        </p:nvSpPr>
        <p:spPr>
          <a:xfrm>
            <a:off x="467544" y="620688"/>
            <a:ext cx="5472608" cy="576064"/>
          </a:xfrm>
          <a:prstGeom prst="rect">
            <a:avLst/>
          </a:prstGeom>
        </p:spPr>
        <p:txBody>
          <a:bodyPr vert="horz"/>
          <a:lstStyle>
            <a:lvl1pPr algn="l">
              <a:defRPr sz="2800" b="1" i="0">
                <a:solidFill>
                  <a:srgbClr val="246889"/>
                </a:solidFill>
                <a:latin typeface="Alte DIN 1451 Mittelschrift gepraegt" charset="0"/>
                <a:ea typeface="Alte DIN 1451 Mittelschrift gepraegt" charset="0"/>
                <a:cs typeface="Alte DIN 1451 Mittelschrift gepraegt" charset="0"/>
              </a:defRPr>
            </a:lvl1pPr>
          </a:lstStyle>
          <a:p>
            <a:r>
              <a:rPr lang="it-IT" dirty="0"/>
              <a:t>Click </a:t>
            </a:r>
            <a:r>
              <a:rPr lang="it-IT" dirty="0" err="1"/>
              <a:t>here</a:t>
            </a:r>
            <a:r>
              <a:rPr lang="it-IT" dirty="0"/>
              <a:t> to </a:t>
            </a:r>
            <a:r>
              <a:rPr lang="it-IT" dirty="0" err="1"/>
              <a:t>add</a:t>
            </a:r>
            <a:r>
              <a:rPr lang="it-IT" dirty="0"/>
              <a:t> Title</a:t>
            </a:r>
          </a:p>
        </p:txBody>
      </p:sp>
      <p:sp>
        <p:nvSpPr>
          <p:cNvPr id="13" name="Rettangolo 12"/>
          <p:cNvSpPr/>
          <p:nvPr userDrawn="1"/>
        </p:nvSpPr>
        <p:spPr>
          <a:xfrm>
            <a:off x="495063" y="476672"/>
            <a:ext cx="2016224" cy="45719"/>
          </a:xfrm>
          <a:prstGeom prst="rect">
            <a:avLst/>
          </a:prstGeom>
          <a:solidFill>
            <a:srgbClr val="0E71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246889"/>
              </a:solidFill>
            </a:endParaRPr>
          </a:p>
        </p:txBody>
      </p:sp>
    </p:spTree>
    <p:extLst>
      <p:ext uri="{BB962C8B-B14F-4D97-AF65-F5344CB8AC3E}">
        <p14:creationId xmlns:p14="http://schemas.microsoft.com/office/powerpoint/2010/main" val="1707022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olo e testo verticale">
    <p:bg>
      <p:bgPr>
        <a:solidFill>
          <a:schemeClr val="bg1"/>
        </a:solid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hasCustomPrompt="1"/>
          </p:nvPr>
        </p:nvSpPr>
        <p:spPr>
          <a:xfrm>
            <a:off x="457200" y="1943123"/>
            <a:ext cx="8229600" cy="4078165"/>
          </a:xfrm>
          <a:prstGeom prst="rect">
            <a:avLst/>
          </a:prstGeom>
        </p:spPr>
        <p:txBody>
          <a:bodyPr vert="eaVert"/>
          <a:lstStyle>
            <a:lvl1pPr marL="285750" indent="-285750">
              <a:buSzPct val="180000"/>
              <a:buFont typeface="Arial" panose="020B0604020202020204" pitchFamily="34" charset="0"/>
              <a:buChar char="•"/>
              <a:defRPr sz="2400" b="0" i="0" baseline="0">
                <a:solidFill>
                  <a:schemeClr val="tx1">
                    <a:lumMod val="75000"/>
                  </a:schemeClr>
                </a:solidFill>
                <a:latin typeface="Alte DIN 1451 Mittelschrift" panose="020B0603020202020204" pitchFamily="34" charset="0"/>
                <a:ea typeface="Open Sans" charset="0"/>
                <a:cs typeface="Open Sans" charset="0"/>
              </a:defRPr>
            </a:lvl1pPr>
            <a:lvl2pPr marL="742950" indent="-285750">
              <a:buSzPct val="180000"/>
              <a:buFont typeface="Arial" panose="020B0604020202020204" pitchFamily="34" charset="0"/>
              <a:buChar char="•"/>
              <a:defRPr sz="2400" b="0" i="0" baseline="0">
                <a:solidFill>
                  <a:schemeClr val="tx1">
                    <a:lumMod val="75000"/>
                  </a:schemeClr>
                </a:solidFill>
                <a:latin typeface="Alte DIN 1451 Mittelschrift" panose="020B0603020202020204" pitchFamily="34" charset="0"/>
                <a:ea typeface="Open Sans" charset="0"/>
                <a:cs typeface="Open Sans" charset="0"/>
              </a:defRPr>
            </a:lvl2pPr>
            <a:lvl3pPr marL="1200150" indent="-285750">
              <a:buSzPct val="180000"/>
              <a:buFont typeface="Arial" panose="020B0604020202020204" pitchFamily="34" charset="0"/>
              <a:buChar char="•"/>
              <a:defRPr sz="2400" b="0" i="0" baseline="0">
                <a:solidFill>
                  <a:schemeClr val="tx1">
                    <a:lumMod val="75000"/>
                  </a:schemeClr>
                </a:solidFill>
                <a:latin typeface="Alte DIN 1451 Mittelschrift" panose="020B0603020202020204" pitchFamily="34" charset="0"/>
                <a:ea typeface="Open Sans" charset="0"/>
                <a:cs typeface="Open Sans" charset="0"/>
              </a:defRPr>
            </a:lvl3pPr>
            <a:lvl4pPr marL="1657350" indent="-285750">
              <a:buSzPct val="180000"/>
              <a:buFont typeface="Arial" panose="020B0604020202020204" pitchFamily="34" charset="0"/>
              <a:buChar char="•"/>
              <a:defRPr sz="2400" b="0" i="0" baseline="0">
                <a:solidFill>
                  <a:schemeClr val="tx1">
                    <a:lumMod val="75000"/>
                  </a:schemeClr>
                </a:solidFill>
                <a:latin typeface="Alte DIN 1451 Mittelschrift" panose="020B0603020202020204" pitchFamily="34" charset="0"/>
                <a:ea typeface="Open Sans" charset="0"/>
                <a:cs typeface="Open Sans" charset="0"/>
              </a:defRPr>
            </a:lvl4pPr>
            <a:lvl5pPr marL="2114550" indent="-285750">
              <a:buSzPct val="180000"/>
              <a:buFont typeface="Arial" panose="020B0604020202020204" pitchFamily="34" charset="0"/>
              <a:buChar char="•"/>
              <a:defRPr sz="2400" b="0" i="0" baseline="0">
                <a:solidFill>
                  <a:schemeClr val="tx1">
                    <a:lumMod val="75000"/>
                  </a:schemeClr>
                </a:solidFill>
                <a:latin typeface="Alte DIN 1451 Mittelschrift" panose="020B0603020202020204" pitchFamily="34" charset="0"/>
                <a:ea typeface="Open Sans" charset="0"/>
                <a:cs typeface="Open Sans" charset="0"/>
              </a:defRPr>
            </a:lvl5pPr>
          </a:lstStyle>
          <a:p>
            <a:pPr lvl="0"/>
            <a:r>
              <a:rPr lang="it-IT" dirty="0"/>
              <a:t>Click </a:t>
            </a:r>
            <a:r>
              <a:rPr lang="it-IT" dirty="0" err="1"/>
              <a:t>here</a:t>
            </a:r>
            <a:r>
              <a:rPr lang="it-IT" dirty="0"/>
              <a:t> to </a:t>
            </a:r>
            <a:r>
              <a:rPr lang="it-IT" dirty="0" err="1"/>
              <a:t>add</a:t>
            </a:r>
            <a:r>
              <a:rPr lang="it-IT" dirty="0"/>
              <a:t> text</a:t>
            </a:r>
          </a:p>
          <a:p>
            <a:pPr lvl="1"/>
            <a:r>
              <a:rPr lang="it-IT" dirty="0"/>
              <a:t>Second </a:t>
            </a:r>
            <a:r>
              <a:rPr lang="it-IT" dirty="0" err="1"/>
              <a:t>level</a:t>
            </a:r>
            <a:endParaRPr lang="it-IT" dirty="0"/>
          </a:p>
          <a:p>
            <a:pPr lvl="2"/>
            <a:r>
              <a:rPr lang="it-IT" dirty="0"/>
              <a:t>Third </a:t>
            </a:r>
            <a:r>
              <a:rPr lang="it-IT" dirty="0" err="1"/>
              <a:t>level</a:t>
            </a:r>
            <a:endParaRPr lang="it-IT" dirty="0"/>
          </a:p>
          <a:p>
            <a:pPr lvl="3"/>
            <a:r>
              <a:rPr lang="it-IT" dirty="0" err="1"/>
              <a:t>Fourth</a:t>
            </a:r>
            <a:r>
              <a:rPr lang="it-IT" dirty="0"/>
              <a:t> </a:t>
            </a:r>
            <a:r>
              <a:rPr lang="it-IT" dirty="0" err="1"/>
              <a:t>level</a:t>
            </a:r>
            <a:endParaRPr lang="it-IT" dirty="0"/>
          </a:p>
          <a:p>
            <a:pPr lvl="4"/>
            <a:r>
              <a:rPr lang="it-IT" dirty="0" err="1"/>
              <a:t>Fifth</a:t>
            </a:r>
            <a:r>
              <a:rPr lang="it-IT" dirty="0"/>
              <a:t> </a:t>
            </a:r>
            <a:r>
              <a:rPr lang="it-IT" dirty="0" err="1"/>
              <a:t>level</a:t>
            </a:r>
            <a:endParaRPr lang="en-US" dirty="0"/>
          </a:p>
        </p:txBody>
      </p:sp>
      <p:sp>
        <p:nvSpPr>
          <p:cNvPr id="4" name="Date Placeholder 3"/>
          <p:cNvSpPr>
            <a:spLocks noGrp="1"/>
          </p:cNvSpPr>
          <p:nvPr>
            <p:ph type="dt" sz="half" idx="10"/>
          </p:nvPr>
        </p:nvSpPr>
        <p:spPr>
          <a:xfrm>
            <a:off x="457200" y="6304236"/>
            <a:ext cx="2133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1D8BD707-D9CF-40AE-B4C6-C98DA3205C09}" type="datetimeFigureOut">
              <a:rPr lang="en-US" smtClean="0"/>
              <a:pPr/>
              <a:t>1/17/2018</a:t>
            </a:fld>
            <a:endParaRPr lang="en-US" dirty="0"/>
          </a:p>
        </p:txBody>
      </p:sp>
      <p:sp>
        <p:nvSpPr>
          <p:cNvPr id="5" name="Footer Placeholder 4"/>
          <p:cNvSpPr>
            <a:spLocks noGrp="1"/>
          </p:cNvSpPr>
          <p:nvPr>
            <p:ph type="ftr" sz="quarter" idx="11"/>
          </p:nvPr>
        </p:nvSpPr>
        <p:spPr>
          <a:xfrm>
            <a:off x="3124200" y="6304236"/>
            <a:ext cx="2895600" cy="365125"/>
          </a:xfrm>
          <a:prstGeom prst="rect">
            <a:avLst/>
          </a:prstGeom>
        </p:spPr>
        <p:txBody>
          <a:bodyPr/>
          <a:lstStyle>
            <a:lvl1pPr>
              <a:defRPr sz="1300" b="0" i="0">
                <a:solidFill>
                  <a:schemeClr val="tx1">
                    <a:lumMod val="75000"/>
                  </a:schemeClr>
                </a:solidFill>
                <a:latin typeface="Alte DIN 1451 Mittelschrift" panose="020B0603020202020204" pitchFamily="34" charset="0"/>
                <a:ea typeface="Open Sans" charset="0"/>
                <a:cs typeface="Open Sans" charset="0"/>
              </a:defRPr>
            </a:lvl1pPr>
          </a:lstStyle>
          <a:p>
            <a:r>
              <a:rPr lang="en-US"/>
              <a:t>Footer</a:t>
            </a:r>
            <a:endParaRPr lang="en-US" dirty="0"/>
          </a:p>
        </p:txBody>
      </p:sp>
      <p:sp>
        <p:nvSpPr>
          <p:cNvPr id="6" name="Slide Number Placeholder 5"/>
          <p:cNvSpPr>
            <a:spLocks noGrp="1"/>
          </p:cNvSpPr>
          <p:nvPr>
            <p:ph type="sldNum" sz="quarter" idx="12"/>
          </p:nvPr>
        </p:nvSpPr>
        <p:spPr>
          <a:xfrm>
            <a:off x="6553200" y="6304236"/>
            <a:ext cx="2133600" cy="365125"/>
          </a:xfrm>
          <a:prstGeom prst="rect">
            <a:avLst/>
          </a:prstGeom>
        </p:spPr>
        <p:txBody>
          <a:bodyPr/>
          <a:lstStyle>
            <a:lvl1pPr algn="r">
              <a:defRPr sz="1300" b="0" i="0">
                <a:solidFill>
                  <a:schemeClr val="tx1">
                    <a:lumMod val="75000"/>
                  </a:schemeClr>
                </a:solidFill>
                <a:latin typeface="Alte DIN 1451 Mittelschrift" panose="020B0603020202020204" pitchFamily="34" charset="0"/>
                <a:ea typeface="Open Sans" charset="0"/>
                <a:cs typeface="Open Sans" charset="0"/>
              </a:defRPr>
            </a:lvl1pPr>
          </a:lstStyle>
          <a:p>
            <a:fld id="{B6F15528-21DE-4FAA-801E-634DDDAF4B2B}" type="slidenum">
              <a:rPr lang="en-US" smtClean="0"/>
              <a:pPr/>
              <a:t>‹Nr.›</a:t>
            </a:fld>
            <a:endParaRPr lang="en-US" dirty="0"/>
          </a:p>
        </p:txBody>
      </p:sp>
      <p:sp>
        <p:nvSpPr>
          <p:cNvPr id="8" name="Titolo 1"/>
          <p:cNvSpPr>
            <a:spLocks noGrp="1"/>
          </p:cNvSpPr>
          <p:nvPr>
            <p:ph type="title" hasCustomPrompt="1"/>
          </p:nvPr>
        </p:nvSpPr>
        <p:spPr>
          <a:xfrm>
            <a:off x="467544" y="620688"/>
            <a:ext cx="5472608" cy="576064"/>
          </a:xfrm>
          <a:prstGeom prst="rect">
            <a:avLst/>
          </a:prstGeom>
        </p:spPr>
        <p:txBody>
          <a:bodyPr vert="horz"/>
          <a:lstStyle>
            <a:lvl1pPr algn="l">
              <a:defRPr sz="2800" b="1" i="0">
                <a:solidFill>
                  <a:srgbClr val="246889"/>
                </a:solidFill>
                <a:latin typeface="DIN Next LT Pro" charset="0"/>
                <a:ea typeface="DIN Next LT Pro" charset="0"/>
                <a:cs typeface="DIN Next LT Pro" charset="0"/>
              </a:defRPr>
            </a:lvl1pPr>
          </a:lstStyle>
          <a:p>
            <a:r>
              <a:rPr lang="it-IT" dirty="0"/>
              <a:t>Click </a:t>
            </a:r>
            <a:r>
              <a:rPr lang="it-IT" dirty="0" err="1"/>
              <a:t>here</a:t>
            </a:r>
            <a:r>
              <a:rPr lang="it-IT" dirty="0"/>
              <a:t> to </a:t>
            </a:r>
            <a:r>
              <a:rPr lang="it-IT" dirty="0" err="1"/>
              <a:t>add</a:t>
            </a:r>
            <a:r>
              <a:rPr lang="it-IT" dirty="0"/>
              <a:t> Title</a:t>
            </a:r>
          </a:p>
        </p:txBody>
      </p:sp>
      <p:sp>
        <p:nvSpPr>
          <p:cNvPr id="9" name="Rettangolo 8"/>
          <p:cNvSpPr/>
          <p:nvPr userDrawn="1"/>
        </p:nvSpPr>
        <p:spPr>
          <a:xfrm>
            <a:off x="495063" y="476672"/>
            <a:ext cx="2016224" cy="45719"/>
          </a:xfrm>
          <a:prstGeom prst="rect">
            <a:avLst/>
          </a:prstGeom>
          <a:solidFill>
            <a:srgbClr val="0E71B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246889"/>
              </a:solidFill>
            </a:endParaRPr>
          </a:p>
        </p:txBody>
      </p:sp>
    </p:spTree>
    <p:extLst>
      <p:ext uri="{BB962C8B-B14F-4D97-AF65-F5344CB8AC3E}">
        <p14:creationId xmlns:p14="http://schemas.microsoft.com/office/powerpoint/2010/main" val="1474920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_Slid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50110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2183773"/>
      </p:ext>
    </p:extLst>
  </p:cSld>
  <p:clrMap bg1="lt1" tx1="dk1" bg2="lt2" tx2="dk2" accent1="accent1" accent2="accent2" accent3="accent3" accent4="accent4" accent5="accent5" accent6="accent6" hlink="hlink" folHlink="folHlink"/>
  <p:sldLayoutIdLst>
    <p:sldLayoutId id="2147483706" r:id="rId1"/>
    <p:sldLayoutId id="2147483704" r:id="rId2"/>
    <p:sldLayoutId id="2147483708" r:id="rId3"/>
    <p:sldLayoutId id="2147483709" r:id="rId4"/>
    <p:sldLayoutId id="2147483710" r:id="rId5"/>
    <p:sldLayoutId id="2147483707" r:id="rId6"/>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confluence.egi.eu/display/EOSC/AMB" TargetMode="External"/><Relationship Id="rId2" Type="http://schemas.openxmlformats.org/officeDocument/2006/relationships/hyperlink" Target="https://confluence.egi.eu/display/EOSC/Home" TargetMode="External"/><Relationship Id="rId1" Type="http://schemas.openxmlformats.org/officeDocument/2006/relationships/slideLayout" Target="../slideLayouts/slideLayout3.xml"/><Relationship Id="rId4" Type="http://schemas.openxmlformats.org/officeDocument/2006/relationships/hyperlink" Target="https://indico.egi.eu/indico/category/218/"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docs.google.com/spreadsheets/d/13r8sO7wwfRAdBfpR2GCghj5epjkKEqmDlBocMLnYRuk" TargetMode="External"/><Relationship Id="rId2" Type="http://schemas.openxmlformats.org/officeDocument/2006/relationships/hyperlink" Target="https://indico.egi.eu/indico/event/3548/overview"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hyperlink" Target="https://indico.egi.eu/indico/event/3548/timetable/#20180109"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indico.egi.eu/indico/event/3548/contribution/39" TargetMode="External"/><Relationship Id="rId2" Type="http://schemas.openxmlformats.org/officeDocument/2006/relationships/hyperlink" Target="https://indico.egi.eu/indico/event/3511/contribution/2"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confluence.egi.eu/display/EOSC/AMB" TargetMode="External"/><Relationship Id="rId2" Type="http://schemas.openxmlformats.org/officeDocument/2006/relationships/hyperlink" Target="https://confluence.egi.eu/display/EOSC/Home" TargetMode="External"/><Relationship Id="rId1" Type="http://schemas.openxmlformats.org/officeDocument/2006/relationships/slideLayout" Target="../slideLayouts/slideLayout2.xml"/><Relationship Id="rId4" Type="http://schemas.openxmlformats.org/officeDocument/2006/relationships/hyperlink" Target="https://indico.egi.eu/indico/category/21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jpeg"/><Relationship Id="rId7" Type="http://schemas.openxmlformats.org/officeDocument/2006/relationships/image" Target="../media/image10.jpeg"/><Relationship Id="rId12"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3.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jpe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6.png"/><Relationship Id="rId7" Type="http://schemas.openxmlformats.org/officeDocument/2006/relationships/image" Target="../media/image13.pn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9.png"/><Relationship Id="rId5" Type="http://schemas.openxmlformats.org/officeDocument/2006/relationships/image" Target="../media/image18.gif"/><Relationship Id="rId4" Type="http://schemas.openxmlformats.org/officeDocument/2006/relationships/image" Target="../media/image17.png"/><Relationship Id="rId9" Type="http://schemas.openxmlformats.org/officeDocument/2006/relationships/image" Target="../media/image2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image" Target="../media/image28.png"/><Relationship Id="rId18" Type="http://schemas.openxmlformats.org/officeDocument/2006/relationships/image" Target="../media/image33.png"/><Relationship Id="rId3" Type="http://schemas.openxmlformats.org/officeDocument/2006/relationships/image" Target="../media/image5.png"/><Relationship Id="rId7" Type="http://schemas.openxmlformats.org/officeDocument/2006/relationships/image" Target="../media/image22.png"/><Relationship Id="rId12" Type="http://schemas.openxmlformats.org/officeDocument/2006/relationships/image" Target="../media/image27.png"/><Relationship Id="rId17" Type="http://schemas.openxmlformats.org/officeDocument/2006/relationships/image" Target="../media/image32.png"/><Relationship Id="rId2" Type="http://schemas.openxmlformats.org/officeDocument/2006/relationships/image" Target="../media/image6.jpeg"/><Relationship Id="rId16" Type="http://schemas.openxmlformats.org/officeDocument/2006/relationships/image" Target="../media/image31.png"/><Relationship Id="rId20" Type="http://schemas.openxmlformats.org/officeDocument/2006/relationships/image" Target="../media/image35.png"/><Relationship Id="rId1" Type="http://schemas.openxmlformats.org/officeDocument/2006/relationships/slideLayout" Target="../slideLayouts/slideLayout3.xml"/><Relationship Id="rId6" Type="http://schemas.openxmlformats.org/officeDocument/2006/relationships/image" Target="../media/image7.png"/><Relationship Id="rId11" Type="http://schemas.openxmlformats.org/officeDocument/2006/relationships/image" Target="../media/image26.png"/><Relationship Id="rId5" Type="http://schemas.openxmlformats.org/officeDocument/2006/relationships/image" Target="../media/image15.png"/><Relationship Id="rId15" Type="http://schemas.openxmlformats.org/officeDocument/2006/relationships/image" Target="../media/image30.png"/><Relationship Id="rId10" Type="http://schemas.openxmlformats.org/officeDocument/2006/relationships/image" Target="../media/image25.png"/><Relationship Id="rId19" Type="http://schemas.openxmlformats.org/officeDocument/2006/relationships/image" Target="../media/image34.png"/><Relationship Id="rId4" Type="http://schemas.openxmlformats.org/officeDocument/2006/relationships/image" Target="../media/image21.jpeg"/><Relationship Id="rId9" Type="http://schemas.openxmlformats.org/officeDocument/2006/relationships/image" Target="../media/image24.png"/><Relationship Id="rId14" Type="http://schemas.openxmlformats.org/officeDocument/2006/relationships/image" Target="../media/image2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43608" y="1844824"/>
            <a:ext cx="7488832" cy="720080"/>
          </a:xfrm>
        </p:spPr>
        <p:txBody>
          <a:bodyPr>
            <a:normAutofit fontScale="90000"/>
          </a:bodyPr>
          <a:lstStyle/>
          <a:p>
            <a:r>
              <a:rPr lang="en-GB" sz="4000" dirty="0"/>
              <a:t>EOSC-hub</a:t>
            </a:r>
            <a:br>
              <a:rPr lang="en-GB" sz="4000" dirty="0"/>
            </a:br>
            <a:r>
              <a:rPr lang="de-DE" sz="3200" dirty="0" err="1"/>
              <a:t>Activity</a:t>
            </a:r>
            <a:r>
              <a:rPr lang="de-DE" sz="3200" dirty="0"/>
              <a:t> Plan </a:t>
            </a:r>
            <a:r>
              <a:rPr lang="de-DE" sz="3200" dirty="0" err="1"/>
              <a:t>for</a:t>
            </a:r>
            <a:r>
              <a:rPr lang="de-DE" sz="3200" dirty="0"/>
              <a:t/>
            </a:r>
            <a:br>
              <a:rPr lang="de-DE" sz="3200" dirty="0"/>
            </a:br>
            <a:r>
              <a:rPr lang="de-DE" sz="3200" dirty="0"/>
              <a:t>T6.1. </a:t>
            </a:r>
            <a:r>
              <a:rPr lang="de-DE" sz="3200" dirty="0" smtClean="0"/>
              <a:t>Discovery </a:t>
            </a:r>
            <a:r>
              <a:rPr lang="de-DE" sz="3200" dirty="0" err="1"/>
              <a:t>and</a:t>
            </a:r>
            <a:r>
              <a:rPr lang="de-DE" sz="3200" dirty="0"/>
              <a:t> </a:t>
            </a:r>
            <a:r>
              <a:rPr lang="de-DE" sz="3200" dirty="0" smtClean="0"/>
              <a:t>Access</a:t>
            </a:r>
            <a:r>
              <a:rPr lang="en-US" sz="3100" b="0" dirty="0"/>
              <a:t/>
            </a:r>
            <a:br>
              <a:rPr lang="en-US" sz="3100" b="0" dirty="0"/>
            </a:br>
            <a:r>
              <a:rPr lang="en-US" sz="3100" b="0" dirty="0"/>
              <a:t/>
            </a:r>
            <a:br>
              <a:rPr lang="en-US" sz="3100" b="0" dirty="0"/>
            </a:br>
            <a:r>
              <a:rPr lang="en-US" sz="2700" b="0" i="1" dirty="0" smtClean="0"/>
              <a:t>Heinrich </a:t>
            </a:r>
            <a:r>
              <a:rPr lang="en-US" sz="2700" b="0" i="1" dirty="0" err="1" smtClean="0"/>
              <a:t>Widmann</a:t>
            </a:r>
            <a:r>
              <a:rPr lang="en-US" sz="2700" b="0" i="1" dirty="0" smtClean="0"/>
              <a:t> (DKRZ)</a:t>
            </a:r>
            <a:endParaRPr lang="en-GB" sz="2700" i="1" dirty="0"/>
          </a:p>
        </p:txBody>
      </p:sp>
      <p:sp>
        <p:nvSpPr>
          <p:cNvPr id="3" name="Sottotitolo 2"/>
          <p:cNvSpPr>
            <a:spLocks noGrp="1"/>
          </p:cNvSpPr>
          <p:nvPr>
            <p:ph type="subTitle" idx="1"/>
          </p:nvPr>
        </p:nvSpPr>
        <p:spPr>
          <a:xfrm>
            <a:off x="467544" y="4987280"/>
            <a:ext cx="8352928" cy="601960"/>
          </a:xfrm>
        </p:spPr>
        <p:txBody>
          <a:bodyPr/>
          <a:lstStyle/>
          <a:p>
            <a:pPr algn="ctr"/>
            <a:r>
              <a:rPr lang="de-DE" sz="1800" dirty="0" smtClean="0">
                <a:solidFill>
                  <a:schemeClr val="accent6">
                    <a:lumMod val="10000"/>
                  </a:schemeClr>
                </a:solidFill>
              </a:rPr>
              <a:t>EOSC-hub Kickoff </a:t>
            </a:r>
            <a:r>
              <a:rPr lang="de-DE" sz="1800" dirty="0">
                <a:solidFill>
                  <a:schemeClr val="accent6">
                    <a:lumMod val="10000"/>
                  </a:schemeClr>
                </a:solidFill>
              </a:rPr>
              <a:t>M</a:t>
            </a:r>
            <a:r>
              <a:rPr lang="de-DE" sz="1800" dirty="0" smtClean="0">
                <a:solidFill>
                  <a:schemeClr val="accent6">
                    <a:lumMod val="10000"/>
                  </a:schemeClr>
                </a:solidFill>
              </a:rPr>
              <a:t>eeting </a:t>
            </a:r>
            <a:endParaRPr lang="en-GB" sz="1800" dirty="0">
              <a:solidFill>
                <a:schemeClr val="accent6">
                  <a:lumMod val="10000"/>
                </a:schemeClr>
              </a:solidFill>
            </a:endParaRPr>
          </a:p>
          <a:p>
            <a:pPr algn="ctr"/>
            <a:r>
              <a:rPr lang="en-GB" sz="1800" dirty="0">
                <a:solidFill>
                  <a:schemeClr val="accent6">
                    <a:lumMod val="10000"/>
                  </a:schemeClr>
                </a:solidFill>
              </a:rPr>
              <a:t>09 January </a:t>
            </a:r>
            <a:r>
              <a:rPr lang="en-GB" sz="1800" dirty="0" smtClean="0">
                <a:solidFill>
                  <a:schemeClr val="accent6">
                    <a:lumMod val="10000"/>
                  </a:schemeClr>
                </a:solidFill>
              </a:rPr>
              <a:t>2018</a:t>
            </a:r>
            <a:endParaRPr lang="de-DE" sz="1800" dirty="0" smtClean="0">
              <a:solidFill>
                <a:schemeClr val="accent6">
                  <a:lumMod val="10000"/>
                </a:schemeClr>
              </a:solidFill>
            </a:endParaRPr>
          </a:p>
          <a:p>
            <a:pPr algn="ctr"/>
            <a:r>
              <a:rPr lang="de-DE" sz="1800" dirty="0" smtClean="0">
                <a:solidFill>
                  <a:schemeClr val="accent6">
                    <a:lumMod val="10000"/>
                  </a:schemeClr>
                </a:solidFill>
              </a:rPr>
              <a:t>Amsterdam Science Park</a:t>
            </a:r>
            <a:endParaRPr lang="en-GB" sz="1800" dirty="0" smtClean="0">
              <a:solidFill>
                <a:schemeClr val="accent6">
                  <a:lumMod val="10000"/>
                </a:schemeClr>
              </a:solidFill>
            </a:endParaRPr>
          </a:p>
        </p:txBody>
      </p:sp>
    </p:spTree>
    <p:extLst>
      <p:ext uri="{BB962C8B-B14F-4D97-AF65-F5344CB8AC3E}">
        <p14:creationId xmlns:p14="http://schemas.microsoft.com/office/powerpoint/2010/main" val="1833926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225447-E7C6-4B01-ABD0-720AFA2A01AF}"/>
              </a:ext>
            </a:extLst>
          </p:cNvPr>
          <p:cNvSpPr>
            <a:spLocks noGrp="1"/>
          </p:cNvSpPr>
          <p:nvPr>
            <p:ph type="title"/>
          </p:nvPr>
        </p:nvSpPr>
        <p:spPr/>
        <p:txBody>
          <a:bodyPr/>
          <a:lstStyle/>
          <a:p>
            <a:r>
              <a:rPr lang="en-US" dirty="0" smtClean="0"/>
              <a:t>Points to address :</a:t>
            </a:r>
            <a:endParaRPr lang="en-US" dirty="0"/>
          </a:p>
        </p:txBody>
      </p:sp>
      <p:sp>
        <p:nvSpPr>
          <p:cNvPr id="3" name="Slide Number Placeholder 2">
            <a:extLst>
              <a:ext uri="{FF2B5EF4-FFF2-40B4-BE49-F238E27FC236}">
                <a16:creationId xmlns:a16="http://schemas.microsoft.com/office/drawing/2014/main" xmlns="" id="{82A661D2-3597-481E-B12D-A4CB4A7B6EB7}"/>
              </a:ext>
            </a:extLst>
          </p:cNvPr>
          <p:cNvSpPr>
            <a:spLocks noGrp="1"/>
          </p:cNvSpPr>
          <p:nvPr>
            <p:ph type="sldNum" sz="quarter" idx="12"/>
          </p:nvPr>
        </p:nvSpPr>
        <p:spPr/>
        <p:txBody>
          <a:bodyPr/>
          <a:lstStyle/>
          <a:p>
            <a:fld id="{B6F15528-21DE-4FAA-801E-634DDDAF4B2B}" type="slidenum">
              <a:rPr lang="en-US" smtClean="0"/>
              <a:pPr/>
              <a:t>10</a:t>
            </a:fld>
            <a:endParaRPr lang="en-US" dirty="0"/>
          </a:p>
        </p:txBody>
      </p:sp>
      <p:sp>
        <p:nvSpPr>
          <p:cNvPr id="4" name="Date Placeholder 3">
            <a:extLst>
              <a:ext uri="{FF2B5EF4-FFF2-40B4-BE49-F238E27FC236}">
                <a16:creationId xmlns:a16="http://schemas.microsoft.com/office/drawing/2014/main" xmlns="" id="{A62F3851-ED52-40F4-B373-CA8800C45E11}"/>
              </a:ext>
            </a:extLst>
          </p:cNvPr>
          <p:cNvSpPr>
            <a:spLocks noGrp="1"/>
          </p:cNvSpPr>
          <p:nvPr>
            <p:ph type="dt" sz="half" idx="10"/>
          </p:nvPr>
        </p:nvSpPr>
        <p:spPr/>
        <p:txBody>
          <a:bodyPr/>
          <a:lstStyle/>
          <a:p>
            <a:fld id="{5914106B-C384-40B9-BF7D-5C967CC08625}" type="datetime1">
              <a:rPr lang="en-US" smtClean="0"/>
              <a:t>1/17/2018</a:t>
            </a:fld>
            <a:endParaRPr lang="en-US" dirty="0"/>
          </a:p>
        </p:txBody>
      </p:sp>
      <p:sp>
        <p:nvSpPr>
          <p:cNvPr id="5" name="Content Placeholder 4">
            <a:extLst>
              <a:ext uri="{FF2B5EF4-FFF2-40B4-BE49-F238E27FC236}">
                <a16:creationId xmlns:a16="http://schemas.microsoft.com/office/drawing/2014/main" xmlns="" id="{C45C8FE7-870E-4AC4-88CF-D4FBD5AD873F}"/>
              </a:ext>
            </a:extLst>
          </p:cNvPr>
          <p:cNvSpPr txBox="1">
            <a:spLocks/>
          </p:cNvSpPr>
          <p:nvPr/>
        </p:nvSpPr>
        <p:spPr>
          <a:xfrm>
            <a:off x="107504" y="1268761"/>
            <a:ext cx="8579296"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1800" dirty="0"/>
              <a:t>WP Managers and task coordinators are requested to address the following points:</a:t>
            </a:r>
          </a:p>
          <a:p>
            <a:r>
              <a:rPr lang="en-GB" sz="1800" dirty="0"/>
              <a:t>Appoint WP members per task to set up WP and task mailing lists</a:t>
            </a:r>
          </a:p>
          <a:p>
            <a:r>
              <a:rPr lang="en-GB" sz="1800" dirty="0"/>
              <a:t>Define WP results and key exploitable results</a:t>
            </a:r>
          </a:p>
          <a:p>
            <a:r>
              <a:rPr lang="en-GB" sz="1800" dirty="0"/>
              <a:t>Define PM01-PM12 work plan by detailing the distribution of activities per partner</a:t>
            </a:r>
          </a:p>
          <a:p>
            <a:r>
              <a:rPr lang="en-GB" sz="1800" dirty="0"/>
              <a:t>Appoint lead authors and contributing organizations for each deliverable/milestone due in PM12</a:t>
            </a:r>
          </a:p>
          <a:p>
            <a:r>
              <a:rPr lang="en-GB" sz="1800" dirty="0"/>
              <a:t>Discuss use of collaborative tools in the WP (mailing lists, information and documentation sharing in Confluence, action tracking/Jira, collaborative workspaces, meeting agenda management/</a:t>
            </a:r>
            <a:r>
              <a:rPr lang="en-GB" sz="1800" dirty="0" err="1"/>
              <a:t>Indico</a:t>
            </a:r>
            <a:r>
              <a:rPr lang="en-GB" sz="1800" dirty="0"/>
              <a:t>, document management, etc.)</a:t>
            </a:r>
          </a:p>
          <a:p>
            <a:r>
              <a:rPr lang="en-GB" sz="1800" dirty="0"/>
              <a:t>Define quality metrics per WP</a:t>
            </a:r>
          </a:p>
          <a:p>
            <a:r>
              <a:rPr lang="en-GB" sz="1800" dirty="0"/>
              <a:t>[WP6, 5, 7] Define usage metrics for each production service of the EOSC-hub catalogue to be used to measure virtual access in WP13</a:t>
            </a:r>
          </a:p>
          <a:p>
            <a:r>
              <a:rPr lang="en-GB" sz="1800" dirty="0"/>
              <a:t>WP meetings are open and participation is primarily intended for WP managers, task coordinators, and WP experts, however, WP meetings are open, and members of other relevant WPs are welcome to attend.</a:t>
            </a:r>
          </a:p>
        </p:txBody>
      </p:sp>
    </p:spTree>
    <p:extLst>
      <p:ext uri="{BB962C8B-B14F-4D97-AF65-F5344CB8AC3E}">
        <p14:creationId xmlns:p14="http://schemas.microsoft.com/office/powerpoint/2010/main" val="564567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1A8787-E4BC-4141-B18A-3927D76DBDC2}"/>
              </a:ext>
            </a:extLst>
          </p:cNvPr>
          <p:cNvSpPr>
            <a:spLocks noGrp="1"/>
          </p:cNvSpPr>
          <p:nvPr>
            <p:ph type="title"/>
          </p:nvPr>
        </p:nvSpPr>
        <p:spPr>
          <a:xfrm>
            <a:off x="323528" y="620688"/>
            <a:ext cx="7848872" cy="576064"/>
          </a:xfrm>
        </p:spPr>
        <p:txBody>
          <a:bodyPr/>
          <a:lstStyle/>
          <a:p>
            <a:r>
              <a:rPr lang="en-US" dirty="0" err="1"/>
              <a:t>KoM</a:t>
            </a:r>
            <a:r>
              <a:rPr lang="en-US" dirty="0"/>
              <a:t> – Expected Output from WP meetings (1/2)</a:t>
            </a:r>
          </a:p>
        </p:txBody>
      </p:sp>
      <p:sp>
        <p:nvSpPr>
          <p:cNvPr id="3" name="Slide Number Placeholder 2">
            <a:extLst>
              <a:ext uri="{FF2B5EF4-FFF2-40B4-BE49-F238E27FC236}">
                <a16:creationId xmlns:a16="http://schemas.microsoft.com/office/drawing/2014/main" xmlns="" id="{E3219616-02D5-4016-9E13-125132BC2552}"/>
              </a:ext>
            </a:extLst>
          </p:cNvPr>
          <p:cNvSpPr>
            <a:spLocks noGrp="1"/>
          </p:cNvSpPr>
          <p:nvPr>
            <p:ph type="sldNum" sz="quarter" idx="12"/>
          </p:nvPr>
        </p:nvSpPr>
        <p:spPr/>
        <p:txBody>
          <a:bodyPr/>
          <a:lstStyle/>
          <a:p>
            <a:fld id="{B6F15528-21DE-4FAA-801E-634DDDAF4B2B}" type="slidenum">
              <a:rPr lang="en-US" smtClean="0"/>
              <a:pPr/>
              <a:t>11</a:t>
            </a:fld>
            <a:endParaRPr lang="en-US" dirty="0"/>
          </a:p>
        </p:txBody>
      </p:sp>
      <p:sp>
        <p:nvSpPr>
          <p:cNvPr id="4" name="Date Placeholder 3">
            <a:extLst>
              <a:ext uri="{FF2B5EF4-FFF2-40B4-BE49-F238E27FC236}">
                <a16:creationId xmlns:a16="http://schemas.microsoft.com/office/drawing/2014/main" xmlns="" id="{99279473-C165-4DF9-9B56-05E53582130F}"/>
              </a:ext>
            </a:extLst>
          </p:cNvPr>
          <p:cNvSpPr>
            <a:spLocks noGrp="1"/>
          </p:cNvSpPr>
          <p:nvPr>
            <p:ph type="dt" sz="half" idx="10"/>
          </p:nvPr>
        </p:nvSpPr>
        <p:spPr/>
        <p:txBody>
          <a:bodyPr/>
          <a:lstStyle/>
          <a:p>
            <a:fld id="{CB2F6D3A-89CC-46FE-91E1-205F046309AC}" type="datetime1">
              <a:rPr lang="en-US" smtClean="0"/>
              <a:t>1/17/2018</a:t>
            </a:fld>
            <a:endParaRPr lang="en-US" dirty="0"/>
          </a:p>
        </p:txBody>
      </p:sp>
      <p:sp>
        <p:nvSpPr>
          <p:cNvPr id="6" name="Content Placeholder 4">
            <a:extLst>
              <a:ext uri="{FF2B5EF4-FFF2-40B4-BE49-F238E27FC236}">
                <a16:creationId xmlns:a16="http://schemas.microsoft.com/office/drawing/2014/main" xmlns="" id="{A30706D3-BD0F-4298-ABF8-0369860C5557}"/>
              </a:ext>
            </a:extLst>
          </p:cNvPr>
          <p:cNvSpPr txBox="1">
            <a:spLocks/>
          </p:cNvSpPr>
          <p:nvPr/>
        </p:nvSpPr>
        <p:spPr>
          <a:xfrm>
            <a:off x="457200" y="1268761"/>
            <a:ext cx="8229600"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t>WP Work plan</a:t>
            </a:r>
          </a:p>
          <a:p>
            <a:pPr lvl="1"/>
            <a:r>
              <a:rPr lang="en-US" dirty="0"/>
              <a:t>Detailed 12 month work plan specifying distribution of activities by task</a:t>
            </a:r>
          </a:p>
          <a:p>
            <a:pPr lvl="2"/>
            <a:r>
              <a:rPr lang="en-US" dirty="0"/>
              <a:t>To be approved by end of Jan 2018</a:t>
            </a:r>
          </a:p>
          <a:p>
            <a:r>
              <a:rPr lang="en-US" sz="2800" dirty="0"/>
              <a:t>Preliminary definition of lead authors of each deliverable</a:t>
            </a:r>
          </a:p>
          <a:p>
            <a:pPr lvl="1"/>
            <a:r>
              <a:rPr lang="en-US" sz="2400" dirty="0"/>
              <a:t>To be approved by end of Jan 2018</a:t>
            </a:r>
          </a:p>
          <a:p>
            <a:r>
              <a:rPr lang="en-US" sz="2800" dirty="0"/>
              <a:t>Preliminary definition of milestone owners in PY1</a:t>
            </a:r>
          </a:p>
          <a:p>
            <a:pPr lvl="1"/>
            <a:r>
              <a:rPr lang="en-US" sz="2400" dirty="0"/>
              <a:t>To be approved by end of Jan 2018</a:t>
            </a:r>
          </a:p>
          <a:p>
            <a:pPr lvl="1"/>
            <a:r>
              <a:rPr lang="en-US" sz="2400" dirty="0"/>
              <a:t>Indicate dependencies where possible</a:t>
            </a:r>
          </a:p>
        </p:txBody>
      </p:sp>
    </p:spTree>
    <p:extLst>
      <p:ext uri="{BB962C8B-B14F-4D97-AF65-F5344CB8AC3E}">
        <p14:creationId xmlns:p14="http://schemas.microsoft.com/office/powerpoint/2010/main" val="24214015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1A8787-E4BC-4141-B18A-3927D76DBDC2}"/>
              </a:ext>
            </a:extLst>
          </p:cNvPr>
          <p:cNvSpPr>
            <a:spLocks noGrp="1"/>
          </p:cNvSpPr>
          <p:nvPr>
            <p:ph type="title"/>
          </p:nvPr>
        </p:nvSpPr>
        <p:spPr>
          <a:xfrm>
            <a:off x="323528" y="620688"/>
            <a:ext cx="7848872" cy="576064"/>
          </a:xfrm>
        </p:spPr>
        <p:txBody>
          <a:bodyPr/>
          <a:lstStyle/>
          <a:p>
            <a:r>
              <a:rPr lang="en-US" dirty="0" err="1"/>
              <a:t>KoM</a:t>
            </a:r>
            <a:r>
              <a:rPr lang="en-US" dirty="0"/>
              <a:t> – Expected Output from WP meetings  (2/2)</a:t>
            </a:r>
          </a:p>
        </p:txBody>
      </p:sp>
      <p:sp>
        <p:nvSpPr>
          <p:cNvPr id="3" name="Slide Number Placeholder 2">
            <a:extLst>
              <a:ext uri="{FF2B5EF4-FFF2-40B4-BE49-F238E27FC236}">
                <a16:creationId xmlns:a16="http://schemas.microsoft.com/office/drawing/2014/main" xmlns="" id="{E3219616-02D5-4016-9E13-125132BC2552}"/>
              </a:ext>
            </a:extLst>
          </p:cNvPr>
          <p:cNvSpPr>
            <a:spLocks noGrp="1"/>
          </p:cNvSpPr>
          <p:nvPr>
            <p:ph type="sldNum" sz="quarter" idx="12"/>
          </p:nvPr>
        </p:nvSpPr>
        <p:spPr/>
        <p:txBody>
          <a:bodyPr/>
          <a:lstStyle/>
          <a:p>
            <a:fld id="{B6F15528-21DE-4FAA-801E-634DDDAF4B2B}" type="slidenum">
              <a:rPr lang="en-US" smtClean="0"/>
              <a:pPr/>
              <a:t>12</a:t>
            </a:fld>
            <a:endParaRPr lang="en-US" dirty="0"/>
          </a:p>
        </p:txBody>
      </p:sp>
      <p:sp>
        <p:nvSpPr>
          <p:cNvPr id="4" name="Date Placeholder 3">
            <a:extLst>
              <a:ext uri="{FF2B5EF4-FFF2-40B4-BE49-F238E27FC236}">
                <a16:creationId xmlns:a16="http://schemas.microsoft.com/office/drawing/2014/main" xmlns="" id="{99279473-C165-4DF9-9B56-05E53582130F}"/>
              </a:ext>
            </a:extLst>
          </p:cNvPr>
          <p:cNvSpPr>
            <a:spLocks noGrp="1"/>
          </p:cNvSpPr>
          <p:nvPr>
            <p:ph type="dt" sz="half" idx="10"/>
          </p:nvPr>
        </p:nvSpPr>
        <p:spPr/>
        <p:txBody>
          <a:bodyPr/>
          <a:lstStyle/>
          <a:p>
            <a:fld id="{CB2F6D3A-89CC-46FE-91E1-205F046309AC}" type="datetime1">
              <a:rPr lang="en-US" smtClean="0"/>
              <a:t>1/17/2018</a:t>
            </a:fld>
            <a:endParaRPr lang="en-US" dirty="0"/>
          </a:p>
        </p:txBody>
      </p:sp>
      <p:sp>
        <p:nvSpPr>
          <p:cNvPr id="6" name="Content Placeholder 4">
            <a:extLst>
              <a:ext uri="{FF2B5EF4-FFF2-40B4-BE49-F238E27FC236}">
                <a16:creationId xmlns:a16="http://schemas.microsoft.com/office/drawing/2014/main" xmlns="" id="{A30706D3-BD0F-4298-ABF8-0369860C5557}"/>
              </a:ext>
            </a:extLst>
          </p:cNvPr>
          <p:cNvSpPr txBox="1">
            <a:spLocks/>
          </p:cNvSpPr>
          <p:nvPr/>
        </p:nvSpPr>
        <p:spPr>
          <a:xfrm>
            <a:off x="457200" y="1268761"/>
            <a:ext cx="8229600"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t>Define WP regular meetings</a:t>
            </a:r>
          </a:p>
          <a:p>
            <a:r>
              <a:rPr lang="en-US" sz="2800" dirty="0"/>
              <a:t>Preliminary quality metrics</a:t>
            </a:r>
          </a:p>
          <a:p>
            <a:pPr lvl="1"/>
            <a:r>
              <a:rPr lang="en-US" dirty="0"/>
              <a:t>Final target is defining 5 quality metrics per WP</a:t>
            </a:r>
          </a:p>
          <a:p>
            <a:pPr lvl="1"/>
            <a:r>
              <a:rPr lang="en-US" dirty="0"/>
              <a:t>Some examples</a:t>
            </a:r>
          </a:p>
          <a:p>
            <a:pPr lvl="2"/>
            <a:r>
              <a:rPr lang="en-US" sz="2200" dirty="0"/>
              <a:t>Number of scientific publications supported</a:t>
            </a:r>
          </a:p>
          <a:p>
            <a:pPr lvl="2"/>
            <a:r>
              <a:rPr lang="en-US" sz="2200" dirty="0"/>
              <a:t>Number of engaged SMEs/Industry</a:t>
            </a:r>
          </a:p>
          <a:p>
            <a:pPr lvl="2"/>
            <a:r>
              <a:rPr lang="en-US" sz="2200" dirty="0"/>
              <a:t>Number of entries in the service catalogue</a:t>
            </a:r>
          </a:p>
          <a:p>
            <a:pPr lvl="2"/>
            <a:r>
              <a:rPr lang="en-US" sz="2200" dirty="0"/>
              <a:t>Amount of VMs instantiated</a:t>
            </a:r>
          </a:p>
          <a:p>
            <a:pPr lvl="2"/>
            <a:r>
              <a:rPr lang="en-US" sz="2200" dirty="0"/>
              <a:t>Number of users per thematic service</a:t>
            </a:r>
          </a:p>
          <a:p>
            <a:pPr lvl="2"/>
            <a:r>
              <a:rPr lang="en-US" sz="2200" dirty="0"/>
              <a:t>Number of training modules produced and kept up-to-date</a:t>
            </a:r>
          </a:p>
          <a:p>
            <a:endParaRPr lang="en-US" dirty="0"/>
          </a:p>
          <a:p>
            <a:endParaRPr lang="en-US" sz="2800" dirty="0"/>
          </a:p>
        </p:txBody>
      </p:sp>
    </p:spTree>
    <p:extLst>
      <p:ext uri="{BB962C8B-B14F-4D97-AF65-F5344CB8AC3E}">
        <p14:creationId xmlns:p14="http://schemas.microsoft.com/office/powerpoint/2010/main" val="4092073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1A8787-E4BC-4141-B18A-3927D76DBDC2}"/>
              </a:ext>
            </a:extLst>
          </p:cNvPr>
          <p:cNvSpPr>
            <a:spLocks noGrp="1"/>
          </p:cNvSpPr>
          <p:nvPr>
            <p:ph type="title"/>
          </p:nvPr>
        </p:nvSpPr>
        <p:spPr>
          <a:xfrm>
            <a:off x="323528" y="620688"/>
            <a:ext cx="7848872" cy="576064"/>
          </a:xfrm>
        </p:spPr>
        <p:txBody>
          <a:bodyPr/>
          <a:lstStyle/>
          <a:p>
            <a:r>
              <a:rPr lang="en-US" dirty="0" err="1"/>
              <a:t>KoM</a:t>
            </a:r>
            <a:r>
              <a:rPr lang="en-US" dirty="0"/>
              <a:t> – Expected Output from WP meetings  (3/3)</a:t>
            </a:r>
          </a:p>
        </p:txBody>
      </p:sp>
      <p:sp>
        <p:nvSpPr>
          <p:cNvPr id="3" name="Slide Number Placeholder 2">
            <a:extLst>
              <a:ext uri="{FF2B5EF4-FFF2-40B4-BE49-F238E27FC236}">
                <a16:creationId xmlns:a16="http://schemas.microsoft.com/office/drawing/2014/main" xmlns="" id="{E3219616-02D5-4016-9E13-125132BC2552}"/>
              </a:ext>
            </a:extLst>
          </p:cNvPr>
          <p:cNvSpPr>
            <a:spLocks noGrp="1"/>
          </p:cNvSpPr>
          <p:nvPr>
            <p:ph type="sldNum" sz="quarter" idx="12"/>
          </p:nvPr>
        </p:nvSpPr>
        <p:spPr/>
        <p:txBody>
          <a:bodyPr/>
          <a:lstStyle/>
          <a:p>
            <a:fld id="{B6F15528-21DE-4FAA-801E-634DDDAF4B2B}" type="slidenum">
              <a:rPr lang="en-US" smtClean="0"/>
              <a:pPr/>
              <a:t>13</a:t>
            </a:fld>
            <a:endParaRPr lang="en-US" dirty="0"/>
          </a:p>
        </p:txBody>
      </p:sp>
      <p:sp>
        <p:nvSpPr>
          <p:cNvPr id="4" name="Date Placeholder 3">
            <a:extLst>
              <a:ext uri="{FF2B5EF4-FFF2-40B4-BE49-F238E27FC236}">
                <a16:creationId xmlns:a16="http://schemas.microsoft.com/office/drawing/2014/main" xmlns="" id="{99279473-C165-4DF9-9B56-05E53582130F}"/>
              </a:ext>
            </a:extLst>
          </p:cNvPr>
          <p:cNvSpPr>
            <a:spLocks noGrp="1"/>
          </p:cNvSpPr>
          <p:nvPr>
            <p:ph type="dt" sz="half" idx="10"/>
          </p:nvPr>
        </p:nvSpPr>
        <p:spPr/>
        <p:txBody>
          <a:bodyPr/>
          <a:lstStyle/>
          <a:p>
            <a:fld id="{CB2F6D3A-89CC-46FE-91E1-205F046309AC}" type="datetime1">
              <a:rPr lang="en-US" smtClean="0"/>
              <a:t>1/17/2018</a:t>
            </a:fld>
            <a:endParaRPr lang="en-US" dirty="0"/>
          </a:p>
        </p:txBody>
      </p:sp>
      <p:sp>
        <p:nvSpPr>
          <p:cNvPr id="6" name="Content Placeholder 4">
            <a:extLst>
              <a:ext uri="{FF2B5EF4-FFF2-40B4-BE49-F238E27FC236}">
                <a16:creationId xmlns:a16="http://schemas.microsoft.com/office/drawing/2014/main" xmlns="" id="{A30706D3-BD0F-4298-ABF8-0369860C5557}"/>
              </a:ext>
            </a:extLst>
          </p:cNvPr>
          <p:cNvSpPr txBox="1">
            <a:spLocks/>
          </p:cNvSpPr>
          <p:nvPr/>
        </p:nvSpPr>
        <p:spPr>
          <a:xfrm>
            <a:off x="438175" y="1628800"/>
            <a:ext cx="8229600"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t>Start to define team membership</a:t>
            </a:r>
          </a:p>
          <a:p>
            <a:pPr lvl="1"/>
            <a:r>
              <a:rPr lang="en-US" dirty="0"/>
              <a:t>A template will be provided to collect names, mailing lists per task, etc.</a:t>
            </a:r>
          </a:p>
          <a:p>
            <a:r>
              <a:rPr lang="en-US" sz="2800" dirty="0"/>
              <a:t>Identify the Key Exploitation Results (KERs)</a:t>
            </a:r>
          </a:p>
          <a:p>
            <a:r>
              <a:rPr lang="en-US" sz="2800" dirty="0"/>
              <a:t>EOSC-hub/</a:t>
            </a:r>
            <a:r>
              <a:rPr lang="en-US" sz="2800" dirty="0" err="1"/>
              <a:t>OpenAIRE</a:t>
            </a:r>
            <a:r>
              <a:rPr lang="en-US" sz="2800" dirty="0"/>
              <a:t> Advance collaboration</a:t>
            </a:r>
          </a:p>
          <a:p>
            <a:pPr lvl="1"/>
            <a:r>
              <a:rPr lang="en-US" dirty="0"/>
              <a:t>Assessment and impact on the WP work plan</a:t>
            </a:r>
          </a:p>
          <a:p>
            <a:endParaRPr lang="en-US" sz="2800" dirty="0"/>
          </a:p>
        </p:txBody>
      </p:sp>
    </p:spTree>
    <p:extLst>
      <p:ext uri="{BB962C8B-B14F-4D97-AF65-F5344CB8AC3E}">
        <p14:creationId xmlns:p14="http://schemas.microsoft.com/office/powerpoint/2010/main" val="962085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1A8787-E4BC-4141-B18A-3927D76DBDC2}"/>
              </a:ext>
            </a:extLst>
          </p:cNvPr>
          <p:cNvSpPr>
            <a:spLocks noGrp="1"/>
          </p:cNvSpPr>
          <p:nvPr>
            <p:ph type="title"/>
          </p:nvPr>
        </p:nvSpPr>
        <p:spPr>
          <a:xfrm>
            <a:off x="323528" y="620688"/>
            <a:ext cx="7848872" cy="576064"/>
          </a:xfrm>
        </p:spPr>
        <p:txBody>
          <a:bodyPr/>
          <a:lstStyle/>
          <a:p>
            <a:r>
              <a:rPr lang="en-US" dirty="0" smtClean="0"/>
              <a:t>Expected </a:t>
            </a:r>
            <a:r>
              <a:rPr lang="en-US" dirty="0"/>
              <a:t>Output from WP meetings  (2/2)</a:t>
            </a:r>
          </a:p>
        </p:txBody>
      </p:sp>
      <p:sp>
        <p:nvSpPr>
          <p:cNvPr id="3" name="Slide Number Placeholder 2">
            <a:extLst>
              <a:ext uri="{FF2B5EF4-FFF2-40B4-BE49-F238E27FC236}">
                <a16:creationId xmlns:a16="http://schemas.microsoft.com/office/drawing/2014/main" xmlns="" id="{E3219616-02D5-4016-9E13-125132BC2552}"/>
              </a:ext>
            </a:extLst>
          </p:cNvPr>
          <p:cNvSpPr>
            <a:spLocks noGrp="1"/>
          </p:cNvSpPr>
          <p:nvPr>
            <p:ph type="sldNum" sz="quarter" idx="12"/>
          </p:nvPr>
        </p:nvSpPr>
        <p:spPr/>
        <p:txBody>
          <a:bodyPr/>
          <a:lstStyle/>
          <a:p>
            <a:fld id="{B6F15528-21DE-4FAA-801E-634DDDAF4B2B}" type="slidenum">
              <a:rPr lang="en-US" smtClean="0"/>
              <a:pPr/>
              <a:t>14</a:t>
            </a:fld>
            <a:endParaRPr lang="en-US" dirty="0"/>
          </a:p>
        </p:txBody>
      </p:sp>
      <p:sp>
        <p:nvSpPr>
          <p:cNvPr id="4" name="Date Placeholder 3">
            <a:extLst>
              <a:ext uri="{FF2B5EF4-FFF2-40B4-BE49-F238E27FC236}">
                <a16:creationId xmlns:a16="http://schemas.microsoft.com/office/drawing/2014/main" xmlns="" id="{99279473-C165-4DF9-9B56-05E53582130F}"/>
              </a:ext>
            </a:extLst>
          </p:cNvPr>
          <p:cNvSpPr>
            <a:spLocks noGrp="1"/>
          </p:cNvSpPr>
          <p:nvPr>
            <p:ph type="dt" sz="half" idx="10"/>
          </p:nvPr>
        </p:nvSpPr>
        <p:spPr/>
        <p:txBody>
          <a:bodyPr/>
          <a:lstStyle/>
          <a:p>
            <a:fld id="{CB2F6D3A-89CC-46FE-91E1-205F046309AC}" type="datetime1">
              <a:rPr lang="en-US" smtClean="0"/>
              <a:t>1/17/2018</a:t>
            </a:fld>
            <a:endParaRPr lang="en-US" dirty="0"/>
          </a:p>
        </p:txBody>
      </p:sp>
      <p:sp>
        <p:nvSpPr>
          <p:cNvPr id="6" name="Content Placeholder 4">
            <a:extLst>
              <a:ext uri="{FF2B5EF4-FFF2-40B4-BE49-F238E27FC236}">
                <a16:creationId xmlns:a16="http://schemas.microsoft.com/office/drawing/2014/main" xmlns="" id="{A30706D3-BD0F-4298-ABF8-0369860C5557}"/>
              </a:ext>
            </a:extLst>
          </p:cNvPr>
          <p:cNvSpPr txBox="1">
            <a:spLocks/>
          </p:cNvSpPr>
          <p:nvPr/>
        </p:nvSpPr>
        <p:spPr>
          <a:xfrm>
            <a:off x="457200" y="1268761"/>
            <a:ext cx="8229600"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a:t>Define </a:t>
            </a:r>
            <a:r>
              <a:rPr lang="en-US" sz="2000" strike="sngStrike" dirty="0"/>
              <a:t>WP</a:t>
            </a:r>
            <a:r>
              <a:rPr lang="en-US" sz="2000" dirty="0"/>
              <a:t> </a:t>
            </a:r>
            <a:r>
              <a:rPr lang="en-US" sz="2000" dirty="0" smtClean="0">
                <a:sym typeface="Wingdings" panose="05000000000000000000" pitchFamily="2" charset="2"/>
              </a:rPr>
              <a:t> </a:t>
            </a:r>
            <a:r>
              <a:rPr lang="en-US" sz="2000" dirty="0" smtClean="0"/>
              <a:t>T6.1. regular meetings (per sub-task ? Monthly ?!)</a:t>
            </a:r>
            <a:endParaRPr lang="en-US" sz="2000" dirty="0"/>
          </a:p>
          <a:p>
            <a:r>
              <a:rPr lang="en-US" sz="2000" dirty="0"/>
              <a:t>Preliminary quality metrics</a:t>
            </a:r>
          </a:p>
          <a:p>
            <a:pPr lvl="1"/>
            <a:r>
              <a:rPr lang="en-US" sz="2000" dirty="0"/>
              <a:t>Final target is defining 5 quality metrics per </a:t>
            </a:r>
            <a:r>
              <a:rPr lang="en-US" sz="2000" dirty="0" smtClean="0"/>
              <a:t>WP (not per task ?!)</a:t>
            </a:r>
            <a:endParaRPr lang="en-US" sz="2000" dirty="0"/>
          </a:p>
          <a:p>
            <a:pPr lvl="1"/>
            <a:r>
              <a:rPr lang="en-US" sz="2000" dirty="0"/>
              <a:t>Some </a:t>
            </a:r>
            <a:r>
              <a:rPr lang="en-US" sz="2000" dirty="0" smtClean="0"/>
              <a:t>examples ( </a:t>
            </a:r>
            <a:r>
              <a:rPr lang="en-US" sz="2000" dirty="0" smtClean="0">
                <a:sym typeface="Wingdings" panose="05000000000000000000" pitchFamily="2" charset="2"/>
              </a:rPr>
              <a:t> for T6.1)</a:t>
            </a:r>
            <a:endParaRPr lang="en-US" sz="2000" dirty="0"/>
          </a:p>
          <a:p>
            <a:pPr lvl="2"/>
            <a:r>
              <a:rPr lang="en-US" sz="2000" dirty="0"/>
              <a:t>Number of scientific publications </a:t>
            </a:r>
            <a:r>
              <a:rPr lang="en-US" sz="2000" dirty="0" smtClean="0"/>
              <a:t>supported </a:t>
            </a:r>
            <a:r>
              <a:rPr lang="en-US" sz="2000" dirty="0" smtClean="0">
                <a:sym typeface="Wingdings" panose="05000000000000000000" pitchFamily="2" charset="2"/>
              </a:rPr>
              <a:t> maybe 1</a:t>
            </a:r>
            <a:endParaRPr lang="en-US" sz="2000" dirty="0"/>
          </a:p>
          <a:p>
            <a:pPr lvl="2"/>
            <a:r>
              <a:rPr lang="en-US" sz="2000" dirty="0"/>
              <a:t>Number of engaged </a:t>
            </a:r>
            <a:r>
              <a:rPr lang="en-US" sz="2000" dirty="0" smtClean="0"/>
              <a:t>SMEs/Industry </a:t>
            </a:r>
            <a:r>
              <a:rPr lang="en-US" sz="2000" dirty="0" smtClean="0">
                <a:sym typeface="Wingdings" panose="05000000000000000000" pitchFamily="2" charset="2"/>
              </a:rPr>
              <a:t> ??</a:t>
            </a:r>
            <a:r>
              <a:rPr lang="en-US" sz="2000" dirty="0" smtClean="0"/>
              <a:t> </a:t>
            </a:r>
            <a:endParaRPr lang="en-US" sz="2000" dirty="0"/>
          </a:p>
          <a:p>
            <a:pPr lvl="2"/>
            <a:r>
              <a:rPr lang="en-US" sz="2000" dirty="0"/>
              <a:t>Number of entries in the service </a:t>
            </a:r>
            <a:r>
              <a:rPr lang="en-US" sz="2000" dirty="0" smtClean="0"/>
              <a:t>catalogue </a:t>
            </a:r>
            <a:r>
              <a:rPr lang="en-US" sz="2000" dirty="0" smtClean="0">
                <a:sym typeface="Wingdings" panose="05000000000000000000" pitchFamily="2" charset="2"/>
              </a:rPr>
              <a:t> six to ten services ??</a:t>
            </a:r>
            <a:endParaRPr lang="en-US" sz="2000" dirty="0"/>
          </a:p>
          <a:p>
            <a:pPr lvl="2"/>
            <a:r>
              <a:rPr lang="en-US" sz="2000" dirty="0"/>
              <a:t>Amount of VMs </a:t>
            </a:r>
            <a:r>
              <a:rPr lang="en-US" sz="2000" dirty="0" smtClean="0"/>
              <a:t>instantiated </a:t>
            </a:r>
            <a:r>
              <a:rPr lang="en-US" sz="2000" dirty="0" smtClean="0">
                <a:sym typeface="Wingdings" panose="05000000000000000000" pitchFamily="2" charset="2"/>
              </a:rPr>
              <a:t> instances for what ? </a:t>
            </a:r>
            <a:endParaRPr lang="en-US" sz="2000" dirty="0"/>
          </a:p>
          <a:p>
            <a:pPr lvl="2"/>
            <a:r>
              <a:rPr lang="en-US" sz="2000" dirty="0"/>
              <a:t>Number of users per thematic </a:t>
            </a:r>
            <a:r>
              <a:rPr lang="en-US" sz="2000" dirty="0" smtClean="0"/>
              <a:t>service </a:t>
            </a:r>
            <a:r>
              <a:rPr lang="en-US" sz="2000" dirty="0" smtClean="0">
                <a:sym typeface="Wingdings" panose="05000000000000000000" pitchFamily="2" charset="2"/>
              </a:rPr>
              <a:t> ?? 1 to 1000 ??</a:t>
            </a:r>
            <a:endParaRPr lang="en-US" sz="2000" dirty="0"/>
          </a:p>
          <a:p>
            <a:pPr lvl="2"/>
            <a:r>
              <a:rPr lang="en-US" sz="2000" dirty="0"/>
              <a:t>Number of training modules produced and kept </a:t>
            </a:r>
            <a:r>
              <a:rPr lang="en-US" sz="2000" dirty="0" smtClean="0"/>
              <a:t>up-to-date </a:t>
            </a:r>
            <a:r>
              <a:rPr lang="en-US" sz="2000" dirty="0" smtClean="0">
                <a:sym typeface="Wingdings" panose="05000000000000000000" pitchFamily="2" charset="2"/>
              </a:rPr>
              <a:t> ca. 2 (for the whole workflow) to 10 (one per service)</a:t>
            </a:r>
            <a:endParaRPr lang="en-US" sz="2000" dirty="0"/>
          </a:p>
          <a:p>
            <a:endParaRPr lang="en-US" sz="2000" dirty="0"/>
          </a:p>
          <a:p>
            <a:endParaRPr lang="en-US" sz="2000" dirty="0"/>
          </a:p>
        </p:txBody>
      </p:sp>
    </p:spTree>
    <p:extLst>
      <p:ext uri="{BB962C8B-B14F-4D97-AF65-F5344CB8AC3E}">
        <p14:creationId xmlns:p14="http://schemas.microsoft.com/office/powerpoint/2010/main" val="36002292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1A8787-E4BC-4141-B18A-3927D76DBDC2}"/>
              </a:ext>
            </a:extLst>
          </p:cNvPr>
          <p:cNvSpPr>
            <a:spLocks noGrp="1"/>
          </p:cNvSpPr>
          <p:nvPr>
            <p:ph type="title"/>
          </p:nvPr>
        </p:nvSpPr>
        <p:spPr>
          <a:xfrm>
            <a:off x="323528" y="620688"/>
            <a:ext cx="7848872" cy="576064"/>
          </a:xfrm>
        </p:spPr>
        <p:txBody>
          <a:bodyPr/>
          <a:lstStyle/>
          <a:p>
            <a:r>
              <a:rPr lang="en-US" dirty="0" smtClean="0"/>
              <a:t>Expected </a:t>
            </a:r>
            <a:r>
              <a:rPr lang="en-US" dirty="0"/>
              <a:t>Output from WP meetings  (3/3)</a:t>
            </a:r>
          </a:p>
        </p:txBody>
      </p:sp>
      <p:sp>
        <p:nvSpPr>
          <p:cNvPr id="3" name="Slide Number Placeholder 2">
            <a:extLst>
              <a:ext uri="{FF2B5EF4-FFF2-40B4-BE49-F238E27FC236}">
                <a16:creationId xmlns:a16="http://schemas.microsoft.com/office/drawing/2014/main" xmlns="" id="{E3219616-02D5-4016-9E13-125132BC2552}"/>
              </a:ext>
            </a:extLst>
          </p:cNvPr>
          <p:cNvSpPr>
            <a:spLocks noGrp="1"/>
          </p:cNvSpPr>
          <p:nvPr>
            <p:ph type="sldNum" sz="quarter" idx="12"/>
          </p:nvPr>
        </p:nvSpPr>
        <p:spPr/>
        <p:txBody>
          <a:bodyPr/>
          <a:lstStyle/>
          <a:p>
            <a:fld id="{B6F15528-21DE-4FAA-801E-634DDDAF4B2B}" type="slidenum">
              <a:rPr lang="en-US" smtClean="0"/>
              <a:pPr/>
              <a:t>15</a:t>
            </a:fld>
            <a:endParaRPr lang="en-US" dirty="0"/>
          </a:p>
        </p:txBody>
      </p:sp>
      <p:sp>
        <p:nvSpPr>
          <p:cNvPr id="4" name="Date Placeholder 3">
            <a:extLst>
              <a:ext uri="{FF2B5EF4-FFF2-40B4-BE49-F238E27FC236}">
                <a16:creationId xmlns:a16="http://schemas.microsoft.com/office/drawing/2014/main" xmlns="" id="{99279473-C165-4DF9-9B56-05E53582130F}"/>
              </a:ext>
            </a:extLst>
          </p:cNvPr>
          <p:cNvSpPr>
            <a:spLocks noGrp="1"/>
          </p:cNvSpPr>
          <p:nvPr>
            <p:ph type="dt" sz="half" idx="10"/>
          </p:nvPr>
        </p:nvSpPr>
        <p:spPr/>
        <p:txBody>
          <a:bodyPr/>
          <a:lstStyle/>
          <a:p>
            <a:fld id="{CB2F6D3A-89CC-46FE-91E1-205F046309AC}" type="datetime1">
              <a:rPr lang="en-US" smtClean="0"/>
              <a:t>1/17/2018</a:t>
            </a:fld>
            <a:endParaRPr lang="en-US" dirty="0"/>
          </a:p>
        </p:txBody>
      </p:sp>
      <p:sp>
        <p:nvSpPr>
          <p:cNvPr id="6" name="Content Placeholder 4">
            <a:extLst>
              <a:ext uri="{FF2B5EF4-FFF2-40B4-BE49-F238E27FC236}">
                <a16:creationId xmlns:a16="http://schemas.microsoft.com/office/drawing/2014/main" xmlns="" id="{A30706D3-BD0F-4298-ABF8-0369860C5557}"/>
              </a:ext>
            </a:extLst>
          </p:cNvPr>
          <p:cNvSpPr txBox="1">
            <a:spLocks/>
          </p:cNvSpPr>
          <p:nvPr/>
        </p:nvSpPr>
        <p:spPr>
          <a:xfrm>
            <a:off x="457200" y="1268761"/>
            <a:ext cx="8229600"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t>Start to define team </a:t>
            </a:r>
            <a:r>
              <a:rPr lang="en-US" sz="2800" dirty="0" smtClean="0"/>
              <a:t>membership </a:t>
            </a:r>
            <a:r>
              <a:rPr lang="en-US" sz="2800" dirty="0" smtClean="0">
                <a:sym typeface="Wingdings" panose="05000000000000000000" pitchFamily="2" charset="2"/>
              </a:rPr>
              <a:t> see expert list + …</a:t>
            </a:r>
            <a:endParaRPr lang="en-US" sz="2800" dirty="0"/>
          </a:p>
          <a:p>
            <a:pPr lvl="1"/>
            <a:r>
              <a:rPr lang="en-US" dirty="0"/>
              <a:t>A template will be provided to collect names, mailing lists per task, etc</a:t>
            </a:r>
            <a:r>
              <a:rPr lang="en-US" dirty="0" smtClean="0"/>
              <a:t>. </a:t>
            </a:r>
            <a:r>
              <a:rPr lang="en-US" dirty="0" smtClean="0">
                <a:sym typeface="Wingdings" panose="05000000000000000000" pitchFamily="2" charset="2"/>
              </a:rPr>
              <a:t> !!??</a:t>
            </a:r>
            <a:endParaRPr lang="en-US" dirty="0"/>
          </a:p>
          <a:p>
            <a:r>
              <a:rPr lang="en-US" sz="2800" dirty="0"/>
              <a:t>Identify the Key Exploitation Results (KERs)</a:t>
            </a:r>
          </a:p>
          <a:p>
            <a:r>
              <a:rPr lang="en-US" sz="2800" dirty="0"/>
              <a:t>EOSC-hub/</a:t>
            </a:r>
            <a:r>
              <a:rPr lang="en-US" sz="2800" dirty="0" err="1"/>
              <a:t>OpenAIRE</a:t>
            </a:r>
            <a:r>
              <a:rPr lang="en-US" sz="2800" dirty="0"/>
              <a:t> Advance collaboration</a:t>
            </a:r>
          </a:p>
          <a:p>
            <a:pPr lvl="1"/>
            <a:r>
              <a:rPr lang="en-US" dirty="0"/>
              <a:t>Assessment and impact on the WP work plan</a:t>
            </a:r>
          </a:p>
          <a:p>
            <a:endParaRPr lang="en-US" sz="2800" dirty="0"/>
          </a:p>
        </p:txBody>
      </p:sp>
    </p:spTree>
    <p:extLst>
      <p:ext uri="{BB962C8B-B14F-4D97-AF65-F5344CB8AC3E}">
        <p14:creationId xmlns:p14="http://schemas.microsoft.com/office/powerpoint/2010/main" val="23085165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1413EA7-6C0F-44DE-BF58-126F838E708A}"/>
              </a:ext>
            </a:extLst>
          </p:cNvPr>
          <p:cNvSpPr>
            <a:spLocks noGrp="1"/>
          </p:cNvSpPr>
          <p:nvPr>
            <p:ph type="dt" sz="half" idx="10"/>
          </p:nvPr>
        </p:nvSpPr>
        <p:spPr/>
        <p:txBody>
          <a:bodyPr/>
          <a:lstStyle/>
          <a:p>
            <a:fld id="{7FFAEDB4-B7CF-474C-BB9F-C976D04586B0}" type="datetime1">
              <a:rPr lang="en-US" smtClean="0"/>
              <a:t>1/17/2018</a:t>
            </a:fld>
            <a:endParaRPr lang="en-US" dirty="0"/>
          </a:p>
        </p:txBody>
      </p:sp>
      <p:sp>
        <p:nvSpPr>
          <p:cNvPr id="3" name="Slide Number Placeholder 2">
            <a:extLst>
              <a:ext uri="{FF2B5EF4-FFF2-40B4-BE49-F238E27FC236}">
                <a16:creationId xmlns:a16="http://schemas.microsoft.com/office/drawing/2014/main" xmlns="" id="{5E30DBF3-3005-4A58-9C22-4146FF83695B}"/>
              </a:ext>
            </a:extLst>
          </p:cNvPr>
          <p:cNvSpPr>
            <a:spLocks noGrp="1"/>
          </p:cNvSpPr>
          <p:nvPr>
            <p:ph type="sldNum" sz="quarter" idx="12"/>
          </p:nvPr>
        </p:nvSpPr>
        <p:spPr/>
        <p:txBody>
          <a:bodyPr/>
          <a:lstStyle/>
          <a:p>
            <a:fld id="{B6F15528-21DE-4FAA-801E-634DDDAF4B2B}" type="slidenum">
              <a:rPr lang="en-US" smtClean="0"/>
              <a:pPr/>
              <a:t>16</a:t>
            </a:fld>
            <a:endParaRPr lang="en-US" dirty="0"/>
          </a:p>
        </p:txBody>
      </p:sp>
      <p:sp>
        <p:nvSpPr>
          <p:cNvPr id="4" name="Title 3">
            <a:extLst>
              <a:ext uri="{FF2B5EF4-FFF2-40B4-BE49-F238E27FC236}">
                <a16:creationId xmlns:a16="http://schemas.microsoft.com/office/drawing/2014/main" xmlns="" id="{7EBE4B23-CADB-43C3-8CFC-CCFFABFF9E69}"/>
              </a:ext>
            </a:extLst>
          </p:cNvPr>
          <p:cNvSpPr>
            <a:spLocks noGrp="1"/>
          </p:cNvSpPr>
          <p:nvPr>
            <p:ph type="title"/>
          </p:nvPr>
        </p:nvSpPr>
        <p:spPr/>
        <p:txBody>
          <a:bodyPr/>
          <a:lstStyle/>
          <a:p>
            <a:r>
              <a:rPr lang="en-US" dirty="0"/>
              <a:t>Collaborative tools</a:t>
            </a:r>
          </a:p>
        </p:txBody>
      </p:sp>
      <p:sp>
        <p:nvSpPr>
          <p:cNvPr id="5" name="Content Placeholder 4">
            <a:extLst>
              <a:ext uri="{FF2B5EF4-FFF2-40B4-BE49-F238E27FC236}">
                <a16:creationId xmlns:a16="http://schemas.microsoft.com/office/drawing/2014/main" xmlns="" id="{1C0FCE75-28C2-49E8-8824-1C84FAAE50C2}"/>
              </a:ext>
            </a:extLst>
          </p:cNvPr>
          <p:cNvSpPr>
            <a:spLocks noGrp="1"/>
          </p:cNvSpPr>
          <p:nvPr>
            <p:ph idx="1"/>
          </p:nvPr>
        </p:nvSpPr>
        <p:spPr>
          <a:xfrm>
            <a:off x="457200" y="1158151"/>
            <a:ext cx="8229600" cy="5035475"/>
          </a:xfrm>
        </p:spPr>
        <p:txBody>
          <a:bodyPr/>
          <a:lstStyle/>
          <a:p>
            <a:r>
              <a:rPr lang="en-US" dirty="0"/>
              <a:t>EOSC-hub Confluence space:</a:t>
            </a:r>
          </a:p>
          <a:p>
            <a:pPr lvl="1"/>
            <a:r>
              <a:rPr lang="en-US" sz="2400" dirty="0">
                <a:hlinkClick r:id="rId2"/>
              </a:rPr>
              <a:t>https://confluence.egi.eu/display/EOSC/Home</a:t>
            </a:r>
            <a:endParaRPr lang="en-US" sz="2400" dirty="0"/>
          </a:p>
          <a:p>
            <a:pPr lvl="1"/>
            <a:r>
              <a:rPr lang="en-US" sz="2400" dirty="0"/>
              <a:t>AMB: </a:t>
            </a:r>
            <a:r>
              <a:rPr lang="en-US" sz="2400" dirty="0">
                <a:hlinkClick r:id="rId3"/>
              </a:rPr>
              <a:t>https://confluence.egi.eu/display/EOSC/AMB</a:t>
            </a:r>
            <a:endParaRPr lang="en-US" sz="2400" dirty="0"/>
          </a:p>
          <a:p>
            <a:r>
              <a:rPr lang="en-US" dirty="0" err="1"/>
              <a:t>Indico</a:t>
            </a:r>
            <a:r>
              <a:rPr lang="en-US" dirty="0"/>
              <a:t> AMB:</a:t>
            </a:r>
          </a:p>
          <a:p>
            <a:pPr lvl="1"/>
            <a:r>
              <a:rPr lang="en-US" sz="2400" dirty="0">
                <a:hlinkClick r:id="rId4"/>
              </a:rPr>
              <a:t>https://indico.egi.eu/indico/category/218/</a:t>
            </a:r>
            <a:endParaRPr lang="en-US" sz="2400" dirty="0"/>
          </a:p>
          <a:p>
            <a:r>
              <a:rPr lang="en-US" dirty="0"/>
              <a:t>Mailing lists (in preparation):</a:t>
            </a:r>
          </a:p>
          <a:p>
            <a:pPr lvl="1"/>
            <a:r>
              <a:rPr lang="en-US" sz="2400" dirty="0"/>
              <a:t>EOSC-hub mailing lists to be ready by the </a:t>
            </a:r>
            <a:r>
              <a:rPr lang="en-US" sz="2400" dirty="0" err="1"/>
              <a:t>KoM</a:t>
            </a:r>
            <a:endParaRPr lang="en-US" sz="2400" dirty="0"/>
          </a:p>
          <a:p>
            <a:pPr lvl="1"/>
            <a:r>
              <a:rPr lang="en-US" sz="2400" dirty="0"/>
              <a:t>AMB, WP specific</a:t>
            </a:r>
          </a:p>
          <a:p>
            <a:pPr lvl="1"/>
            <a:r>
              <a:rPr lang="en-US" sz="2400" dirty="0"/>
              <a:t>Task ML under request of the WP leaders</a:t>
            </a:r>
          </a:p>
          <a:p>
            <a:r>
              <a:rPr lang="en-US" dirty="0"/>
              <a:t>Google drive shared folder (in preparation)</a:t>
            </a:r>
          </a:p>
          <a:p>
            <a:r>
              <a:rPr lang="en-US" dirty="0"/>
              <a:t>Tools are provisional offered under the EGI.eu domain</a:t>
            </a:r>
          </a:p>
          <a:p>
            <a:pPr lvl="1"/>
            <a:r>
              <a:rPr lang="en-US" sz="2400" dirty="0"/>
              <a:t>Switch to the EOSC-hub domain foreseen in January</a:t>
            </a:r>
          </a:p>
        </p:txBody>
      </p:sp>
    </p:spTree>
    <p:extLst>
      <p:ext uri="{BB962C8B-B14F-4D97-AF65-F5344CB8AC3E}">
        <p14:creationId xmlns:p14="http://schemas.microsoft.com/office/powerpoint/2010/main" val="3793974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4B82E9-C9BA-48B3-9034-FC38D9781773}"/>
              </a:ext>
            </a:extLst>
          </p:cNvPr>
          <p:cNvSpPr>
            <a:spLocks noGrp="1"/>
          </p:cNvSpPr>
          <p:nvPr>
            <p:ph type="title"/>
          </p:nvPr>
        </p:nvSpPr>
        <p:spPr/>
        <p:txBody>
          <a:bodyPr/>
          <a:lstStyle/>
          <a:p>
            <a:r>
              <a:rPr lang="en-US" dirty="0"/>
              <a:t>Kick-off preparation</a:t>
            </a:r>
          </a:p>
        </p:txBody>
      </p:sp>
      <p:sp>
        <p:nvSpPr>
          <p:cNvPr id="3" name="Slide Number Placeholder 2">
            <a:extLst>
              <a:ext uri="{FF2B5EF4-FFF2-40B4-BE49-F238E27FC236}">
                <a16:creationId xmlns:a16="http://schemas.microsoft.com/office/drawing/2014/main" xmlns="" id="{CADA6B71-B44B-4BE2-BE56-253578FCCE56}"/>
              </a:ext>
            </a:extLst>
          </p:cNvPr>
          <p:cNvSpPr>
            <a:spLocks noGrp="1"/>
          </p:cNvSpPr>
          <p:nvPr>
            <p:ph type="sldNum" sz="quarter" idx="12"/>
          </p:nvPr>
        </p:nvSpPr>
        <p:spPr/>
        <p:txBody>
          <a:bodyPr/>
          <a:lstStyle/>
          <a:p>
            <a:fld id="{B6F15528-21DE-4FAA-801E-634DDDAF4B2B}" type="slidenum">
              <a:rPr lang="en-US" smtClean="0"/>
              <a:pPr/>
              <a:t>17</a:t>
            </a:fld>
            <a:endParaRPr lang="en-US" dirty="0"/>
          </a:p>
        </p:txBody>
      </p:sp>
      <p:sp>
        <p:nvSpPr>
          <p:cNvPr id="4" name="Date Placeholder 3">
            <a:extLst>
              <a:ext uri="{FF2B5EF4-FFF2-40B4-BE49-F238E27FC236}">
                <a16:creationId xmlns:a16="http://schemas.microsoft.com/office/drawing/2014/main" xmlns="" id="{F4CA5F21-ECD8-49A0-B7A0-53A50B643189}"/>
              </a:ext>
            </a:extLst>
          </p:cNvPr>
          <p:cNvSpPr>
            <a:spLocks noGrp="1"/>
          </p:cNvSpPr>
          <p:nvPr>
            <p:ph type="dt" sz="half" idx="10"/>
          </p:nvPr>
        </p:nvSpPr>
        <p:spPr/>
        <p:txBody>
          <a:bodyPr/>
          <a:lstStyle/>
          <a:p>
            <a:fld id="{5D2F09D2-7AC1-4084-B0F7-0226EEFC6646}" type="datetime1">
              <a:rPr lang="en-US" smtClean="0"/>
              <a:t>1/17/2018</a:t>
            </a:fld>
            <a:endParaRPr lang="en-US" dirty="0"/>
          </a:p>
        </p:txBody>
      </p:sp>
      <p:sp>
        <p:nvSpPr>
          <p:cNvPr id="5" name="Content Placeholder 4">
            <a:extLst>
              <a:ext uri="{FF2B5EF4-FFF2-40B4-BE49-F238E27FC236}">
                <a16:creationId xmlns:a16="http://schemas.microsoft.com/office/drawing/2014/main" xmlns="" id="{DF247448-E220-4DAE-9C3B-6D750A7345B0}"/>
              </a:ext>
            </a:extLst>
          </p:cNvPr>
          <p:cNvSpPr txBox="1">
            <a:spLocks/>
          </p:cNvSpPr>
          <p:nvPr/>
        </p:nvSpPr>
        <p:spPr>
          <a:xfrm>
            <a:off x="457200" y="1268761"/>
            <a:ext cx="8229600"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err="1"/>
              <a:t>KoM</a:t>
            </a:r>
            <a:r>
              <a:rPr lang="en-US" sz="2800" dirty="0"/>
              <a:t> – Amsterdam 8-12 Jan 2018</a:t>
            </a:r>
          </a:p>
          <a:p>
            <a:pPr lvl="1"/>
            <a:r>
              <a:rPr lang="en-US" sz="2400" dirty="0">
                <a:hlinkClick r:id="rId2"/>
              </a:rPr>
              <a:t>https://</a:t>
            </a:r>
            <a:r>
              <a:rPr lang="en-US" sz="2400" dirty="0" smtClean="0">
                <a:hlinkClick r:id="rId2"/>
              </a:rPr>
              <a:t>indico.egi.eu/indico/event/3548/overview</a:t>
            </a:r>
            <a:r>
              <a:rPr lang="en-US" sz="2400" dirty="0" smtClean="0"/>
              <a:t> </a:t>
            </a:r>
            <a:endParaRPr lang="en-US" sz="2400" dirty="0"/>
          </a:p>
          <a:p>
            <a:r>
              <a:rPr lang="en-US" sz="2800" dirty="0"/>
              <a:t>Task leaders involvement</a:t>
            </a:r>
          </a:p>
          <a:p>
            <a:pPr lvl="1"/>
            <a:r>
              <a:rPr lang="en-US" dirty="0"/>
              <a:t>Invitations to the </a:t>
            </a:r>
            <a:r>
              <a:rPr lang="en-US" dirty="0" err="1"/>
              <a:t>KoM</a:t>
            </a:r>
            <a:r>
              <a:rPr lang="en-US" dirty="0"/>
              <a:t>, present WP objectives, </a:t>
            </a:r>
            <a:r>
              <a:rPr lang="en-US" dirty="0" err="1"/>
              <a:t>organise</a:t>
            </a:r>
            <a:r>
              <a:rPr lang="en-US" dirty="0"/>
              <a:t> briefings, etc.</a:t>
            </a:r>
          </a:p>
          <a:p>
            <a:pPr lvl="1"/>
            <a:r>
              <a:rPr lang="en-US" dirty="0"/>
              <a:t>Fill in the check list</a:t>
            </a:r>
          </a:p>
          <a:p>
            <a:pPr lvl="2"/>
            <a:r>
              <a:rPr lang="en-US" dirty="0">
                <a:hlinkClick r:id="rId3"/>
              </a:rPr>
              <a:t>https://</a:t>
            </a:r>
            <a:r>
              <a:rPr lang="en-US" dirty="0" smtClean="0">
                <a:hlinkClick r:id="rId3"/>
              </a:rPr>
              <a:t>docs.google.com/spreadsheets/d/13r8sO7wwfRAdBfpR2GCghj5epjkKEqmDlBocMLnYRuk</a:t>
            </a:r>
            <a:r>
              <a:rPr lang="en-US" dirty="0" smtClean="0"/>
              <a:t> </a:t>
            </a:r>
            <a:endParaRPr lang="en-US" dirty="0"/>
          </a:p>
          <a:p>
            <a:r>
              <a:rPr lang="en-US" sz="2800" dirty="0"/>
              <a:t>Invited experts</a:t>
            </a:r>
          </a:p>
          <a:p>
            <a:pPr lvl="1"/>
            <a:r>
              <a:rPr lang="en-US" sz="2400" dirty="0"/>
              <a:t>Please, keep up-to-date the spreadsheet</a:t>
            </a:r>
          </a:p>
          <a:p>
            <a:pPr lvl="2"/>
            <a:r>
              <a:rPr lang="en-US" sz="2000" dirty="0"/>
              <a:t>https://docs.google.com/spreadsheets/d/1SEGSonsEUp45wAD6GSPG-Ny7CpKyeWGIwFIWTBAVL0o</a:t>
            </a:r>
          </a:p>
          <a:p>
            <a:pPr marL="0" indent="0">
              <a:buNone/>
            </a:pPr>
            <a:endParaRPr lang="en-US" dirty="0"/>
          </a:p>
        </p:txBody>
      </p:sp>
    </p:spTree>
    <p:extLst>
      <p:ext uri="{BB962C8B-B14F-4D97-AF65-F5344CB8AC3E}">
        <p14:creationId xmlns:p14="http://schemas.microsoft.com/office/powerpoint/2010/main" val="40961254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3EF12F-933A-4E1E-8866-7E426A3CBED9}"/>
              </a:ext>
            </a:extLst>
          </p:cNvPr>
          <p:cNvSpPr>
            <a:spLocks noGrp="1"/>
          </p:cNvSpPr>
          <p:nvPr>
            <p:ph type="title"/>
          </p:nvPr>
        </p:nvSpPr>
        <p:spPr/>
        <p:txBody>
          <a:bodyPr/>
          <a:lstStyle/>
          <a:p>
            <a:r>
              <a:rPr lang="en-US" dirty="0"/>
              <a:t>Kick-off agenda</a:t>
            </a:r>
          </a:p>
        </p:txBody>
      </p:sp>
      <p:sp>
        <p:nvSpPr>
          <p:cNvPr id="3" name="Slide Number Placeholder 2">
            <a:extLst>
              <a:ext uri="{FF2B5EF4-FFF2-40B4-BE49-F238E27FC236}">
                <a16:creationId xmlns:a16="http://schemas.microsoft.com/office/drawing/2014/main" xmlns="" id="{9D512C2F-7B62-4D8D-85CA-6CC512A1EFA2}"/>
              </a:ext>
            </a:extLst>
          </p:cNvPr>
          <p:cNvSpPr>
            <a:spLocks noGrp="1"/>
          </p:cNvSpPr>
          <p:nvPr>
            <p:ph type="sldNum" sz="quarter" idx="12"/>
          </p:nvPr>
        </p:nvSpPr>
        <p:spPr/>
        <p:txBody>
          <a:bodyPr/>
          <a:lstStyle/>
          <a:p>
            <a:fld id="{B6F15528-21DE-4FAA-801E-634DDDAF4B2B}" type="slidenum">
              <a:rPr lang="en-US" smtClean="0"/>
              <a:pPr/>
              <a:t>18</a:t>
            </a:fld>
            <a:endParaRPr lang="en-US" dirty="0"/>
          </a:p>
        </p:txBody>
      </p:sp>
      <p:sp>
        <p:nvSpPr>
          <p:cNvPr id="4" name="Date Placeholder 3">
            <a:extLst>
              <a:ext uri="{FF2B5EF4-FFF2-40B4-BE49-F238E27FC236}">
                <a16:creationId xmlns:a16="http://schemas.microsoft.com/office/drawing/2014/main" xmlns="" id="{FD07CB72-0138-446A-9F1C-A2B79C9DC677}"/>
              </a:ext>
            </a:extLst>
          </p:cNvPr>
          <p:cNvSpPr>
            <a:spLocks noGrp="1"/>
          </p:cNvSpPr>
          <p:nvPr>
            <p:ph type="dt" sz="half" idx="10"/>
          </p:nvPr>
        </p:nvSpPr>
        <p:spPr/>
        <p:txBody>
          <a:bodyPr/>
          <a:lstStyle/>
          <a:p>
            <a:fld id="{D63A4869-DC5A-440E-B1A8-213BF13326A7}" type="datetime1">
              <a:rPr lang="en-US" smtClean="0"/>
              <a:t>1/17/2018</a:t>
            </a:fld>
            <a:endParaRPr lang="en-US" dirty="0"/>
          </a:p>
        </p:txBody>
      </p:sp>
      <p:pic>
        <p:nvPicPr>
          <p:cNvPr id="5" name="Picture 4">
            <a:extLst>
              <a:ext uri="{FF2B5EF4-FFF2-40B4-BE49-F238E27FC236}">
                <a16:creationId xmlns:a16="http://schemas.microsoft.com/office/drawing/2014/main" xmlns="" id="{49A81813-E8E8-41CE-86E2-C748C5B53802}"/>
              </a:ext>
            </a:extLst>
          </p:cNvPr>
          <p:cNvPicPr>
            <a:picLocks noChangeAspect="1"/>
          </p:cNvPicPr>
          <p:nvPr/>
        </p:nvPicPr>
        <p:blipFill>
          <a:blip r:embed="rId2"/>
          <a:stretch>
            <a:fillRect/>
          </a:stretch>
        </p:blipFill>
        <p:spPr>
          <a:xfrm>
            <a:off x="228600" y="1288774"/>
            <a:ext cx="8686800" cy="4892084"/>
          </a:xfrm>
          <a:prstGeom prst="rect">
            <a:avLst/>
          </a:prstGeom>
        </p:spPr>
      </p:pic>
    </p:spTree>
    <p:extLst>
      <p:ext uri="{BB962C8B-B14F-4D97-AF65-F5344CB8AC3E}">
        <p14:creationId xmlns:p14="http://schemas.microsoft.com/office/powerpoint/2010/main" val="2847317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8545AC-5ECA-49BB-A8E4-9C9F78F98057}"/>
              </a:ext>
            </a:extLst>
          </p:cNvPr>
          <p:cNvSpPr>
            <a:spLocks noGrp="1"/>
          </p:cNvSpPr>
          <p:nvPr>
            <p:ph type="title"/>
          </p:nvPr>
        </p:nvSpPr>
        <p:spPr/>
        <p:txBody>
          <a:bodyPr/>
          <a:lstStyle/>
          <a:p>
            <a:r>
              <a:rPr lang="en-US" dirty="0"/>
              <a:t>WP Work Plan – Table per task</a:t>
            </a:r>
          </a:p>
        </p:txBody>
      </p:sp>
      <p:sp>
        <p:nvSpPr>
          <p:cNvPr id="3" name="Slide Number Placeholder 2">
            <a:extLst>
              <a:ext uri="{FF2B5EF4-FFF2-40B4-BE49-F238E27FC236}">
                <a16:creationId xmlns:a16="http://schemas.microsoft.com/office/drawing/2014/main" xmlns="" id="{C81149C2-24A4-4EF8-B766-34C49B7C5D7E}"/>
              </a:ext>
            </a:extLst>
          </p:cNvPr>
          <p:cNvSpPr>
            <a:spLocks noGrp="1"/>
          </p:cNvSpPr>
          <p:nvPr>
            <p:ph type="sldNum" sz="quarter" idx="12"/>
          </p:nvPr>
        </p:nvSpPr>
        <p:spPr/>
        <p:txBody>
          <a:bodyPr/>
          <a:lstStyle/>
          <a:p>
            <a:fld id="{B6F15528-21DE-4FAA-801E-634DDDAF4B2B}" type="slidenum">
              <a:rPr lang="en-US" smtClean="0"/>
              <a:pPr/>
              <a:t>19</a:t>
            </a:fld>
            <a:endParaRPr lang="en-US" dirty="0"/>
          </a:p>
        </p:txBody>
      </p:sp>
      <p:sp>
        <p:nvSpPr>
          <p:cNvPr id="4" name="Date Placeholder 3">
            <a:extLst>
              <a:ext uri="{FF2B5EF4-FFF2-40B4-BE49-F238E27FC236}">
                <a16:creationId xmlns:a16="http://schemas.microsoft.com/office/drawing/2014/main" xmlns="" id="{2A2355C2-DB76-4124-A400-C1F1C3493699}"/>
              </a:ext>
            </a:extLst>
          </p:cNvPr>
          <p:cNvSpPr>
            <a:spLocks noGrp="1"/>
          </p:cNvSpPr>
          <p:nvPr>
            <p:ph type="dt" sz="half" idx="10"/>
          </p:nvPr>
        </p:nvSpPr>
        <p:spPr/>
        <p:txBody>
          <a:bodyPr/>
          <a:lstStyle/>
          <a:p>
            <a:fld id="{DE7269ED-CDE4-4088-9AF4-A8C6ECB427F4}" type="datetime1">
              <a:rPr lang="en-US" smtClean="0"/>
              <a:t>1/17/2018</a:t>
            </a:fld>
            <a:endParaRPr lang="en-US" dirty="0"/>
          </a:p>
        </p:txBody>
      </p:sp>
      <p:graphicFrame>
        <p:nvGraphicFramePr>
          <p:cNvPr id="5" name="Table 4">
            <a:extLst>
              <a:ext uri="{FF2B5EF4-FFF2-40B4-BE49-F238E27FC236}">
                <a16:creationId xmlns:a16="http://schemas.microsoft.com/office/drawing/2014/main" xmlns="" id="{439E8545-6543-47F1-B656-0350C829DC10}"/>
              </a:ext>
            </a:extLst>
          </p:cNvPr>
          <p:cNvGraphicFramePr>
            <a:graphicFrameLocks noGrp="1"/>
          </p:cNvGraphicFramePr>
          <p:nvPr>
            <p:extLst>
              <p:ext uri="{D42A27DB-BD31-4B8C-83A1-F6EECF244321}">
                <p14:modId xmlns:p14="http://schemas.microsoft.com/office/powerpoint/2010/main" val="2473354871"/>
              </p:ext>
            </p:extLst>
          </p:nvPr>
        </p:nvGraphicFramePr>
        <p:xfrm>
          <a:off x="303100" y="1223180"/>
          <a:ext cx="8673504" cy="2668924"/>
        </p:xfrm>
        <a:graphic>
          <a:graphicData uri="http://schemas.openxmlformats.org/drawingml/2006/table">
            <a:tbl>
              <a:tblPr firstRow="1" bandRow="1">
                <a:tableStyleId>{5C22544A-7EE6-4342-B048-85BDC9FD1C3A}</a:tableStyleId>
              </a:tblPr>
              <a:tblGrid>
                <a:gridCol w="1195099">
                  <a:extLst>
                    <a:ext uri="{9D8B030D-6E8A-4147-A177-3AD203B41FA5}">
                      <a16:colId xmlns:a16="http://schemas.microsoft.com/office/drawing/2014/main" xmlns="" val="396014078"/>
                    </a:ext>
                  </a:extLst>
                </a:gridCol>
                <a:gridCol w="1501743">
                  <a:extLst>
                    <a:ext uri="{9D8B030D-6E8A-4147-A177-3AD203B41FA5}">
                      <a16:colId xmlns:a16="http://schemas.microsoft.com/office/drawing/2014/main" xmlns="" val="3289801143"/>
                    </a:ext>
                  </a:extLst>
                </a:gridCol>
                <a:gridCol w="1152128">
                  <a:extLst>
                    <a:ext uri="{9D8B030D-6E8A-4147-A177-3AD203B41FA5}">
                      <a16:colId xmlns:a16="http://schemas.microsoft.com/office/drawing/2014/main" xmlns="" val="2154947426"/>
                    </a:ext>
                  </a:extLst>
                </a:gridCol>
                <a:gridCol w="1107318">
                  <a:extLst>
                    <a:ext uri="{9D8B030D-6E8A-4147-A177-3AD203B41FA5}">
                      <a16:colId xmlns:a16="http://schemas.microsoft.com/office/drawing/2014/main" xmlns="" val="1336833496"/>
                    </a:ext>
                  </a:extLst>
                </a:gridCol>
                <a:gridCol w="1052922">
                  <a:extLst>
                    <a:ext uri="{9D8B030D-6E8A-4147-A177-3AD203B41FA5}">
                      <a16:colId xmlns:a16="http://schemas.microsoft.com/office/drawing/2014/main" xmlns="" val="1554182558"/>
                    </a:ext>
                  </a:extLst>
                </a:gridCol>
                <a:gridCol w="1728192">
                  <a:extLst>
                    <a:ext uri="{9D8B030D-6E8A-4147-A177-3AD203B41FA5}">
                      <a16:colId xmlns:a16="http://schemas.microsoft.com/office/drawing/2014/main" xmlns="" val="3286053786"/>
                    </a:ext>
                  </a:extLst>
                </a:gridCol>
                <a:gridCol w="936102">
                  <a:extLst>
                    <a:ext uri="{9D8B030D-6E8A-4147-A177-3AD203B41FA5}">
                      <a16:colId xmlns:a16="http://schemas.microsoft.com/office/drawing/2014/main" xmlns="" val="3921698263"/>
                    </a:ext>
                  </a:extLst>
                </a:gridCol>
              </a:tblGrid>
              <a:tr h="507211">
                <a:tc>
                  <a:txBody>
                    <a:bodyPr/>
                    <a:lstStyle/>
                    <a:p>
                      <a:r>
                        <a:rPr lang="en-US" dirty="0"/>
                        <a:t>Activity identifier</a:t>
                      </a:r>
                    </a:p>
                  </a:txBody>
                  <a:tcPr/>
                </a:tc>
                <a:tc>
                  <a:txBody>
                    <a:bodyPr/>
                    <a:lstStyle/>
                    <a:p>
                      <a:r>
                        <a:rPr lang="en-US" dirty="0"/>
                        <a:t>Task Name</a:t>
                      </a:r>
                    </a:p>
                  </a:txBody>
                  <a:tcPr/>
                </a:tc>
                <a:tc>
                  <a:txBody>
                    <a:bodyPr/>
                    <a:lstStyle/>
                    <a:p>
                      <a:r>
                        <a:rPr lang="en-US" dirty="0"/>
                        <a:t>Start date (mm/</a:t>
                      </a:r>
                      <a:r>
                        <a:rPr lang="en-US" dirty="0" err="1"/>
                        <a:t>yy</a:t>
                      </a:r>
                      <a:r>
                        <a:rPr lang="en-US" dirty="0"/>
                        <a:t>)</a:t>
                      </a:r>
                    </a:p>
                  </a:txBody>
                  <a:tcPr/>
                </a:tc>
                <a:tc>
                  <a:txBody>
                    <a:bodyPr/>
                    <a:lstStyle/>
                    <a:p>
                      <a:r>
                        <a:rPr lang="en-US" dirty="0"/>
                        <a:t>End date (mm/</a:t>
                      </a:r>
                      <a:r>
                        <a:rPr lang="en-US" dirty="0" err="1"/>
                        <a:t>yy</a:t>
                      </a:r>
                      <a:r>
                        <a:rPr lang="en-US" dirty="0"/>
                        <a:t>)</a:t>
                      </a:r>
                    </a:p>
                  </a:txBody>
                  <a:tcPr/>
                </a:tc>
                <a:tc>
                  <a:txBody>
                    <a:bodyPr/>
                    <a:lstStyle/>
                    <a:p>
                      <a:r>
                        <a:rPr lang="en-US" dirty="0"/>
                        <a:t>Status</a:t>
                      </a:r>
                    </a:p>
                  </a:txBody>
                  <a:tcPr/>
                </a:tc>
                <a:tc>
                  <a:txBody>
                    <a:bodyPr/>
                    <a:lstStyle/>
                    <a:p>
                      <a:r>
                        <a:rPr lang="en-US" dirty="0"/>
                        <a:t>Dependencies</a:t>
                      </a:r>
                    </a:p>
                  </a:txBody>
                  <a:tcPr/>
                </a:tc>
                <a:tc>
                  <a:txBody>
                    <a:bodyPr/>
                    <a:lstStyle/>
                    <a:p>
                      <a:r>
                        <a:rPr lang="en-US" dirty="0"/>
                        <a:t>Issues</a:t>
                      </a:r>
                    </a:p>
                  </a:txBody>
                  <a:tcPr/>
                </a:tc>
                <a:extLst>
                  <a:ext uri="{0D108BD9-81ED-4DB2-BD59-A6C34878D82A}">
                    <a16:rowId xmlns:a16="http://schemas.microsoft.com/office/drawing/2014/main" xmlns="" val="2122478126"/>
                  </a:ext>
                </a:extLst>
              </a:tr>
              <a:tr h="507211">
                <a:tc>
                  <a:txBody>
                    <a:bodyPr/>
                    <a:lstStyle/>
                    <a:p>
                      <a:r>
                        <a:rPr lang="en-US" dirty="0"/>
                        <a:t>10.3.1</a:t>
                      </a:r>
                    </a:p>
                  </a:txBody>
                  <a:tcPr/>
                </a:tc>
                <a:tc>
                  <a:txBody>
                    <a:bodyPr/>
                    <a:lstStyle/>
                    <a:p>
                      <a:r>
                        <a:rPr lang="en-US" dirty="0"/>
                        <a:t>Description 1</a:t>
                      </a:r>
                    </a:p>
                  </a:txBody>
                  <a:tcPr/>
                </a:tc>
                <a:tc>
                  <a:txBody>
                    <a:bodyPr/>
                    <a:lstStyle/>
                    <a:p>
                      <a:r>
                        <a:rPr lang="en-US" dirty="0"/>
                        <a:t>01/18</a:t>
                      </a:r>
                    </a:p>
                  </a:txBody>
                  <a:tcPr/>
                </a:tc>
                <a:tc>
                  <a:txBody>
                    <a:bodyPr/>
                    <a:lstStyle/>
                    <a:p>
                      <a:r>
                        <a:rPr lang="en-US" dirty="0"/>
                        <a:t>03/18</a:t>
                      </a:r>
                    </a:p>
                  </a:txBody>
                  <a:tcPr/>
                </a:tc>
                <a:tc>
                  <a:txBody>
                    <a:bodyPr/>
                    <a:lstStyle/>
                    <a:p>
                      <a:r>
                        <a:rPr lang="en-US" dirty="0"/>
                        <a:t>Done</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4040239277"/>
                  </a:ext>
                </a:extLst>
              </a:tr>
              <a:tr h="507211">
                <a:tc>
                  <a:txBody>
                    <a:bodyPr/>
                    <a:lstStyle/>
                    <a:p>
                      <a:r>
                        <a:rPr lang="en-US" dirty="0"/>
                        <a:t>10.3.2</a:t>
                      </a:r>
                    </a:p>
                  </a:txBody>
                  <a:tcPr/>
                </a:tc>
                <a:tc>
                  <a:txBody>
                    <a:bodyPr/>
                    <a:lstStyle/>
                    <a:p>
                      <a:r>
                        <a:rPr lang="en-US" dirty="0"/>
                        <a:t>Description 2</a:t>
                      </a:r>
                    </a:p>
                  </a:txBody>
                  <a:tcPr/>
                </a:tc>
                <a:tc>
                  <a:txBody>
                    <a:bodyPr/>
                    <a:lstStyle/>
                    <a:p>
                      <a:r>
                        <a:rPr lang="en-US" dirty="0"/>
                        <a:t>02/18</a:t>
                      </a:r>
                    </a:p>
                  </a:txBody>
                  <a:tcPr/>
                </a:tc>
                <a:tc>
                  <a:txBody>
                    <a:bodyPr/>
                    <a:lstStyle/>
                    <a:p>
                      <a:r>
                        <a:rPr lang="en-US" dirty="0"/>
                        <a:t>05/18</a:t>
                      </a:r>
                    </a:p>
                  </a:txBody>
                  <a:tcPr/>
                </a:tc>
                <a:tc>
                  <a:txBody>
                    <a:bodyPr/>
                    <a:lstStyle/>
                    <a:p>
                      <a:r>
                        <a:rPr lang="en-US" dirty="0"/>
                        <a:t>Ongoing</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4156177840"/>
                  </a:ext>
                </a:extLst>
              </a:tr>
              <a:tr h="507211">
                <a:tc>
                  <a:txBody>
                    <a:bodyPr/>
                    <a:lstStyle/>
                    <a:p>
                      <a:r>
                        <a:rPr lang="en-US" dirty="0"/>
                        <a:t>…</a:t>
                      </a: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r>
                        <a:rPr lang="en-US" dirty="0"/>
                        <a:t>Planned</a:t>
                      </a:r>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xmlns="" val="2682894256"/>
                  </a:ext>
                </a:extLst>
              </a:tr>
              <a:tr h="507211">
                <a:tc>
                  <a:txBody>
                    <a:bodyPr/>
                    <a:lstStyle/>
                    <a:p>
                      <a:r>
                        <a:rPr lang="en-US" dirty="0"/>
                        <a:t>10.3.N</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Description N</a:t>
                      </a:r>
                    </a:p>
                  </a:txBody>
                  <a:tcPr/>
                </a:tc>
                <a:tc>
                  <a:txBody>
                    <a:bodyPr/>
                    <a:lstStyle/>
                    <a:p>
                      <a:endParaRPr lang="en-US"/>
                    </a:p>
                  </a:txBody>
                  <a:tcPr/>
                </a:tc>
                <a:tc>
                  <a:txBody>
                    <a:bodyPr/>
                    <a:lstStyle/>
                    <a:p>
                      <a:endParaRPr lang="en-US"/>
                    </a:p>
                  </a:txBody>
                  <a:tcPr/>
                </a:tc>
                <a:tc>
                  <a:txBody>
                    <a:bodyPr/>
                    <a:lstStyle/>
                    <a:p>
                      <a:r>
                        <a:rPr lang="en-US" dirty="0"/>
                        <a:t>Planned</a:t>
                      </a:r>
                    </a:p>
                  </a:txBody>
                  <a:tcPr/>
                </a:tc>
                <a:tc>
                  <a:txBody>
                    <a:bodyPr/>
                    <a:lstStyle/>
                    <a:p>
                      <a:r>
                        <a:rPr lang="en-US" dirty="0"/>
                        <a:t>10.3.1</a:t>
                      </a:r>
                    </a:p>
                  </a:txBody>
                  <a:tcPr/>
                </a:tc>
                <a:tc>
                  <a:txBody>
                    <a:bodyPr/>
                    <a:lstStyle/>
                    <a:p>
                      <a:endParaRPr lang="en-US" dirty="0"/>
                    </a:p>
                  </a:txBody>
                  <a:tcPr/>
                </a:tc>
                <a:extLst>
                  <a:ext uri="{0D108BD9-81ED-4DB2-BD59-A6C34878D82A}">
                    <a16:rowId xmlns:a16="http://schemas.microsoft.com/office/drawing/2014/main" xmlns="" val="517268147"/>
                  </a:ext>
                </a:extLst>
              </a:tr>
            </a:tbl>
          </a:graphicData>
        </a:graphic>
      </p:graphicFrame>
      <p:sp>
        <p:nvSpPr>
          <p:cNvPr id="6" name="Content Placeholder 4">
            <a:extLst>
              <a:ext uri="{FF2B5EF4-FFF2-40B4-BE49-F238E27FC236}">
                <a16:creationId xmlns:a16="http://schemas.microsoft.com/office/drawing/2014/main" xmlns="" id="{00439B60-070D-42D6-B990-B16D7027571E}"/>
              </a:ext>
            </a:extLst>
          </p:cNvPr>
          <p:cNvSpPr txBox="1">
            <a:spLocks/>
          </p:cNvSpPr>
          <p:nvPr/>
        </p:nvSpPr>
        <p:spPr>
          <a:xfrm>
            <a:off x="213803" y="4149080"/>
            <a:ext cx="8229600" cy="1939588"/>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t>Activity identifier: task number + incremental id</a:t>
            </a:r>
          </a:p>
          <a:p>
            <a:r>
              <a:rPr lang="en-US" sz="2400" dirty="0"/>
              <a:t>Task Name: short description</a:t>
            </a:r>
          </a:p>
          <a:p>
            <a:r>
              <a:rPr lang="en-US" sz="2400" dirty="0"/>
              <a:t>Status: Planned/Ongoing/Done</a:t>
            </a:r>
          </a:p>
          <a:p>
            <a:r>
              <a:rPr lang="en-US" sz="2400" dirty="0"/>
              <a:t>Dependencies: list of activity identifiers</a:t>
            </a:r>
          </a:p>
          <a:p>
            <a:r>
              <a:rPr lang="en-US" sz="2400" b="1" dirty="0"/>
              <a:t>A tool to record the WP Work Plans will be provided soon</a:t>
            </a:r>
          </a:p>
        </p:txBody>
      </p:sp>
      <p:graphicFrame>
        <p:nvGraphicFramePr>
          <p:cNvPr id="7" name="Table 6">
            <a:extLst>
              <a:ext uri="{FF2B5EF4-FFF2-40B4-BE49-F238E27FC236}">
                <a16:creationId xmlns:a16="http://schemas.microsoft.com/office/drawing/2014/main" xmlns="" id="{E9BE7FFB-C2F5-4687-9F23-74C6F42BAD47}"/>
              </a:ext>
            </a:extLst>
          </p:cNvPr>
          <p:cNvGraphicFramePr>
            <a:graphicFrameLocks noGrp="1"/>
          </p:cNvGraphicFramePr>
          <p:nvPr>
            <p:extLst>
              <p:ext uri="{D42A27DB-BD31-4B8C-83A1-F6EECF244321}">
                <p14:modId xmlns:p14="http://schemas.microsoft.com/office/powerpoint/2010/main" val="714361829"/>
              </p:ext>
            </p:extLst>
          </p:nvPr>
        </p:nvGraphicFramePr>
        <p:xfrm>
          <a:off x="314341" y="1223180"/>
          <a:ext cx="8673504" cy="2801793"/>
        </p:xfrm>
        <a:graphic>
          <a:graphicData uri="http://schemas.openxmlformats.org/drawingml/2006/table">
            <a:tbl>
              <a:tblPr firstRow="1" bandRow="1">
                <a:tableStyleId>{5C22544A-7EE6-4342-B048-85BDC9FD1C3A}</a:tableStyleId>
              </a:tblPr>
              <a:tblGrid>
                <a:gridCol w="1195099">
                  <a:extLst>
                    <a:ext uri="{9D8B030D-6E8A-4147-A177-3AD203B41FA5}">
                      <a16:colId xmlns:a16="http://schemas.microsoft.com/office/drawing/2014/main" xmlns="" val="396014078"/>
                    </a:ext>
                  </a:extLst>
                </a:gridCol>
                <a:gridCol w="1501743">
                  <a:extLst>
                    <a:ext uri="{9D8B030D-6E8A-4147-A177-3AD203B41FA5}">
                      <a16:colId xmlns:a16="http://schemas.microsoft.com/office/drawing/2014/main" xmlns="" val="3289801143"/>
                    </a:ext>
                  </a:extLst>
                </a:gridCol>
                <a:gridCol w="1152128">
                  <a:extLst>
                    <a:ext uri="{9D8B030D-6E8A-4147-A177-3AD203B41FA5}">
                      <a16:colId xmlns:a16="http://schemas.microsoft.com/office/drawing/2014/main" xmlns="" val="2154947426"/>
                    </a:ext>
                  </a:extLst>
                </a:gridCol>
                <a:gridCol w="1107318">
                  <a:extLst>
                    <a:ext uri="{9D8B030D-6E8A-4147-A177-3AD203B41FA5}">
                      <a16:colId xmlns:a16="http://schemas.microsoft.com/office/drawing/2014/main" xmlns="" val="1336833496"/>
                    </a:ext>
                  </a:extLst>
                </a:gridCol>
                <a:gridCol w="1052922">
                  <a:extLst>
                    <a:ext uri="{9D8B030D-6E8A-4147-A177-3AD203B41FA5}">
                      <a16:colId xmlns:a16="http://schemas.microsoft.com/office/drawing/2014/main" xmlns="" val="1554182558"/>
                    </a:ext>
                  </a:extLst>
                </a:gridCol>
                <a:gridCol w="1728192">
                  <a:extLst>
                    <a:ext uri="{9D8B030D-6E8A-4147-A177-3AD203B41FA5}">
                      <a16:colId xmlns:a16="http://schemas.microsoft.com/office/drawing/2014/main" xmlns="" val="3286053786"/>
                    </a:ext>
                  </a:extLst>
                </a:gridCol>
                <a:gridCol w="936102">
                  <a:extLst>
                    <a:ext uri="{9D8B030D-6E8A-4147-A177-3AD203B41FA5}">
                      <a16:colId xmlns:a16="http://schemas.microsoft.com/office/drawing/2014/main" xmlns="" val="3921698263"/>
                    </a:ext>
                  </a:extLst>
                </a:gridCol>
              </a:tblGrid>
              <a:tr h="507211">
                <a:tc>
                  <a:txBody>
                    <a:bodyPr/>
                    <a:lstStyle/>
                    <a:p>
                      <a:r>
                        <a:rPr lang="en-US" dirty="0"/>
                        <a:t>Activity identifier</a:t>
                      </a:r>
                    </a:p>
                  </a:txBody>
                  <a:tcPr/>
                </a:tc>
                <a:tc>
                  <a:txBody>
                    <a:bodyPr/>
                    <a:lstStyle/>
                    <a:p>
                      <a:r>
                        <a:rPr lang="en-US" dirty="0"/>
                        <a:t>Task Name</a:t>
                      </a:r>
                    </a:p>
                  </a:txBody>
                  <a:tcPr/>
                </a:tc>
                <a:tc>
                  <a:txBody>
                    <a:bodyPr/>
                    <a:lstStyle/>
                    <a:p>
                      <a:r>
                        <a:rPr lang="en-US" dirty="0"/>
                        <a:t>Start date (mm/</a:t>
                      </a:r>
                      <a:r>
                        <a:rPr lang="en-US" dirty="0" err="1"/>
                        <a:t>yy</a:t>
                      </a:r>
                      <a:r>
                        <a:rPr lang="en-US" dirty="0"/>
                        <a:t>)</a:t>
                      </a:r>
                    </a:p>
                  </a:txBody>
                  <a:tcPr/>
                </a:tc>
                <a:tc>
                  <a:txBody>
                    <a:bodyPr/>
                    <a:lstStyle/>
                    <a:p>
                      <a:r>
                        <a:rPr lang="en-US" dirty="0"/>
                        <a:t>End date (mm/</a:t>
                      </a:r>
                      <a:r>
                        <a:rPr lang="en-US" dirty="0" err="1"/>
                        <a:t>yy</a:t>
                      </a:r>
                      <a:r>
                        <a:rPr lang="en-US" dirty="0"/>
                        <a:t>)</a:t>
                      </a:r>
                    </a:p>
                  </a:txBody>
                  <a:tcPr/>
                </a:tc>
                <a:tc>
                  <a:txBody>
                    <a:bodyPr/>
                    <a:lstStyle/>
                    <a:p>
                      <a:r>
                        <a:rPr lang="en-US" dirty="0"/>
                        <a:t>Status</a:t>
                      </a:r>
                    </a:p>
                  </a:txBody>
                  <a:tcPr/>
                </a:tc>
                <a:tc>
                  <a:txBody>
                    <a:bodyPr/>
                    <a:lstStyle/>
                    <a:p>
                      <a:r>
                        <a:rPr lang="en-US" dirty="0"/>
                        <a:t>Dependencies</a:t>
                      </a:r>
                    </a:p>
                  </a:txBody>
                  <a:tcPr/>
                </a:tc>
                <a:tc>
                  <a:txBody>
                    <a:bodyPr/>
                    <a:lstStyle/>
                    <a:p>
                      <a:r>
                        <a:rPr lang="en-US" dirty="0"/>
                        <a:t>Issues</a:t>
                      </a:r>
                    </a:p>
                  </a:txBody>
                  <a:tcPr/>
                </a:tc>
                <a:extLst>
                  <a:ext uri="{0D108BD9-81ED-4DB2-BD59-A6C34878D82A}">
                    <a16:rowId xmlns:a16="http://schemas.microsoft.com/office/drawing/2014/main" xmlns="" val="2122478126"/>
                  </a:ext>
                </a:extLst>
              </a:tr>
              <a:tr h="507211">
                <a:tc>
                  <a:txBody>
                    <a:bodyPr/>
                    <a:lstStyle/>
                    <a:p>
                      <a:r>
                        <a:rPr lang="en-US" dirty="0"/>
                        <a:t>10.3.1</a:t>
                      </a:r>
                    </a:p>
                  </a:txBody>
                  <a:tcPr/>
                </a:tc>
                <a:tc>
                  <a:txBody>
                    <a:bodyPr/>
                    <a:lstStyle/>
                    <a:p>
                      <a:r>
                        <a:rPr lang="en-US" dirty="0"/>
                        <a:t>Description 1</a:t>
                      </a:r>
                    </a:p>
                  </a:txBody>
                  <a:tcPr/>
                </a:tc>
                <a:tc>
                  <a:txBody>
                    <a:bodyPr/>
                    <a:lstStyle/>
                    <a:p>
                      <a:r>
                        <a:rPr lang="en-US" dirty="0"/>
                        <a:t>01/18</a:t>
                      </a:r>
                    </a:p>
                  </a:txBody>
                  <a:tcPr/>
                </a:tc>
                <a:tc>
                  <a:txBody>
                    <a:bodyPr/>
                    <a:lstStyle/>
                    <a:p>
                      <a:r>
                        <a:rPr lang="en-US" dirty="0"/>
                        <a:t>03/18</a:t>
                      </a:r>
                    </a:p>
                  </a:txBody>
                  <a:tcPr/>
                </a:tc>
                <a:tc>
                  <a:txBody>
                    <a:bodyPr/>
                    <a:lstStyle/>
                    <a:p>
                      <a:r>
                        <a:rPr lang="en-US" dirty="0"/>
                        <a:t>Done</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4040239277"/>
                  </a:ext>
                </a:extLst>
              </a:tr>
              <a:tr h="507211">
                <a:tc>
                  <a:txBody>
                    <a:bodyPr/>
                    <a:lstStyle/>
                    <a:p>
                      <a:r>
                        <a:rPr lang="en-US" dirty="0"/>
                        <a:t>10.3.2</a:t>
                      </a:r>
                    </a:p>
                  </a:txBody>
                  <a:tcPr/>
                </a:tc>
                <a:tc>
                  <a:txBody>
                    <a:bodyPr/>
                    <a:lstStyle/>
                    <a:p>
                      <a:r>
                        <a:rPr lang="en-US" dirty="0"/>
                        <a:t>Description 2</a:t>
                      </a:r>
                    </a:p>
                  </a:txBody>
                  <a:tcPr/>
                </a:tc>
                <a:tc>
                  <a:txBody>
                    <a:bodyPr/>
                    <a:lstStyle/>
                    <a:p>
                      <a:r>
                        <a:rPr lang="en-US" dirty="0"/>
                        <a:t>02/18</a:t>
                      </a:r>
                    </a:p>
                  </a:txBody>
                  <a:tcPr/>
                </a:tc>
                <a:tc>
                  <a:txBody>
                    <a:bodyPr/>
                    <a:lstStyle/>
                    <a:p>
                      <a:r>
                        <a:rPr lang="en-US" strike="sngStrike" dirty="0"/>
                        <a:t>05/18</a:t>
                      </a:r>
                    </a:p>
                    <a:p>
                      <a:r>
                        <a:rPr lang="en-US" dirty="0"/>
                        <a:t>07/18</a:t>
                      </a:r>
                    </a:p>
                  </a:txBody>
                  <a:tcPr/>
                </a:tc>
                <a:tc>
                  <a:txBody>
                    <a:bodyPr/>
                    <a:lstStyle/>
                    <a:p>
                      <a:r>
                        <a:rPr lang="en-US" dirty="0"/>
                        <a:t>Ongoing</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4156177840"/>
                  </a:ext>
                </a:extLst>
              </a:tr>
              <a:tr h="507211">
                <a:tc>
                  <a:txBody>
                    <a:bodyPr/>
                    <a:lstStyle/>
                    <a:p>
                      <a:r>
                        <a:rPr lang="en-US" dirty="0"/>
                        <a:t>…</a:t>
                      </a: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r>
                        <a:rPr lang="en-US" dirty="0"/>
                        <a:t>Planned</a:t>
                      </a:r>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xmlns="" val="2682894256"/>
                  </a:ext>
                </a:extLst>
              </a:tr>
              <a:tr h="507211">
                <a:tc>
                  <a:txBody>
                    <a:bodyPr/>
                    <a:lstStyle/>
                    <a:p>
                      <a:r>
                        <a:rPr lang="en-US" dirty="0"/>
                        <a:t>10.3.N</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Description N</a:t>
                      </a:r>
                    </a:p>
                  </a:txBody>
                  <a:tcPr/>
                </a:tc>
                <a:tc>
                  <a:txBody>
                    <a:bodyPr/>
                    <a:lstStyle/>
                    <a:p>
                      <a:endParaRPr lang="en-US"/>
                    </a:p>
                  </a:txBody>
                  <a:tcPr/>
                </a:tc>
                <a:tc>
                  <a:txBody>
                    <a:bodyPr/>
                    <a:lstStyle/>
                    <a:p>
                      <a:endParaRPr lang="en-US"/>
                    </a:p>
                  </a:txBody>
                  <a:tcPr/>
                </a:tc>
                <a:tc>
                  <a:txBody>
                    <a:bodyPr/>
                    <a:lstStyle/>
                    <a:p>
                      <a:r>
                        <a:rPr lang="en-US" dirty="0"/>
                        <a:t>Planned</a:t>
                      </a:r>
                    </a:p>
                  </a:txBody>
                  <a:tcPr/>
                </a:tc>
                <a:tc>
                  <a:txBody>
                    <a:bodyPr/>
                    <a:lstStyle/>
                    <a:p>
                      <a:r>
                        <a:rPr lang="en-US" dirty="0"/>
                        <a:t>10.3.1</a:t>
                      </a:r>
                    </a:p>
                  </a:txBody>
                  <a:tcPr/>
                </a:tc>
                <a:tc>
                  <a:txBody>
                    <a:bodyPr/>
                    <a:lstStyle/>
                    <a:p>
                      <a:endParaRPr lang="en-US" dirty="0"/>
                    </a:p>
                  </a:txBody>
                  <a:tcPr/>
                </a:tc>
                <a:extLst>
                  <a:ext uri="{0D108BD9-81ED-4DB2-BD59-A6C34878D82A}">
                    <a16:rowId xmlns:a16="http://schemas.microsoft.com/office/drawing/2014/main" xmlns="" val="517268147"/>
                  </a:ext>
                </a:extLst>
              </a:tr>
            </a:tbl>
          </a:graphicData>
        </a:graphic>
      </p:graphicFrame>
    </p:spTree>
    <p:extLst>
      <p:ext uri="{BB962C8B-B14F-4D97-AF65-F5344CB8AC3E}">
        <p14:creationId xmlns:p14="http://schemas.microsoft.com/office/powerpoint/2010/main" val="121073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1/17/2018</a:t>
            </a:fld>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dirty="0"/>
          </a:p>
        </p:txBody>
      </p:sp>
      <p:sp>
        <p:nvSpPr>
          <p:cNvPr id="4" name="Title 3"/>
          <p:cNvSpPr>
            <a:spLocks noGrp="1"/>
          </p:cNvSpPr>
          <p:nvPr>
            <p:ph type="title"/>
          </p:nvPr>
        </p:nvSpPr>
        <p:spPr>
          <a:xfrm>
            <a:off x="467544" y="620688"/>
            <a:ext cx="7992888" cy="576064"/>
          </a:xfrm>
        </p:spPr>
        <p:txBody>
          <a:bodyPr/>
          <a:lstStyle/>
          <a:p>
            <a:r>
              <a:rPr lang="en-US" dirty="0" smtClean="0"/>
              <a:t>Objectives of</a:t>
            </a:r>
            <a:r>
              <a:rPr lang="de-DE" dirty="0" smtClean="0"/>
              <a:t> </a:t>
            </a:r>
            <a:r>
              <a:rPr lang="de-DE" i="1" dirty="0"/>
              <a:t>D</a:t>
            </a:r>
            <a:r>
              <a:rPr lang="de-DE" dirty="0"/>
              <a:t>iscovery </a:t>
            </a:r>
            <a:r>
              <a:rPr lang="de-DE" dirty="0" err="1"/>
              <a:t>and</a:t>
            </a:r>
            <a:r>
              <a:rPr lang="de-DE" dirty="0"/>
              <a:t> </a:t>
            </a:r>
            <a:r>
              <a:rPr lang="de-DE" i="1" dirty="0"/>
              <a:t>A</a:t>
            </a:r>
            <a:r>
              <a:rPr lang="de-DE" dirty="0"/>
              <a:t>ccess (</a:t>
            </a:r>
            <a:r>
              <a:rPr lang="de-DE" i="1" dirty="0" smtClean="0"/>
              <a:t>D</a:t>
            </a:r>
            <a:r>
              <a:rPr lang="de-DE" dirty="0" smtClean="0"/>
              <a:t>&amp;</a:t>
            </a:r>
            <a:r>
              <a:rPr lang="de-DE" i="1" dirty="0" smtClean="0"/>
              <a:t>A</a:t>
            </a:r>
            <a:r>
              <a:rPr lang="de-DE" dirty="0"/>
              <a:t>)</a:t>
            </a:r>
            <a:endParaRPr lang="en-US" dirty="0"/>
          </a:p>
        </p:txBody>
      </p:sp>
      <p:sp>
        <p:nvSpPr>
          <p:cNvPr id="5" name="Content Placeholder 4"/>
          <p:cNvSpPr>
            <a:spLocks noGrp="1"/>
          </p:cNvSpPr>
          <p:nvPr>
            <p:ph idx="1"/>
          </p:nvPr>
        </p:nvSpPr>
        <p:spPr>
          <a:xfrm>
            <a:off x="107504" y="1196752"/>
            <a:ext cx="8928992" cy="5112568"/>
          </a:xfrm>
        </p:spPr>
        <p:txBody>
          <a:bodyPr/>
          <a:lstStyle/>
          <a:p>
            <a:pPr>
              <a:buFont typeface="Wingdings"/>
              <a:buChar char="à"/>
            </a:pPr>
            <a:r>
              <a:rPr lang="de-DE" sz="2200" dirty="0" smtClean="0">
                <a:latin typeface="+mn-lt"/>
                <a:sym typeface="Wingdings" panose="05000000000000000000" pitchFamily="2" charset="2"/>
              </a:rPr>
              <a:t>EOSC </a:t>
            </a:r>
            <a:r>
              <a:rPr lang="de-DE" sz="2200" dirty="0" err="1" smtClean="0">
                <a:latin typeface="+mn-lt"/>
                <a:sym typeface="Wingdings" panose="05000000000000000000" pitchFamily="2" charset="2"/>
              </a:rPr>
              <a:t>follows</a:t>
            </a:r>
            <a:r>
              <a:rPr lang="de-DE" sz="2200" dirty="0" smtClean="0">
                <a:latin typeface="+mn-lt"/>
                <a:sym typeface="Wingdings" panose="05000000000000000000" pitchFamily="2" charset="2"/>
              </a:rPr>
              <a:t> </a:t>
            </a:r>
            <a:r>
              <a:rPr lang="de-DE" sz="2200" dirty="0" err="1" smtClean="0">
                <a:latin typeface="+mn-lt"/>
                <a:sym typeface="Wingdings" panose="05000000000000000000" pitchFamily="2" charset="2"/>
              </a:rPr>
              <a:t>the</a:t>
            </a:r>
            <a:r>
              <a:rPr lang="de-DE" sz="2200" dirty="0" smtClean="0">
                <a:latin typeface="+mn-lt"/>
                <a:sym typeface="Wingdings" panose="05000000000000000000" pitchFamily="2" charset="2"/>
              </a:rPr>
              <a:t> </a:t>
            </a:r>
            <a:r>
              <a:rPr lang="de-DE" sz="2200" i="1" dirty="0" smtClean="0">
                <a:latin typeface="+mn-lt"/>
                <a:sym typeface="Wingdings" panose="05000000000000000000" pitchFamily="2" charset="2"/>
              </a:rPr>
              <a:t>FAIR</a:t>
            </a:r>
            <a:r>
              <a:rPr lang="de-DE" sz="2200" dirty="0" smtClean="0">
                <a:latin typeface="+mn-lt"/>
                <a:sym typeface="Wingdings" panose="05000000000000000000" pitchFamily="2" charset="2"/>
              </a:rPr>
              <a:t> </a:t>
            </a:r>
            <a:r>
              <a:rPr lang="de-DE" sz="2200" dirty="0" err="1" smtClean="0">
                <a:latin typeface="+mn-lt"/>
                <a:sym typeface="Wingdings" panose="05000000000000000000" pitchFamily="2" charset="2"/>
              </a:rPr>
              <a:t>principles</a:t>
            </a:r>
            <a:endParaRPr lang="de-DE" sz="2200" dirty="0" smtClean="0">
              <a:latin typeface="+mn-lt"/>
              <a:sym typeface="Wingdings" panose="05000000000000000000" pitchFamily="2" charset="2"/>
            </a:endParaRPr>
          </a:p>
          <a:p>
            <a:pPr lvl="1">
              <a:buFont typeface="Wingdings"/>
              <a:buChar char="à"/>
            </a:pPr>
            <a:r>
              <a:rPr lang="de-DE" sz="2200" i="1" dirty="0">
                <a:sym typeface="Wingdings" panose="05000000000000000000" pitchFamily="2" charset="2"/>
              </a:rPr>
              <a:t>D</a:t>
            </a:r>
            <a:r>
              <a:rPr lang="de-DE" sz="2200" dirty="0"/>
              <a:t>&amp;</a:t>
            </a:r>
            <a:r>
              <a:rPr lang="de-DE" sz="2200" i="1" dirty="0">
                <a:sym typeface="Wingdings" panose="05000000000000000000" pitchFamily="2" charset="2"/>
              </a:rPr>
              <a:t>A</a:t>
            </a:r>
            <a:r>
              <a:rPr lang="de-DE" sz="2200" dirty="0">
                <a:sym typeface="Wingdings" panose="05000000000000000000" pitchFamily="2" charset="2"/>
              </a:rPr>
              <a:t> </a:t>
            </a:r>
            <a:r>
              <a:rPr lang="de-DE" sz="2200" dirty="0" err="1" smtClean="0">
                <a:sym typeface="Wingdings" panose="05000000000000000000" pitchFamily="2" charset="2"/>
              </a:rPr>
              <a:t>corresponds</a:t>
            </a:r>
            <a:r>
              <a:rPr lang="de-DE" sz="2200" dirty="0" smtClean="0">
                <a:sym typeface="Wingdings" panose="05000000000000000000" pitchFamily="2" charset="2"/>
              </a:rPr>
              <a:t> </a:t>
            </a:r>
            <a:r>
              <a:rPr lang="de-DE" sz="2200" dirty="0" err="1" smtClean="0">
                <a:sym typeface="Wingdings" panose="05000000000000000000" pitchFamily="2" charset="2"/>
              </a:rPr>
              <a:t>to</a:t>
            </a:r>
            <a:r>
              <a:rPr lang="de-DE" sz="2200" dirty="0" smtClean="0">
                <a:sym typeface="Wingdings" panose="05000000000000000000" pitchFamily="2" charset="2"/>
              </a:rPr>
              <a:t> </a:t>
            </a:r>
            <a:r>
              <a:rPr lang="de-DE" sz="2200" i="1" dirty="0" err="1" smtClean="0"/>
              <a:t>F</a:t>
            </a:r>
            <a:r>
              <a:rPr lang="de-DE" sz="2200" dirty="0" err="1" smtClean="0"/>
              <a:t>indability</a:t>
            </a:r>
            <a:r>
              <a:rPr lang="de-DE" sz="2200" dirty="0" smtClean="0"/>
              <a:t> </a:t>
            </a:r>
            <a:r>
              <a:rPr lang="de-DE" sz="2200" dirty="0"/>
              <a:t>&amp; </a:t>
            </a:r>
            <a:r>
              <a:rPr lang="de-DE" sz="2200" i="1" dirty="0" err="1" smtClean="0"/>
              <a:t>A</a:t>
            </a:r>
            <a:r>
              <a:rPr lang="de-DE" sz="2200" dirty="0" err="1" smtClean="0"/>
              <a:t>ccessibility</a:t>
            </a:r>
            <a:endParaRPr lang="de-DE" sz="2200" dirty="0"/>
          </a:p>
          <a:p>
            <a:pPr lvl="1">
              <a:buFont typeface="Wingdings"/>
              <a:buChar char="à"/>
            </a:pPr>
            <a:r>
              <a:rPr lang="de-DE" sz="2200" dirty="0" smtClean="0"/>
              <a:t>but </a:t>
            </a:r>
            <a:r>
              <a:rPr lang="de-DE" sz="2200" i="1" dirty="0" err="1" smtClean="0"/>
              <a:t>I</a:t>
            </a:r>
            <a:r>
              <a:rPr lang="de-DE" sz="2200" dirty="0" err="1" smtClean="0"/>
              <a:t>nteroperability</a:t>
            </a:r>
            <a:r>
              <a:rPr lang="de-DE" sz="2200" dirty="0" smtClean="0"/>
              <a:t> </a:t>
            </a:r>
            <a:r>
              <a:rPr lang="de-DE" sz="2200" dirty="0" err="1" smtClean="0"/>
              <a:t>and</a:t>
            </a:r>
            <a:r>
              <a:rPr lang="de-DE" sz="2200" dirty="0" smtClean="0"/>
              <a:t> </a:t>
            </a:r>
            <a:r>
              <a:rPr lang="de-DE" sz="2200" i="1" dirty="0" err="1" smtClean="0"/>
              <a:t>R</a:t>
            </a:r>
            <a:r>
              <a:rPr lang="de-DE" sz="2200" dirty="0" err="1" smtClean="0"/>
              <a:t>euseability</a:t>
            </a:r>
            <a:r>
              <a:rPr lang="de-DE" sz="2200" dirty="0" smtClean="0"/>
              <a:t> </a:t>
            </a:r>
            <a:r>
              <a:rPr lang="de-DE" sz="2200" dirty="0" err="1" smtClean="0"/>
              <a:t>is</a:t>
            </a:r>
            <a:r>
              <a:rPr lang="de-DE" sz="2200" dirty="0" smtClean="0"/>
              <a:t> also </a:t>
            </a:r>
            <a:r>
              <a:rPr lang="de-DE" sz="2200" dirty="0" err="1" smtClean="0"/>
              <a:t>addressed</a:t>
            </a:r>
            <a:endParaRPr lang="de-DE" sz="2200" dirty="0"/>
          </a:p>
          <a:p>
            <a:r>
              <a:rPr lang="de-DE" sz="2200" dirty="0" smtClean="0">
                <a:latin typeface="+mn-lt"/>
              </a:rPr>
              <a:t>The </a:t>
            </a:r>
            <a:r>
              <a:rPr lang="de-DE" sz="2200" dirty="0" err="1" smtClean="0">
                <a:latin typeface="+mn-lt"/>
              </a:rPr>
              <a:t>major</a:t>
            </a:r>
            <a:r>
              <a:rPr lang="de-DE" sz="2200" dirty="0" smtClean="0">
                <a:latin typeface="+mn-lt"/>
              </a:rPr>
              <a:t> </a:t>
            </a:r>
            <a:r>
              <a:rPr lang="de-DE" sz="2200" dirty="0" err="1" smtClean="0">
                <a:latin typeface="+mn-lt"/>
              </a:rPr>
              <a:t>objective</a:t>
            </a:r>
            <a:r>
              <a:rPr lang="de-DE" sz="2200" dirty="0">
                <a:latin typeface="+mn-lt"/>
              </a:rPr>
              <a:t> </a:t>
            </a:r>
            <a:r>
              <a:rPr lang="de-DE" sz="2200" dirty="0" err="1" smtClean="0">
                <a:latin typeface="+mn-lt"/>
              </a:rPr>
              <a:t>is</a:t>
            </a:r>
            <a:r>
              <a:rPr lang="de-DE" sz="2200" dirty="0" smtClean="0">
                <a:latin typeface="+mn-lt"/>
              </a:rPr>
              <a:t> </a:t>
            </a:r>
            <a:r>
              <a:rPr lang="de-DE" sz="2200" dirty="0">
                <a:latin typeface="+mn-lt"/>
              </a:rPr>
              <a:t>a </a:t>
            </a:r>
            <a:r>
              <a:rPr lang="de-DE" sz="2200" dirty="0" err="1">
                <a:latin typeface="+mn-lt"/>
              </a:rPr>
              <a:t>common</a:t>
            </a:r>
            <a:r>
              <a:rPr lang="de-DE" sz="2200" dirty="0">
                <a:latin typeface="+mn-lt"/>
              </a:rPr>
              <a:t> </a:t>
            </a:r>
            <a:r>
              <a:rPr lang="de-DE" sz="2200" i="1" dirty="0" smtClean="0">
                <a:latin typeface="+mn-lt"/>
              </a:rPr>
              <a:t>D</a:t>
            </a:r>
            <a:r>
              <a:rPr lang="de-DE" sz="2200" dirty="0" smtClean="0">
                <a:latin typeface="+mn-lt"/>
              </a:rPr>
              <a:t>&amp;</a:t>
            </a:r>
            <a:r>
              <a:rPr lang="de-DE" sz="2200" i="1" dirty="0" smtClean="0">
                <a:latin typeface="+mn-lt"/>
              </a:rPr>
              <a:t>A</a:t>
            </a:r>
            <a:r>
              <a:rPr lang="de-DE" sz="2200" dirty="0" smtClean="0">
                <a:latin typeface="+mn-lt"/>
              </a:rPr>
              <a:t> </a:t>
            </a:r>
            <a:r>
              <a:rPr lang="de-DE" sz="2200" dirty="0" err="1" smtClean="0">
                <a:latin typeface="+mn-lt"/>
              </a:rPr>
              <a:t>layer</a:t>
            </a:r>
            <a:r>
              <a:rPr lang="de-DE" sz="2200" dirty="0" smtClean="0">
                <a:latin typeface="+mn-lt"/>
              </a:rPr>
              <a:t> </a:t>
            </a:r>
            <a:r>
              <a:rPr lang="de-DE" sz="2200" dirty="0" err="1" smtClean="0">
                <a:latin typeface="+mn-lt"/>
              </a:rPr>
              <a:t>allowing</a:t>
            </a:r>
            <a:endParaRPr lang="de-DE" sz="2200" dirty="0" smtClean="0">
              <a:latin typeface="+mn-lt"/>
            </a:endParaRPr>
          </a:p>
          <a:p>
            <a:pPr lvl="1"/>
            <a:r>
              <a:rPr lang="de-DE" sz="2200" i="1" dirty="0" smtClean="0"/>
              <a:t>[D] </a:t>
            </a:r>
            <a:r>
              <a:rPr lang="de-DE" sz="2200" dirty="0" err="1" smtClean="0"/>
              <a:t>search</a:t>
            </a:r>
            <a:r>
              <a:rPr lang="de-DE" sz="2200" dirty="0" smtClean="0"/>
              <a:t> </a:t>
            </a:r>
            <a:r>
              <a:rPr lang="de-DE" sz="2200" dirty="0" err="1" smtClean="0"/>
              <a:t>for</a:t>
            </a:r>
            <a:r>
              <a:rPr lang="de-DE" sz="2200" dirty="0" smtClean="0"/>
              <a:t> </a:t>
            </a:r>
            <a:r>
              <a:rPr lang="de-DE" sz="2200" dirty="0" err="1" smtClean="0"/>
              <a:t>distributed</a:t>
            </a:r>
            <a:r>
              <a:rPr lang="de-DE" sz="2200" dirty="0" smtClean="0"/>
              <a:t> </a:t>
            </a:r>
            <a:r>
              <a:rPr lang="de-DE" sz="2200" dirty="0" err="1" smtClean="0"/>
              <a:t>data</a:t>
            </a:r>
            <a:r>
              <a:rPr lang="de-DE" sz="2200" dirty="0" smtClean="0"/>
              <a:t> in EOSC-hub </a:t>
            </a:r>
            <a:r>
              <a:rPr lang="de-DE" sz="2200" dirty="0" err="1" smtClean="0"/>
              <a:t>and</a:t>
            </a:r>
            <a:r>
              <a:rPr lang="de-DE" sz="2200" dirty="0" smtClean="0"/>
              <a:t> </a:t>
            </a:r>
            <a:r>
              <a:rPr lang="de-DE" sz="2200" dirty="0" err="1" smtClean="0"/>
              <a:t>beyond</a:t>
            </a:r>
            <a:endParaRPr lang="de-DE" sz="2200" dirty="0" smtClean="0"/>
          </a:p>
          <a:p>
            <a:pPr lvl="1"/>
            <a:r>
              <a:rPr lang="de-DE" sz="2200" i="1" dirty="0" smtClean="0"/>
              <a:t>[A] </a:t>
            </a:r>
            <a:r>
              <a:rPr lang="de-DE" sz="2200" dirty="0" err="1" smtClean="0"/>
              <a:t>seamless</a:t>
            </a:r>
            <a:r>
              <a:rPr lang="de-DE" sz="2200" dirty="0" smtClean="0"/>
              <a:t> </a:t>
            </a:r>
            <a:r>
              <a:rPr lang="de-DE" sz="2200" dirty="0" err="1" smtClean="0"/>
              <a:t>access</a:t>
            </a:r>
            <a:r>
              <a:rPr lang="de-DE" sz="2200" dirty="0" smtClean="0"/>
              <a:t> </a:t>
            </a:r>
            <a:r>
              <a:rPr lang="de-DE" sz="2200" dirty="0" err="1" smtClean="0"/>
              <a:t>to</a:t>
            </a:r>
            <a:r>
              <a:rPr lang="de-DE" sz="2200" dirty="0" smtClean="0"/>
              <a:t> </a:t>
            </a:r>
            <a:r>
              <a:rPr lang="de-DE" sz="2200" dirty="0" err="1" smtClean="0"/>
              <a:t>data</a:t>
            </a:r>
            <a:r>
              <a:rPr lang="de-DE" sz="2200" dirty="0" smtClean="0"/>
              <a:t> </a:t>
            </a:r>
            <a:r>
              <a:rPr lang="de-DE" sz="2200" dirty="0" err="1" smtClean="0"/>
              <a:t>resources</a:t>
            </a:r>
            <a:r>
              <a:rPr lang="de-DE" sz="2200" dirty="0" smtClean="0"/>
              <a:t> </a:t>
            </a:r>
            <a:r>
              <a:rPr lang="de-DE" sz="2200" dirty="0" err="1" smtClean="0"/>
              <a:t>whereever</a:t>
            </a:r>
            <a:r>
              <a:rPr lang="de-DE" sz="2200" dirty="0" smtClean="0"/>
              <a:t> </a:t>
            </a:r>
            <a:r>
              <a:rPr lang="de-DE" sz="2200" dirty="0" err="1" smtClean="0"/>
              <a:t>they</a:t>
            </a:r>
            <a:r>
              <a:rPr lang="de-DE" sz="2200" dirty="0" smtClean="0"/>
              <a:t> </a:t>
            </a:r>
            <a:r>
              <a:rPr lang="de-DE" sz="2200" dirty="0" err="1" smtClean="0"/>
              <a:t>are</a:t>
            </a:r>
            <a:r>
              <a:rPr lang="de-DE" sz="2200" dirty="0" smtClean="0"/>
              <a:t> </a:t>
            </a:r>
            <a:r>
              <a:rPr lang="de-DE" sz="2200" dirty="0" err="1" smtClean="0"/>
              <a:t>located</a:t>
            </a:r>
            <a:endParaRPr lang="de-DE" sz="2200" dirty="0" smtClean="0"/>
          </a:p>
          <a:p>
            <a:pPr lvl="1"/>
            <a:r>
              <a:rPr lang="de-DE" sz="2200" i="1" dirty="0" smtClean="0"/>
              <a:t>[R]</a:t>
            </a:r>
            <a:r>
              <a:rPr lang="de-DE" sz="2200" dirty="0" smtClean="0"/>
              <a:t> </a:t>
            </a:r>
            <a:r>
              <a:rPr lang="de-DE" sz="2200" dirty="0" err="1" smtClean="0"/>
              <a:t>reuse</a:t>
            </a:r>
            <a:r>
              <a:rPr lang="de-DE" sz="2200" dirty="0" smtClean="0"/>
              <a:t>, </a:t>
            </a:r>
            <a:r>
              <a:rPr lang="de-DE" sz="2200" dirty="0" err="1" smtClean="0"/>
              <a:t>exchange</a:t>
            </a:r>
            <a:r>
              <a:rPr lang="de-DE" sz="2200" dirty="0" smtClean="0"/>
              <a:t> </a:t>
            </a:r>
            <a:r>
              <a:rPr lang="de-DE" sz="2200" dirty="0" err="1" smtClean="0"/>
              <a:t>and</a:t>
            </a:r>
            <a:r>
              <a:rPr lang="de-DE" sz="2200" dirty="0" smtClean="0"/>
              <a:t> </a:t>
            </a:r>
            <a:r>
              <a:rPr lang="de-DE" sz="2200" dirty="0" err="1" smtClean="0"/>
              <a:t>staging</a:t>
            </a:r>
            <a:r>
              <a:rPr lang="de-DE" sz="2200" dirty="0" smtClean="0"/>
              <a:t> </a:t>
            </a:r>
            <a:r>
              <a:rPr lang="de-DE" sz="2200" dirty="0" err="1" smtClean="0"/>
              <a:t>of</a:t>
            </a:r>
            <a:r>
              <a:rPr lang="de-DE" sz="2200" dirty="0" smtClean="0"/>
              <a:t> </a:t>
            </a:r>
            <a:r>
              <a:rPr lang="de-DE" sz="2200" dirty="0" err="1" smtClean="0"/>
              <a:t>data</a:t>
            </a:r>
            <a:r>
              <a:rPr lang="de-DE" sz="2200" dirty="0" smtClean="0"/>
              <a:t> (</a:t>
            </a:r>
            <a:r>
              <a:rPr lang="de-DE" sz="2200" dirty="0" err="1" smtClean="0"/>
              <a:t>depending</a:t>
            </a:r>
            <a:r>
              <a:rPr lang="de-DE" sz="2200" dirty="0" smtClean="0"/>
              <a:t> on </a:t>
            </a:r>
            <a:r>
              <a:rPr lang="de-DE" sz="2200" dirty="0" err="1" smtClean="0"/>
              <a:t>use</a:t>
            </a:r>
            <a:r>
              <a:rPr lang="de-DE" sz="2200" dirty="0" smtClean="0"/>
              <a:t> </a:t>
            </a:r>
            <a:r>
              <a:rPr lang="de-DE" sz="2200" dirty="0" err="1" smtClean="0"/>
              <a:t>case</a:t>
            </a:r>
            <a:r>
              <a:rPr lang="de-DE" sz="2200" dirty="0" smtClean="0"/>
              <a:t>)</a:t>
            </a:r>
          </a:p>
          <a:p>
            <a:r>
              <a:rPr lang="de-DE" sz="2200" dirty="0" smtClean="0">
                <a:latin typeface="+mn-lt"/>
              </a:rPr>
              <a:t>Implementation </a:t>
            </a:r>
            <a:r>
              <a:rPr lang="de-DE" sz="2200" dirty="0" err="1" smtClean="0">
                <a:latin typeface="+mn-lt"/>
              </a:rPr>
              <a:t>by</a:t>
            </a:r>
            <a:r>
              <a:rPr lang="de-DE" sz="2200" dirty="0" smtClean="0">
                <a:latin typeface="+mn-lt"/>
              </a:rPr>
              <a:t> … </a:t>
            </a:r>
            <a:r>
              <a:rPr lang="de-DE" sz="2200" dirty="0" smtClean="0">
                <a:latin typeface="+mn-lt"/>
                <a:sym typeface="Wingdings" panose="05000000000000000000" pitchFamily="2" charset="2"/>
              </a:rPr>
              <a:t> T6.1. Services</a:t>
            </a:r>
            <a:endParaRPr lang="de-DE" sz="2200" dirty="0" smtClean="0">
              <a:latin typeface="+mn-lt"/>
            </a:endParaRPr>
          </a:p>
          <a:p>
            <a:pPr lvl="1"/>
            <a:r>
              <a:rPr lang="de-DE" sz="2200" i="1" dirty="0" smtClean="0"/>
              <a:t>[D] </a:t>
            </a:r>
            <a:r>
              <a:rPr lang="de-DE" sz="2200" dirty="0" smtClean="0"/>
              <a:t>MD </a:t>
            </a:r>
            <a:r>
              <a:rPr lang="de-DE" sz="2200" dirty="0" err="1" smtClean="0"/>
              <a:t>catalogue</a:t>
            </a:r>
            <a:r>
              <a:rPr lang="de-DE" sz="2200" dirty="0" smtClean="0"/>
              <a:t> </a:t>
            </a:r>
            <a:r>
              <a:rPr lang="de-DE" sz="2200" dirty="0" err="1" smtClean="0"/>
              <a:t>and</a:t>
            </a:r>
            <a:r>
              <a:rPr lang="de-DE" sz="2200" dirty="0" smtClean="0"/>
              <a:t> </a:t>
            </a:r>
            <a:r>
              <a:rPr lang="de-DE" sz="2200" dirty="0" err="1" smtClean="0"/>
              <a:t>indexer</a:t>
            </a:r>
            <a:r>
              <a:rPr lang="de-DE" sz="2200" dirty="0" smtClean="0"/>
              <a:t>(s) + </a:t>
            </a:r>
            <a:r>
              <a:rPr lang="de-DE" sz="2200" dirty="0" err="1" smtClean="0"/>
              <a:t>search</a:t>
            </a:r>
            <a:r>
              <a:rPr lang="de-DE" sz="2200" dirty="0" smtClean="0"/>
              <a:t> </a:t>
            </a:r>
            <a:r>
              <a:rPr lang="de-DE" sz="2200" dirty="0" err="1" smtClean="0"/>
              <a:t>engine</a:t>
            </a:r>
            <a:r>
              <a:rPr lang="de-DE" sz="2200" dirty="0" smtClean="0"/>
              <a:t>(s) </a:t>
            </a:r>
            <a:r>
              <a:rPr lang="de-DE" sz="2200" dirty="0" smtClean="0">
                <a:sym typeface="Wingdings" panose="05000000000000000000" pitchFamily="2" charset="2"/>
              </a:rPr>
              <a:t> B2FIND</a:t>
            </a:r>
            <a:r>
              <a:rPr lang="de-DE" sz="2200" dirty="0" smtClean="0"/>
              <a:t> </a:t>
            </a:r>
          </a:p>
          <a:p>
            <a:pPr lvl="1"/>
            <a:r>
              <a:rPr lang="de-DE" sz="2200" i="1" dirty="0" smtClean="0"/>
              <a:t>[A] </a:t>
            </a:r>
            <a:r>
              <a:rPr lang="de-DE" sz="2200" dirty="0" smtClean="0"/>
              <a:t>AAI </a:t>
            </a:r>
            <a:r>
              <a:rPr lang="de-DE" sz="2200" dirty="0" err="1" smtClean="0"/>
              <a:t>tools</a:t>
            </a:r>
            <a:r>
              <a:rPr lang="de-DE" sz="2200" dirty="0" smtClean="0"/>
              <a:t> </a:t>
            </a:r>
            <a:r>
              <a:rPr lang="de-DE" sz="2200" dirty="0" err="1" smtClean="0"/>
              <a:t>and</a:t>
            </a:r>
            <a:r>
              <a:rPr lang="de-DE" sz="2200" dirty="0" smtClean="0"/>
              <a:t> PIDs </a:t>
            </a:r>
            <a:r>
              <a:rPr lang="de-DE" sz="2200" dirty="0" smtClean="0">
                <a:sym typeface="Wingdings" panose="05000000000000000000" pitchFamily="2" charset="2"/>
              </a:rPr>
              <a:t> Indigo IAM / EGI </a:t>
            </a:r>
            <a:r>
              <a:rPr lang="de-DE" sz="2200" dirty="0" err="1" smtClean="0">
                <a:sym typeface="Wingdings" panose="05000000000000000000" pitchFamily="2" charset="2"/>
              </a:rPr>
              <a:t>datahub</a:t>
            </a:r>
            <a:r>
              <a:rPr lang="de-DE" sz="2200" dirty="0" smtClean="0">
                <a:sym typeface="Wingdings" panose="05000000000000000000" pitchFamily="2" charset="2"/>
              </a:rPr>
              <a:t> + B2DROP</a:t>
            </a:r>
            <a:endParaRPr lang="de-DE" sz="2200" dirty="0" smtClean="0"/>
          </a:p>
          <a:p>
            <a:pPr lvl="1"/>
            <a:r>
              <a:rPr lang="de-DE" sz="2200" i="1" dirty="0" smtClean="0"/>
              <a:t>[R] </a:t>
            </a:r>
            <a:r>
              <a:rPr lang="de-DE" sz="2200" dirty="0" err="1" smtClean="0"/>
              <a:t>transfer</a:t>
            </a:r>
            <a:r>
              <a:rPr lang="de-DE" sz="2200" dirty="0" smtClean="0"/>
              <a:t> </a:t>
            </a:r>
            <a:r>
              <a:rPr lang="de-DE" sz="2200" dirty="0" err="1" smtClean="0"/>
              <a:t>and</a:t>
            </a:r>
            <a:r>
              <a:rPr lang="de-DE" sz="2200" dirty="0" smtClean="0"/>
              <a:t> </a:t>
            </a:r>
            <a:r>
              <a:rPr lang="de-DE" sz="2200" dirty="0" err="1" smtClean="0"/>
              <a:t>staging</a:t>
            </a:r>
            <a:r>
              <a:rPr lang="de-DE" sz="2200" dirty="0" smtClean="0"/>
              <a:t> </a:t>
            </a:r>
            <a:r>
              <a:rPr lang="de-DE" sz="2200" dirty="0" err="1" smtClean="0"/>
              <a:t>tools</a:t>
            </a:r>
            <a:r>
              <a:rPr lang="de-DE" sz="2200" dirty="0" smtClean="0"/>
              <a:t> </a:t>
            </a:r>
            <a:r>
              <a:rPr lang="de-DE" sz="2200" dirty="0" err="1" smtClean="0"/>
              <a:t>and</a:t>
            </a:r>
            <a:r>
              <a:rPr lang="de-DE" sz="2200" dirty="0" smtClean="0"/>
              <a:t> </a:t>
            </a:r>
            <a:r>
              <a:rPr lang="de-DE" sz="2200" dirty="0" err="1" smtClean="0"/>
              <a:t>provenance</a:t>
            </a:r>
            <a:r>
              <a:rPr lang="de-DE" sz="2200" dirty="0" smtClean="0"/>
              <a:t> MD </a:t>
            </a:r>
            <a:r>
              <a:rPr lang="de-DE" sz="2200" dirty="0" smtClean="0">
                <a:sym typeface="Wingdings" panose="05000000000000000000" pitchFamily="2" charset="2"/>
              </a:rPr>
              <a:t> B2STAGE + B2DROP</a:t>
            </a:r>
            <a:endParaRPr lang="de-DE" sz="2200" dirty="0" smtClean="0"/>
          </a:p>
          <a:p>
            <a:r>
              <a:rPr lang="de-DE" sz="2200" dirty="0" err="1" smtClean="0">
                <a:latin typeface="+mn-lt"/>
              </a:rPr>
              <a:t>Establish</a:t>
            </a:r>
            <a:r>
              <a:rPr lang="de-DE" sz="2200" dirty="0" smtClean="0">
                <a:latin typeface="+mn-lt"/>
              </a:rPr>
              <a:t> </a:t>
            </a:r>
            <a:r>
              <a:rPr lang="de-DE" sz="2200" dirty="0" err="1" smtClean="0">
                <a:latin typeface="+mn-lt"/>
              </a:rPr>
              <a:t>consistent</a:t>
            </a:r>
            <a:r>
              <a:rPr lang="de-DE" sz="2200" dirty="0" smtClean="0">
                <a:latin typeface="+mn-lt"/>
              </a:rPr>
              <a:t> </a:t>
            </a:r>
            <a:r>
              <a:rPr lang="de-DE" sz="2200" dirty="0" err="1" smtClean="0">
                <a:latin typeface="+mn-lt"/>
              </a:rPr>
              <a:t>interfaces</a:t>
            </a:r>
            <a:r>
              <a:rPr lang="de-DE" sz="2200" dirty="0" smtClean="0">
                <a:latin typeface="+mn-lt"/>
              </a:rPr>
              <a:t> </a:t>
            </a:r>
            <a:r>
              <a:rPr lang="de-DE" sz="2200" dirty="0" err="1" smtClean="0">
                <a:latin typeface="+mn-lt"/>
              </a:rPr>
              <a:t>between</a:t>
            </a:r>
            <a:r>
              <a:rPr lang="de-DE" sz="2200" dirty="0" smtClean="0">
                <a:latin typeface="+mn-lt"/>
              </a:rPr>
              <a:t> </a:t>
            </a:r>
            <a:r>
              <a:rPr lang="de-DE" sz="2200" dirty="0" err="1" smtClean="0">
                <a:latin typeface="+mn-lt"/>
              </a:rPr>
              <a:t>and</a:t>
            </a:r>
            <a:r>
              <a:rPr lang="de-DE" sz="2200" dirty="0" smtClean="0">
                <a:latin typeface="+mn-lt"/>
              </a:rPr>
              <a:t> </a:t>
            </a:r>
            <a:r>
              <a:rPr lang="de-DE" sz="2200" dirty="0" err="1" smtClean="0">
                <a:latin typeface="+mn-lt"/>
              </a:rPr>
              <a:t>to</a:t>
            </a:r>
            <a:r>
              <a:rPr lang="de-DE" sz="2200" dirty="0" smtClean="0">
                <a:latin typeface="+mn-lt"/>
              </a:rPr>
              <a:t> </a:t>
            </a:r>
            <a:r>
              <a:rPr lang="de-DE" sz="2200" i="1" dirty="0" smtClean="0">
                <a:latin typeface="+mn-lt"/>
              </a:rPr>
              <a:t>D</a:t>
            </a:r>
            <a:r>
              <a:rPr lang="de-DE" sz="2200" dirty="0" smtClean="0">
                <a:latin typeface="+mn-lt"/>
              </a:rPr>
              <a:t>&amp;</a:t>
            </a:r>
            <a:r>
              <a:rPr lang="de-DE" sz="2200" i="1" dirty="0" smtClean="0">
                <a:latin typeface="+mn-lt"/>
              </a:rPr>
              <a:t>A </a:t>
            </a:r>
            <a:r>
              <a:rPr lang="de-DE" sz="2200" i="1" dirty="0" err="1" smtClean="0">
                <a:latin typeface="+mn-lt"/>
              </a:rPr>
              <a:t>s</a:t>
            </a:r>
            <a:r>
              <a:rPr lang="de-DE" sz="2200" dirty="0" err="1" smtClean="0">
                <a:latin typeface="+mn-lt"/>
              </a:rPr>
              <a:t>ervices</a:t>
            </a:r>
            <a:endParaRPr lang="de-DE" sz="2200" dirty="0" smtClean="0">
              <a:latin typeface="+mn-lt"/>
            </a:endParaRPr>
          </a:p>
          <a:p>
            <a:endParaRPr lang="en-US" sz="2200" dirty="0">
              <a:latin typeface="+mn-lt"/>
            </a:endParaRPr>
          </a:p>
        </p:txBody>
      </p:sp>
    </p:spTree>
    <p:extLst>
      <p:ext uri="{BB962C8B-B14F-4D97-AF65-F5344CB8AC3E}">
        <p14:creationId xmlns:p14="http://schemas.microsoft.com/office/powerpoint/2010/main" val="14898659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6CB8C3-D9EF-4A68-B796-B0F484D2B1C7}"/>
              </a:ext>
            </a:extLst>
          </p:cNvPr>
          <p:cNvSpPr>
            <a:spLocks noGrp="1"/>
          </p:cNvSpPr>
          <p:nvPr>
            <p:ph type="title"/>
          </p:nvPr>
        </p:nvSpPr>
        <p:spPr>
          <a:xfrm>
            <a:off x="323528" y="620688"/>
            <a:ext cx="8424936" cy="576064"/>
          </a:xfrm>
        </p:spPr>
        <p:txBody>
          <a:bodyPr/>
          <a:lstStyle/>
          <a:p>
            <a:r>
              <a:rPr lang="en-US" dirty="0"/>
              <a:t>Identify WP Key Exploitation Results (KERs)</a:t>
            </a:r>
          </a:p>
        </p:txBody>
      </p:sp>
      <p:sp>
        <p:nvSpPr>
          <p:cNvPr id="3" name="Slide Number Placeholder 2">
            <a:extLst>
              <a:ext uri="{FF2B5EF4-FFF2-40B4-BE49-F238E27FC236}">
                <a16:creationId xmlns:a16="http://schemas.microsoft.com/office/drawing/2014/main" xmlns="" id="{844E4E98-D591-4930-8421-B2F1F84F26C4}"/>
              </a:ext>
            </a:extLst>
          </p:cNvPr>
          <p:cNvSpPr>
            <a:spLocks noGrp="1"/>
          </p:cNvSpPr>
          <p:nvPr>
            <p:ph type="sldNum" sz="quarter" idx="12"/>
          </p:nvPr>
        </p:nvSpPr>
        <p:spPr/>
        <p:txBody>
          <a:bodyPr/>
          <a:lstStyle/>
          <a:p>
            <a:fld id="{B6F15528-21DE-4FAA-801E-634DDDAF4B2B}" type="slidenum">
              <a:rPr lang="en-US" smtClean="0"/>
              <a:pPr/>
              <a:t>20</a:t>
            </a:fld>
            <a:endParaRPr lang="en-US" dirty="0"/>
          </a:p>
        </p:txBody>
      </p:sp>
      <p:sp>
        <p:nvSpPr>
          <p:cNvPr id="4" name="Date Placeholder 3">
            <a:extLst>
              <a:ext uri="{FF2B5EF4-FFF2-40B4-BE49-F238E27FC236}">
                <a16:creationId xmlns:a16="http://schemas.microsoft.com/office/drawing/2014/main" xmlns="" id="{60D9FA1A-4FDC-4F31-B24E-27F15D521A44}"/>
              </a:ext>
            </a:extLst>
          </p:cNvPr>
          <p:cNvSpPr>
            <a:spLocks noGrp="1"/>
          </p:cNvSpPr>
          <p:nvPr>
            <p:ph type="dt" sz="half" idx="10"/>
          </p:nvPr>
        </p:nvSpPr>
        <p:spPr/>
        <p:txBody>
          <a:bodyPr/>
          <a:lstStyle/>
          <a:p>
            <a:fld id="{42D66A0B-AAB0-413A-B735-0D3222C5E6EB}" type="datetime1">
              <a:rPr lang="en-US" smtClean="0"/>
              <a:t>1/17/2018</a:t>
            </a:fld>
            <a:endParaRPr lang="en-US" dirty="0"/>
          </a:p>
        </p:txBody>
      </p:sp>
      <p:sp>
        <p:nvSpPr>
          <p:cNvPr id="5" name="Content Placeholder 4">
            <a:extLst>
              <a:ext uri="{FF2B5EF4-FFF2-40B4-BE49-F238E27FC236}">
                <a16:creationId xmlns:a16="http://schemas.microsoft.com/office/drawing/2014/main" xmlns="" id="{1184AA3B-E095-4FF3-A79A-42B8D8DD9F7F}"/>
              </a:ext>
            </a:extLst>
          </p:cNvPr>
          <p:cNvSpPr txBox="1">
            <a:spLocks/>
          </p:cNvSpPr>
          <p:nvPr/>
        </p:nvSpPr>
        <p:spPr>
          <a:xfrm>
            <a:off x="179512" y="1124744"/>
            <a:ext cx="8784976"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t>KERs need to be early identified in each WP</a:t>
            </a:r>
          </a:p>
          <a:p>
            <a:pPr lvl="1"/>
            <a:r>
              <a:rPr lang="en-US" sz="2200" dirty="0"/>
              <a:t>Refer to table 5 in GA (pp. 222) or </a:t>
            </a:r>
            <a:r>
              <a:rPr lang="en-US" sz="2200" dirty="0" err="1"/>
              <a:t>DoA</a:t>
            </a:r>
            <a:r>
              <a:rPr lang="en-US" sz="2200" dirty="0"/>
              <a:t> (pp. 36) as starting point</a:t>
            </a:r>
          </a:p>
          <a:p>
            <a:pPr lvl="1"/>
            <a:r>
              <a:rPr lang="en-US" sz="2200" dirty="0"/>
              <a:t>Identify additional output during WP meetings at </a:t>
            </a:r>
            <a:r>
              <a:rPr lang="en-US" sz="2200" dirty="0" err="1"/>
              <a:t>KoM</a:t>
            </a:r>
            <a:endParaRPr lang="en-US" sz="2200" dirty="0"/>
          </a:p>
          <a:p>
            <a:r>
              <a:rPr lang="en-US" sz="2400" dirty="0">
                <a:hlinkClick r:id="rId2"/>
              </a:rPr>
              <a:t>Innovation </a:t>
            </a:r>
            <a:r>
              <a:rPr lang="en-US" sz="2400" dirty="0" err="1">
                <a:hlinkClick r:id="rId2"/>
              </a:rPr>
              <a:t>mgmt</a:t>
            </a:r>
            <a:r>
              <a:rPr lang="en-US" sz="2400" dirty="0">
                <a:hlinkClick r:id="rId2"/>
              </a:rPr>
              <a:t> presentation</a:t>
            </a:r>
            <a:r>
              <a:rPr lang="en-US" sz="2400" dirty="0"/>
              <a:t> at </a:t>
            </a:r>
            <a:r>
              <a:rPr lang="en-US" sz="2400" dirty="0" err="1"/>
              <a:t>KoM</a:t>
            </a:r>
            <a:endParaRPr lang="en-US" sz="2400" dirty="0"/>
          </a:p>
          <a:p>
            <a:pPr lvl="1"/>
            <a:r>
              <a:rPr lang="en-US" sz="2200" b="1" dirty="0"/>
              <a:t>Tue the 9</a:t>
            </a:r>
            <a:r>
              <a:rPr lang="en-US" sz="2200" b="1" baseline="30000" dirty="0"/>
              <a:t>th</a:t>
            </a:r>
            <a:r>
              <a:rPr lang="en-US" sz="2200" b="1" dirty="0"/>
              <a:t> of Jan 9:50 AM</a:t>
            </a:r>
          </a:p>
          <a:p>
            <a:pPr lvl="1"/>
            <a:r>
              <a:rPr lang="en-US" sz="2200" dirty="0"/>
              <a:t>Methodology to identify, describe, exploit and disseminate KERs</a:t>
            </a:r>
          </a:p>
          <a:p>
            <a:pPr lvl="1"/>
            <a:r>
              <a:rPr lang="en-US" sz="2200" dirty="0"/>
              <a:t>IPRs, market segment, </a:t>
            </a:r>
            <a:r>
              <a:rPr lang="en-US" sz="2200" dirty="0" err="1"/>
              <a:t>commercialisation</a:t>
            </a:r>
            <a:r>
              <a:rPr lang="en-US" sz="2200" dirty="0"/>
              <a:t> and other exploitation paths, etc.</a:t>
            </a:r>
          </a:p>
          <a:p>
            <a:pPr lvl="1"/>
            <a:r>
              <a:rPr lang="en-US" sz="2200" dirty="0"/>
              <a:t>Templates will be made available</a:t>
            </a:r>
          </a:p>
          <a:p>
            <a:endParaRPr lang="en-US" dirty="0"/>
          </a:p>
          <a:p>
            <a:endParaRPr lang="en-US" sz="2800" dirty="0"/>
          </a:p>
        </p:txBody>
      </p:sp>
      <p:pic>
        <p:nvPicPr>
          <p:cNvPr id="34" name="Picture 33">
            <a:extLst>
              <a:ext uri="{FF2B5EF4-FFF2-40B4-BE49-F238E27FC236}">
                <a16:creationId xmlns:a16="http://schemas.microsoft.com/office/drawing/2014/main" xmlns="" id="{B4724A33-504B-4C70-BA29-B26943EB87E6}"/>
              </a:ext>
            </a:extLst>
          </p:cNvPr>
          <p:cNvPicPr>
            <a:picLocks noChangeAspect="1"/>
          </p:cNvPicPr>
          <p:nvPr/>
        </p:nvPicPr>
        <p:blipFill>
          <a:blip r:embed="rId3"/>
          <a:stretch>
            <a:fillRect/>
          </a:stretch>
        </p:blipFill>
        <p:spPr>
          <a:xfrm>
            <a:off x="3779912" y="4003953"/>
            <a:ext cx="5256584" cy="2854047"/>
          </a:xfrm>
          <a:prstGeom prst="rect">
            <a:avLst/>
          </a:prstGeom>
        </p:spPr>
      </p:pic>
    </p:spTree>
    <p:extLst>
      <p:ext uri="{BB962C8B-B14F-4D97-AF65-F5344CB8AC3E}">
        <p14:creationId xmlns:p14="http://schemas.microsoft.com/office/powerpoint/2010/main" val="14561198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CCB71A-EF64-44D3-9AD8-4103EF8B2634}"/>
              </a:ext>
            </a:extLst>
          </p:cNvPr>
          <p:cNvSpPr>
            <a:spLocks noGrp="1"/>
          </p:cNvSpPr>
          <p:nvPr>
            <p:ph type="title"/>
          </p:nvPr>
        </p:nvSpPr>
        <p:spPr>
          <a:xfrm>
            <a:off x="323528" y="620688"/>
            <a:ext cx="6912768" cy="576064"/>
          </a:xfrm>
        </p:spPr>
        <p:txBody>
          <a:bodyPr/>
          <a:lstStyle/>
          <a:p>
            <a:r>
              <a:rPr lang="en-US" dirty="0"/>
              <a:t>EOSC-hub/</a:t>
            </a:r>
            <a:r>
              <a:rPr lang="en-US" dirty="0" err="1"/>
              <a:t>OpenAIRE</a:t>
            </a:r>
            <a:r>
              <a:rPr lang="en-US" dirty="0"/>
              <a:t> Advance Collaboration</a:t>
            </a:r>
          </a:p>
        </p:txBody>
      </p:sp>
      <p:sp>
        <p:nvSpPr>
          <p:cNvPr id="3" name="Slide Number Placeholder 2">
            <a:extLst>
              <a:ext uri="{FF2B5EF4-FFF2-40B4-BE49-F238E27FC236}">
                <a16:creationId xmlns:a16="http://schemas.microsoft.com/office/drawing/2014/main" xmlns="" id="{93A90F1A-0B5E-4A21-B2DC-41A5408F90A6}"/>
              </a:ext>
            </a:extLst>
          </p:cNvPr>
          <p:cNvSpPr>
            <a:spLocks noGrp="1"/>
          </p:cNvSpPr>
          <p:nvPr>
            <p:ph type="sldNum" sz="quarter" idx="12"/>
          </p:nvPr>
        </p:nvSpPr>
        <p:spPr/>
        <p:txBody>
          <a:bodyPr/>
          <a:lstStyle/>
          <a:p>
            <a:fld id="{B6F15528-21DE-4FAA-801E-634DDDAF4B2B}" type="slidenum">
              <a:rPr lang="en-US" smtClean="0"/>
              <a:pPr/>
              <a:t>21</a:t>
            </a:fld>
            <a:endParaRPr lang="en-US" dirty="0"/>
          </a:p>
        </p:txBody>
      </p:sp>
      <p:sp>
        <p:nvSpPr>
          <p:cNvPr id="4" name="Date Placeholder 3">
            <a:extLst>
              <a:ext uri="{FF2B5EF4-FFF2-40B4-BE49-F238E27FC236}">
                <a16:creationId xmlns:a16="http://schemas.microsoft.com/office/drawing/2014/main" xmlns="" id="{A9DAA1D3-BC0A-410F-BAE0-52E3B5F097EB}"/>
              </a:ext>
            </a:extLst>
          </p:cNvPr>
          <p:cNvSpPr>
            <a:spLocks noGrp="1"/>
          </p:cNvSpPr>
          <p:nvPr>
            <p:ph type="dt" sz="half" idx="10"/>
          </p:nvPr>
        </p:nvSpPr>
        <p:spPr/>
        <p:txBody>
          <a:bodyPr/>
          <a:lstStyle/>
          <a:p>
            <a:fld id="{F57D073D-AD4F-42E4-93AD-D675EE316741}" type="datetime1">
              <a:rPr lang="en-US" smtClean="0"/>
              <a:t>1/17/2018</a:t>
            </a:fld>
            <a:endParaRPr lang="en-US" dirty="0"/>
          </a:p>
        </p:txBody>
      </p:sp>
      <p:sp>
        <p:nvSpPr>
          <p:cNvPr id="5" name="Content Placeholder 4">
            <a:extLst>
              <a:ext uri="{FF2B5EF4-FFF2-40B4-BE49-F238E27FC236}">
                <a16:creationId xmlns:a16="http://schemas.microsoft.com/office/drawing/2014/main" xmlns="" id="{A5724814-875B-4440-BC36-6C8066894566}"/>
              </a:ext>
            </a:extLst>
          </p:cNvPr>
          <p:cNvSpPr txBox="1">
            <a:spLocks/>
          </p:cNvSpPr>
          <p:nvPr/>
        </p:nvSpPr>
        <p:spPr>
          <a:xfrm>
            <a:off x="457200" y="1124744"/>
            <a:ext cx="8435280"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t>Agreement between the 2 projects</a:t>
            </a:r>
          </a:p>
          <a:p>
            <a:pPr lvl="1"/>
            <a:r>
              <a:rPr lang="en-US" sz="2400" dirty="0"/>
              <a:t>Planned to be signed by March 2018</a:t>
            </a:r>
          </a:p>
          <a:p>
            <a:r>
              <a:rPr lang="en-US" sz="2800" dirty="0"/>
              <a:t>Draft agreement presented to EC</a:t>
            </a:r>
          </a:p>
          <a:p>
            <a:pPr lvl="1"/>
            <a:r>
              <a:rPr lang="en-US" sz="2400" dirty="0">
                <a:hlinkClick r:id="rId2"/>
              </a:rPr>
              <a:t>https://indico.egi.eu/indico/event/3511/contribution/2</a:t>
            </a:r>
            <a:endParaRPr lang="en-US" sz="2400" dirty="0"/>
          </a:p>
          <a:p>
            <a:r>
              <a:rPr lang="en-US" sz="2800" dirty="0"/>
              <a:t>WP Leaders have to:</a:t>
            </a:r>
          </a:p>
          <a:p>
            <a:pPr lvl="1"/>
            <a:r>
              <a:rPr lang="en-US" sz="2400" dirty="0"/>
              <a:t>Read the agreement</a:t>
            </a:r>
          </a:p>
          <a:p>
            <a:pPr lvl="1"/>
            <a:r>
              <a:rPr lang="en-US" sz="2400" dirty="0"/>
              <a:t>Assess the impact on their WPs (in particular WP5, WP6, WP7 and WP8)</a:t>
            </a:r>
          </a:p>
          <a:p>
            <a:pPr lvl="2"/>
            <a:r>
              <a:rPr lang="en-US" dirty="0"/>
              <a:t>Suggest changes and collect input for the </a:t>
            </a:r>
            <a:r>
              <a:rPr lang="en-US" dirty="0">
                <a:hlinkClick r:id="rId3"/>
              </a:rPr>
              <a:t>Technical Coordination and Training plenary session</a:t>
            </a:r>
            <a:r>
              <a:rPr lang="en-US" dirty="0"/>
              <a:t> (Thu the 11</a:t>
            </a:r>
            <a:r>
              <a:rPr lang="en-US" baseline="30000" dirty="0"/>
              <a:t>th</a:t>
            </a:r>
            <a:r>
              <a:rPr lang="en-US" dirty="0"/>
              <a:t> of Jan 13:30)</a:t>
            </a:r>
          </a:p>
          <a:p>
            <a:pPr lvl="1"/>
            <a:r>
              <a:rPr lang="en-US" sz="2400" dirty="0"/>
              <a:t>Define the WP Work Plan accordingly</a:t>
            </a:r>
          </a:p>
          <a:p>
            <a:endParaRPr lang="en-US" sz="2800" dirty="0"/>
          </a:p>
        </p:txBody>
      </p:sp>
    </p:spTree>
    <p:extLst>
      <p:ext uri="{BB962C8B-B14F-4D97-AF65-F5344CB8AC3E}">
        <p14:creationId xmlns:p14="http://schemas.microsoft.com/office/powerpoint/2010/main" val="3644134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02BA12-9F94-4919-BF0B-F4757DAEA874}"/>
              </a:ext>
            </a:extLst>
          </p:cNvPr>
          <p:cNvSpPr>
            <a:spLocks noGrp="1"/>
          </p:cNvSpPr>
          <p:nvPr>
            <p:ph type="title"/>
          </p:nvPr>
        </p:nvSpPr>
        <p:spPr/>
        <p:txBody>
          <a:bodyPr/>
          <a:lstStyle/>
          <a:p>
            <a:r>
              <a:rPr lang="en-US" dirty="0"/>
              <a:t>References</a:t>
            </a:r>
          </a:p>
        </p:txBody>
      </p:sp>
      <p:sp>
        <p:nvSpPr>
          <p:cNvPr id="3" name="Slide Number Placeholder 2">
            <a:extLst>
              <a:ext uri="{FF2B5EF4-FFF2-40B4-BE49-F238E27FC236}">
                <a16:creationId xmlns:a16="http://schemas.microsoft.com/office/drawing/2014/main" xmlns="" id="{D383BAF4-E25F-40E3-AF12-69B2BAF16F36}"/>
              </a:ext>
            </a:extLst>
          </p:cNvPr>
          <p:cNvSpPr>
            <a:spLocks noGrp="1"/>
          </p:cNvSpPr>
          <p:nvPr>
            <p:ph type="sldNum" sz="quarter" idx="12"/>
          </p:nvPr>
        </p:nvSpPr>
        <p:spPr/>
        <p:txBody>
          <a:bodyPr/>
          <a:lstStyle/>
          <a:p>
            <a:fld id="{B6F15528-21DE-4FAA-801E-634DDDAF4B2B}" type="slidenum">
              <a:rPr lang="en-US" smtClean="0"/>
              <a:pPr/>
              <a:t>22</a:t>
            </a:fld>
            <a:endParaRPr lang="en-US" dirty="0"/>
          </a:p>
        </p:txBody>
      </p:sp>
      <p:sp>
        <p:nvSpPr>
          <p:cNvPr id="4" name="Date Placeholder 3">
            <a:extLst>
              <a:ext uri="{FF2B5EF4-FFF2-40B4-BE49-F238E27FC236}">
                <a16:creationId xmlns:a16="http://schemas.microsoft.com/office/drawing/2014/main" xmlns="" id="{859B19F6-E1F4-475D-A513-6A92625D794A}"/>
              </a:ext>
            </a:extLst>
          </p:cNvPr>
          <p:cNvSpPr>
            <a:spLocks noGrp="1"/>
          </p:cNvSpPr>
          <p:nvPr>
            <p:ph type="dt" sz="half" idx="10"/>
          </p:nvPr>
        </p:nvSpPr>
        <p:spPr/>
        <p:txBody>
          <a:bodyPr/>
          <a:lstStyle/>
          <a:p>
            <a:fld id="{15471B34-3C3D-4995-9A3D-80340DDF3617}" type="datetime1">
              <a:rPr lang="en-US" smtClean="0"/>
              <a:t>1/17/2018</a:t>
            </a:fld>
            <a:endParaRPr lang="en-US" dirty="0"/>
          </a:p>
        </p:txBody>
      </p:sp>
      <p:sp>
        <p:nvSpPr>
          <p:cNvPr id="5" name="Content Placeholder 4">
            <a:extLst>
              <a:ext uri="{FF2B5EF4-FFF2-40B4-BE49-F238E27FC236}">
                <a16:creationId xmlns:a16="http://schemas.microsoft.com/office/drawing/2014/main" xmlns="" id="{40539FC1-E5D8-4C0A-9B27-3AF3C5EE0573}"/>
              </a:ext>
            </a:extLst>
          </p:cNvPr>
          <p:cNvSpPr txBox="1">
            <a:spLocks/>
          </p:cNvSpPr>
          <p:nvPr/>
        </p:nvSpPr>
        <p:spPr>
          <a:xfrm>
            <a:off x="457200" y="1268761"/>
            <a:ext cx="8435280"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t>EOSC-hub Kick-off agenda</a:t>
            </a:r>
          </a:p>
          <a:p>
            <a:pPr lvl="1"/>
            <a:r>
              <a:rPr lang="en-US" sz="2400" dirty="0"/>
              <a:t>https://indico.egi.eu/indico/event/3548/overview</a:t>
            </a:r>
          </a:p>
          <a:p>
            <a:r>
              <a:rPr lang="en-US" sz="2800" dirty="0"/>
              <a:t>EOSC-hub confluence space</a:t>
            </a:r>
          </a:p>
          <a:p>
            <a:pPr lvl="1"/>
            <a:r>
              <a:rPr lang="en-US" sz="2400" dirty="0">
                <a:hlinkClick r:id="rId2"/>
              </a:rPr>
              <a:t>https://confluence.egi.eu/display/EOSC/Home</a:t>
            </a:r>
            <a:endParaRPr lang="en-US" sz="2400" dirty="0"/>
          </a:p>
          <a:p>
            <a:r>
              <a:rPr lang="en-US" sz="2800" dirty="0"/>
              <a:t>EOSC-hub AMB confluence space</a:t>
            </a:r>
          </a:p>
          <a:p>
            <a:pPr lvl="1"/>
            <a:r>
              <a:rPr lang="en-US" sz="2400" dirty="0">
                <a:hlinkClick r:id="rId3"/>
              </a:rPr>
              <a:t>https://confluence.egi.eu/display/EOSC/AMB</a:t>
            </a:r>
            <a:endParaRPr lang="en-US" sz="2400" dirty="0"/>
          </a:p>
          <a:p>
            <a:r>
              <a:rPr lang="en-US" sz="2800" dirty="0" err="1"/>
              <a:t>Indico</a:t>
            </a:r>
            <a:r>
              <a:rPr lang="en-US" sz="2800" dirty="0"/>
              <a:t> AMB</a:t>
            </a:r>
            <a:endParaRPr lang="en-US" dirty="0"/>
          </a:p>
          <a:p>
            <a:pPr lvl="1"/>
            <a:r>
              <a:rPr lang="en-US" sz="2400" dirty="0">
                <a:hlinkClick r:id="rId4"/>
              </a:rPr>
              <a:t>https://indico.egi.eu/indico/category/218/</a:t>
            </a:r>
            <a:endParaRPr lang="en-US" sz="2000" dirty="0"/>
          </a:p>
          <a:p>
            <a:endParaRPr lang="en-US" sz="2800" dirty="0"/>
          </a:p>
        </p:txBody>
      </p:sp>
    </p:spTree>
    <p:extLst>
      <p:ext uri="{BB962C8B-B14F-4D97-AF65-F5344CB8AC3E}">
        <p14:creationId xmlns:p14="http://schemas.microsoft.com/office/powerpoint/2010/main" val="29990788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A638D4-10C0-4DE3-868E-3519F3FDBAAE}"/>
              </a:ext>
            </a:extLst>
          </p:cNvPr>
          <p:cNvSpPr>
            <a:spLocks noGrp="1"/>
          </p:cNvSpPr>
          <p:nvPr>
            <p:ph type="title"/>
          </p:nvPr>
        </p:nvSpPr>
        <p:spPr/>
        <p:txBody>
          <a:bodyPr/>
          <a:lstStyle/>
          <a:p>
            <a:r>
              <a:rPr lang="en-US" dirty="0" smtClean="0"/>
              <a:t>T6.1. Initial Services</a:t>
            </a:r>
            <a:endParaRPr lang="en-US" dirty="0"/>
          </a:p>
        </p:txBody>
      </p:sp>
      <p:sp>
        <p:nvSpPr>
          <p:cNvPr id="3" name="Slide Number Placeholder 2">
            <a:extLst>
              <a:ext uri="{FF2B5EF4-FFF2-40B4-BE49-F238E27FC236}">
                <a16:creationId xmlns:a16="http://schemas.microsoft.com/office/drawing/2014/main" xmlns="" id="{C59A45B4-B700-458F-AAF7-F9EE88FAB5DF}"/>
              </a:ext>
            </a:extLst>
          </p:cNvPr>
          <p:cNvSpPr>
            <a:spLocks noGrp="1"/>
          </p:cNvSpPr>
          <p:nvPr>
            <p:ph type="sldNum" sz="quarter" idx="12"/>
          </p:nvPr>
        </p:nvSpPr>
        <p:spPr/>
        <p:txBody>
          <a:bodyPr/>
          <a:lstStyle/>
          <a:p>
            <a:fld id="{B6F15528-21DE-4FAA-801E-634DDDAF4B2B}" type="slidenum">
              <a:rPr lang="en-US" smtClean="0"/>
              <a:pPr/>
              <a:t>3</a:t>
            </a:fld>
            <a:endParaRPr lang="en-US" dirty="0"/>
          </a:p>
        </p:txBody>
      </p:sp>
      <p:sp>
        <p:nvSpPr>
          <p:cNvPr id="4" name="Date Placeholder 3">
            <a:extLst>
              <a:ext uri="{FF2B5EF4-FFF2-40B4-BE49-F238E27FC236}">
                <a16:creationId xmlns:a16="http://schemas.microsoft.com/office/drawing/2014/main" xmlns="" id="{1D545584-208E-432B-BD2A-C535291E2BDC}"/>
              </a:ext>
            </a:extLst>
          </p:cNvPr>
          <p:cNvSpPr>
            <a:spLocks noGrp="1"/>
          </p:cNvSpPr>
          <p:nvPr>
            <p:ph type="dt" sz="half" idx="10"/>
          </p:nvPr>
        </p:nvSpPr>
        <p:spPr/>
        <p:txBody>
          <a:bodyPr/>
          <a:lstStyle/>
          <a:p>
            <a:fld id="{16ECB471-DEA0-4F00-B02C-C08AFF9C122D}" type="datetime1">
              <a:rPr lang="en-US" smtClean="0"/>
              <a:t>1/17/2018</a:t>
            </a:fld>
            <a:endParaRPr lang="en-US" dirty="0"/>
          </a:p>
        </p:txBody>
      </p:sp>
      <p:graphicFrame>
        <p:nvGraphicFramePr>
          <p:cNvPr id="5" name="Table 4">
            <a:extLst>
              <a:ext uri="{FF2B5EF4-FFF2-40B4-BE49-F238E27FC236}">
                <a16:creationId xmlns:a16="http://schemas.microsoft.com/office/drawing/2014/main" xmlns="" id="{18479B4E-0228-4F32-9127-F69BAAA21DD8}"/>
              </a:ext>
            </a:extLst>
          </p:cNvPr>
          <p:cNvGraphicFramePr>
            <a:graphicFrameLocks noGrp="1"/>
          </p:cNvGraphicFramePr>
          <p:nvPr>
            <p:extLst>
              <p:ext uri="{D42A27DB-BD31-4B8C-83A1-F6EECF244321}">
                <p14:modId xmlns:p14="http://schemas.microsoft.com/office/powerpoint/2010/main" val="3157926102"/>
              </p:ext>
            </p:extLst>
          </p:nvPr>
        </p:nvGraphicFramePr>
        <p:xfrm>
          <a:off x="251520" y="1162605"/>
          <a:ext cx="8712968" cy="5434747"/>
        </p:xfrm>
        <a:graphic>
          <a:graphicData uri="http://schemas.openxmlformats.org/drawingml/2006/table">
            <a:tbl>
              <a:tblPr firstRow="1" bandRow="1">
                <a:tableStyleId>{5C22544A-7EE6-4342-B048-85BDC9FD1C3A}</a:tableStyleId>
              </a:tblPr>
              <a:tblGrid>
                <a:gridCol w="936104">
                  <a:extLst>
                    <a:ext uri="{9D8B030D-6E8A-4147-A177-3AD203B41FA5}">
                      <a16:colId xmlns:a16="http://schemas.microsoft.com/office/drawing/2014/main" xmlns="" val="314874466"/>
                    </a:ext>
                  </a:extLst>
                </a:gridCol>
                <a:gridCol w="1008112">
                  <a:extLst>
                    <a:ext uri="{9D8B030D-6E8A-4147-A177-3AD203B41FA5}">
                      <a16:colId xmlns:a16="http://schemas.microsoft.com/office/drawing/2014/main" xmlns="" val="2993154008"/>
                    </a:ext>
                  </a:extLst>
                </a:gridCol>
                <a:gridCol w="936104"/>
                <a:gridCol w="432048"/>
                <a:gridCol w="1800200">
                  <a:extLst>
                    <a:ext uri="{9D8B030D-6E8A-4147-A177-3AD203B41FA5}">
                      <a16:colId xmlns:a16="http://schemas.microsoft.com/office/drawing/2014/main" xmlns="" val="835190008"/>
                    </a:ext>
                  </a:extLst>
                </a:gridCol>
                <a:gridCol w="2062817"/>
                <a:gridCol w="1537583"/>
              </a:tblGrid>
              <a:tr h="348210">
                <a:tc>
                  <a:txBody>
                    <a:bodyPr/>
                    <a:lstStyle/>
                    <a:p>
                      <a:r>
                        <a:rPr lang="en-US" sz="1600" dirty="0" smtClean="0"/>
                        <a:t>Name of Service</a:t>
                      </a:r>
                      <a:endParaRPr lang="en-US" sz="1600" dirty="0"/>
                    </a:p>
                  </a:txBody>
                  <a:tcPr/>
                </a:tc>
                <a:tc>
                  <a:txBody>
                    <a:bodyPr/>
                    <a:lstStyle/>
                    <a:p>
                      <a:r>
                        <a:rPr lang="en-US" sz="1600" dirty="0" smtClean="0"/>
                        <a:t>Expert</a:t>
                      </a:r>
                      <a:endParaRPr lang="en-US" sz="1600" dirty="0"/>
                    </a:p>
                  </a:txBody>
                  <a:tcPr/>
                </a:tc>
                <a:tc>
                  <a:txBody>
                    <a:bodyPr/>
                    <a:lstStyle/>
                    <a:p>
                      <a:r>
                        <a:rPr lang="en-US" sz="1600" dirty="0" smtClean="0"/>
                        <a:t>Partner</a:t>
                      </a:r>
                      <a:endParaRPr lang="en-US" sz="1600" dirty="0"/>
                    </a:p>
                  </a:txBody>
                  <a:tcPr/>
                </a:tc>
                <a:tc>
                  <a:txBody>
                    <a:bodyPr/>
                    <a:lstStyle/>
                    <a:p>
                      <a:r>
                        <a:rPr lang="en-US" sz="1600" dirty="0" smtClean="0"/>
                        <a:t>PM</a:t>
                      </a:r>
                    </a:p>
                  </a:txBody>
                  <a:tcPr/>
                </a:tc>
                <a:tc>
                  <a:txBody>
                    <a:bodyPr/>
                    <a:lstStyle/>
                    <a:p>
                      <a:r>
                        <a:rPr lang="en-US" sz="1600" dirty="0" smtClean="0"/>
                        <a:t>Description</a:t>
                      </a:r>
                      <a:endParaRPr lang="en-US"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Role in EOSC-hub</a:t>
                      </a:r>
                    </a:p>
                    <a:p>
                      <a:endParaRPr lang="en-US" sz="1600" dirty="0"/>
                    </a:p>
                  </a:txBody>
                  <a:tcPr/>
                </a:tc>
                <a:tc>
                  <a:txBody>
                    <a:bodyPr/>
                    <a:lstStyle/>
                    <a:p>
                      <a:r>
                        <a:rPr lang="en-US" sz="1600" dirty="0" smtClean="0"/>
                        <a:t>Issues and Questions</a:t>
                      </a:r>
                      <a:endParaRPr lang="en-US" sz="1600" dirty="0"/>
                    </a:p>
                  </a:txBody>
                  <a:tcPr/>
                </a:tc>
                <a:extLst>
                  <a:ext uri="{0D108BD9-81ED-4DB2-BD59-A6C34878D82A}">
                    <a16:rowId xmlns:a16="http://schemas.microsoft.com/office/drawing/2014/main" xmlns="" val="1180522028"/>
                  </a:ext>
                </a:extLst>
              </a:tr>
              <a:tr h="348210">
                <a:tc>
                  <a:txBody>
                    <a:bodyPr/>
                    <a:lstStyle/>
                    <a:p>
                      <a:r>
                        <a:rPr lang="de-DE" sz="1600" b="1" dirty="0" smtClean="0"/>
                        <a:t>Indigo</a:t>
                      </a:r>
                      <a:r>
                        <a:rPr lang="de-DE" sz="1600" b="1" baseline="0" dirty="0" smtClean="0"/>
                        <a:t> </a:t>
                      </a:r>
                      <a:r>
                        <a:rPr lang="de-DE" sz="1600" b="1" dirty="0" smtClean="0"/>
                        <a:t>IAM</a:t>
                      </a:r>
                      <a:endParaRPr lang="en-US" sz="1600" b="1" dirty="0"/>
                    </a:p>
                  </a:txBody>
                  <a:tcPr/>
                </a:tc>
                <a:tc>
                  <a:txBody>
                    <a:bodyPr/>
                    <a:lstStyle/>
                    <a:p>
                      <a:r>
                        <a:rPr lang="de-DE" sz="1600" dirty="0" smtClean="0">
                          <a:sym typeface="Wingdings" panose="05000000000000000000" pitchFamily="2" charset="2"/>
                        </a:rPr>
                        <a:t>Andrea </a:t>
                      </a:r>
                      <a:r>
                        <a:rPr lang="de-DE" sz="1600" dirty="0" err="1" smtClean="0">
                          <a:sym typeface="Wingdings" panose="05000000000000000000" pitchFamily="2" charset="2"/>
                        </a:rPr>
                        <a:t>Ceccanti</a:t>
                      </a:r>
                      <a:endParaRPr lang="en-US" sz="1600" dirty="0"/>
                    </a:p>
                  </a:txBody>
                  <a:tcPr/>
                </a:tc>
                <a:tc>
                  <a:txBody>
                    <a:bodyPr/>
                    <a:lstStyle/>
                    <a:p>
                      <a:r>
                        <a:rPr lang="de-DE" sz="1600" dirty="0" smtClean="0">
                          <a:sym typeface="Wingdings" panose="05000000000000000000" pitchFamily="2" charset="2"/>
                        </a:rPr>
                        <a:t>INFN</a:t>
                      </a:r>
                      <a:endParaRPr lang="en-US" sz="1600" dirty="0"/>
                    </a:p>
                  </a:txBody>
                  <a:tcPr/>
                </a:tc>
                <a:tc>
                  <a:txBody>
                    <a:bodyPr/>
                    <a:lstStyle/>
                    <a:p>
                      <a:r>
                        <a:rPr lang="en-US" sz="1600" dirty="0" smtClean="0"/>
                        <a:t>43</a:t>
                      </a:r>
                      <a:endParaRPr lang="en-US" sz="1600" dirty="0"/>
                    </a:p>
                  </a:txBody>
                  <a:tcPr/>
                </a:tc>
                <a:tc>
                  <a:txBody>
                    <a:bodyPr/>
                    <a:lstStyle/>
                    <a:p>
                      <a:r>
                        <a:rPr lang="en-GB" sz="1600" dirty="0" smtClean="0"/>
                        <a:t>Identity and Access Management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acts as ‘Attribution Authority’ and </a:t>
                      </a:r>
                      <a:r>
                        <a:rPr lang="en-US" sz="1600" dirty="0" err="1" smtClean="0"/>
                        <a:t>IdP</a:t>
                      </a:r>
                      <a:r>
                        <a:rPr lang="en-US" sz="1600" dirty="0" smtClean="0"/>
                        <a:t> for EOSC federated AAI</a:t>
                      </a:r>
                    </a:p>
                  </a:txBody>
                  <a:tcPr/>
                </a:tc>
                <a:tc>
                  <a:txBody>
                    <a:bodyPr/>
                    <a:lstStyle/>
                    <a:p>
                      <a:r>
                        <a:rPr lang="en-US" sz="1600" dirty="0" smtClean="0"/>
                        <a:t>Same functionality as B2ACCESS ??</a:t>
                      </a:r>
                      <a:endParaRPr lang="en-US" sz="1600" dirty="0"/>
                    </a:p>
                  </a:txBody>
                  <a:tcPr/>
                </a:tc>
                <a:extLst>
                  <a:ext uri="{0D108BD9-81ED-4DB2-BD59-A6C34878D82A}">
                    <a16:rowId xmlns:a16="http://schemas.microsoft.com/office/drawing/2014/main" xmlns="" val="3977647303"/>
                  </a:ext>
                </a:extLst>
              </a:tr>
              <a:tr h="1076107">
                <a:tc>
                  <a:txBody>
                    <a:bodyPr/>
                    <a:lstStyle/>
                    <a:p>
                      <a:r>
                        <a:rPr lang="en-US" sz="1600" b="1" dirty="0" smtClean="0"/>
                        <a:t>EGI </a:t>
                      </a:r>
                      <a:r>
                        <a:rPr lang="de-DE" sz="1600" b="1" dirty="0" smtClean="0">
                          <a:sym typeface="Wingdings" panose="05000000000000000000" pitchFamily="2" charset="2"/>
                        </a:rPr>
                        <a:t>DATA HUB </a:t>
                      </a:r>
                      <a:endParaRPr lang="en-US" sz="1600" b="1" dirty="0"/>
                    </a:p>
                  </a:txBody>
                  <a:tcPr/>
                </a:tc>
                <a:tc>
                  <a:txBody>
                    <a:bodyPr/>
                    <a:lstStyle/>
                    <a:p>
                      <a:r>
                        <a:rPr lang="en-GB" sz="1600" dirty="0" smtClean="0"/>
                        <a:t>Lukasz </a:t>
                      </a:r>
                      <a:r>
                        <a:rPr lang="en-GB" sz="1600" dirty="0" err="1" smtClean="0"/>
                        <a:t>Dutka</a:t>
                      </a:r>
                      <a:endParaRPr lang="en-US" sz="1600" dirty="0"/>
                    </a:p>
                  </a:txBody>
                  <a:tcPr/>
                </a:tc>
                <a:tc>
                  <a:txBody>
                    <a:bodyPr/>
                    <a:lstStyle/>
                    <a:p>
                      <a:r>
                        <a:rPr lang="en-GB" sz="1600" dirty="0" smtClean="0"/>
                        <a:t>CYFRONET </a:t>
                      </a:r>
                      <a:endParaRPr lang="en-US" sz="1600" dirty="0"/>
                    </a:p>
                  </a:txBody>
                  <a:tcPr/>
                </a:tc>
                <a:tc>
                  <a:txBody>
                    <a:bodyPr/>
                    <a:lstStyle/>
                    <a:p>
                      <a:r>
                        <a:rPr lang="en-US" sz="1600" dirty="0" smtClean="0"/>
                        <a:t>11</a:t>
                      </a:r>
                    </a:p>
                  </a:txBody>
                  <a:tcPr/>
                </a:tc>
                <a:tc>
                  <a:txBody>
                    <a:bodyPr/>
                    <a:lstStyle/>
                    <a:p>
                      <a:pPr lvl="0"/>
                      <a:r>
                        <a:rPr lang="de-DE" sz="1600" dirty="0" smtClean="0">
                          <a:sym typeface="Wingdings" panose="05000000000000000000" pitchFamily="2" charset="2"/>
                        </a:rPr>
                        <a:t>a </a:t>
                      </a:r>
                      <a:r>
                        <a:rPr lang="de-DE" sz="1600" dirty="0" err="1" smtClean="0">
                          <a:sym typeface="Wingdings" panose="05000000000000000000" pitchFamily="2" charset="2"/>
                        </a:rPr>
                        <a:t>distributed</a:t>
                      </a:r>
                      <a:r>
                        <a:rPr lang="de-DE" sz="1600" dirty="0" smtClean="0">
                          <a:sym typeface="Wingdings" panose="05000000000000000000" pitchFamily="2" charset="2"/>
                        </a:rPr>
                        <a:t> </a:t>
                      </a:r>
                      <a:r>
                        <a:rPr lang="de-DE" sz="1600" dirty="0" err="1" smtClean="0">
                          <a:sym typeface="Wingdings" panose="05000000000000000000" pitchFamily="2" charset="2"/>
                        </a:rPr>
                        <a:t>data</a:t>
                      </a:r>
                      <a:r>
                        <a:rPr lang="de-DE" sz="1600" dirty="0" smtClean="0">
                          <a:sym typeface="Wingdings" panose="05000000000000000000" pitchFamily="2" charset="2"/>
                        </a:rPr>
                        <a:t> </a:t>
                      </a:r>
                      <a:r>
                        <a:rPr lang="de-DE" sz="1600" dirty="0" err="1" smtClean="0">
                          <a:sym typeface="Wingdings" panose="05000000000000000000" pitchFamily="2" charset="2"/>
                        </a:rPr>
                        <a:t>store</a:t>
                      </a:r>
                      <a:r>
                        <a:rPr lang="de-DE" sz="1600" baseline="0" dirty="0" smtClean="0">
                          <a:sym typeface="Wingdings" panose="05000000000000000000" pitchFamily="2" charset="2"/>
                        </a:rPr>
                        <a:t> </a:t>
                      </a:r>
                      <a:r>
                        <a:rPr lang="de-DE" sz="1600" baseline="0" dirty="0" err="1" smtClean="0">
                          <a:sym typeface="Wingdings" panose="05000000000000000000" pitchFamily="2" charset="2"/>
                        </a:rPr>
                        <a:t>based</a:t>
                      </a:r>
                      <a:r>
                        <a:rPr lang="de-DE" sz="1600" baseline="0" dirty="0" smtClean="0">
                          <a:sym typeface="Wingdings" panose="05000000000000000000" pitchFamily="2" charset="2"/>
                        </a:rPr>
                        <a:t> on </a:t>
                      </a:r>
                      <a:r>
                        <a:rPr lang="de-DE" sz="1600" baseline="0" dirty="0" err="1" smtClean="0">
                          <a:sym typeface="Wingdings" panose="05000000000000000000" pitchFamily="2" charset="2"/>
                        </a:rPr>
                        <a:t>Onedata</a:t>
                      </a:r>
                      <a:endParaRPr lang="de-DE" sz="1600" dirty="0">
                        <a:sym typeface="Wingdings" panose="05000000000000000000" pitchFamily="2" charset="2"/>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600" dirty="0" err="1" smtClean="0">
                          <a:sym typeface="Wingdings" panose="05000000000000000000" pitchFamily="2" charset="2"/>
                        </a:rPr>
                        <a:t>integrate</a:t>
                      </a:r>
                      <a:r>
                        <a:rPr lang="de-DE" sz="1600" dirty="0" smtClean="0">
                          <a:sym typeface="Wingdings" panose="05000000000000000000" pitchFamily="2" charset="2"/>
                        </a:rPr>
                        <a:t> in EOSC </a:t>
                      </a:r>
                      <a:r>
                        <a:rPr lang="de-DE" sz="1600" dirty="0" err="1" smtClean="0">
                          <a:sym typeface="Wingdings" panose="05000000000000000000" pitchFamily="2" charset="2"/>
                        </a:rPr>
                        <a:t>orchestration</a:t>
                      </a:r>
                      <a:r>
                        <a:rPr lang="de-DE" sz="1600" dirty="0" smtClean="0">
                          <a:sym typeface="Wingdings" panose="05000000000000000000" pitchFamily="2" charset="2"/>
                        </a:rPr>
                        <a:t> </a:t>
                      </a:r>
                      <a:r>
                        <a:rPr lang="de-DE" sz="1600" dirty="0" err="1" smtClean="0">
                          <a:sym typeface="Wingdings" panose="05000000000000000000" pitchFamily="2" charset="2"/>
                        </a:rPr>
                        <a:t>services</a:t>
                      </a:r>
                      <a:r>
                        <a:rPr lang="de-DE" sz="1600" dirty="0" smtClean="0">
                          <a:sym typeface="Wingdings" panose="05000000000000000000" pitchFamily="2" charset="2"/>
                        </a:rPr>
                        <a:t>, </a:t>
                      </a:r>
                      <a:r>
                        <a:rPr lang="de-DE" sz="1600" dirty="0" err="1" smtClean="0">
                          <a:sym typeface="Wingdings" panose="05000000000000000000" pitchFamily="2" charset="2"/>
                        </a:rPr>
                        <a:t>extended</a:t>
                      </a:r>
                      <a:r>
                        <a:rPr lang="de-DE" sz="1600" baseline="0" dirty="0" smtClean="0">
                          <a:sym typeface="Wingdings" panose="05000000000000000000" pitchFamily="2" charset="2"/>
                        </a:rPr>
                        <a:t>  </a:t>
                      </a:r>
                      <a:r>
                        <a:rPr lang="de-DE" sz="1600" dirty="0" err="1" smtClean="0">
                          <a:sym typeface="Wingdings" panose="05000000000000000000" pitchFamily="2" charset="2"/>
                        </a:rPr>
                        <a:t>acc</a:t>
                      </a:r>
                      <a:r>
                        <a:rPr lang="de-DE" sz="1600" dirty="0" smtClean="0">
                          <a:sym typeface="Wingdings" panose="05000000000000000000" pitchFamily="2" charset="2"/>
                        </a:rPr>
                        <a:t>. </a:t>
                      </a:r>
                      <a:r>
                        <a:rPr lang="de-DE" sz="1600" dirty="0" err="1" smtClean="0">
                          <a:sym typeface="Wingdings" panose="05000000000000000000" pitchFamily="2" charset="2"/>
                        </a:rPr>
                        <a:t>to</a:t>
                      </a:r>
                      <a:r>
                        <a:rPr lang="de-DE" sz="1600" dirty="0" smtClean="0">
                          <a:sym typeface="Wingdings" panose="05000000000000000000" pitchFamily="2" charset="2"/>
                        </a:rPr>
                        <a:t> TS</a:t>
                      </a:r>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GB" sz="1600" dirty="0" smtClean="0"/>
                        <a:t>“… </a:t>
                      </a:r>
                      <a:r>
                        <a:rPr lang="en-GB" sz="1600" dirty="0" smtClean="0"/>
                        <a:t>on </a:t>
                      </a:r>
                      <a:r>
                        <a:rPr lang="en-GB" sz="1600" dirty="0" smtClean="0"/>
                        <a:t>top of the EGI Open Data Platform using </a:t>
                      </a:r>
                      <a:r>
                        <a:rPr lang="en-GB" sz="1600" dirty="0" err="1" smtClean="0"/>
                        <a:t>Onedata</a:t>
                      </a:r>
                      <a:r>
                        <a:rPr lang="en-GB" sz="1600" dirty="0" smtClean="0"/>
                        <a:t> …”</a:t>
                      </a:r>
                    </a:p>
                  </a:txBody>
                  <a:tcPr/>
                </a:tc>
                <a:extLst>
                  <a:ext uri="{0D108BD9-81ED-4DB2-BD59-A6C34878D82A}">
                    <a16:rowId xmlns:a16="http://schemas.microsoft.com/office/drawing/2014/main" xmlns="" val="4046012183"/>
                  </a:ext>
                </a:extLst>
              </a:tr>
              <a:tr h="348210">
                <a:tc>
                  <a:txBody>
                    <a:bodyPr/>
                    <a:lstStyle/>
                    <a:p>
                      <a:r>
                        <a:rPr lang="en-US" sz="1600" b="1" dirty="0" smtClean="0"/>
                        <a:t>EUDAT</a:t>
                      </a:r>
                      <a:r>
                        <a:rPr lang="en-US" sz="1600" b="1" baseline="0" dirty="0" smtClean="0"/>
                        <a:t> B2FIND</a:t>
                      </a:r>
                      <a:endParaRPr lang="en-US" sz="1600" b="1"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600" dirty="0" smtClean="0">
                          <a:sym typeface="Wingdings" panose="05000000000000000000" pitchFamily="2" charset="2"/>
                        </a:rPr>
                        <a:t>Claudia Martens</a:t>
                      </a:r>
                      <a:endParaRPr 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600" dirty="0" smtClean="0">
                          <a:sym typeface="Wingdings" panose="05000000000000000000" pitchFamily="2" charset="2"/>
                        </a:rPr>
                        <a:t>DKRZ </a:t>
                      </a:r>
                      <a:endParaRPr 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smtClean="0"/>
                        <a:t>17</a:t>
                      </a:r>
                      <a:endParaRPr lang="en-US" sz="1600" dirty="0"/>
                    </a:p>
                  </a:txBody>
                  <a:tcPr/>
                </a:tc>
                <a:tc>
                  <a:txBody>
                    <a:bodyPr/>
                    <a:lstStyle/>
                    <a:p>
                      <a:pPr marL="0" indent="0">
                        <a:buFont typeface="Arial" panose="020B0604020202020204" pitchFamily="34" charset="0"/>
                        <a:buNone/>
                      </a:pPr>
                      <a:r>
                        <a:rPr lang="de-DE" sz="1600" i="1" dirty="0" smtClean="0">
                          <a:sym typeface="Wingdings" panose="05000000000000000000" pitchFamily="2" charset="2"/>
                        </a:rPr>
                        <a:t>D</a:t>
                      </a:r>
                      <a:r>
                        <a:rPr lang="de-DE" sz="1600" dirty="0" smtClean="0">
                          <a:sym typeface="Wingdings" panose="05000000000000000000" pitchFamily="2" charset="2"/>
                        </a:rPr>
                        <a:t>iscovery Service </a:t>
                      </a:r>
                      <a:r>
                        <a:rPr lang="de-DE" sz="1600" dirty="0" err="1" smtClean="0">
                          <a:sym typeface="Wingdings" panose="05000000000000000000" pitchFamily="2" charset="2"/>
                        </a:rPr>
                        <a:t>of</a:t>
                      </a:r>
                      <a:r>
                        <a:rPr lang="de-DE" sz="1600" dirty="0" smtClean="0">
                          <a:sym typeface="Wingdings" panose="05000000000000000000" pitchFamily="2" charset="2"/>
                        </a:rPr>
                        <a:t> EUDAT,  </a:t>
                      </a:r>
                      <a:r>
                        <a:rPr lang="de-DE" sz="1600" dirty="0" err="1" smtClean="0">
                          <a:sym typeface="Wingdings" panose="05000000000000000000" pitchFamily="2" charset="2"/>
                        </a:rPr>
                        <a:t>harvests</a:t>
                      </a:r>
                      <a:r>
                        <a:rPr lang="de-DE" sz="1600" dirty="0" smtClean="0">
                          <a:sym typeface="Wingdings" panose="05000000000000000000" pitchFamily="2" charset="2"/>
                        </a:rPr>
                        <a:t> MD </a:t>
                      </a:r>
                      <a:r>
                        <a:rPr lang="de-DE" sz="1600" dirty="0" err="1" smtClean="0">
                          <a:sym typeface="Wingdings" panose="05000000000000000000" pitchFamily="2" charset="2"/>
                        </a:rPr>
                        <a:t>from</a:t>
                      </a:r>
                      <a:r>
                        <a:rPr lang="de-DE" sz="1600" dirty="0" smtClean="0">
                          <a:sym typeface="Wingdings" panose="05000000000000000000" pitchFamily="2" charset="2"/>
                        </a:rPr>
                        <a:t> </a:t>
                      </a:r>
                      <a:r>
                        <a:rPr lang="de-DE" sz="1600" dirty="0" smtClean="0">
                          <a:sym typeface="Wingdings" panose="05000000000000000000" pitchFamily="2" charset="2"/>
                        </a:rPr>
                        <a:t>div. </a:t>
                      </a:r>
                      <a:r>
                        <a:rPr lang="de-DE" sz="1600" dirty="0" err="1" smtClean="0">
                          <a:sym typeface="Wingdings" panose="05000000000000000000" pitchFamily="2" charset="2"/>
                        </a:rPr>
                        <a:t>repos</a:t>
                      </a:r>
                      <a:endParaRPr lang="de-DE" sz="1600" dirty="0" smtClean="0">
                        <a:sym typeface="Wingdings" panose="05000000000000000000" pitchFamily="2" charset="2"/>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600" dirty="0" smtClean="0">
                          <a:sym typeface="Wingdings" panose="05000000000000000000" pitchFamily="2" charset="2"/>
                        </a:rPr>
                        <a:t>Central </a:t>
                      </a:r>
                      <a:r>
                        <a:rPr lang="de-DE" sz="1600" dirty="0" err="1" smtClean="0">
                          <a:sym typeface="Wingdings" panose="05000000000000000000" pitchFamily="2" charset="2"/>
                        </a:rPr>
                        <a:t>indexer</a:t>
                      </a:r>
                      <a:r>
                        <a:rPr lang="de-DE" sz="1600" dirty="0" smtClean="0">
                          <a:sym typeface="Wingdings" panose="05000000000000000000" pitchFamily="2" charset="2"/>
                        </a:rPr>
                        <a:t> </a:t>
                      </a:r>
                      <a:r>
                        <a:rPr lang="de-DE" sz="1600" dirty="0" err="1" smtClean="0">
                          <a:sym typeface="Wingdings" panose="05000000000000000000" pitchFamily="2" charset="2"/>
                        </a:rPr>
                        <a:t>of</a:t>
                      </a:r>
                      <a:r>
                        <a:rPr lang="de-DE" sz="1600" dirty="0" smtClean="0">
                          <a:sym typeface="Wingdings" panose="05000000000000000000" pitchFamily="2" charset="2"/>
                        </a:rPr>
                        <a:t> </a:t>
                      </a:r>
                      <a:r>
                        <a:rPr lang="de-DE" sz="1600" dirty="0" err="1" smtClean="0">
                          <a:sym typeface="Wingdings" panose="05000000000000000000" pitchFamily="2" charset="2"/>
                        </a:rPr>
                        <a:t>distributed</a:t>
                      </a:r>
                      <a:r>
                        <a:rPr lang="de-DE" sz="1600" dirty="0" smtClean="0">
                          <a:sym typeface="Wingdings" panose="05000000000000000000" pitchFamily="2" charset="2"/>
                        </a:rPr>
                        <a:t> (M)Data in </a:t>
                      </a:r>
                      <a:r>
                        <a:rPr lang="de-DE" sz="1600" dirty="0" err="1" smtClean="0">
                          <a:sym typeface="Wingdings" panose="05000000000000000000" pitchFamily="2" charset="2"/>
                        </a:rPr>
                        <a:t>and</a:t>
                      </a:r>
                      <a:r>
                        <a:rPr lang="de-DE" sz="1600" dirty="0" smtClean="0">
                          <a:sym typeface="Wingdings" panose="05000000000000000000" pitchFamily="2" charset="2"/>
                        </a:rPr>
                        <a:t> </a:t>
                      </a:r>
                      <a:r>
                        <a:rPr lang="de-DE" sz="1600" dirty="0" err="1" smtClean="0">
                          <a:sym typeface="Wingdings" panose="05000000000000000000" pitchFamily="2" charset="2"/>
                        </a:rPr>
                        <a:t>beyond</a:t>
                      </a:r>
                      <a:r>
                        <a:rPr lang="de-DE" sz="1600" dirty="0" smtClean="0">
                          <a:sym typeface="Wingdings" panose="05000000000000000000" pitchFamily="2" charset="2"/>
                        </a:rPr>
                        <a:t> EOSC-hub</a:t>
                      </a:r>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de-DE" sz="1600" dirty="0" err="1" smtClean="0">
                          <a:sym typeface="Wingdings" panose="05000000000000000000" pitchFamily="2" charset="2"/>
                        </a:rPr>
                        <a:t>Indexer</a:t>
                      </a:r>
                      <a:r>
                        <a:rPr lang="de-DE" sz="1600" dirty="0" smtClean="0">
                          <a:sym typeface="Wingdings" panose="05000000000000000000" pitchFamily="2" charset="2"/>
                        </a:rPr>
                        <a:t> on a ‚</a:t>
                      </a:r>
                      <a:r>
                        <a:rPr lang="de-DE" sz="1600" dirty="0" err="1" smtClean="0">
                          <a:sym typeface="Wingdings" panose="05000000000000000000" pitchFamily="2" charset="2"/>
                        </a:rPr>
                        <a:t>higher</a:t>
                      </a:r>
                      <a:r>
                        <a:rPr lang="de-DE" sz="1600" dirty="0" smtClean="0">
                          <a:sym typeface="Wingdings" panose="05000000000000000000" pitchFamily="2" charset="2"/>
                        </a:rPr>
                        <a:t>‘ </a:t>
                      </a:r>
                      <a:r>
                        <a:rPr lang="de-DE" sz="1600" i="1" dirty="0" smtClean="0">
                          <a:sym typeface="Wingdings" panose="05000000000000000000" pitchFamily="2" charset="2"/>
                        </a:rPr>
                        <a:t>D</a:t>
                      </a:r>
                      <a:r>
                        <a:rPr lang="de-DE" sz="1600" dirty="0" smtClean="0">
                          <a:sym typeface="Wingdings" panose="05000000000000000000" pitchFamily="2" charset="2"/>
                        </a:rPr>
                        <a:t>-Level</a:t>
                      </a:r>
                    </a:p>
                  </a:txBody>
                  <a:tcPr/>
                </a:tc>
                <a:extLst>
                  <a:ext uri="{0D108BD9-81ED-4DB2-BD59-A6C34878D82A}">
                    <a16:rowId xmlns:a16="http://schemas.microsoft.com/office/drawing/2014/main" xmlns="" val="1570364350"/>
                  </a:ext>
                </a:extLst>
              </a:tr>
              <a:tr h="348210">
                <a:tc>
                  <a:txBody>
                    <a:bodyPr/>
                    <a:lstStyle/>
                    <a:p>
                      <a:r>
                        <a:rPr lang="en-US" sz="1600" b="1" dirty="0" smtClean="0"/>
                        <a:t>EUDAT B2STAGE</a:t>
                      </a:r>
                      <a:endParaRPr lang="en-US" sz="1600" b="1" dirty="0"/>
                    </a:p>
                  </a:txBody>
                  <a:tcPr/>
                </a:tc>
                <a:tc>
                  <a:txBody>
                    <a:bodyPr/>
                    <a:lstStyle/>
                    <a:p>
                      <a:r>
                        <a:rPr lang="en-GB" sz="1600" dirty="0" smtClean="0"/>
                        <a:t>Paolo </a:t>
                      </a:r>
                      <a:r>
                        <a:rPr lang="en-GB" sz="1600" dirty="0" err="1" smtClean="0"/>
                        <a:t>D'Onorio</a:t>
                      </a:r>
                      <a:r>
                        <a:rPr lang="en-GB" sz="1600" dirty="0" smtClean="0"/>
                        <a:t> De </a:t>
                      </a:r>
                      <a:r>
                        <a:rPr lang="en-GB" sz="1600" dirty="0" err="1" smtClean="0"/>
                        <a:t>Meo</a:t>
                      </a:r>
                      <a:endParaRPr lang="de-DE" sz="1600" dirty="0">
                        <a:sym typeface="Wingdings" panose="05000000000000000000" pitchFamily="2" charset="2"/>
                      </a:endParaRPr>
                    </a:p>
                  </a:txBody>
                  <a:tcPr/>
                </a:tc>
                <a:tc>
                  <a:txBody>
                    <a:bodyPr/>
                    <a:lstStyle/>
                    <a:p>
                      <a:r>
                        <a:rPr lang="de-DE" sz="1600" dirty="0" smtClean="0">
                          <a:sym typeface="Wingdings" panose="05000000000000000000" pitchFamily="2" charset="2"/>
                        </a:rPr>
                        <a:t>CINECA  </a:t>
                      </a:r>
                      <a:endParaRPr lang="de-DE" sz="1600" dirty="0">
                        <a:sym typeface="Wingdings" panose="05000000000000000000" pitchFamily="2" charset="2"/>
                      </a:endParaRPr>
                    </a:p>
                  </a:txBody>
                  <a:tcPr/>
                </a:tc>
                <a:tc>
                  <a:txBody>
                    <a:bodyPr/>
                    <a:lstStyle/>
                    <a:p>
                      <a:r>
                        <a:rPr lang="de-DE" sz="1600" dirty="0" smtClean="0">
                          <a:sym typeface="Wingdings" panose="05000000000000000000" pitchFamily="2" charset="2"/>
                        </a:rPr>
                        <a:t>11</a:t>
                      </a:r>
                      <a:endParaRPr lang="de-DE" sz="1600" dirty="0">
                        <a:sym typeface="Wingdings" panose="05000000000000000000" pitchFamily="2" charset="2"/>
                      </a:endParaRPr>
                    </a:p>
                  </a:txBody>
                  <a:tcPr/>
                </a:tc>
                <a:tc>
                  <a:txBody>
                    <a:bodyPr/>
                    <a:lstStyle/>
                    <a:p>
                      <a:r>
                        <a:rPr lang="de-DE" sz="1600" i="1" dirty="0" smtClean="0">
                          <a:sym typeface="Wingdings" panose="05000000000000000000" pitchFamily="2" charset="2"/>
                        </a:rPr>
                        <a:t>A</a:t>
                      </a:r>
                      <a:r>
                        <a:rPr lang="de-DE" sz="1600" dirty="0" smtClean="0">
                          <a:sym typeface="Wingdings" panose="05000000000000000000" pitchFamily="2" charset="2"/>
                        </a:rPr>
                        <a:t>ccess </a:t>
                      </a:r>
                      <a:r>
                        <a:rPr lang="de-DE" sz="1600" dirty="0" err="1" smtClean="0">
                          <a:sym typeface="Wingdings" panose="05000000000000000000" pitchFamily="2" charset="2"/>
                        </a:rPr>
                        <a:t>and</a:t>
                      </a:r>
                      <a:r>
                        <a:rPr lang="de-DE" sz="1600" dirty="0" smtClean="0">
                          <a:sym typeface="Wingdings" panose="05000000000000000000" pitchFamily="2" charset="2"/>
                        </a:rPr>
                        <a:t> Transfer</a:t>
                      </a:r>
                    </a:p>
                    <a:p>
                      <a:pPr lvl="0"/>
                      <a:r>
                        <a:rPr lang="de-DE" sz="1600" baseline="0" dirty="0" err="1" smtClean="0">
                          <a:sym typeface="Wingdings" panose="05000000000000000000" pitchFamily="2" charset="2"/>
                        </a:rPr>
                        <a:t>o</a:t>
                      </a:r>
                      <a:r>
                        <a:rPr lang="de-DE" sz="1600" dirty="0" err="1" smtClean="0">
                          <a:sym typeface="Wingdings" panose="05000000000000000000" pitchFamily="2" charset="2"/>
                        </a:rPr>
                        <a:t>ptimizes</a:t>
                      </a:r>
                      <a:r>
                        <a:rPr lang="de-DE" sz="1600" dirty="0" smtClean="0">
                          <a:sym typeface="Wingdings" panose="05000000000000000000" pitchFamily="2" charset="2"/>
                        </a:rPr>
                        <a:t> </a:t>
                      </a:r>
                      <a:r>
                        <a:rPr lang="de-DE" sz="1600" dirty="0" err="1" smtClean="0">
                          <a:sym typeface="Wingdings" panose="05000000000000000000" pitchFamily="2" charset="2"/>
                        </a:rPr>
                        <a:t>data</a:t>
                      </a:r>
                      <a:r>
                        <a:rPr lang="de-DE" sz="1600" dirty="0" smtClean="0">
                          <a:sym typeface="Wingdings" panose="05000000000000000000" pitchFamily="2" charset="2"/>
                        </a:rPr>
                        <a:t> </a:t>
                      </a:r>
                      <a:r>
                        <a:rPr lang="de-DE" sz="1600" dirty="0" err="1" smtClean="0">
                          <a:sym typeface="Wingdings" panose="05000000000000000000" pitchFamily="2" charset="2"/>
                        </a:rPr>
                        <a:t>move</a:t>
                      </a:r>
                      <a:r>
                        <a:rPr lang="de-DE" sz="1600" dirty="0" smtClean="0">
                          <a:sym typeface="Wingdings" panose="05000000000000000000" pitchFamily="2" charset="2"/>
                        </a:rPr>
                        <a:t>. </a:t>
                      </a:r>
                      <a:r>
                        <a:rPr lang="de-DE" sz="1600" dirty="0" err="1" smtClean="0">
                          <a:sym typeface="Wingdings" panose="05000000000000000000" pitchFamily="2" charset="2"/>
                        </a:rPr>
                        <a:t>and</a:t>
                      </a:r>
                      <a:r>
                        <a:rPr lang="de-DE" sz="1600" dirty="0" smtClean="0">
                          <a:sym typeface="Wingdings" panose="05000000000000000000" pitchFamily="2" charset="2"/>
                        </a:rPr>
                        <a:t> </a:t>
                      </a:r>
                      <a:r>
                        <a:rPr lang="de-DE" sz="1600" dirty="0" err="1" smtClean="0">
                          <a:sym typeface="Wingdings" panose="05000000000000000000" pitchFamily="2" charset="2"/>
                        </a:rPr>
                        <a:t>distr</a:t>
                      </a:r>
                      <a:r>
                        <a:rPr lang="de-DE" sz="1600" dirty="0" smtClean="0">
                          <a:sym typeface="Wingdings" panose="05000000000000000000" pitchFamily="2" charset="2"/>
                        </a:rPr>
                        <a:t>.</a:t>
                      </a:r>
                      <a:endParaRPr lang="de-DE" sz="1600" dirty="0">
                        <a:sym typeface="Wingdings" panose="05000000000000000000" pitchFamily="2" charset="2"/>
                      </a:endParaRPr>
                    </a:p>
                  </a:txBody>
                  <a:tcPr/>
                </a:tc>
                <a:tc>
                  <a:txBody>
                    <a:bodyPr/>
                    <a:lstStyle/>
                    <a:p>
                      <a:pPr lvl="0"/>
                      <a:r>
                        <a:rPr lang="de-DE" sz="1600" dirty="0" err="1" smtClean="0">
                          <a:sym typeface="Wingdings" panose="05000000000000000000" pitchFamily="2" charset="2"/>
                        </a:rPr>
                        <a:t>Integrates</a:t>
                      </a:r>
                      <a:r>
                        <a:rPr lang="de-DE" sz="1600" dirty="0" smtClean="0">
                          <a:sym typeface="Wingdings" panose="05000000000000000000" pitchFamily="2" charset="2"/>
                        </a:rPr>
                        <a:t> </a:t>
                      </a:r>
                      <a:r>
                        <a:rPr lang="de-DE" sz="1600" dirty="0" err="1" smtClean="0">
                          <a:sym typeface="Wingdings" panose="05000000000000000000" pitchFamily="2" charset="2"/>
                        </a:rPr>
                        <a:t>its</a:t>
                      </a:r>
                      <a:r>
                        <a:rPr lang="de-DE" sz="1600" dirty="0" smtClean="0">
                          <a:sym typeface="Wingdings" panose="05000000000000000000" pitchFamily="2" charset="2"/>
                        </a:rPr>
                        <a:t> HTTP </a:t>
                      </a:r>
                      <a:r>
                        <a:rPr lang="de-DE" sz="1600" dirty="0" err="1" smtClean="0">
                          <a:sym typeface="Wingdings" panose="05000000000000000000" pitchFamily="2" charset="2"/>
                        </a:rPr>
                        <a:t>endpoints</a:t>
                      </a:r>
                      <a:r>
                        <a:rPr lang="de-DE" sz="1600" dirty="0" smtClean="0">
                          <a:sym typeface="Wingdings" panose="05000000000000000000" pitchFamily="2" charset="2"/>
                        </a:rPr>
                        <a:t> </a:t>
                      </a:r>
                      <a:r>
                        <a:rPr lang="de-DE" sz="1600" dirty="0" err="1" smtClean="0">
                          <a:sym typeface="Wingdings" panose="05000000000000000000" pitchFamily="2" charset="2"/>
                        </a:rPr>
                        <a:t>with</a:t>
                      </a:r>
                      <a:r>
                        <a:rPr lang="de-DE" sz="1600" dirty="0" smtClean="0">
                          <a:sym typeface="Wingdings" panose="05000000000000000000" pitchFamily="2" charset="2"/>
                        </a:rPr>
                        <a:t> </a:t>
                      </a:r>
                      <a:r>
                        <a:rPr lang="de-DE" sz="1600" dirty="0" err="1" smtClean="0">
                          <a:sym typeface="Wingdings" panose="05000000000000000000" pitchFamily="2" charset="2"/>
                        </a:rPr>
                        <a:t>EOSChub</a:t>
                      </a:r>
                      <a:endParaRPr lang="de-DE" sz="1600" dirty="0">
                        <a:sym typeface="Wingdings" panose="05000000000000000000" pitchFamily="2" charset="2"/>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600" dirty="0" smtClean="0">
                          <a:sym typeface="Wingdings" panose="05000000000000000000" pitchFamily="2" charset="2"/>
                        </a:rPr>
                        <a:t>+ </a:t>
                      </a:r>
                      <a:r>
                        <a:rPr lang="de-DE" sz="1600" dirty="0" err="1" smtClean="0">
                          <a:sym typeface="Wingdings" panose="05000000000000000000" pitchFamily="2" charset="2"/>
                        </a:rPr>
                        <a:t>provenance</a:t>
                      </a:r>
                      <a:r>
                        <a:rPr lang="de-DE" sz="1600" dirty="0" smtClean="0">
                          <a:sym typeface="Wingdings" panose="05000000000000000000" pitchFamily="2" charset="2"/>
                        </a:rPr>
                        <a:t> MD, + </a:t>
                      </a:r>
                      <a:r>
                        <a:rPr lang="de-DE" sz="1600" dirty="0" err="1" smtClean="0">
                          <a:sym typeface="Wingdings" panose="05000000000000000000" pitchFamily="2" charset="2"/>
                        </a:rPr>
                        <a:t>publish-subscribe</a:t>
                      </a:r>
                      <a:endParaRPr lang="de-DE" sz="1600" dirty="0" smtClean="0">
                        <a:sym typeface="Wingdings" panose="05000000000000000000" pitchFamily="2" charset="2"/>
                      </a:endParaRPr>
                    </a:p>
                  </a:txBody>
                  <a:tcPr/>
                </a:tc>
                <a:extLst>
                  <a:ext uri="{0D108BD9-81ED-4DB2-BD59-A6C34878D82A}">
                    <a16:rowId xmlns:a16="http://schemas.microsoft.com/office/drawing/2014/main" xmlns="" val="2263671696"/>
                  </a:ext>
                </a:extLst>
              </a:tr>
              <a:tr h="348210">
                <a:tc>
                  <a:txBody>
                    <a:bodyPr/>
                    <a:lstStyle/>
                    <a:p>
                      <a:r>
                        <a:rPr lang="en-US" sz="1600" b="1" i="0" u="none" strike="noStrike" kern="1200" dirty="0" smtClean="0">
                          <a:solidFill>
                            <a:schemeClr val="dk1"/>
                          </a:solidFill>
                          <a:effectLst/>
                          <a:latin typeface="+mn-lt"/>
                          <a:ea typeface="+mn-ea"/>
                          <a:cs typeface="+mn-cs"/>
                        </a:rPr>
                        <a:t>EUDAT B2DROP</a:t>
                      </a:r>
                      <a:endParaRPr lang="en-US" sz="1600" b="1" dirty="0"/>
                    </a:p>
                  </a:txBody>
                  <a:tcPr/>
                </a:tc>
                <a:tc>
                  <a:txBody>
                    <a:bodyPr/>
                    <a:lstStyle/>
                    <a:p>
                      <a:r>
                        <a:rPr lang="de-DE" sz="1600" dirty="0" smtClean="0">
                          <a:sym typeface="Wingdings" panose="05000000000000000000" pitchFamily="2" charset="2"/>
                        </a:rPr>
                        <a:t>Sander </a:t>
                      </a:r>
                      <a:r>
                        <a:rPr lang="de-DE" sz="1600" dirty="0" err="1" smtClean="0">
                          <a:sym typeface="Wingdings" panose="05000000000000000000" pitchFamily="2" charset="2"/>
                        </a:rPr>
                        <a:t>Apweiler</a:t>
                      </a:r>
                      <a:endParaRPr lang="de-DE" sz="1600" dirty="0">
                        <a:sym typeface="Wingdings" panose="05000000000000000000" pitchFamily="2" charset="2"/>
                      </a:endParaRPr>
                    </a:p>
                  </a:txBody>
                  <a:tcPr/>
                </a:tc>
                <a:tc>
                  <a:txBody>
                    <a:bodyPr/>
                    <a:lstStyle/>
                    <a:p>
                      <a:r>
                        <a:rPr lang="de-DE" sz="1600" baseline="0" dirty="0" err="1" smtClean="0">
                          <a:sym typeface="Wingdings" panose="05000000000000000000" pitchFamily="2" charset="2"/>
                        </a:rPr>
                        <a:t>FZJüllich</a:t>
                      </a:r>
                      <a:r>
                        <a:rPr lang="de-DE" sz="1600" dirty="0" smtClean="0">
                          <a:sym typeface="Wingdings" panose="05000000000000000000" pitchFamily="2" charset="2"/>
                        </a:rPr>
                        <a:t> </a:t>
                      </a:r>
                      <a:endParaRPr lang="de-DE" sz="1600" dirty="0">
                        <a:sym typeface="Wingdings" panose="05000000000000000000" pitchFamily="2" charset="2"/>
                      </a:endParaRPr>
                    </a:p>
                  </a:txBody>
                  <a:tcPr/>
                </a:tc>
                <a:tc>
                  <a:txBody>
                    <a:bodyPr/>
                    <a:lstStyle/>
                    <a:p>
                      <a:r>
                        <a:rPr lang="de-DE" sz="1600" dirty="0" smtClean="0">
                          <a:sym typeface="Wingdings" panose="05000000000000000000" pitchFamily="2" charset="2"/>
                        </a:rPr>
                        <a:t>9</a:t>
                      </a:r>
                      <a:endParaRPr lang="de-DE" sz="1600" dirty="0">
                        <a:sym typeface="Wingdings" panose="05000000000000000000" pitchFamily="2" charset="2"/>
                      </a:endParaRPr>
                    </a:p>
                  </a:txBody>
                  <a:tcPr/>
                </a:tc>
                <a:tc>
                  <a:txBody>
                    <a:bodyPr/>
                    <a:lstStyle/>
                    <a:p>
                      <a:r>
                        <a:rPr lang="de-DE" sz="1600" dirty="0" smtClean="0">
                          <a:sym typeface="Wingdings" panose="05000000000000000000" pitchFamily="2" charset="2"/>
                        </a:rPr>
                        <a:t>Personal</a:t>
                      </a:r>
                      <a:r>
                        <a:rPr lang="de-DE" sz="1600" baseline="0" dirty="0" smtClean="0">
                          <a:sym typeface="Wingdings" panose="05000000000000000000" pitchFamily="2" charset="2"/>
                        </a:rPr>
                        <a:t> </a:t>
                      </a:r>
                      <a:r>
                        <a:rPr lang="de-DE" sz="1600" dirty="0" err="1" smtClean="0">
                          <a:sym typeface="Wingdings" panose="05000000000000000000" pitchFamily="2" charset="2"/>
                        </a:rPr>
                        <a:t>workspace</a:t>
                      </a:r>
                      <a:r>
                        <a:rPr lang="de-DE" sz="1600" dirty="0" smtClean="0">
                          <a:sym typeface="Wingdings" panose="05000000000000000000" pitchFamily="2" charset="2"/>
                        </a:rPr>
                        <a:t>, </a:t>
                      </a:r>
                    </a:p>
                    <a:p>
                      <a:pPr lvl="0"/>
                      <a:r>
                        <a:rPr lang="de-DE" sz="1600" dirty="0" err="1" smtClean="0">
                          <a:sym typeface="Wingdings" panose="05000000000000000000" pitchFamily="2" charset="2"/>
                        </a:rPr>
                        <a:t>interoperability</a:t>
                      </a:r>
                      <a:r>
                        <a:rPr lang="de-DE" sz="1600" dirty="0" smtClean="0">
                          <a:sym typeface="Wingdings" panose="05000000000000000000" pitchFamily="2" charset="2"/>
                        </a:rPr>
                        <a:t> </a:t>
                      </a:r>
                      <a:r>
                        <a:rPr lang="de-DE" sz="1600" dirty="0" err="1" smtClean="0">
                          <a:sym typeface="Wingdings" panose="05000000000000000000" pitchFamily="2" charset="2"/>
                        </a:rPr>
                        <a:t>by</a:t>
                      </a:r>
                      <a:r>
                        <a:rPr lang="de-DE" sz="1600" dirty="0" smtClean="0">
                          <a:sym typeface="Wingdings" panose="05000000000000000000" pitchFamily="2" charset="2"/>
                        </a:rPr>
                        <a:t> B2DROP-API</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600" dirty="0" smtClean="0">
                          <a:sym typeface="Wingdings" panose="05000000000000000000" pitchFamily="2" charset="2"/>
                        </a:rPr>
                        <a:t>Integrated </a:t>
                      </a:r>
                      <a:r>
                        <a:rPr lang="de-DE" sz="1600" dirty="0" err="1" smtClean="0">
                          <a:sym typeface="Wingdings" panose="05000000000000000000" pitchFamily="2" charset="2"/>
                        </a:rPr>
                        <a:t>with</a:t>
                      </a:r>
                      <a:r>
                        <a:rPr lang="de-DE" sz="1600" dirty="0" smtClean="0">
                          <a:sym typeface="Wingdings" panose="05000000000000000000" pitchFamily="2" charset="2"/>
                        </a:rPr>
                        <a:t> EOSC </a:t>
                      </a:r>
                      <a:r>
                        <a:rPr lang="de-DE" sz="1600" dirty="0" err="1" smtClean="0">
                          <a:sym typeface="Wingdings" panose="05000000000000000000" pitchFamily="2" charset="2"/>
                        </a:rPr>
                        <a:t>storage</a:t>
                      </a:r>
                      <a:r>
                        <a:rPr lang="de-DE" sz="1600" dirty="0" smtClean="0">
                          <a:sym typeface="Wingdings" panose="05000000000000000000" pitchFamily="2" charset="2"/>
                        </a:rPr>
                        <a:t> </a:t>
                      </a:r>
                      <a:r>
                        <a:rPr lang="de-DE" sz="1600" dirty="0" err="1" smtClean="0">
                          <a:sym typeface="Wingdings" panose="05000000000000000000" pitchFamily="2" charset="2"/>
                        </a:rPr>
                        <a:t>services</a:t>
                      </a:r>
                      <a:r>
                        <a:rPr lang="de-DE" sz="1600" dirty="0" smtClean="0">
                          <a:sym typeface="Wingdings" panose="05000000000000000000" pitchFamily="2" charset="2"/>
                        </a:rPr>
                        <a:t> (</a:t>
                      </a:r>
                      <a:r>
                        <a:rPr lang="de-DE" sz="1600" dirty="0" err="1" smtClean="0">
                          <a:sym typeface="Wingdings" panose="05000000000000000000" pitchFamily="2" charset="2"/>
                        </a:rPr>
                        <a:t>oneData</a:t>
                      </a:r>
                      <a:r>
                        <a:rPr lang="de-DE" sz="1600" dirty="0" smtClean="0">
                          <a:sym typeface="Wingdings" panose="05000000000000000000" pitchFamily="2" charset="2"/>
                        </a:rPr>
                        <a:t>, </a:t>
                      </a:r>
                      <a:r>
                        <a:rPr lang="de-DE" sz="1600" dirty="0" err="1" smtClean="0">
                          <a:sym typeface="Wingdings" panose="05000000000000000000" pitchFamily="2" charset="2"/>
                        </a:rPr>
                        <a:t>OpenStack</a:t>
                      </a:r>
                      <a:r>
                        <a:rPr lang="de-DE" sz="1600" dirty="0" smtClean="0">
                          <a:sym typeface="Wingdings" panose="05000000000000000000" pitchFamily="2" charset="2"/>
                        </a:rPr>
                        <a:t> Swift, CDMI, EGI </a:t>
                      </a:r>
                      <a:r>
                        <a:rPr lang="de-DE" sz="1600" dirty="0" err="1" smtClean="0">
                          <a:sym typeface="Wingdings" panose="05000000000000000000" pitchFamily="2" charset="2"/>
                        </a:rPr>
                        <a:t>Fed.Cloud</a:t>
                      </a:r>
                      <a:r>
                        <a:rPr lang="de-DE" sz="1600" dirty="0" smtClean="0">
                          <a:sym typeface="Wingdings" panose="05000000000000000000" pitchFamily="2" charset="2"/>
                        </a:rPr>
                        <a:t>)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600" dirty="0" err="1" smtClean="0">
                          <a:sym typeface="Wingdings" panose="05000000000000000000" pitchFamily="2" charset="2"/>
                        </a:rPr>
                        <a:t>Colloberate</a:t>
                      </a:r>
                      <a:r>
                        <a:rPr lang="de-DE" sz="1600" dirty="0" smtClean="0">
                          <a:sym typeface="Wingdings" panose="05000000000000000000" pitchFamily="2" charset="2"/>
                        </a:rPr>
                        <a:t> </a:t>
                      </a:r>
                      <a:r>
                        <a:rPr lang="de-DE" sz="1600" dirty="0" err="1" smtClean="0">
                          <a:sym typeface="Wingdings" panose="05000000000000000000" pitchFamily="2" charset="2"/>
                        </a:rPr>
                        <a:t>with</a:t>
                      </a:r>
                      <a:r>
                        <a:rPr lang="de-DE" sz="1600" dirty="0" smtClean="0">
                          <a:sym typeface="Wingdings" panose="05000000000000000000" pitchFamily="2" charset="2"/>
                        </a:rPr>
                        <a:t> GEANT, </a:t>
                      </a:r>
                      <a:r>
                        <a:rPr lang="de-DE" sz="1600" dirty="0" err="1" smtClean="0">
                          <a:sym typeface="Wingdings" panose="05000000000000000000" pitchFamily="2" charset="2"/>
                        </a:rPr>
                        <a:t>coordinates</a:t>
                      </a:r>
                      <a:r>
                        <a:rPr lang="de-DE" sz="1600" dirty="0" smtClean="0">
                          <a:sym typeface="Wingdings" panose="05000000000000000000" pitchFamily="2" charset="2"/>
                        </a:rPr>
                        <a:t> </a:t>
                      </a:r>
                      <a:r>
                        <a:rPr lang="de-DE" sz="1600" dirty="0" err="1" smtClean="0">
                          <a:sym typeface="Wingdings" panose="05000000000000000000" pitchFamily="2" charset="2"/>
                        </a:rPr>
                        <a:t>OpenCloudMesh</a:t>
                      </a:r>
                      <a:r>
                        <a:rPr lang="de-DE" sz="1600" dirty="0" smtClean="0">
                          <a:sym typeface="Wingdings" panose="05000000000000000000" pitchFamily="2" charset="2"/>
                        </a:rPr>
                        <a:t>, </a:t>
                      </a:r>
                      <a:r>
                        <a:rPr lang="de-DE" sz="1600" dirty="0" err="1" smtClean="0">
                          <a:sym typeface="Wingdings" panose="05000000000000000000" pitchFamily="2" charset="2"/>
                        </a:rPr>
                        <a:t>fed</a:t>
                      </a:r>
                      <a:r>
                        <a:rPr lang="de-DE" sz="1600" dirty="0" smtClean="0">
                          <a:sym typeface="Wingdings" panose="05000000000000000000" pitchFamily="2" charset="2"/>
                        </a:rPr>
                        <a:t>.</a:t>
                      </a:r>
                      <a:r>
                        <a:rPr lang="de-DE" sz="1600" baseline="0" dirty="0" smtClean="0">
                          <a:sym typeface="Wingdings" panose="05000000000000000000" pitchFamily="2" charset="2"/>
                        </a:rPr>
                        <a:t> </a:t>
                      </a:r>
                      <a:r>
                        <a:rPr lang="de-DE" sz="1600" dirty="0" err="1" smtClean="0">
                          <a:sym typeface="Wingdings" panose="05000000000000000000" pitchFamily="2" charset="2"/>
                        </a:rPr>
                        <a:t>clouds</a:t>
                      </a:r>
                      <a:endParaRPr lang="de-DE" sz="1600" dirty="0" smtClean="0">
                        <a:sym typeface="Wingdings" panose="05000000000000000000" pitchFamily="2" charset="2"/>
                      </a:endParaRPr>
                    </a:p>
                  </a:txBody>
                  <a:tcPr/>
                </a:tc>
                <a:extLst>
                  <a:ext uri="{0D108BD9-81ED-4DB2-BD59-A6C34878D82A}">
                    <a16:rowId xmlns:a16="http://schemas.microsoft.com/office/drawing/2014/main" xmlns="" val="1447821618"/>
                  </a:ext>
                </a:extLst>
              </a:tr>
            </a:tbl>
          </a:graphicData>
        </a:graphic>
      </p:graphicFrame>
    </p:spTree>
    <p:extLst>
      <p:ext uri="{BB962C8B-B14F-4D97-AF65-F5344CB8AC3E}">
        <p14:creationId xmlns:p14="http://schemas.microsoft.com/office/powerpoint/2010/main" val="3153158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1/17/2018</a:t>
            </a:fld>
            <a:endParaRPr lang="en-US" dirty="0"/>
          </a:p>
        </p:txBody>
      </p:sp>
      <p:sp>
        <p:nvSpPr>
          <p:cNvPr id="3" name="Slide Number Placeholder 2"/>
          <p:cNvSpPr>
            <a:spLocks noGrp="1"/>
          </p:cNvSpPr>
          <p:nvPr>
            <p:ph type="sldNum" sz="quarter" idx="12"/>
          </p:nvPr>
        </p:nvSpPr>
        <p:spPr>
          <a:xfrm>
            <a:off x="5054352" y="6247825"/>
            <a:ext cx="2133600" cy="365125"/>
          </a:xfrm>
        </p:spPr>
        <p:txBody>
          <a:bodyPr/>
          <a:lstStyle/>
          <a:p>
            <a:fld id="{B6F15528-21DE-4FAA-801E-634DDDAF4B2B}" type="slidenum">
              <a:rPr lang="en-US" smtClean="0"/>
              <a:pPr/>
              <a:t>4</a:t>
            </a:fld>
            <a:endParaRPr lang="en-US" dirty="0"/>
          </a:p>
        </p:txBody>
      </p:sp>
      <p:sp>
        <p:nvSpPr>
          <p:cNvPr id="4" name="Title 3"/>
          <p:cNvSpPr>
            <a:spLocks noGrp="1"/>
          </p:cNvSpPr>
          <p:nvPr>
            <p:ph type="title"/>
          </p:nvPr>
        </p:nvSpPr>
        <p:spPr>
          <a:xfrm>
            <a:off x="467544" y="620688"/>
            <a:ext cx="8280920" cy="576064"/>
          </a:xfrm>
        </p:spPr>
        <p:txBody>
          <a:bodyPr/>
          <a:lstStyle/>
          <a:p>
            <a:r>
              <a:rPr lang="de-DE" i="1" dirty="0" smtClean="0"/>
              <a:t>D</a:t>
            </a:r>
            <a:r>
              <a:rPr lang="de-DE" dirty="0" smtClean="0"/>
              <a:t>&amp;</a:t>
            </a:r>
            <a:r>
              <a:rPr lang="de-DE" i="1" dirty="0" smtClean="0"/>
              <a:t>A</a:t>
            </a:r>
            <a:r>
              <a:rPr lang="de-DE" dirty="0" smtClean="0"/>
              <a:t>: The </a:t>
            </a:r>
            <a:r>
              <a:rPr lang="de-DE" dirty="0" err="1" smtClean="0"/>
              <a:t>challenge</a:t>
            </a:r>
            <a:r>
              <a:rPr lang="de-DE" dirty="0" smtClean="0"/>
              <a:t> </a:t>
            </a:r>
            <a:r>
              <a:rPr lang="de-DE" dirty="0" err="1" smtClean="0"/>
              <a:t>and</a:t>
            </a:r>
            <a:r>
              <a:rPr lang="de-DE" dirty="0" smtClean="0"/>
              <a:t> </a:t>
            </a:r>
            <a:r>
              <a:rPr lang="de-DE" dirty="0" err="1" smtClean="0"/>
              <a:t>conceptual</a:t>
            </a:r>
            <a:r>
              <a:rPr lang="de-DE" dirty="0" smtClean="0"/>
              <a:t> </a:t>
            </a:r>
            <a:r>
              <a:rPr lang="de-DE" dirty="0" err="1" smtClean="0"/>
              <a:t>approach</a:t>
            </a:r>
            <a:endParaRPr lang="en-US" dirty="0"/>
          </a:p>
        </p:txBody>
      </p:sp>
      <p:pic>
        <p:nvPicPr>
          <p:cNvPr id="7"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4578280"/>
            <a:ext cx="2277473" cy="1721484"/>
          </a:xfrm>
          <a:prstGeom prst="rect">
            <a:avLst/>
          </a:prstGeom>
          <a:noFill/>
          <a:ln w="12700">
            <a:solidFill>
              <a:srgbClr val="25408F"/>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2435" y="1098376"/>
            <a:ext cx="1882818" cy="1466063"/>
          </a:xfrm>
          <a:prstGeom prst="rect">
            <a:avLst/>
          </a:prstGeom>
          <a:noFill/>
          <a:ln w="12700">
            <a:solidFill>
              <a:srgbClr val="00B05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2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93405" y="1098376"/>
            <a:ext cx="785008" cy="856463"/>
          </a:xfrm>
          <a:prstGeom prst="rect">
            <a:avLst/>
          </a:prstGeom>
          <a:noFill/>
          <a:ln w="9525">
            <a:no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 name="Rechteck 9"/>
          <p:cNvSpPr/>
          <p:nvPr/>
        </p:nvSpPr>
        <p:spPr>
          <a:xfrm>
            <a:off x="738992" y="2622376"/>
            <a:ext cx="8100208"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Common </a:t>
            </a:r>
            <a:r>
              <a:rPr lang="de-DE" dirty="0" err="1" smtClean="0"/>
              <a:t>Interoperability</a:t>
            </a:r>
            <a:r>
              <a:rPr lang="de-DE" dirty="0" smtClean="0"/>
              <a:t> Layer </a:t>
            </a:r>
            <a:r>
              <a:rPr lang="de-DE" dirty="0" err="1" smtClean="0"/>
              <a:t>of</a:t>
            </a:r>
            <a:r>
              <a:rPr lang="de-DE" dirty="0" smtClean="0"/>
              <a:t> </a:t>
            </a:r>
          </a:p>
          <a:p>
            <a:pPr algn="ctr"/>
            <a:r>
              <a:rPr lang="de-DE" i="1" dirty="0" smtClean="0"/>
              <a:t>D </a:t>
            </a:r>
            <a:r>
              <a:rPr lang="de-DE" dirty="0" smtClean="0"/>
              <a:t>&amp; </a:t>
            </a:r>
            <a:r>
              <a:rPr lang="de-DE" i="1" dirty="0" smtClean="0"/>
              <a:t>A</a:t>
            </a:r>
            <a:endParaRPr lang="en-GB" dirty="0"/>
          </a:p>
        </p:txBody>
      </p:sp>
      <p:sp>
        <p:nvSpPr>
          <p:cNvPr id="11" name="Rectangle 20"/>
          <p:cNvSpPr>
            <a:spLocks noChangeArrowheads="1"/>
          </p:cNvSpPr>
          <p:nvPr/>
        </p:nvSpPr>
        <p:spPr bwMode="auto">
          <a:xfrm rot="16200000">
            <a:off x="-1210538" y="3277992"/>
            <a:ext cx="3114349" cy="500035"/>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9152" tIns="54576" rIns="109152" bIns="54576"/>
          <a:lstStyle>
            <a:lvl1pPr>
              <a:tabLst>
                <a:tab pos="723900" algn="l"/>
                <a:tab pos="1447800" algn="l"/>
              </a:tabLst>
              <a:defRPr>
                <a:solidFill>
                  <a:srgbClr val="000000"/>
                </a:solidFill>
                <a:latin typeface="Arial" charset="0"/>
                <a:cs typeface="Arial Unicode MS" charset="0"/>
              </a:defRPr>
            </a:lvl1pPr>
            <a:lvl2pPr>
              <a:tabLst>
                <a:tab pos="723900" algn="l"/>
                <a:tab pos="1447800" algn="l"/>
              </a:tabLst>
              <a:defRPr>
                <a:solidFill>
                  <a:srgbClr val="000000"/>
                </a:solidFill>
                <a:latin typeface="Arial" charset="0"/>
                <a:cs typeface="Arial Unicode MS" charset="0"/>
              </a:defRPr>
            </a:lvl2pPr>
            <a:lvl3pPr>
              <a:tabLst>
                <a:tab pos="723900" algn="l"/>
                <a:tab pos="1447800" algn="l"/>
              </a:tabLst>
              <a:defRPr>
                <a:solidFill>
                  <a:srgbClr val="000000"/>
                </a:solidFill>
                <a:latin typeface="Arial" charset="0"/>
                <a:cs typeface="Arial Unicode MS" charset="0"/>
              </a:defRPr>
            </a:lvl3pPr>
            <a:lvl4pPr>
              <a:tabLst>
                <a:tab pos="723900" algn="l"/>
                <a:tab pos="1447800" algn="l"/>
              </a:tabLst>
              <a:defRPr>
                <a:solidFill>
                  <a:srgbClr val="000000"/>
                </a:solidFill>
                <a:latin typeface="Arial" charset="0"/>
                <a:cs typeface="Arial Unicode MS" charset="0"/>
              </a:defRPr>
            </a:lvl4pPr>
            <a:lvl5pPr>
              <a:tabLst>
                <a:tab pos="723900" algn="l"/>
                <a:tab pos="1447800" algn="l"/>
              </a:tabLst>
              <a:defRPr>
                <a:solidFill>
                  <a:srgbClr val="000000"/>
                </a:solidFill>
                <a:latin typeface="Arial"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Unicode MS" charset="0"/>
              </a:defRPr>
            </a:lvl9pPr>
          </a:lstStyle>
          <a:p>
            <a:pPr algn="ctr"/>
            <a:r>
              <a:rPr lang="de-DE" altLang="de-DE" sz="2000" b="1" dirty="0" smtClean="0">
                <a:latin typeface="Calibri" charset="0"/>
              </a:rPr>
              <a:t>Level </a:t>
            </a:r>
            <a:r>
              <a:rPr lang="de-DE" altLang="de-DE" sz="2000" b="1" dirty="0" err="1" smtClean="0">
                <a:latin typeface="Calibri" charset="0"/>
              </a:rPr>
              <a:t>of</a:t>
            </a:r>
            <a:r>
              <a:rPr lang="de-DE" altLang="de-DE" sz="2000" b="1" dirty="0" smtClean="0">
                <a:latin typeface="Calibri" charset="0"/>
              </a:rPr>
              <a:t> </a:t>
            </a:r>
            <a:r>
              <a:rPr lang="de-DE" altLang="de-DE" sz="2000" b="1" dirty="0" err="1">
                <a:latin typeface="Calibri" charset="0"/>
              </a:rPr>
              <a:t>Interoperability</a:t>
            </a:r>
            <a:r>
              <a:rPr lang="de-DE" altLang="de-DE" sz="2000" b="1" dirty="0">
                <a:latin typeface="Calibri" charset="0"/>
              </a:rPr>
              <a:t> </a:t>
            </a:r>
            <a:r>
              <a:rPr lang="de-DE" altLang="de-DE" sz="2000" b="1" dirty="0" err="1">
                <a:latin typeface="Calibri" charset="0"/>
              </a:rPr>
              <a:t>and</a:t>
            </a:r>
            <a:r>
              <a:rPr lang="de-DE" altLang="de-DE" sz="2000" b="1" dirty="0">
                <a:latin typeface="Calibri" charset="0"/>
              </a:rPr>
              <a:t> </a:t>
            </a:r>
            <a:r>
              <a:rPr lang="de-DE" altLang="de-DE" sz="2000" b="1" dirty="0" err="1">
                <a:latin typeface="Calibri" charset="0"/>
              </a:rPr>
              <a:t>Accessibility</a:t>
            </a:r>
            <a:endParaRPr lang="de-DE" altLang="de-DE" sz="2000" b="1" dirty="0">
              <a:latin typeface="Calibri" charset="0"/>
            </a:endParaRPr>
          </a:p>
        </p:txBody>
      </p:sp>
      <p:sp>
        <p:nvSpPr>
          <p:cNvPr id="12" name="AutoShape 12"/>
          <p:cNvSpPr>
            <a:spLocks noChangeArrowheads="1"/>
          </p:cNvSpPr>
          <p:nvPr/>
        </p:nvSpPr>
        <p:spPr bwMode="auto">
          <a:xfrm>
            <a:off x="4324701" y="5492640"/>
            <a:ext cx="764500" cy="653712"/>
          </a:xfrm>
          <a:prstGeom prst="cube">
            <a:avLst>
              <a:gd name="adj" fmla="val 25000"/>
            </a:avLst>
          </a:prstGeom>
          <a:solidFill>
            <a:srgbClr val="FF0000"/>
          </a:solidFill>
          <a:ln w="12700">
            <a:solidFill>
              <a:srgbClr val="395E89"/>
            </a:solidFill>
            <a:round/>
            <a:headEnd/>
            <a:tailEnd/>
          </a:ln>
          <a:effectLst/>
          <a:extLst/>
        </p:spPr>
        <p:txBody>
          <a:bodyPr lIns="109152" tIns="54576" rIns="109152" bIns="54576"/>
          <a:lstStyle/>
          <a:p>
            <a:pPr hangingPunct="1">
              <a:lnSpc>
                <a:spcPct val="100000"/>
              </a:lnSpc>
            </a:pPr>
            <a:r>
              <a:rPr lang="de-DE" altLang="de-DE" sz="1050" b="1" dirty="0">
                <a:solidFill>
                  <a:srgbClr val="000000"/>
                </a:solidFill>
                <a:latin typeface="Calibri" charset="0"/>
              </a:rPr>
              <a:t>010101010101010</a:t>
            </a:r>
          </a:p>
        </p:txBody>
      </p:sp>
      <p:sp>
        <p:nvSpPr>
          <p:cNvPr id="13" name="AutoShape 13"/>
          <p:cNvSpPr>
            <a:spLocks noChangeArrowheads="1"/>
          </p:cNvSpPr>
          <p:nvPr/>
        </p:nvSpPr>
        <p:spPr bwMode="auto">
          <a:xfrm>
            <a:off x="3861181" y="5297260"/>
            <a:ext cx="764500" cy="653712"/>
          </a:xfrm>
          <a:prstGeom prst="cube">
            <a:avLst>
              <a:gd name="adj" fmla="val 25000"/>
            </a:avLst>
          </a:prstGeom>
          <a:solidFill>
            <a:srgbClr val="B7CCE4"/>
          </a:solidFill>
          <a:ln w="12700">
            <a:solidFill>
              <a:srgbClr val="395E89"/>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9152" tIns="54576" rIns="109152" bIns="54576"/>
          <a:lstStyle/>
          <a:p>
            <a:pPr hangingPunct="1">
              <a:lnSpc>
                <a:spcPct val="100000"/>
              </a:lnSpc>
            </a:pPr>
            <a:r>
              <a:rPr lang="de-DE" altLang="de-DE" sz="1050" b="1" dirty="0">
                <a:solidFill>
                  <a:srgbClr val="000000"/>
                </a:solidFill>
                <a:latin typeface="Calibri" charset="0"/>
              </a:rPr>
              <a:t>010101010101010</a:t>
            </a:r>
          </a:p>
        </p:txBody>
      </p:sp>
      <p:sp>
        <p:nvSpPr>
          <p:cNvPr id="14" name="AutoShape 14"/>
          <p:cNvSpPr>
            <a:spLocks noChangeArrowheads="1"/>
          </p:cNvSpPr>
          <p:nvPr/>
        </p:nvSpPr>
        <p:spPr bwMode="auto">
          <a:xfrm>
            <a:off x="3512840" y="5088556"/>
            <a:ext cx="764500" cy="653712"/>
          </a:xfrm>
          <a:prstGeom prst="cube">
            <a:avLst>
              <a:gd name="adj" fmla="val 25000"/>
            </a:avLst>
          </a:prstGeom>
          <a:solidFill>
            <a:srgbClr val="B7CCE4"/>
          </a:solidFill>
          <a:ln w="12700">
            <a:solidFill>
              <a:srgbClr val="395E89"/>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9152" tIns="54576" rIns="109152" bIns="54576"/>
          <a:lstStyle/>
          <a:p>
            <a:pPr hangingPunct="1">
              <a:lnSpc>
                <a:spcPct val="100000"/>
              </a:lnSpc>
            </a:pPr>
            <a:r>
              <a:rPr lang="de-DE" altLang="de-DE" sz="1050" b="1" dirty="0">
                <a:solidFill>
                  <a:srgbClr val="000000"/>
                </a:solidFill>
                <a:latin typeface="Calibri" charset="0"/>
              </a:rPr>
              <a:t>010101010101010</a:t>
            </a:r>
          </a:p>
        </p:txBody>
      </p:sp>
      <p:sp>
        <p:nvSpPr>
          <p:cNvPr id="15" name="Textfeld 14"/>
          <p:cNvSpPr txBox="1"/>
          <p:nvPr/>
        </p:nvSpPr>
        <p:spPr>
          <a:xfrm>
            <a:off x="2190721" y="1954839"/>
            <a:ext cx="1220757" cy="338554"/>
          </a:xfrm>
          <a:prstGeom prst="rect">
            <a:avLst/>
          </a:prstGeom>
          <a:solidFill>
            <a:schemeClr val="bg1"/>
          </a:solidFill>
          <a:ln w="12700">
            <a:noFill/>
          </a:ln>
        </p:spPr>
        <p:txBody>
          <a:bodyPr wrap="square" rtlCol="0">
            <a:spAutoFit/>
          </a:bodyPr>
          <a:lstStyle/>
          <a:p>
            <a:pPr defTabSz="1091533">
              <a:defRPr/>
            </a:pPr>
            <a:r>
              <a:rPr lang="de-DE" sz="1600" b="1" kern="0" dirty="0" err="1" smtClean="0">
                <a:solidFill>
                  <a:prstClr val="black"/>
                </a:solidFill>
              </a:rPr>
              <a:t>ReSearcher</a:t>
            </a:r>
            <a:endParaRPr lang="de-DE" sz="1600" b="1" kern="0" dirty="0">
              <a:solidFill>
                <a:prstClr val="black"/>
              </a:solidFill>
            </a:endParaRPr>
          </a:p>
        </p:txBody>
      </p:sp>
      <p:sp>
        <p:nvSpPr>
          <p:cNvPr id="16" name="Textfeld 15"/>
          <p:cNvSpPr txBox="1"/>
          <p:nvPr/>
        </p:nvSpPr>
        <p:spPr>
          <a:xfrm>
            <a:off x="5292080" y="5661248"/>
            <a:ext cx="1447800" cy="584775"/>
          </a:xfrm>
          <a:prstGeom prst="rect">
            <a:avLst/>
          </a:prstGeom>
          <a:solidFill>
            <a:schemeClr val="bg1"/>
          </a:solidFill>
          <a:ln w="12700">
            <a:noFill/>
          </a:ln>
        </p:spPr>
        <p:txBody>
          <a:bodyPr wrap="square" rtlCol="0">
            <a:spAutoFit/>
          </a:bodyPr>
          <a:lstStyle/>
          <a:p>
            <a:pPr defTabSz="1091533">
              <a:defRPr/>
            </a:pPr>
            <a:r>
              <a:rPr lang="de-DE" sz="1600" b="1" kern="0" dirty="0" smtClean="0">
                <a:solidFill>
                  <a:prstClr val="black"/>
                </a:solidFill>
              </a:rPr>
              <a:t>Digital </a:t>
            </a:r>
            <a:r>
              <a:rPr lang="de-DE" sz="1600" b="1" kern="0" dirty="0" err="1" smtClean="0">
                <a:solidFill>
                  <a:prstClr val="black"/>
                </a:solidFill>
              </a:rPr>
              <a:t>Object</a:t>
            </a:r>
            <a:r>
              <a:rPr lang="de-DE" sz="1600" b="1" kern="0" dirty="0" smtClean="0">
                <a:solidFill>
                  <a:prstClr val="black"/>
                </a:solidFill>
              </a:rPr>
              <a:t> </a:t>
            </a:r>
            <a:r>
              <a:rPr lang="de-DE" sz="1600" b="1" kern="0" dirty="0" err="1" smtClean="0">
                <a:solidFill>
                  <a:prstClr val="black"/>
                </a:solidFill>
              </a:rPr>
              <a:t>of</a:t>
            </a:r>
            <a:r>
              <a:rPr lang="de-DE" sz="1600" b="1" kern="0" dirty="0" smtClean="0">
                <a:solidFill>
                  <a:prstClr val="black"/>
                </a:solidFill>
              </a:rPr>
              <a:t> </a:t>
            </a:r>
            <a:r>
              <a:rPr lang="de-DE" sz="1600" b="1" kern="0" dirty="0" err="1" smtClean="0">
                <a:solidFill>
                  <a:prstClr val="black"/>
                </a:solidFill>
              </a:rPr>
              <a:t>Desire</a:t>
            </a:r>
            <a:endParaRPr lang="de-DE" sz="1600" b="1" kern="0" dirty="0">
              <a:solidFill>
                <a:prstClr val="black"/>
              </a:solidFill>
            </a:endParaRPr>
          </a:p>
        </p:txBody>
      </p:sp>
      <p:sp>
        <p:nvSpPr>
          <p:cNvPr id="18" name="Flussdiagramm: Magnetplattenspeicher 17"/>
          <p:cNvSpPr/>
          <p:nvPr userDrawn="1"/>
        </p:nvSpPr>
        <p:spPr>
          <a:xfrm>
            <a:off x="3404246" y="4775667"/>
            <a:ext cx="1898516" cy="1455890"/>
          </a:xfrm>
          <a:prstGeom prst="flowChartMagneticDisk">
            <a:avLst/>
          </a:prstGeom>
          <a:noFill/>
          <a:ln w="12700" cap="flat" cmpd="sng" algn="ctr">
            <a:solidFill>
              <a:srgbClr val="9E8E5C">
                <a:shade val="50000"/>
              </a:srgbClr>
            </a:solidFill>
            <a:prstDash val="solid"/>
          </a:ln>
          <a:effectLst/>
        </p:spPr>
        <p:txBody>
          <a:bodyPr/>
          <a:lstStyle/>
          <a:p>
            <a:pPr defTabSz="1091533">
              <a:lnSpc>
                <a:spcPct val="150000"/>
              </a:lnSpc>
              <a:defRPr/>
            </a:pPr>
            <a:endParaRPr lang="en-GB" altLang="en-US" sz="1600" kern="0" dirty="0">
              <a:solidFill>
                <a:prstClr val="black"/>
              </a:solidFill>
              <a:latin typeface="Arial" charset="0"/>
              <a:cs typeface="Arial" charset="0"/>
            </a:endParaRPr>
          </a:p>
        </p:txBody>
      </p:sp>
      <p:cxnSp>
        <p:nvCxnSpPr>
          <p:cNvPr id="20" name="Gekrümmte Verbindung 19"/>
          <p:cNvCxnSpPr>
            <a:stCxn id="15" idx="3"/>
            <a:endCxn id="12" idx="0"/>
          </p:cNvCxnSpPr>
          <p:nvPr/>
        </p:nvCxnSpPr>
        <p:spPr>
          <a:xfrm>
            <a:off x="3411478" y="2124116"/>
            <a:ext cx="1377187" cy="3368524"/>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feld 20"/>
          <p:cNvSpPr txBox="1"/>
          <p:nvPr/>
        </p:nvSpPr>
        <p:spPr>
          <a:xfrm>
            <a:off x="3491880" y="2105617"/>
            <a:ext cx="1893168" cy="338554"/>
          </a:xfrm>
          <a:prstGeom prst="rect">
            <a:avLst/>
          </a:prstGeom>
          <a:solidFill>
            <a:schemeClr val="bg1"/>
          </a:solidFill>
          <a:ln w="12700">
            <a:noFill/>
          </a:ln>
        </p:spPr>
        <p:txBody>
          <a:bodyPr wrap="square" rtlCol="0">
            <a:spAutoFit/>
          </a:bodyPr>
          <a:lstStyle/>
          <a:p>
            <a:pPr defTabSz="1091533">
              <a:defRPr/>
            </a:pPr>
            <a:r>
              <a:rPr lang="de-DE" sz="1600" b="1" kern="0" dirty="0" smtClean="0">
                <a:solidFill>
                  <a:prstClr val="black"/>
                </a:solidFill>
              </a:rPr>
              <a:t>1. </a:t>
            </a:r>
            <a:r>
              <a:rPr lang="de-DE" sz="1600" b="1" i="1" kern="0" dirty="0" smtClean="0">
                <a:solidFill>
                  <a:prstClr val="black"/>
                </a:solidFill>
              </a:rPr>
              <a:t>[D]</a:t>
            </a:r>
            <a:r>
              <a:rPr lang="de-DE" sz="1600" b="1" kern="0" dirty="0" smtClean="0">
                <a:solidFill>
                  <a:prstClr val="black"/>
                </a:solidFill>
              </a:rPr>
              <a:t> </a:t>
            </a:r>
            <a:r>
              <a:rPr lang="de-DE" sz="1600" b="1" kern="0" dirty="0" err="1" smtClean="0">
                <a:solidFill>
                  <a:prstClr val="black"/>
                </a:solidFill>
              </a:rPr>
              <a:t>searches</a:t>
            </a:r>
            <a:r>
              <a:rPr lang="de-DE" sz="1600" b="1" kern="0" dirty="0" smtClean="0">
                <a:solidFill>
                  <a:prstClr val="black"/>
                </a:solidFill>
              </a:rPr>
              <a:t> </a:t>
            </a:r>
            <a:r>
              <a:rPr lang="de-DE" sz="1600" b="1" kern="0" dirty="0" err="1" smtClean="0">
                <a:solidFill>
                  <a:prstClr val="black"/>
                </a:solidFill>
              </a:rPr>
              <a:t>for</a:t>
            </a:r>
            <a:endParaRPr lang="de-DE" sz="1600" b="1" kern="0" dirty="0">
              <a:solidFill>
                <a:prstClr val="black"/>
              </a:solidFill>
            </a:endParaRPr>
          </a:p>
        </p:txBody>
      </p:sp>
      <p:sp>
        <p:nvSpPr>
          <p:cNvPr id="22" name="Rectangle 20"/>
          <p:cNvSpPr>
            <a:spLocks noChangeArrowheads="1"/>
          </p:cNvSpPr>
          <p:nvPr/>
        </p:nvSpPr>
        <p:spPr bwMode="auto">
          <a:xfrm>
            <a:off x="2411760" y="6351441"/>
            <a:ext cx="5152999" cy="500035"/>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9152" tIns="54576" rIns="109152" bIns="54576"/>
          <a:lstStyle>
            <a:lvl1pPr>
              <a:tabLst>
                <a:tab pos="723900" algn="l"/>
                <a:tab pos="1447800" algn="l"/>
              </a:tabLst>
              <a:defRPr>
                <a:solidFill>
                  <a:srgbClr val="000000"/>
                </a:solidFill>
                <a:latin typeface="Arial" charset="0"/>
                <a:cs typeface="Arial Unicode MS" charset="0"/>
              </a:defRPr>
            </a:lvl1pPr>
            <a:lvl2pPr>
              <a:tabLst>
                <a:tab pos="723900" algn="l"/>
                <a:tab pos="1447800" algn="l"/>
              </a:tabLst>
              <a:defRPr>
                <a:solidFill>
                  <a:srgbClr val="000000"/>
                </a:solidFill>
                <a:latin typeface="Arial" charset="0"/>
                <a:cs typeface="Arial Unicode MS" charset="0"/>
              </a:defRPr>
            </a:lvl2pPr>
            <a:lvl3pPr>
              <a:tabLst>
                <a:tab pos="723900" algn="l"/>
                <a:tab pos="1447800" algn="l"/>
              </a:tabLst>
              <a:defRPr>
                <a:solidFill>
                  <a:srgbClr val="000000"/>
                </a:solidFill>
                <a:latin typeface="Arial" charset="0"/>
                <a:cs typeface="Arial Unicode MS" charset="0"/>
              </a:defRPr>
            </a:lvl3pPr>
            <a:lvl4pPr>
              <a:tabLst>
                <a:tab pos="723900" algn="l"/>
                <a:tab pos="1447800" algn="l"/>
              </a:tabLst>
              <a:defRPr>
                <a:solidFill>
                  <a:srgbClr val="000000"/>
                </a:solidFill>
                <a:latin typeface="Arial" charset="0"/>
                <a:cs typeface="Arial Unicode MS" charset="0"/>
              </a:defRPr>
            </a:lvl4pPr>
            <a:lvl5pPr>
              <a:tabLst>
                <a:tab pos="723900" algn="l"/>
                <a:tab pos="1447800" algn="l"/>
              </a:tabLst>
              <a:defRPr>
                <a:solidFill>
                  <a:srgbClr val="000000"/>
                </a:solidFill>
                <a:latin typeface="Arial"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Unicode MS" charset="0"/>
              </a:defRPr>
            </a:lvl9pPr>
          </a:lstStyle>
          <a:p>
            <a:pPr algn="ctr" hangingPunct="1">
              <a:lnSpc>
                <a:spcPct val="100000"/>
              </a:lnSpc>
            </a:pPr>
            <a:r>
              <a:rPr lang="de-DE" altLang="de-DE" sz="2000" b="1" dirty="0" smtClean="0">
                <a:latin typeface="Calibri" charset="0"/>
              </a:rPr>
              <a:t>Level </a:t>
            </a:r>
            <a:r>
              <a:rPr lang="de-DE" altLang="de-DE" sz="2000" b="1" dirty="0" err="1" smtClean="0">
                <a:latin typeface="Calibri" charset="0"/>
              </a:rPr>
              <a:t>of</a:t>
            </a:r>
            <a:r>
              <a:rPr lang="de-DE" altLang="de-DE" sz="2000" b="1" dirty="0" smtClean="0">
                <a:latin typeface="Calibri" charset="0"/>
              </a:rPr>
              <a:t> </a:t>
            </a:r>
            <a:r>
              <a:rPr lang="de-DE" altLang="de-DE" sz="2000" b="1" dirty="0" err="1" smtClean="0">
                <a:latin typeface="Calibri" charset="0"/>
              </a:rPr>
              <a:t>Granularity</a:t>
            </a:r>
            <a:r>
              <a:rPr lang="de-DE" altLang="de-DE" sz="2000" b="1" dirty="0" smtClean="0">
                <a:latin typeface="Calibri" charset="0"/>
              </a:rPr>
              <a:t> </a:t>
            </a:r>
            <a:r>
              <a:rPr lang="de-DE" altLang="de-DE" sz="2000" b="1" dirty="0" err="1" smtClean="0">
                <a:latin typeface="Calibri" charset="0"/>
              </a:rPr>
              <a:t>and</a:t>
            </a:r>
            <a:r>
              <a:rPr lang="de-DE" altLang="de-DE" sz="2000" b="1" dirty="0" smtClean="0">
                <a:latin typeface="Calibri" charset="0"/>
              </a:rPr>
              <a:t> </a:t>
            </a:r>
            <a:r>
              <a:rPr lang="de-DE" altLang="de-DE" sz="2000" b="1" dirty="0" err="1" smtClean="0">
                <a:latin typeface="Calibri" charset="0"/>
              </a:rPr>
              <a:t>Discoverability</a:t>
            </a:r>
            <a:endParaRPr lang="de-DE" altLang="de-DE" sz="2000" b="1" dirty="0">
              <a:latin typeface="Calibri" charset="0"/>
            </a:endParaRPr>
          </a:p>
        </p:txBody>
      </p:sp>
      <p:pic>
        <p:nvPicPr>
          <p:cNvPr id="26" name="Picture 5" descr="C:\Users\Heinrich Widmann\AppData\Local\Microsoft\Windows\Temporary Internet Files\Content.IE5\H1JPKR5E\2239767394_bbd6cab970[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85280" y="2719592"/>
            <a:ext cx="874205" cy="580472"/>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7" descr="C:\Users\Heinrich Widmann\AppData\Local\Microsoft\Windows\Temporary Internet Files\Content.IE5\YF07JK7X\neoguiri-Barrier[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44008" y="3413440"/>
            <a:ext cx="1095680" cy="1095680"/>
          </a:xfrm>
          <a:prstGeom prst="rect">
            <a:avLst/>
          </a:prstGeom>
          <a:noFill/>
          <a:extLst>
            <a:ext uri="{909E8E84-426E-40DD-AFC4-6F175D3DCCD1}">
              <a14:hiddenFill xmlns:a14="http://schemas.microsoft.com/office/drawing/2010/main">
                <a:solidFill>
                  <a:srgbClr val="FFFFFF"/>
                </a:solidFill>
              </a14:hiddenFill>
            </a:ext>
          </a:extLst>
        </p:spPr>
      </p:pic>
      <p:sp>
        <p:nvSpPr>
          <p:cNvPr id="29" name="Textfeld 28"/>
          <p:cNvSpPr txBox="1"/>
          <p:nvPr/>
        </p:nvSpPr>
        <p:spPr>
          <a:xfrm>
            <a:off x="683569" y="1124744"/>
            <a:ext cx="910276" cy="307777"/>
          </a:xfrm>
          <a:prstGeom prst="rect">
            <a:avLst/>
          </a:prstGeom>
          <a:solidFill>
            <a:schemeClr val="bg1"/>
          </a:solidFill>
          <a:ln w="12700">
            <a:noFill/>
          </a:ln>
        </p:spPr>
        <p:txBody>
          <a:bodyPr wrap="square" rtlCol="0">
            <a:spAutoFit/>
          </a:bodyPr>
          <a:lstStyle/>
          <a:p>
            <a:pPr defTabSz="1091533">
              <a:defRPr/>
            </a:pPr>
            <a:r>
              <a:rPr lang="de-DE" sz="1400" b="1" kern="0" dirty="0" smtClean="0">
                <a:solidFill>
                  <a:prstClr val="black"/>
                </a:solidFill>
              </a:rPr>
              <a:t>Domain A</a:t>
            </a:r>
            <a:endParaRPr lang="de-DE" sz="1400" b="1" kern="0" dirty="0">
              <a:solidFill>
                <a:prstClr val="black"/>
              </a:solidFill>
            </a:endParaRPr>
          </a:p>
        </p:txBody>
      </p:sp>
      <p:sp>
        <p:nvSpPr>
          <p:cNvPr id="30" name="Textfeld 29"/>
          <p:cNvSpPr txBox="1"/>
          <p:nvPr/>
        </p:nvSpPr>
        <p:spPr>
          <a:xfrm>
            <a:off x="3376328" y="4619990"/>
            <a:ext cx="1071272" cy="307777"/>
          </a:xfrm>
          <a:prstGeom prst="rect">
            <a:avLst/>
          </a:prstGeom>
          <a:solidFill>
            <a:schemeClr val="bg1"/>
          </a:solidFill>
          <a:ln w="12700">
            <a:noFill/>
          </a:ln>
        </p:spPr>
        <p:txBody>
          <a:bodyPr wrap="square" rtlCol="0">
            <a:spAutoFit/>
          </a:bodyPr>
          <a:lstStyle/>
          <a:p>
            <a:pPr defTabSz="1091533">
              <a:defRPr/>
            </a:pPr>
            <a:r>
              <a:rPr lang="de-DE" sz="1400" b="1" kern="0" dirty="0" smtClean="0">
                <a:solidFill>
                  <a:prstClr val="black"/>
                </a:solidFill>
              </a:rPr>
              <a:t>Domain B</a:t>
            </a:r>
            <a:endParaRPr lang="de-DE" sz="1400" b="1" kern="0" dirty="0">
              <a:solidFill>
                <a:prstClr val="black"/>
              </a:solidFill>
            </a:endParaRPr>
          </a:p>
        </p:txBody>
      </p:sp>
      <p:cxnSp>
        <p:nvCxnSpPr>
          <p:cNvPr id="33" name="Gerade Verbindung mit Pfeil 32"/>
          <p:cNvCxnSpPr/>
          <p:nvPr/>
        </p:nvCxnSpPr>
        <p:spPr>
          <a:xfrm>
            <a:off x="152400" y="908720"/>
            <a:ext cx="0" cy="5294043"/>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35" name="Gerade Verbindung mit Pfeil 34"/>
          <p:cNvCxnSpPr/>
          <p:nvPr/>
        </p:nvCxnSpPr>
        <p:spPr>
          <a:xfrm>
            <a:off x="402417" y="6381328"/>
            <a:ext cx="8628061"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37" name="Gekrümmte Verbindung 36"/>
          <p:cNvCxnSpPr>
            <a:stCxn id="12" idx="5"/>
            <a:endCxn id="2050" idx="3"/>
          </p:cNvCxnSpPr>
          <p:nvPr/>
        </p:nvCxnSpPr>
        <p:spPr>
          <a:xfrm flipH="1" flipV="1">
            <a:off x="3927734" y="1526607"/>
            <a:ext cx="1161467" cy="4211175"/>
          </a:xfrm>
          <a:prstGeom prst="curvedConnector3">
            <a:avLst>
              <a:gd name="adj1" fmla="val -19682"/>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8" name="Textfeld 37"/>
          <p:cNvSpPr txBox="1"/>
          <p:nvPr/>
        </p:nvSpPr>
        <p:spPr>
          <a:xfrm>
            <a:off x="5097093" y="4098558"/>
            <a:ext cx="1419123" cy="338554"/>
          </a:xfrm>
          <a:prstGeom prst="rect">
            <a:avLst/>
          </a:prstGeom>
          <a:solidFill>
            <a:schemeClr val="bg1"/>
          </a:solidFill>
          <a:ln w="12700">
            <a:noFill/>
          </a:ln>
        </p:spPr>
        <p:txBody>
          <a:bodyPr wrap="square" rtlCol="0">
            <a:spAutoFit/>
          </a:bodyPr>
          <a:lstStyle/>
          <a:p>
            <a:pPr defTabSz="1091533">
              <a:defRPr/>
            </a:pPr>
            <a:r>
              <a:rPr lang="de-DE" sz="1600" b="1" kern="0" dirty="0">
                <a:solidFill>
                  <a:prstClr val="black"/>
                </a:solidFill>
              </a:rPr>
              <a:t>2</a:t>
            </a:r>
            <a:r>
              <a:rPr lang="de-DE" sz="1600" b="1" kern="0" dirty="0" smtClean="0">
                <a:solidFill>
                  <a:prstClr val="black"/>
                </a:solidFill>
              </a:rPr>
              <a:t>. </a:t>
            </a:r>
            <a:r>
              <a:rPr lang="de-DE" sz="1600" b="1" i="1" kern="0" dirty="0" smtClean="0">
                <a:solidFill>
                  <a:prstClr val="black"/>
                </a:solidFill>
              </a:rPr>
              <a:t>[A]</a:t>
            </a:r>
            <a:r>
              <a:rPr lang="de-DE" sz="1600" b="1" kern="0" dirty="0" smtClean="0">
                <a:solidFill>
                  <a:prstClr val="black"/>
                </a:solidFill>
              </a:rPr>
              <a:t> </a:t>
            </a:r>
            <a:r>
              <a:rPr lang="de-DE" sz="1600" b="1" kern="0" dirty="0" err="1" smtClean="0">
                <a:solidFill>
                  <a:prstClr val="black"/>
                </a:solidFill>
              </a:rPr>
              <a:t>accesses</a:t>
            </a:r>
            <a:endParaRPr lang="de-DE" sz="1600" b="1" kern="0" dirty="0">
              <a:solidFill>
                <a:prstClr val="black"/>
              </a:solidFill>
            </a:endParaRPr>
          </a:p>
        </p:txBody>
      </p:sp>
      <p:pic>
        <p:nvPicPr>
          <p:cNvPr id="2050" name="Picture 2" descr="C:\Users\Heinrich Widmann\AppData\Local\Microsoft\Windows\Temporary Internet Files\Content.IE5\YF07JK7X\laptop-1462987688P3o[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16655" y="1189580"/>
            <a:ext cx="1011079" cy="674053"/>
          </a:xfrm>
          <a:prstGeom prst="rect">
            <a:avLst/>
          </a:prstGeom>
          <a:noFill/>
          <a:extLst>
            <a:ext uri="{909E8E84-426E-40DD-AFC4-6F175D3DCCD1}">
              <a14:hiddenFill xmlns:a14="http://schemas.microsoft.com/office/drawing/2010/main">
                <a:solidFill>
                  <a:srgbClr val="FFFFFF"/>
                </a:solidFill>
              </a14:hiddenFill>
            </a:ext>
          </a:extLst>
        </p:spPr>
      </p:pic>
      <p:sp>
        <p:nvSpPr>
          <p:cNvPr id="45" name="Textfeld 44"/>
          <p:cNvSpPr txBox="1"/>
          <p:nvPr/>
        </p:nvSpPr>
        <p:spPr>
          <a:xfrm>
            <a:off x="6876256" y="3935958"/>
            <a:ext cx="1800200" cy="584775"/>
          </a:xfrm>
          <a:prstGeom prst="rect">
            <a:avLst/>
          </a:prstGeom>
          <a:solidFill>
            <a:schemeClr val="bg1"/>
          </a:solidFill>
          <a:ln w="12700">
            <a:solidFill>
              <a:schemeClr val="tx1">
                <a:lumMod val="75000"/>
              </a:schemeClr>
            </a:solidFill>
          </a:ln>
        </p:spPr>
        <p:txBody>
          <a:bodyPr wrap="square" rtlCol="0">
            <a:spAutoFit/>
          </a:bodyPr>
          <a:lstStyle/>
          <a:p>
            <a:pPr defTabSz="1091533">
              <a:defRPr/>
            </a:pPr>
            <a:r>
              <a:rPr lang="de-DE" sz="1600" b="1" kern="0" dirty="0" smtClean="0">
                <a:solidFill>
                  <a:prstClr val="black"/>
                </a:solidFill>
              </a:rPr>
              <a:t>AAI </a:t>
            </a:r>
            <a:r>
              <a:rPr lang="de-DE" sz="1600" b="1" kern="0" dirty="0" err="1" smtClean="0">
                <a:solidFill>
                  <a:prstClr val="black"/>
                </a:solidFill>
              </a:rPr>
              <a:t>tool</a:t>
            </a:r>
            <a:endParaRPr lang="de-DE" sz="1600" b="1" kern="0" dirty="0" smtClean="0">
              <a:solidFill>
                <a:prstClr val="black"/>
              </a:solidFill>
            </a:endParaRPr>
          </a:p>
          <a:p>
            <a:pPr defTabSz="1091533">
              <a:defRPr/>
            </a:pPr>
            <a:r>
              <a:rPr lang="de-DE" sz="1600" b="1" kern="0" dirty="0" smtClean="0">
                <a:solidFill>
                  <a:prstClr val="black"/>
                </a:solidFill>
              </a:rPr>
              <a:t>+ MD Handling</a:t>
            </a:r>
          </a:p>
        </p:txBody>
      </p:sp>
      <p:sp>
        <p:nvSpPr>
          <p:cNvPr id="47" name="AutoShape 12"/>
          <p:cNvSpPr>
            <a:spLocks noChangeArrowheads="1"/>
          </p:cNvSpPr>
          <p:nvPr/>
        </p:nvSpPr>
        <p:spPr bwMode="auto">
          <a:xfrm>
            <a:off x="3411478" y="1184191"/>
            <a:ext cx="516256" cy="541878"/>
          </a:xfrm>
          <a:prstGeom prst="cube">
            <a:avLst>
              <a:gd name="adj" fmla="val 25000"/>
            </a:avLst>
          </a:prstGeom>
          <a:solidFill>
            <a:srgbClr val="FF0000"/>
          </a:solidFill>
          <a:ln w="12700">
            <a:solidFill>
              <a:srgbClr val="395E89"/>
            </a:solidFill>
            <a:round/>
            <a:headEnd/>
            <a:tailEnd/>
          </a:ln>
          <a:effectLst/>
          <a:extLst/>
        </p:spPr>
        <p:txBody>
          <a:bodyPr lIns="109152" tIns="54576" rIns="109152" bIns="54576"/>
          <a:lstStyle/>
          <a:p>
            <a:pPr hangingPunct="1">
              <a:lnSpc>
                <a:spcPct val="100000"/>
              </a:lnSpc>
            </a:pPr>
            <a:r>
              <a:rPr lang="de-DE" altLang="de-DE" sz="1050" b="1" dirty="0" smtClean="0">
                <a:solidFill>
                  <a:srgbClr val="000000"/>
                </a:solidFill>
                <a:latin typeface="Calibri" charset="0"/>
              </a:rPr>
              <a:t>1010</a:t>
            </a:r>
            <a:endParaRPr lang="de-DE" altLang="de-DE" sz="1050" b="1" dirty="0">
              <a:solidFill>
                <a:srgbClr val="000000"/>
              </a:solidFill>
              <a:latin typeface="Calibri" charset="0"/>
            </a:endParaRPr>
          </a:p>
        </p:txBody>
      </p:sp>
      <p:sp>
        <p:nvSpPr>
          <p:cNvPr id="46" name="Abgerundetes Rechteck 45"/>
          <p:cNvSpPr/>
          <p:nvPr/>
        </p:nvSpPr>
        <p:spPr>
          <a:xfrm>
            <a:off x="3469296" y="5045012"/>
            <a:ext cx="1678768" cy="1114207"/>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2051" name="Picture 3" descr="C:\Users\Heinrich Widmann\AppData\Local\Microsoft\Windows\Temporary Internet Files\Content.IE5\K3H4V157\Golden_key_icon.svg[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flipH="1">
            <a:off x="6062702" y="3429000"/>
            <a:ext cx="907028" cy="90702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Heinrich Widmann\AppData\Local\Microsoft\Windows\Temporary Internet Files\Content.IE5\3P1CQFAP\DOI_logo.svg[1].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578830" y="1196752"/>
            <a:ext cx="626773" cy="626773"/>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564759" y="1345704"/>
            <a:ext cx="1255713"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 name="AutoShape 12"/>
          <p:cNvSpPr>
            <a:spLocks noChangeArrowheads="1"/>
          </p:cNvSpPr>
          <p:nvPr/>
        </p:nvSpPr>
        <p:spPr bwMode="auto">
          <a:xfrm>
            <a:off x="7466181" y="1578821"/>
            <a:ext cx="516256" cy="541878"/>
          </a:xfrm>
          <a:prstGeom prst="cube">
            <a:avLst>
              <a:gd name="adj" fmla="val 25000"/>
            </a:avLst>
          </a:prstGeom>
          <a:solidFill>
            <a:srgbClr val="FF0000"/>
          </a:solidFill>
          <a:ln w="12700">
            <a:solidFill>
              <a:srgbClr val="395E89"/>
            </a:solidFill>
            <a:round/>
            <a:headEnd/>
            <a:tailEnd/>
          </a:ln>
          <a:effectLst/>
          <a:extLst/>
        </p:spPr>
        <p:txBody>
          <a:bodyPr lIns="109152" tIns="54576" rIns="109152" bIns="54576"/>
          <a:lstStyle/>
          <a:p>
            <a:pPr hangingPunct="1">
              <a:lnSpc>
                <a:spcPct val="100000"/>
              </a:lnSpc>
            </a:pPr>
            <a:r>
              <a:rPr lang="de-DE" altLang="de-DE" sz="1050" b="1" dirty="0" smtClean="0">
                <a:solidFill>
                  <a:srgbClr val="000000"/>
                </a:solidFill>
                <a:latin typeface="Calibri" charset="0"/>
              </a:rPr>
              <a:t>01AB</a:t>
            </a:r>
            <a:endParaRPr lang="de-DE" altLang="de-DE" sz="1050" b="1" dirty="0">
              <a:solidFill>
                <a:srgbClr val="000000"/>
              </a:solidFill>
              <a:latin typeface="Calibri" charset="0"/>
            </a:endParaRPr>
          </a:p>
        </p:txBody>
      </p:sp>
      <p:cxnSp>
        <p:nvCxnSpPr>
          <p:cNvPr id="53" name="Gekrümmte Verbindung 52"/>
          <p:cNvCxnSpPr>
            <a:stCxn id="51" idx="0"/>
            <a:endCxn id="47" idx="4"/>
          </p:cNvCxnSpPr>
          <p:nvPr/>
        </p:nvCxnSpPr>
        <p:spPr>
          <a:xfrm rot="16200000" flipH="1" flipV="1">
            <a:off x="5908664" y="-764290"/>
            <a:ext cx="173958" cy="4393946"/>
          </a:xfrm>
          <a:prstGeom prst="curvedConnector4">
            <a:avLst>
              <a:gd name="adj1" fmla="val -131411"/>
              <a:gd name="adj2" fmla="val 55676"/>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4" name="Gekrümmte Verbindung 53"/>
          <p:cNvCxnSpPr>
            <a:stCxn id="12" idx="0"/>
            <a:endCxn id="52" idx="2"/>
          </p:cNvCxnSpPr>
          <p:nvPr/>
        </p:nvCxnSpPr>
        <p:spPr>
          <a:xfrm rot="5400000" flipH="1" flipV="1">
            <a:off x="4338249" y="2364708"/>
            <a:ext cx="3578348" cy="2677516"/>
          </a:xfrm>
          <a:prstGeom prst="curvedConnector2">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7" name="Textfeld 56"/>
          <p:cNvSpPr txBox="1"/>
          <p:nvPr/>
        </p:nvSpPr>
        <p:spPr>
          <a:xfrm>
            <a:off x="5724128" y="1196752"/>
            <a:ext cx="1419123" cy="338554"/>
          </a:xfrm>
          <a:prstGeom prst="rect">
            <a:avLst/>
          </a:prstGeom>
          <a:solidFill>
            <a:schemeClr val="bg1"/>
          </a:solidFill>
          <a:ln w="12700">
            <a:noFill/>
          </a:ln>
        </p:spPr>
        <p:txBody>
          <a:bodyPr wrap="square" rtlCol="0">
            <a:spAutoFit/>
          </a:bodyPr>
          <a:lstStyle/>
          <a:p>
            <a:pPr defTabSz="1091533">
              <a:defRPr/>
            </a:pPr>
            <a:r>
              <a:rPr lang="de-DE" sz="1600" b="1" kern="0" dirty="0" smtClean="0">
                <a:solidFill>
                  <a:prstClr val="black"/>
                </a:solidFill>
              </a:rPr>
              <a:t>3. </a:t>
            </a:r>
            <a:r>
              <a:rPr lang="de-DE" sz="1600" b="1" i="1" kern="0" dirty="0" smtClean="0">
                <a:solidFill>
                  <a:prstClr val="black"/>
                </a:solidFill>
              </a:rPr>
              <a:t>[R]</a:t>
            </a:r>
            <a:r>
              <a:rPr lang="de-DE" sz="1600" b="1" kern="0" dirty="0" smtClean="0">
                <a:solidFill>
                  <a:prstClr val="black"/>
                </a:solidFill>
              </a:rPr>
              <a:t> </a:t>
            </a:r>
            <a:r>
              <a:rPr lang="de-DE" sz="1600" b="1" kern="0" dirty="0" err="1" smtClean="0">
                <a:solidFill>
                  <a:prstClr val="black"/>
                </a:solidFill>
              </a:rPr>
              <a:t>reuses</a:t>
            </a:r>
            <a:endParaRPr lang="de-DE" sz="1600" b="1" kern="0" dirty="0">
              <a:solidFill>
                <a:prstClr val="black"/>
              </a:solidFill>
            </a:endParaRPr>
          </a:p>
        </p:txBody>
      </p:sp>
      <p:pic>
        <p:nvPicPr>
          <p:cNvPr id="24" name="Picture 4" descr="C:\Users\Heinrich Widmann\AppData\Local\Microsoft\Windows\Temporary Internet Files\Content.IE5\H1JPKR5E\earth_and_magnify_glass[1].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435719" y="2492896"/>
            <a:ext cx="832025" cy="968879"/>
          </a:xfrm>
          <a:prstGeom prst="rect">
            <a:avLst/>
          </a:prstGeom>
          <a:noFill/>
          <a:extLst>
            <a:ext uri="{909E8E84-426E-40DD-AFC4-6F175D3DCCD1}">
              <a14:hiddenFill xmlns:a14="http://schemas.microsoft.com/office/drawing/2010/main">
                <a:solidFill>
                  <a:srgbClr val="FFFFFF"/>
                </a:solidFill>
              </a14:hiddenFill>
            </a:ext>
          </a:extLst>
        </p:spPr>
      </p:pic>
      <p:sp>
        <p:nvSpPr>
          <p:cNvPr id="41" name="Textfeld 40"/>
          <p:cNvSpPr txBox="1"/>
          <p:nvPr/>
        </p:nvSpPr>
        <p:spPr>
          <a:xfrm>
            <a:off x="5580112" y="1700808"/>
            <a:ext cx="1800200" cy="830997"/>
          </a:xfrm>
          <a:prstGeom prst="rect">
            <a:avLst/>
          </a:prstGeom>
          <a:solidFill>
            <a:schemeClr val="bg1"/>
          </a:solidFill>
          <a:ln w="12700">
            <a:solidFill>
              <a:schemeClr val="tx1"/>
            </a:solidFill>
          </a:ln>
        </p:spPr>
        <p:txBody>
          <a:bodyPr wrap="square" rtlCol="0">
            <a:spAutoFit/>
          </a:bodyPr>
          <a:lstStyle/>
          <a:p>
            <a:pPr defTabSz="1091533">
              <a:defRPr/>
            </a:pPr>
            <a:r>
              <a:rPr lang="de-DE" sz="1600" b="1" kern="0" dirty="0" smtClean="0">
                <a:solidFill>
                  <a:prstClr val="black"/>
                </a:solidFill>
              </a:rPr>
              <a:t>Transfer </a:t>
            </a:r>
            <a:r>
              <a:rPr lang="de-DE" sz="1600" b="1" kern="0" dirty="0" err="1" smtClean="0">
                <a:solidFill>
                  <a:prstClr val="black"/>
                </a:solidFill>
              </a:rPr>
              <a:t>and</a:t>
            </a:r>
            <a:r>
              <a:rPr lang="de-DE" sz="1600" b="1" kern="0" dirty="0" smtClean="0">
                <a:solidFill>
                  <a:prstClr val="black"/>
                </a:solidFill>
              </a:rPr>
              <a:t> </a:t>
            </a:r>
            <a:r>
              <a:rPr lang="de-DE" sz="1600" b="1" kern="0" dirty="0" err="1" smtClean="0">
                <a:solidFill>
                  <a:prstClr val="black"/>
                </a:solidFill>
              </a:rPr>
              <a:t>Staging</a:t>
            </a:r>
            <a:endParaRPr lang="de-DE" sz="1600" b="1" kern="0" dirty="0">
              <a:solidFill>
                <a:prstClr val="black"/>
              </a:solidFill>
            </a:endParaRPr>
          </a:p>
          <a:p>
            <a:pPr defTabSz="1091533">
              <a:defRPr/>
            </a:pPr>
            <a:r>
              <a:rPr lang="de-DE" sz="1600" b="1" kern="0" dirty="0" smtClean="0">
                <a:solidFill>
                  <a:prstClr val="black"/>
                </a:solidFill>
              </a:rPr>
              <a:t>+ </a:t>
            </a:r>
            <a:r>
              <a:rPr lang="de-DE" sz="1600" b="1" kern="0" dirty="0" err="1" smtClean="0">
                <a:solidFill>
                  <a:prstClr val="black"/>
                </a:solidFill>
              </a:rPr>
              <a:t>Provenance</a:t>
            </a:r>
            <a:endParaRPr lang="de-DE" sz="1600" b="1" kern="0" dirty="0">
              <a:solidFill>
                <a:prstClr val="black"/>
              </a:solidFill>
            </a:endParaRPr>
          </a:p>
        </p:txBody>
      </p:sp>
      <p:sp>
        <p:nvSpPr>
          <p:cNvPr id="42" name="Flussdiagramm: Magnetplattenspeicher 41"/>
          <p:cNvSpPr/>
          <p:nvPr/>
        </p:nvSpPr>
        <p:spPr>
          <a:xfrm>
            <a:off x="1017300" y="2981221"/>
            <a:ext cx="1898516" cy="1671913"/>
          </a:xfrm>
          <a:prstGeom prst="flowChartMagneticDisk">
            <a:avLst/>
          </a:prstGeom>
          <a:noFill/>
          <a:ln w="28575" cap="flat" cmpd="sng" algn="ctr">
            <a:solidFill>
              <a:schemeClr val="accent6">
                <a:lumMod val="50000"/>
              </a:schemeClr>
            </a:solidFill>
            <a:prstDash val="solid"/>
          </a:ln>
          <a:effectLst/>
        </p:spPr>
        <p:txBody>
          <a:bodyPr/>
          <a:lstStyle/>
          <a:p>
            <a:pPr algn="ctr" defTabSz="1091533">
              <a:lnSpc>
                <a:spcPct val="150000"/>
              </a:lnSpc>
              <a:defRPr/>
            </a:pPr>
            <a:r>
              <a:rPr lang="de-DE" altLang="en-US" sz="1600" b="1" kern="0" dirty="0" smtClean="0">
                <a:solidFill>
                  <a:prstClr val="black"/>
                </a:solidFill>
                <a:latin typeface="Arial" charset="0"/>
                <a:cs typeface="Arial" charset="0"/>
              </a:rPr>
              <a:t>MD Catalogue</a:t>
            </a:r>
          </a:p>
          <a:p>
            <a:pPr algn="ctr" defTabSz="1091533">
              <a:lnSpc>
                <a:spcPct val="150000"/>
              </a:lnSpc>
              <a:defRPr/>
            </a:pPr>
            <a:r>
              <a:rPr lang="de-DE" altLang="en-US" sz="1600" b="1" kern="0" dirty="0" smtClean="0">
                <a:solidFill>
                  <a:prstClr val="black"/>
                </a:solidFill>
                <a:latin typeface="Arial" charset="0"/>
                <a:cs typeface="Arial" charset="0"/>
              </a:rPr>
              <a:t>+ Common MD </a:t>
            </a:r>
            <a:r>
              <a:rPr lang="de-DE" altLang="en-US" sz="1600" b="1" kern="0" dirty="0" err="1" smtClean="0">
                <a:solidFill>
                  <a:prstClr val="black"/>
                </a:solidFill>
                <a:latin typeface="Arial" charset="0"/>
                <a:cs typeface="Arial" charset="0"/>
              </a:rPr>
              <a:t>schema</a:t>
            </a:r>
            <a:endParaRPr lang="en-GB" altLang="en-US" sz="1600" b="1" kern="0" dirty="0">
              <a:solidFill>
                <a:prstClr val="black"/>
              </a:solidFill>
              <a:latin typeface="Arial" charset="0"/>
              <a:cs typeface="Arial" charset="0"/>
            </a:endParaRPr>
          </a:p>
        </p:txBody>
      </p:sp>
      <p:pic>
        <p:nvPicPr>
          <p:cNvPr id="43" name="Picture 21"/>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084168" y="4653136"/>
            <a:ext cx="910558" cy="1003610"/>
          </a:xfrm>
          <a:prstGeom prst="rect">
            <a:avLst/>
          </a:prstGeom>
          <a:noFill/>
          <a:ln w="12700">
            <a:noFill/>
          </a:ln>
          <a:effectLst/>
          <a:extLst/>
        </p:spPr>
      </p:pic>
      <p:sp>
        <p:nvSpPr>
          <p:cNvPr id="48" name="Textfeld 47"/>
          <p:cNvSpPr txBox="1"/>
          <p:nvPr/>
        </p:nvSpPr>
        <p:spPr>
          <a:xfrm>
            <a:off x="4359355" y="5034662"/>
            <a:ext cx="1220757" cy="338554"/>
          </a:xfrm>
          <a:prstGeom prst="rect">
            <a:avLst/>
          </a:prstGeom>
          <a:solidFill>
            <a:schemeClr val="bg1"/>
          </a:solidFill>
          <a:ln w="12700">
            <a:noFill/>
          </a:ln>
        </p:spPr>
        <p:txBody>
          <a:bodyPr wrap="square" rtlCol="0">
            <a:spAutoFit/>
          </a:bodyPr>
          <a:lstStyle/>
          <a:p>
            <a:pPr defTabSz="1091533">
              <a:defRPr/>
            </a:pPr>
            <a:r>
              <a:rPr lang="de-DE" sz="1600" b="1" kern="0" dirty="0" err="1" smtClean="0">
                <a:solidFill>
                  <a:prstClr val="black"/>
                </a:solidFill>
              </a:rPr>
              <a:t>ReSearcher</a:t>
            </a:r>
            <a:endParaRPr lang="de-DE" sz="1600" b="1" kern="0" dirty="0">
              <a:solidFill>
                <a:prstClr val="black"/>
              </a:solidFill>
            </a:endParaRPr>
          </a:p>
        </p:txBody>
      </p:sp>
      <p:sp>
        <p:nvSpPr>
          <p:cNvPr id="49" name="Textfeld 48"/>
          <p:cNvSpPr txBox="1"/>
          <p:nvPr/>
        </p:nvSpPr>
        <p:spPr>
          <a:xfrm>
            <a:off x="6948264" y="5250686"/>
            <a:ext cx="1220757" cy="584775"/>
          </a:xfrm>
          <a:prstGeom prst="rect">
            <a:avLst/>
          </a:prstGeom>
          <a:solidFill>
            <a:schemeClr val="bg1"/>
          </a:solidFill>
          <a:ln w="12700">
            <a:noFill/>
          </a:ln>
        </p:spPr>
        <p:txBody>
          <a:bodyPr wrap="square" rtlCol="0">
            <a:spAutoFit/>
          </a:bodyPr>
          <a:lstStyle/>
          <a:p>
            <a:pPr defTabSz="1091533">
              <a:defRPr/>
            </a:pPr>
            <a:r>
              <a:rPr lang="de-DE" sz="1600" b="1" kern="0" dirty="0" smtClean="0">
                <a:solidFill>
                  <a:prstClr val="black"/>
                </a:solidFill>
              </a:rPr>
              <a:t>Data Producer</a:t>
            </a:r>
            <a:endParaRPr lang="de-DE" sz="1600" b="1" kern="0" dirty="0">
              <a:solidFill>
                <a:prstClr val="black"/>
              </a:solidFill>
            </a:endParaRPr>
          </a:p>
        </p:txBody>
      </p:sp>
    </p:spTree>
    <p:extLst>
      <p:ext uri="{BB962C8B-B14F-4D97-AF65-F5344CB8AC3E}">
        <p14:creationId xmlns:p14="http://schemas.microsoft.com/office/powerpoint/2010/main" val="2021183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5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8"/>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1"/>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24"/>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5"/>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205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1"/>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2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3" grpId="0" animBg="1"/>
      <p:bldP spid="14" grpId="0" animBg="1"/>
      <p:bldP spid="18" grpId="0" animBg="1"/>
      <p:bldP spid="21" grpId="0" animBg="1"/>
      <p:bldP spid="22" grpId="0"/>
      <p:bldP spid="29" grpId="0" animBg="1"/>
      <p:bldP spid="30" grpId="0" animBg="1"/>
      <p:bldP spid="38" grpId="0" animBg="1"/>
      <p:bldP spid="45" grpId="0" animBg="1"/>
      <p:bldP spid="47" grpId="0" animBg="1"/>
      <p:bldP spid="46" grpId="0" animBg="1"/>
      <p:bldP spid="52" grpId="0" animBg="1"/>
      <p:bldP spid="57" grpId="0" animBg="1"/>
      <p:bldP spid="41" grpId="0" animBg="1"/>
      <p:bldP spid="4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hteck 57"/>
          <p:cNvSpPr/>
          <p:nvPr/>
        </p:nvSpPr>
        <p:spPr>
          <a:xfrm>
            <a:off x="539552" y="2204864"/>
            <a:ext cx="6353288"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Common </a:t>
            </a:r>
            <a:r>
              <a:rPr lang="de-DE" dirty="0" err="1" smtClean="0"/>
              <a:t>Interoperability</a:t>
            </a:r>
            <a:r>
              <a:rPr lang="de-DE" dirty="0" smtClean="0"/>
              <a:t> Layer </a:t>
            </a:r>
            <a:r>
              <a:rPr lang="de-DE" dirty="0" err="1" smtClean="0"/>
              <a:t>of</a:t>
            </a:r>
            <a:r>
              <a:rPr lang="de-DE" dirty="0" smtClean="0"/>
              <a:t> </a:t>
            </a:r>
          </a:p>
          <a:p>
            <a:pPr algn="ctr"/>
            <a:r>
              <a:rPr lang="de-DE" i="1" dirty="0" smtClean="0"/>
              <a:t>D </a:t>
            </a:r>
            <a:r>
              <a:rPr lang="de-DE" dirty="0" smtClean="0"/>
              <a:t>&amp; </a:t>
            </a:r>
            <a:r>
              <a:rPr lang="de-DE" i="1" dirty="0" smtClean="0"/>
              <a:t>A</a:t>
            </a:r>
            <a:endParaRPr lang="en-GB" dirty="0"/>
          </a:p>
        </p:txBody>
      </p:sp>
      <p:sp>
        <p:nvSpPr>
          <p:cNvPr id="2" name="Date Placeholder 1"/>
          <p:cNvSpPr>
            <a:spLocks noGrp="1"/>
          </p:cNvSpPr>
          <p:nvPr>
            <p:ph type="dt" sz="half" idx="10"/>
          </p:nvPr>
        </p:nvSpPr>
        <p:spPr/>
        <p:txBody>
          <a:bodyPr/>
          <a:lstStyle/>
          <a:p>
            <a:fld id="{1D8BD707-D9CF-40AE-B4C6-C98DA3205C09}" type="datetimeFigureOut">
              <a:rPr lang="en-US" smtClean="0"/>
              <a:pPr/>
              <a:t>1/17/2018</a:t>
            </a:fld>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dirty="0"/>
          </a:p>
        </p:txBody>
      </p:sp>
      <p:sp>
        <p:nvSpPr>
          <p:cNvPr id="4" name="Title 3"/>
          <p:cNvSpPr>
            <a:spLocks noGrp="1"/>
          </p:cNvSpPr>
          <p:nvPr>
            <p:ph type="title"/>
          </p:nvPr>
        </p:nvSpPr>
        <p:spPr>
          <a:xfrm>
            <a:off x="467544" y="620688"/>
            <a:ext cx="8064896" cy="576064"/>
          </a:xfrm>
        </p:spPr>
        <p:txBody>
          <a:bodyPr/>
          <a:lstStyle/>
          <a:p>
            <a:r>
              <a:rPr lang="de-DE" dirty="0" smtClean="0"/>
              <a:t>D&amp;A: A </a:t>
            </a:r>
            <a:r>
              <a:rPr lang="de-DE" dirty="0" err="1" smtClean="0"/>
              <a:t>first</a:t>
            </a:r>
            <a:r>
              <a:rPr lang="de-DE" dirty="0" smtClean="0"/>
              <a:t> Integration Plan </a:t>
            </a:r>
            <a:r>
              <a:rPr lang="de-DE" dirty="0" err="1" smtClean="0"/>
              <a:t>for</a:t>
            </a:r>
            <a:r>
              <a:rPr lang="de-DE" dirty="0" smtClean="0"/>
              <a:t> T6.1. </a:t>
            </a:r>
            <a:r>
              <a:rPr lang="de-DE" dirty="0" err="1" smtClean="0"/>
              <a:t>services</a:t>
            </a:r>
            <a:endParaRPr lang="en-US" dirty="0"/>
          </a:p>
        </p:txBody>
      </p:sp>
      <p:pic>
        <p:nvPicPr>
          <p:cNvPr id="31" name="Picture 2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2736" y="1204385"/>
            <a:ext cx="785008" cy="856463"/>
          </a:xfrm>
          <a:prstGeom prst="rect">
            <a:avLst/>
          </a:prstGeom>
          <a:noFill/>
          <a:ln w="9525">
            <a:no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3" name="AutoShape 12"/>
          <p:cNvSpPr>
            <a:spLocks noChangeArrowheads="1"/>
          </p:cNvSpPr>
          <p:nvPr/>
        </p:nvSpPr>
        <p:spPr bwMode="auto">
          <a:xfrm>
            <a:off x="7839948" y="5705292"/>
            <a:ext cx="764500" cy="653712"/>
          </a:xfrm>
          <a:prstGeom prst="cube">
            <a:avLst>
              <a:gd name="adj" fmla="val 25000"/>
            </a:avLst>
          </a:prstGeom>
          <a:solidFill>
            <a:srgbClr val="FF0000"/>
          </a:solidFill>
          <a:ln w="12700">
            <a:solidFill>
              <a:srgbClr val="395E89"/>
            </a:solidFill>
            <a:round/>
            <a:headEnd/>
            <a:tailEnd/>
          </a:ln>
          <a:effectLst/>
          <a:extLst/>
        </p:spPr>
        <p:txBody>
          <a:bodyPr lIns="109152" tIns="54576" rIns="109152" bIns="54576"/>
          <a:lstStyle/>
          <a:p>
            <a:pPr hangingPunct="1">
              <a:lnSpc>
                <a:spcPct val="100000"/>
              </a:lnSpc>
            </a:pPr>
            <a:r>
              <a:rPr lang="de-DE" altLang="de-DE" sz="1050" b="1" dirty="0">
                <a:solidFill>
                  <a:srgbClr val="000000"/>
                </a:solidFill>
                <a:latin typeface="Calibri" charset="0"/>
              </a:rPr>
              <a:t>010101010101010</a:t>
            </a:r>
          </a:p>
        </p:txBody>
      </p:sp>
      <p:sp>
        <p:nvSpPr>
          <p:cNvPr id="34" name="AutoShape 13"/>
          <p:cNvSpPr>
            <a:spLocks noChangeArrowheads="1"/>
          </p:cNvSpPr>
          <p:nvPr/>
        </p:nvSpPr>
        <p:spPr bwMode="auto">
          <a:xfrm>
            <a:off x="7376428" y="5509912"/>
            <a:ext cx="764500" cy="653712"/>
          </a:xfrm>
          <a:prstGeom prst="cube">
            <a:avLst>
              <a:gd name="adj" fmla="val 25000"/>
            </a:avLst>
          </a:prstGeom>
          <a:solidFill>
            <a:srgbClr val="B7CCE4"/>
          </a:solidFill>
          <a:ln w="12700">
            <a:solidFill>
              <a:srgbClr val="395E89"/>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9152" tIns="54576" rIns="109152" bIns="54576"/>
          <a:lstStyle/>
          <a:p>
            <a:pPr hangingPunct="1">
              <a:lnSpc>
                <a:spcPct val="100000"/>
              </a:lnSpc>
            </a:pPr>
            <a:r>
              <a:rPr lang="de-DE" altLang="de-DE" sz="1050" b="1" dirty="0">
                <a:solidFill>
                  <a:srgbClr val="000000"/>
                </a:solidFill>
                <a:latin typeface="Calibri" charset="0"/>
              </a:rPr>
              <a:t>010101010101010</a:t>
            </a:r>
          </a:p>
        </p:txBody>
      </p:sp>
      <p:sp>
        <p:nvSpPr>
          <p:cNvPr id="35" name="AutoShape 14"/>
          <p:cNvSpPr>
            <a:spLocks noChangeArrowheads="1"/>
          </p:cNvSpPr>
          <p:nvPr/>
        </p:nvSpPr>
        <p:spPr bwMode="auto">
          <a:xfrm>
            <a:off x="7028087" y="5301208"/>
            <a:ext cx="764500" cy="653712"/>
          </a:xfrm>
          <a:prstGeom prst="cube">
            <a:avLst>
              <a:gd name="adj" fmla="val 25000"/>
            </a:avLst>
          </a:prstGeom>
          <a:solidFill>
            <a:srgbClr val="B7CCE4"/>
          </a:solidFill>
          <a:ln w="12700">
            <a:solidFill>
              <a:srgbClr val="395E89"/>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9152" tIns="54576" rIns="109152" bIns="54576"/>
          <a:lstStyle/>
          <a:p>
            <a:pPr hangingPunct="1">
              <a:lnSpc>
                <a:spcPct val="100000"/>
              </a:lnSpc>
            </a:pPr>
            <a:r>
              <a:rPr lang="de-DE" altLang="de-DE" sz="1050" b="1" dirty="0">
                <a:solidFill>
                  <a:srgbClr val="000000"/>
                </a:solidFill>
                <a:latin typeface="Calibri" charset="0"/>
              </a:rPr>
              <a:t>010101010101010</a:t>
            </a:r>
          </a:p>
        </p:txBody>
      </p:sp>
      <p:sp>
        <p:nvSpPr>
          <p:cNvPr id="5" name="AutoShape 4" descr="Bildergebnis für B2FIND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791" y="2132856"/>
            <a:ext cx="1005937" cy="11666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0" name="Gruppieren 39"/>
          <p:cNvGrpSpPr/>
          <p:nvPr/>
        </p:nvGrpSpPr>
        <p:grpSpPr>
          <a:xfrm>
            <a:off x="3082215" y="4221087"/>
            <a:ext cx="1777817" cy="1317131"/>
            <a:chOff x="4254279" y="4077073"/>
            <a:chExt cx="1983257" cy="1485528"/>
          </a:xfrm>
        </p:grpSpPr>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54279" y="4077073"/>
              <a:ext cx="1983257" cy="1485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hteck 5"/>
            <p:cNvSpPr/>
            <p:nvPr/>
          </p:nvSpPr>
          <p:spPr>
            <a:xfrm>
              <a:off x="5148064" y="4994126"/>
              <a:ext cx="648072" cy="24170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de-DE" sz="1200" b="1" dirty="0" smtClean="0">
                  <a:solidFill>
                    <a:schemeClr val="tx1"/>
                  </a:solidFill>
                </a:rPr>
                <a:t>IAM</a:t>
              </a:r>
              <a:endParaRPr lang="en-GB" sz="1200" b="1" dirty="0">
                <a:solidFill>
                  <a:schemeClr val="tx1"/>
                </a:solidFill>
              </a:endParaRPr>
            </a:p>
          </p:txBody>
        </p:sp>
      </p:grpSp>
      <p:grpSp>
        <p:nvGrpSpPr>
          <p:cNvPr id="41" name="Gruppieren 40"/>
          <p:cNvGrpSpPr/>
          <p:nvPr/>
        </p:nvGrpSpPr>
        <p:grpSpPr>
          <a:xfrm>
            <a:off x="5378853" y="5063800"/>
            <a:ext cx="1065300" cy="1101504"/>
            <a:chOff x="3121723" y="4415728"/>
            <a:chExt cx="1065300" cy="1101504"/>
          </a:xfrm>
        </p:grpSpPr>
        <p:pic>
          <p:nvPicPr>
            <p:cNvPr id="45" name="Shape 610"/>
            <p:cNvPicPr preferRelativeResize="0"/>
            <p:nvPr/>
          </p:nvPicPr>
          <p:blipFill rotWithShape="1">
            <a:blip r:embed="rId5">
              <a:alphaModFix/>
            </a:blip>
            <a:srcRect/>
            <a:stretch/>
          </p:blipFill>
          <p:spPr>
            <a:xfrm>
              <a:off x="3121723" y="4415728"/>
              <a:ext cx="1065300" cy="859800"/>
            </a:xfrm>
            <a:prstGeom prst="rect">
              <a:avLst/>
            </a:prstGeom>
            <a:noFill/>
            <a:ln>
              <a:noFill/>
            </a:ln>
          </p:spPr>
        </p:pic>
        <p:sp>
          <p:nvSpPr>
            <p:cNvPr id="46" name="Rechteck 45"/>
            <p:cNvSpPr/>
            <p:nvPr/>
          </p:nvSpPr>
          <p:spPr>
            <a:xfrm>
              <a:off x="3262113" y="5275528"/>
              <a:ext cx="834406" cy="24170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de-DE" sz="1200" b="1" dirty="0" smtClean="0">
                  <a:solidFill>
                    <a:schemeClr val="tx1"/>
                  </a:solidFill>
                </a:rPr>
                <a:t>Data Hub</a:t>
              </a:r>
              <a:endParaRPr lang="en-GB" sz="1200" b="1" dirty="0">
                <a:solidFill>
                  <a:schemeClr val="tx1"/>
                </a:solidFill>
              </a:endParaRPr>
            </a:p>
          </p:txBody>
        </p:sp>
      </p:gr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64088" y="3608797"/>
            <a:ext cx="1052834" cy="12210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64759" y="2924944"/>
            <a:ext cx="1255713"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 name="AutoShape 12"/>
          <p:cNvSpPr>
            <a:spLocks noChangeArrowheads="1"/>
          </p:cNvSpPr>
          <p:nvPr/>
        </p:nvSpPr>
        <p:spPr bwMode="auto">
          <a:xfrm>
            <a:off x="2469887" y="5705128"/>
            <a:ext cx="764500" cy="653712"/>
          </a:xfrm>
          <a:prstGeom prst="cube">
            <a:avLst>
              <a:gd name="adj" fmla="val 25000"/>
            </a:avLst>
          </a:prstGeom>
          <a:solidFill>
            <a:srgbClr val="FF0000"/>
          </a:solidFill>
          <a:ln w="12700">
            <a:solidFill>
              <a:srgbClr val="395E89"/>
            </a:solidFill>
            <a:round/>
            <a:headEnd/>
            <a:tailEnd/>
          </a:ln>
          <a:effectLst/>
          <a:extLst/>
        </p:spPr>
        <p:txBody>
          <a:bodyPr lIns="109152" tIns="54576" rIns="109152" bIns="54576"/>
          <a:lstStyle/>
          <a:p>
            <a:pPr hangingPunct="1">
              <a:lnSpc>
                <a:spcPct val="100000"/>
              </a:lnSpc>
            </a:pPr>
            <a:r>
              <a:rPr lang="de-DE" altLang="de-DE" sz="1050" b="1" dirty="0">
                <a:solidFill>
                  <a:srgbClr val="000000"/>
                </a:solidFill>
                <a:latin typeface="Calibri" charset="0"/>
              </a:rPr>
              <a:t>010101010101010</a:t>
            </a:r>
          </a:p>
        </p:txBody>
      </p:sp>
      <p:sp>
        <p:nvSpPr>
          <p:cNvPr id="42" name="Abgerundetes Rechteck 41"/>
          <p:cNvSpPr/>
          <p:nvPr/>
        </p:nvSpPr>
        <p:spPr>
          <a:xfrm>
            <a:off x="460376" y="3043064"/>
            <a:ext cx="6194864" cy="3482280"/>
          </a:xfrm>
          <a:prstGeom prst="roundRect">
            <a:avLst/>
          </a:prstGeom>
          <a:noFill/>
          <a:ln w="38100">
            <a:solidFill>
              <a:srgbClr val="109EFF"/>
            </a:solidFill>
          </a:ln>
        </p:spPr>
        <p:style>
          <a:lnRef idx="1">
            <a:schemeClr val="accent1"/>
          </a:lnRef>
          <a:fillRef idx="3">
            <a:schemeClr val="accent1"/>
          </a:fillRef>
          <a:effectRef idx="2">
            <a:schemeClr val="accent1"/>
          </a:effectRef>
          <a:fontRef idx="minor">
            <a:schemeClr val="lt1"/>
          </a:fontRef>
        </p:style>
        <p:txBody>
          <a:bodyPr rtlCol="0" anchor="t" anchorCtr="0"/>
          <a:lstStyle/>
          <a:p>
            <a:pPr algn="ctr"/>
            <a:r>
              <a:rPr lang="de-DE" sz="2800" dirty="0" err="1" smtClean="0">
                <a:solidFill>
                  <a:schemeClr val="tx1"/>
                </a:solidFill>
                <a:latin typeface="Aharoni" panose="02010803020104030203" pitchFamily="2" charset="-79"/>
                <a:cs typeface="Aharoni" panose="02010803020104030203" pitchFamily="2" charset="-79"/>
              </a:rPr>
              <a:t>E</a:t>
            </a:r>
            <a:r>
              <a:rPr lang="de-DE" sz="2800" dirty="0" err="1" smtClean="0">
                <a:solidFill>
                  <a:schemeClr val="tx2">
                    <a:lumMod val="60000"/>
                    <a:lumOff val="40000"/>
                  </a:schemeClr>
                </a:solidFill>
                <a:latin typeface="Aharoni" panose="02010803020104030203" pitchFamily="2" charset="-79"/>
                <a:cs typeface="Aharoni" panose="02010803020104030203" pitchFamily="2" charset="-79"/>
              </a:rPr>
              <a:t>O</a:t>
            </a:r>
            <a:r>
              <a:rPr lang="de-DE" sz="2800" dirty="0" err="1" smtClean="0">
                <a:solidFill>
                  <a:schemeClr val="tx1"/>
                </a:solidFill>
                <a:latin typeface="Aharoni" panose="02010803020104030203" pitchFamily="2" charset="-79"/>
                <a:cs typeface="Aharoni" panose="02010803020104030203" pitchFamily="2" charset="-79"/>
              </a:rPr>
              <a:t>SC</a:t>
            </a:r>
            <a:r>
              <a:rPr lang="de-DE" dirty="0" err="1" smtClean="0">
                <a:solidFill>
                  <a:schemeClr val="tx2">
                    <a:lumMod val="60000"/>
                    <a:lumOff val="40000"/>
                  </a:schemeClr>
                </a:solidFill>
                <a:latin typeface="Aharoni" panose="02010803020104030203" pitchFamily="2" charset="-79"/>
                <a:cs typeface="Aharoni" panose="02010803020104030203" pitchFamily="2" charset="-79"/>
              </a:rPr>
              <a:t>hub</a:t>
            </a:r>
            <a:endParaRPr lang="en-GB" dirty="0">
              <a:solidFill>
                <a:schemeClr val="tx2">
                  <a:lumMod val="60000"/>
                  <a:lumOff val="40000"/>
                </a:schemeClr>
              </a:solidFill>
              <a:latin typeface="Aharoni" panose="02010803020104030203" pitchFamily="2" charset="-79"/>
              <a:cs typeface="Aharoni" panose="02010803020104030203" pitchFamily="2" charset="-79"/>
            </a:endParaRPr>
          </a:p>
        </p:txBody>
      </p:sp>
      <p:cxnSp>
        <p:nvCxnSpPr>
          <p:cNvPr id="51" name="Gekrümmte Verbindung 50"/>
          <p:cNvCxnSpPr>
            <a:stCxn id="31" idx="3"/>
            <a:endCxn id="49" idx="0"/>
          </p:cNvCxnSpPr>
          <p:nvPr/>
        </p:nvCxnSpPr>
        <p:spPr>
          <a:xfrm>
            <a:off x="2267744" y="1632617"/>
            <a:ext cx="666107" cy="4072511"/>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pic>
        <p:nvPicPr>
          <p:cNvPr id="52" name="Picture 7" descr="C:\Users\Heinrich Widmann\AppData\Local\Microsoft\Windows\Temporary Internet Files\Content.IE5\YF07JK7X\neoguiri-Barrier[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324192" y="4437112"/>
            <a:ext cx="1095680" cy="109568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55776" y="1258521"/>
            <a:ext cx="1002219" cy="11623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4" name="AutoShape 12"/>
          <p:cNvSpPr>
            <a:spLocks noChangeArrowheads="1"/>
          </p:cNvSpPr>
          <p:nvPr/>
        </p:nvSpPr>
        <p:spPr bwMode="auto">
          <a:xfrm>
            <a:off x="5104472" y="3806133"/>
            <a:ext cx="516256" cy="541878"/>
          </a:xfrm>
          <a:prstGeom prst="cube">
            <a:avLst>
              <a:gd name="adj" fmla="val 25000"/>
            </a:avLst>
          </a:prstGeom>
          <a:solidFill>
            <a:srgbClr val="FF0000"/>
          </a:solidFill>
          <a:ln w="12700">
            <a:solidFill>
              <a:srgbClr val="395E89"/>
            </a:solidFill>
            <a:round/>
            <a:headEnd/>
            <a:tailEnd/>
          </a:ln>
          <a:effectLst/>
          <a:extLst/>
        </p:spPr>
        <p:txBody>
          <a:bodyPr lIns="109152" tIns="54576" rIns="109152" bIns="54576"/>
          <a:lstStyle/>
          <a:p>
            <a:pPr hangingPunct="1">
              <a:lnSpc>
                <a:spcPct val="100000"/>
              </a:lnSpc>
            </a:pPr>
            <a:r>
              <a:rPr lang="de-DE" altLang="de-DE" sz="1050" b="1" dirty="0" smtClean="0">
                <a:solidFill>
                  <a:srgbClr val="000000"/>
                </a:solidFill>
                <a:latin typeface="Calibri" charset="0"/>
              </a:rPr>
              <a:t>1010</a:t>
            </a:r>
            <a:endParaRPr lang="de-DE" altLang="de-DE" sz="1050" b="1" dirty="0">
              <a:solidFill>
                <a:srgbClr val="000000"/>
              </a:solidFill>
              <a:latin typeface="Calibri" charset="0"/>
            </a:endParaRPr>
          </a:p>
        </p:txBody>
      </p:sp>
      <p:cxnSp>
        <p:nvCxnSpPr>
          <p:cNvPr id="56" name="Gekrümmte Verbindung 55"/>
          <p:cNvCxnSpPr>
            <a:stCxn id="31" idx="3"/>
            <a:endCxn id="33" idx="2"/>
          </p:cNvCxnSpPr>
          <p:nvPr/>
        </p:nvCxnSpPr>
        <p:spPr>
          <a:xfrm>
            <a:off x="2267744" y="1632617"/>
            <a:ext cx="5572204" cy="4481245"/>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Gekrümmte Verbindung 58"/>
          <p:cNvCxnSpPr>
            <a:stCxn id="49" idx="5"/>
            <a:endCxn id="54" idx="2"/>
          </p:cNvCxnSpPr>
          <p:nvPr/>
        </p:nvCxnSpPr>
        <p:spPr>
          <a:xfrm flipV="1">
            <a:off x="3234387" y="4141604"/>
            <a:ext cx="1870085" cy="1808666"/>
          </a:xfrm>
          <a:prstGeom prst="curvedConnector3">
            <a:avLst>
              <a:gd name="adj1" fmla="val 50000"/>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3" name="AutoShape 12"/>
          <p:cNvSpPr>
            <a:spLocks noChangeArrowheads="1"/>
          </p:cNvSpPr>
          <p:nvPr/>
        </p:nvSpPr>
        <p:spPr bwMode="auto">
          <a:xfrm>
            <a:off x="7466181" y="3158061"/>
            <a:ext cx="516256" cy="541878"/>
          </a:xfrm>
          <a:prstGeom prst="cube">
            <a:avLst>
              <a:gd name="adj" fmla="val 25000"/>
            </a:avLst>
          </a:prstGeom>
          <a:solidFill>
            <a:srgbClr val="FF0000"/>
          </a:solidFill>
          <a:ln w="12700">
            <a:solidFill>
              <a:srgbClr val="395E89"/>
            </a:solidFill>
            <a:round/>
            <a:headEnd/>
            <a:tailEnd/>
          </a:ln>
          <a:effectLst/>
          <a:extLst/>
        </p:spPr>
        <p:txBody>
          <a:bodyPr lIns="109152" tIns="54576" rIns="109152" bIns="54576"/>
          <a:lstStyle/>
          <a:p>
            <a:pPr hangingPunct="1">
              <a:lnSpc>
                <a:spcPct val="100000"/>
              </a:lnSpc>
            </a:pPr>
            <a:r>
              <a:rPr lang="de-DE" altLang="de-DE" sz="1050" b="1" dirty="0" smtClean="0">
                <a:solidFill>
                  <a:srgbClr val="000000"/>
                </a:solidFill>
                <a:latin typeface="Calibri" charset="0"/>
              </a:rPr>
              <a:t>01AB</a:t>
            </a:r>
            <a:endParaRPr lang="de-DE" altLang="de-DE" sz="1050" b="1" dirty="0">
              <a:solidFill>
                <a:srgbClr val="000000"/>
              </a:solidFill>
              <a:latin typeface="Calibri" charset="0"/>
            </a:endParaRPr>
          </a:p>
        </p:txBody>
      </p:sp>
      <p:cxnSp>
        <p:nvCxnSpPr>
          <p:cNvPr id="64" name="Gekrümmte Verbindung 63"/>
          <p:cNvCxnSpPr>
            <a:stCxn id="54" idx="5"/>
            <a:endCxn id="63" idx="2"/>
          </p:cNvCxnSpPr>
          <p:nvPr/>
        </p:nvCxnSpPr>
        <p:spPr>
          <a:xfrm flipV="1">
            <a:off x="5620728" y="3493532"/>
            <a:ext cx="1845453" cy="519008"/>
          </a:xfrm>
          <a:prstGeom prst="curvedConnector3">
            <a:avLst>
              <a:gd name="adj1" fmla="val 50000"/>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7" name="AutoShape 12"/>
          <p:cNvSpPr>
            <a:spLocks noChangeArrowheads="1"/>
          </p:cNvSpPr>
          <p:nvPr/>
        </p:nvSpPr>
        <p:spPr bwMode="auto">
          <a:xfrm>
            <a:off x="3526123" y="1329261"/>
            <a:ext cx="516256" cy="541878"/>
          </a:xfrm>
          <a:prstGeom prst="cube">
            <a:avLst>
              <a:gd name="adj" fmla="val 25000"/>
            </a:avLst>
          </a:prstGeom>
          <a:solidFill>
            <a:schemeClr val="accent5">
              <a:lumMod val="60000"/>
              <a:lumOff val="40000"/>
            </a:schemeClr>
          </a:solidFill>
          <a:ln w="12700">
            <a:solidFill>
              <a:srgbClr val="395E89"/>
            </a:solidFill>
            <a:round/>
            <a:headEnd/>
            <a:tailEnd/>
          </a:ln>
          <a:effectLst/>
          <a:extLst/>
        </p:spPr>
        <p:txBody>
          <a:bodyPr lIns="109152" tIns="54576" rIns="109152" bIns="54576"/>
          <a:lstStyle/>
          <a:p>
            <a:pPr hangingPunct="1">
              <a:lnSpc>
                <a:spcPct val="100000"/>
              </a:lnSpc>
            </a:pPr>
            <a:r>
              <a:rPr lang="de-DE" altLang="de-DE" sz="1050" b="1" dirty="0" smtClean="0">
                <a:solidFill>
                  <a:srgbClr val="000000"/>
                </a:solidFill>
                <a:latin typeface="Calibri" charset="0"/>
              </a:rPr>
              <a:t>XYXY</a:t>
            </a:r>
            <a:endParaRPr lang="de-DE" altLang="de-DE" sz="1050" b="1" dirty="0">
              <a:solidFill>
                <a:srgbClr val="000000"/>
              </a:solidFill>
              <a:latin typeface="Calibri" charset="0"/>
            </a:endParaRPr>
          </a:p>
        </p:txBody>
      </p:sp>
      <p:cxnSp>
        <p:nvCxnSpPr>
          <p:cNvPr id="68" name="Gekrümmte Verbindung 67"/>
          <p:cNvCxnSpPr>
            <a:stCxn id="1032" idx="0"/>
            <a:endCxn id="67" idx="5"/>
          </p:cNvCxnSpPr>
          <p:nvPr/>
        </p:nvCxnSpPr>
        <p:spPr>
          <a:xfrm rot="16200000" flipV="1">
            <a:off x="5422860" y="155187"/>
            <a:ext cx="1389276" cy="4150237"/>
          </a:xfrm>
          <a:prstGeom prst="curvedConnector2">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76" name="Picture 7" descr="C:\Users\Heinrich Widmann\AppData\Local\Microsoft\Windows\Temporary Internet Files\Content.IE5\YF07JK7X\neoguiri-Barrier[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251366" y="4221088"/>
            <a:ext cx="1095680" cy="1095680"/>
          </a:xfrm>
          <a:prstGeom prst="rect">
            <a:avLst/>
          </a:prstGeom>
          <a:noFill/>
          <a:extLst>
            <a:ext uri="{909E8E84-426E-40DD-AFC4-6F175D3DCCD1}">
              <a14:hiddenFill xmlns:a14="http://schemas.microsoft.com/office/drawing/2010/main">
                <a:solidFill>
                  <a:srgbClr val="FFFFFF"/>
                </a:solidFill>
              </a14:hiddenFill>
            </a:ext>
          </a:extLst>
        </p:spPr>
      </p:pic>
      <p:sp>
        <p:nvSpPr>
          <p:cNvPr id="77" name="AutoShape 12"/>
          <p:cNvSpPr>
            <a:spLocks noChangeArrowheads="1"/>
          </p:cNvSpPr>
          <p:nvPr/>
        </p:nvSpPr>
        <p:spPr bwMode="auto">
          <a:xfrm>
            <a:off x="5999960" y="4903346"/>
            <a:ext cx="516256" cy="541878"/>
          </a:xfrm>
          <a:prstGeom prst="cube">
            <a:avLst>
              <a:gd name="adj" fmla="val 25000"/>
            </a:avLst>
          </a:prstGeom>
          <a:solidFill>
            <a:srgbClr val="FF0000"/>
          </a:solidFill>
          <a:ln w="12700">
            <a:solidFill>
              <a:srgbClr val="395E89"/>
            </a:solidFill>
            <a:round/>
            <a:headEnd/>
            <a:tailEnd/>
          </a:ln>
          <a:effectLst/>
          <a:extLst/>
        </p:spPr>
        <p:txBody>
          <a:bodyPr lIns="109152" tIns="54576" rIns="109152" bIns="54576"/>
          <a:lstStyle/>
          <a:p>
            <a:pPr hangingPunct="1">
              <a:lnSpc>
                <a:spcPct val="100000"/>
              </a:lnSpc>
            </a:pPr>
            <a:r>
              <a:rPr lang="de-DE" altLang="de-DE" sz="1050" b="1" dirty="0" smtClean="0">
                <a:solidFill>
                  <a:srgbClr val="000000"/>
                </a:solidFill>
                <a:latin typeface="Calibri" charset="0"/>
              </a:rPr>
              <a:t>ABBA</a:t>
            </a:r>
            <a:endParaRPr lang="de-DE" altLang="de-DE" sz="1050" b="1" dirty="0">
              <a:solidFill>
                <a:srgbClr val="000000"/>
              </a:solidFill>
              <a:latin typeface="Calibri" charset="0"/>
            </a:endParaRPr>
          </a:p>
        </p:txBody>
      </p:sp>
      <p:cxnSp>
        <p:nvCxnSpPr>
          <p:cNvPr id="78" name="Gekrümmte Verbindung 77"/>
          <p:cNvCxnSpPr>
            <a:stCxn id="33" idx="0"/>
            <a:endCxn id="77" idx="5"/>
          </p:cNvCxnSpPr>
          <p:nvPr/>
        </p:nvCxnSpPr>
        <p:spPr>
          <a:xfrm rot="16200000" flipV="1">
            <a:off x="7112295" y="4513675"/>
            <a:ext cx="595539" cy="1787696"/>
          </a:xfrm>
          <a:prstGeom prst="curvedConnector2">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2" name="Gekrümmte Verbindung 81"/>
          <p:cNvCxnSpPr>
            <a:stCxn id="77" idx="0"/>
            <a:endCxn id="63" idx="2"/>
          </p:cNvCxnSpPr>
          <p:nvPr/>
        </p:nvCxnSpPr>
        <p:spPr>
          <a:xfrm rot="5400000" flipH="1" flipV="1">
            <a:off x="6189493" y="3626659"/>
            <a:ext cx="1409814" cy="1143561"/>
          </a:xfrm>
          <a:prstGeom prst="curvedConnector2">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7" name="Flussdiagramm: Magnetplattenspeicher 36"/>
          <p:cNvSpPr/>
          <p:nvPr/>
        </p:nvSpPr>
        <p:spPr>
          <a:xfrm>
            <a:off x="2174720" y="5445224"/>
            <a:ext cx="1898516" cy="1044849"/>
          </a:xfrm>
          <a:prstGeom prst="flowChartMagneticDisk">
            <a:avLst/>
          </a:prstGeom>
          <a:noFill/>
          <a:ln w="12700" cap="flat" cmpd="sng" algn="ctr">
            <a:solidFill>
              <a:srgbClr val="9E8E5C">
                <a:shade val="50000"/>
              </a:srgbClr>
            </a:solidFill>
            <a:prstDash val="solid"/>
          </a:ln>
          <a:effectLst/>
        </p:spPr>
        <p:txBody>
          <a:bodyPr/>
          <a:lstStyle/>
          <a:p>
            <a:pPr defTabSz="1091533">
              <a:lnSpc>
                <a:spcPct val="150000"/>
              </a:lnSpc>
              <a:defRPr/>
            </a:pPr>
            <a:endParaRPr lang="en-GB" altLang="en-US" sz="1600" kern="0" dirty="0">
              <a:solidFill>
                <a:prstClr val="black"/>
              </a:solidFill>
              <a:latin typeface="Arial" charset="0"/>
              <a:cs typeface="Arial" charset="0"/>
            </a:endParaRPr>
          </a:p>
        </p:txBody>
      </p:sp>
      <p:sp>
        <p:nvSpPr>
          <p:cNvPr id="38" name="Flussdiagramm: Magnetplattenspeicher 37"/>
          <p:cNvSpPr/>
          <p:nvPr/>
        </p:nvSpPr>
        <p:spPr>
          <a:xfrm>
            <a:off x="6849948" y="5170445"/>
            <a:ext cx="1898516" cy="1282891"/>
          </a:xfrm>
          <a:prstGeom prst="flowChartMagneticDisk">
            <a:avLst/>
          </a:prstGeom>
          <a:noFill/>
          <a:ln w="12700" cap="flat" cmpd="sng" algn="ctr">
            <a:solidFill>
              <a:srgbClr val="9E8E5C">
                <a:shade val="50000"/>
              </a:srgbClr>
            </a:solidFill>
            <a:prstDash val="solid"/>
          </a:ln>
          <a:effectLst/>
        </p:spPr>
        <p:txBody>
          <a:bodyPr/>
          <a:lstStyle/>
          <a:p>
            <a:pPr defTabSz="1091533">
              <a:lnSpc>
                <a:spcPct val="150000"/>
              </a:lnSpc>
              <a:defRPr/>
            </a:pPr>
            <a:endParaRPr lang="en-GB" altLang="en-US" sz="1600" kern="0" dirty="0">
              <a:solidFill>
                <a:prstClr val="black"/>
              </a:solidFill>
              <a:latin typeface="Arial" charset="0"/>
              <a:cs typeface="Arial" charset="0"/>
            </a:endParaRPr>
          </a:p>
        </p:txBody>
      </p:sp>
    </p:spTree>
    <p:extLst>
      <p:ext uri="{BB962C8B-B14F-4D97-AF65-F5344CB8AC3E}">
        <p14:creationId xmlns:p14="http://schemas.microsoft.com/office/powerpoint/2010/main" val="1864143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63" grpId="0" animBg="1"/>
      <p:bldP spid="67" grpId="0" animBg="1"/>
      <p:bldP spid="77" grpId="0" animBg="1"/>
      <p:bldP spid="37" grpId="0" animBg="1"/>
      <p:bldP spid="3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8545AC-5ECA-49BB-A8E4-9C9F78F98057}"/>
              </a:ext>
            </a:extLst>
          </p:cNvPr>
          <p:cNvSpPr>
            <a:spLocks noGrp="1"/>
          </p:cNvSpPr>
          <p:nvPr>
            <p:ph type="title"/>
          </p:nvPr>
        </p:nvSpPr>
        <p:spPr/>
        <p:txBody>
          <a:bodyPr/>
          <a:lstStyle/>
          <a:p>
            <a:r>
              <a:rPr lang="en-US" dirty="0" smtClean="0"/>
              <a:t>T6.1 </a:t>
            </a:r>
            <a:r>
              <a:rPr lang="en-US" dirty="0"/>
              <a:t>Work Plan PM01-PM12</a:t>
            </a:r>
          </a:p>
        </p:txBody>
      </p:sp>
      <p:sp>
        <p:nvSpPr>
          <p:cNvPr id="3" name="Slide Number Placeholder 2">
            <a:extLst>
              <a:ext uri="{FF2B5EF4-FFF2-40B4-BE49-F238E27FC236}">
                <a16:creationId xmlns:a16="http://schemas.microsoft.com/office/drawing/2014/main" xmlns="" id="{C81149C2-24A4-4EF8-B766-34C49B7C5D7E}"/>
              </a:ext>
            </a:extLst>
          </p:cNvPr>
          <p:cNvSpPr>
            <a:spLocks noGrp="1"/>
          </p:cNvSpPr>
          <p:nvPr>
            <p:ph type="sldNum" sz="quarter" idx="12"/>
          </p:nvPr>
        </p:nvSpPr>
        <p:spPr/>
        <p:txBody>
          <a:bodyPr/>
          <a:lstStyle/>
          <a:p>
            <a:fld id="{B6F15528-21DE-4FAA-801E-634DDDAF4B2B}" type="slidenum">
              <a:rPr lang="en-US" smtClean="0"/>
              <a:pPr/>
              <a:t>6</a:t>
            </a:fld>
            <a:endParaRPr lang="en-US" dirty="0"/>
          </a:p>
        </p:txBody>
      </p:sp>
      <p:sp>
        <p:nvSpPr>
          <p:cNvPr id="4" name="Date Placeholder 3">
            <a:extLst>
              <a:ext uri="{FF2B5EF4-FFF2-40B4-BE49-F238E27FC236}">
                <a16:creationId xmlns:a16="http://schemas.microsoft.com/office/drawing/2014/main" xmlns="" id="{2A2355C2-DB76-4124-A400-C1F1C3493699}"/>
              </a:ext>
            </a:extLst>
          </p:cNvPr>
          <p:cNvSpPr>
            <a:spLocks noGrp="1"/>
          </p:cNvSpPr>
          <p:nvPr>
            <p:ph type="dt" sz="half" idx="10"/>
          </p:nvPr>
        </p:nvSpPr>
        <p:spPr/>
        <p:txBody>
          <a:bodyPr/>
          <a:lstStyle/>
          <a:p>
            <a:fld id="{DE7269ED-CDE4-4088-9AF4-A8C6ECB427F4}" type="datetime1">
              <a:rPr lang="en-US" smtClean="0"/>
              <a:t>1/17/2018</a:t>
            </a:fld>
            <a:endParaRPr lang="en-US" dirty="0"/>
          </a:p>
        </p:txBody>
      </p:sp>
      <p:graphicFrame>
        <p:nvGraphicFramePr>
          <p:cNvPr id="7" name="Table 6">
            <a:extLst>
              <a:ext uri="{FF2B5EF4-FFF2-40B4-BE49-F238E27FC236}">
                <a16:creationId xmlns:a16="http://schemas.microsoft.com/office/drawing/2014/main" xmlns="" id="{E9BE7FFB-C2F5-4687-9F23-74C6F42BAD47}"/>
              </a:ext>
            </a:extLst>
          </p:cNvPr>
          <p:cNvGraphicFramePr>
            <a:graphicFrameLocks noGrp="1"/>
          </p:cNvGraphicFramePr>
          <p:nvPr>
            <p:extLst>
              <p:ext uri="{D42A27DB-BD31-4B8C-83A1-F6EECF244321}">
                <p14:modId xmlns:p14="http://schemas.microsoft.com/office/powerpoint/2010/main" val="2982674505"/>
              </p:ext>
            </p:extLst>
          </p:nvPr>
        </p:nvGraphicFramePr>
        <p:xfrm>
          <a:off x="251520" y="1268760"/>
          <a:ext cx="8673504" cy="6267931"/>
        </p:xfrm>
        <a:graphic>
          <a:graphicData uri="http://schemas.openxmlformats.org/drawingml/2006/table">
            <a:tbl>
              <a:tblPr firstRow="1" bandRow="1">
                <a:tableStyleId>{5C22544A-7EE6-4342-B048-85BDC9FD1C3A}</a:tableStyleId>
              </a:tblPr>
              <a:tblGrid>
                <a:gridCol w="792088">
                  <a:extLst>
                    <a:ext uri="{9D8B030D-6E8A-4147-A177-3AD203B41FA5}">
                      <a16:colId xmlns:a16="http://schemas.microsoft.com/office/drawing/2014/main" xmlns="" val="396014078"/>
                    </a:ext>
                  </a:extLst>
                </a:gridCol>
                <a:gridCol w="2448272">
                  <a:extLst>
                    <a:ext uri="{9D8B030D-6E8A-4147-A177-3AD203B41FA5}">
                      <a16:colId xmlns:a16="http://schemas.microsoft.com/office/drawing/2014/main" xmlns="" val="3289801143"/>
                    </a:ext>
                  </a:extLst>
                </a:gridCol>
                <a:gridCol w="1152128">
                  <a:extLst>
                    <a:ext uri="{9D8B030D-6E8A-4147-A177-3AD203B41FA5}">
                      <a16:colId xmlns:a16="http://schemas.microsoft.com/office/drawing/2014/main" xmlns="" val="2154947426"/>
                    </a:ext>
                  </a:extLst>
                </a:gridCol>
                <a:gridCol w="936104">
                  <a:extLst>
                    <a:ext uri="{9D8B030D-6E8A-4147-A177-3AD203B41FA5}">
                      <a16:colId xmlns:a16="http://schemas.microsoft.com/office/drawing/2014/main" xmlns="" val="1336833496"/>
                    </a:ext>
                  </a:extLst>
                </a:gridCol>
                <a:gridCol w="936104">
                  <a:extLst>
                    <a:ext uri="{9D8B030D-6E8A-4147-A177-3AD203B41FA5}">
                      <a16:colId xmlns:a16="http://schemas.microsoft.com/office/drawing/2014/main" xmlns="" val="1554182558"/>
                    </a:ext>
                  </a:extLst>
                </a:gridCol>
                <a:gridCol w="1656184">
                  <a:extLst>
                    <a:ext uri="{9D8B030D-6E8A-4147-A177-3AD203B41FA5}">
                      <a16:colId xmlns:a16="http://schemas.microsoft.com/office/drawing/2014/main" xmlns="" val="3286053786"/>
                    </a:ext>
                  </a:extLst>
                </a:gridCol>
                <a:gridCol w="752624">
                  <a:extLst>
                    <a:ext uri="{9D8B030D-6E8A-4147-A177-3AD203B41FA5}">
                      <a16:colId xmlns:a16="http://schemas.microsoft.com/office/drawing/2014/main" xmlns="" val="3921698263"/>
                    </a:ext>
                  </a:extLst>
                </a:gridCol>
              </a:tblGrid>
              <a:tr h="507211">
                <a:tc>
                  <a:txBody>
                    <a:bodyPr/>
                    <a:lstStyle/>
                    <a:p>
                      <a:r>
                        <a:rPr lang="en-US" sz="1600" dirty="0"/>
                        <a:t>Activity identifier</a:t>
                      </a:r>
                    </a:p>
                  </a:txBody>
                  <a:tcPr/>
                </a:tc>
                <a:tc>
                  <a:txBody>
                    <a:bodyPr/>
                    <a:lstStyle/>
                    <a:p>
                      <a:r>
                        <a:rPr lang="en-US" sz="1600" dirty="0"/>
                        <a:t>Task Name</a:t>
                      </a:r>
                    </a:p>
                  </a:txBody>
                  <a:tcPr/>
                </a:tc>
                <a:tc>
                  <a:txBody>
                    <a:bodyPr/>
                    <a:lstStyle/>
                    <a:p>
                      <a:r>
                        <a:rPr lang="en-US" sz="1600" dirty="0"/>
                        <a:t>Start date (mm/</a:t>
                      </a:r>
                      <a:r>
                        <a:rPr lang="en-US" sz="1600" dirty="0" err="1"/>
                        <a:t>yy</a:t>
                      </a:r>
                      <a:r>
                        <a:rPr lang="en-US" sz="1600" dirty="0"/>
                        <a:t>)</a:t>
                      </a:r>
                    </a:p>
                  </a:txBody>
                  <a:tcPr/>
                </a:tc>
                <a:tc>
                  <a:txBody>
                    <a:bodyPr/>
                    <a:lstStyle/>
                    <a:p>
                      <a:r>
                        <a:rPr lang="en-US" sz="1600" dirty="0"/>
                        <a:t>End date (mm/</a:t>
                      </a:r>
                      <a:r>
                        <a:rPr lang="en-US" sz="1600" dirty="0" err="1"/>
                        <a:t>yy</a:t>
                      </a:r>
                      <a:r>
                        <a:rPr lang="en-US" sz="1600" dirty="0"/>
                        <a:t>)</a:t>
                      </a:r>
                    </a:p>
                  </a:txBody>
                  <a:tcPr/>
                </a:tc>
                <a:tc>
                  <a:txBody>
                    <a:bodyPr/>
                    <a:lstStyle/>
                    <a:p>
                      <a:r>
                        <a:rPr lang="en-US" sz="1600" dirty="0"/>
                        <a:t>Status</a:t>
                      </a:r>
                    </a:p>
                  </a:txBody>
                  <a:tcPr/>
                </a:tc>
                <a:tc>
                  <a:txBody>
                    <a:bodyPr/>
                    <a:lstStyle/>
                    <a:p>
                      <a:r>
                        <a:rPr lang="en-US" sz="1600" dirty="0"/>
                        <a:t>Dependencies</a:t>
                      </a:r>
                    </a:p>
                  </a:txBody>
                  <a:tcPr/>
                </a:tc>
                <a:tc>
                  <a:txBody>
                    <a:bodyPr/>
                    <a:lstStyle/>
                    <a:p>
                      <a:r>
                        <a:rPr lang="en-US" sz="1600" dirty="0"/>
                        <a:t>Issues</a:t>
                      </a:r>
                    </a:p>
                  </a:txBody>
                  <a:tcPr/>
                </a:tc>
                <a:extLst>
                  <a:ext uri="{0D108BD9-81ED-4DB2-BD59-A6C34878D82A}">
                    <a16:rowId xmlns:a16="http://schemas.microsoft.com/office/drawing/2014/main" xmlns="" val="2122478126"/>
                  </a:ext>
                </a:extLst>
              </a:tr>
              <a:tr h="507211">
                <a:tc>
                  <a:txBody>
                    <a:bodyPr/>
                    <a:lstStyle/>
                    <a:p>
                      <a:r>
                        <a:rPr lang="en-US" sz="1600" dirty="0" smtClean="0"/>
                        <a:t>6.1.1</a:t>
                      </a:r>
                      <a:endParaRPr lang="en-US" sz="1600" dirty="0"/>
                    </a:p>
                  </a:txBody>
                  <a:tcPr/>
                </a:tc>
                <a:tc>
                  <a:txBody>
                    <a:bodyPr/>
                    <a:lstStyle/>
                    <a:p>
                      <a:r>
                        <a:rPr lang="en-US" sz="1600" dirty="0" smtClean="0"/>
                        <a:t>Organize task </a:t>
                      </a:r>
                      <a:r>
                        <a:rPr lang="en-US" sz="1600" smtClean="0"/>
                        <a:t>internal cooperation : email </a:t>
                      </a:r>
                      <a:r>
                        <a:rPr lang="en-US" sz="1600" dirty="0" smtClean="0"/>
                        <a:t>list and regular </a:t>
                      </a:r>
                      <a:r>
                        <a:rPr lang="en-US" sz="1600" dirty="0" err="1" smtClean="0"/>
                        <a:t>telcos</a:t>
                      </a:r>
                      <a:endParaRPr lang="en-US" sz="1600" dirty="0"/>
                    </a:p>
                  </a:txBody>
                  <a:tcPr/>
                </a:tc>
                <a:tc>
                  <a:txBody>
                    <a:bodyPr/>
                    <a:lstStyle/>
                    <a:p>
                      <a:r>
                        <a:rPr lang="en-US" sz="1600" dirty="0"/>
                        <a:t>01/18</a:t>
                      </a:r>
                    </a:p>
                  </a:txBody>
                  <a:tcPr/>
                </a:tc>
                <a:tc>
                  <a:txBody>
                    <a:bodyPr/>
                    <a:lstStyle/>
                    <a:p>
                      <a:r>
                        <a:rPr lang="en-US" sz="1600" dirty="0" smtClean="0"/>
                        <a:t>02/18</a:t>
                      </a:r>
                      <a:endParaRPr lang="en-US" sz="1600" dirty="0"/>
                    </a:p>
                  </a:txBody>
                  <a:tcPr/>
                </a:tc>
                <a:tc>
                  <a:txBody>
                    <a:bodyPr/>
                    <a:lstStyle/>
                    <a:p>
                      <a:r>
                        <a:rPr lang="en-US" sz="1600" dirty="0" smtClean="0"/>
                        <a:t>Open</a:t>
                      </a:r>
                      <a:endParaRPr lang="en-US" sz="1600" dirty="0"/>
                    </a:p>
                  </a:txBody>
                  <a:tcPr/>
                </a:tc>
                <a:tc>
                  <a:txBody>
                    <a:bodyPr/>
                    <a:lstStyle/>
                    <a:p>
                      <a:r>
                        <a:rPr lang="en-US" sz="1600" dirty="0" smtClean="0"/>
                        <a:t>WP5.6</a:t>
                      </a:r>
                      <a:r>
                        <a:rPr lang="en-US" sz="1600" baseline="0" dirty="0" smtClean="0"/>
                        <a:t> </a:t>
                      </a:r>
                      <a:r>
                        <a:rPr lang="en-US" sz="1600" dirty="0" smtClean="0"/>
                        <a:t>Collaborative tools provided</a:t>
                      </a:r>
                      <a:r>
                        <a:rPr lang="en-US" sz="1600" baseline="0" dirty="0" smtClean="0"/>
                        <a:t> by </a:t>
                      </a:r>
                      <a:endParaRPr lang="en-US" sz="1600" dirty="0"/>
                    </a:p>
                  </a:txBody>
                  <a:tcPr/>
                </a:tc>
                <a:tc>
                  <a:txBody>
                    <a:bodyPr/>
                    <a:lstStyle/>
                    <a:p>
                      <a:endParaRPr lang="en-US" sz="1600" dirty="0"/>
                    </a:p>
                  </a:txBody>
                  <a:tcPr/>
                </a:tc>
                <a:extLst>
                  <a:ext uri="{0D108BD9-81ED-4DB2-BD59-A6C34878D82A}">
                    <a16:rowId xmlns:a16="http://schemas.microsoft.com/office/drawing/2014/main" xmlns="" val="4040239277"/>
                  </a:ext>
                </a:extLst>
              </a:tr>
              <a:tr h="507211">
                <a:tc>
                  <a:txBody>
                    <a:bodyPr/>
                    <a:lstStyle/>
                    <a:p>
                      <a:r>
                        <a:rPr lang="en-US" sz="1600" dirty="0" smtClean="0"/>
                        <a:t>6.1.2</a:t>
                      </a:r>
                      <a:endParaRPr lang="en-US" sz="1600" dirty="0"/>
                    </a:p>
                  </a:txBody>
                  <a:tcPr/>
                </a:tc>
                <a:tc>
                  <a:txBody>
                    <a:bodyPr/>
                    <a:lstStyle/>
                    <a:p>
                      <a:r>
                        <a:rPr lang="en-US" sz="1600" dirty="0" smtClean="0"/>
                        <a:t>First proposal</a:t>
                      </a:r>
                      <a:r>
                        <a:rPr lang="en-US" sz="1600" baseline="0" dirty="0" smtClean="0"/>
                        <a:t> for service portfolio </a:t>
                      </a:r>
                      <a:r>
                        <a:rPr lang="en-US" sz="1600" baseline="0" dirty="0" smtClean="0">
                          <a:sym typeface="Wingdings" panose="05000000000000000000" pitchFamily="2" charset="2"/>
                        </a:rPr>
                        <a:t> </a:t>
                      </a:r>
                      <a:r>
                        <a:rPr lang="en-US" sz="1600" baseline="0" dirty="0" smtClean="0"/>
                        <a:t>catalogue</a:t>
                      </a:r>
                      <a:endParaRPr lang="en-US" sz="1600" dirty="0"/>
                    </a:p>
                  </a:txBody>
                  <a:tcPr/>
                </a:tc>
                <a:tc>
                  <a:txBody>
                    <a:bodyPr/>
                    <a:lstStyle/>
                    <a:p>
                      <a:r>
                        <a:rPr lang="en-US" sz="1600" dirty="0"/>
                        <a:t>02/18</a:t>
                      </a:r>
                    </a:p>
                  </a:txBody>
                  <a:tcPr/>
                </a:tc>
                <a:tc>
                  <a:txBody>
                    <a:bodyPr/>
                    <a:lstStyle/>
                    <a:p>
                      <a:r>
                        <a:rPr lang="en-US" sz="1600" dirty="0" smtClean="0"/>
                        <a:t>11/18</a:t>
                      </a:r>
                      <a:endParaRPr lang="en-US" sz="1600" dirty="0"/>
                    </a:p>
                  </a:txBody>
                  <a:tcPr/>
                </a:tc>
                <a:tc>
                  <a:txBody>
                    <a:bodyPr/>
                    <a:lstStyle/>
                    <a:p>
                      <a:r>
                        <a:rPr lang="en-US" sz="1600" dirty="0"/>
                        <a:t>Ongoing</a:t>
                      </a:r>
                    </a:p>
                  </a:txBody>
                  <a:tcPr/>
                </a:tc>
                <a:tc>
                  <a:txBody>
                    <a:bodyPr/>
                    <a:lstStyle/>
                    <a:p>
                      <a:r>
                        <a:rPr lang="en-US" sz="1600" dirty="0" smtClean="0">
                          <a:sym typeface="Wingdings" panose="05000000000000000000" pitchFamily="2" charset="2"/>
                        </a:rPr>
                        <a:t> D6.1</a:t>
                      </a:r>
                      <a:r>
                        <a:rPr lang="en-US" sz="1600" baseline="0" dirty="0" smtClean="0">
                          <a:sym typeface="Wingdings" panose="05000000000000000000" pitchFamily="2" charset="2"/>
                        </a:rPr>
                        <a:t> (M11)</a:t>
                      </a:r>
                      <a:endParaRPr lang="en-US" sz="1600" dirty="0"/>
                    </a:p>
                  </a:txBody>
                  <a:tcPr/>
                </a:tc>
                <a:tc>
                  <a:txBody>
                    <a:bodyPr/>
                    <a:lstStyle/>
                    <a:p>
                      <a:endParaRPr lang="en-US" sz="1600" dirty="0"/>
                    </a:p>
                  </a:txBody>
                  <a:tcPr/>
                </a:tc>
                <a:extLst>
                  <a:ext uri="{0D108BD9-81ED-4DB2-BD59-A6C34878D82A}">
                    <a16:rowId xmlns:a16="http://schemas.microsoft.com/office/drawing/2014/main" xmlns="" val="4156177840"/>
                  </a:ext>
                </a:extLst>
              </a:tr>
              <a:tr h="507211">
                <a:tc>
                  <a:txBody>
                    <a:bodyPr/>
                    <a:lstStyle/>
                    <a:p>
                      <a:r>
                        <a:rPr lang="en-US" sz="1600" dirty="0" smtClean="0"/>
                        <a:t>6.1.3</a:t>
                      </a:r>
                      <a:endParaRPr lang="en-US" sz="1600" dirty="0"/>
                    </a:p>
                  </a:txBody>
                  <a:tcPr/>
                </a:tc>
                <a:tc>
                  <a:txBody>
                    <a:bodyPr/>
                    <a:lstStyle/>
                    <a:p>
                      <a:r>
                        <a:rPr lang="en-US" sz="1600" dirty="0" smtClean="0"/>
                        <a:t>Integration</a:t>
                      </a:r>
                      <a:r>
                        <a:rPr lang="en-US" sz="1600" baseline="0" dirty="0" smtClean="0"/>
                        <a:t> and Maintenance Plan</a:t>
                      </a:r>
                      <a:endParaRPr lang="en-US" sz="1600" dirty="0"/>
                    </a:p>
                  </a:txBody>
                  <a:tcPr/>
                </a:tc>
                <a:tc>
                  <a:txBody>
                    <a:bodyPr/>
                    <a:lstStyle/>
                    <a:p>
                      <a:r>
                        <a:rPr lang="en-US" sz="1600" dirty="0" smtClean="0"/>
                        <a:t>02/18</a:t>
                      </a:r>
                      <a:endParaRPr lang="en-US" sz="1600" dirty="0"/>
                    </a:p>
                  </a:txBody>
                  <a:tcPr/>
                </a:tc>
                <a:tc>
                  <a:txBody>
                    <a:bodyPr/>
                    <a:lstStyle/>
                    <a:p>
                      <a:r>
                        <a:rPr lang="en-US" sz="1600" dirty="0" smtClean="0"/>
                        <a:t>02/19</a:t>
                      </a:r>
                      <a:endParaRPr lang="en-US" sz="1600" dirty="0"/>
                    </a:p>
                  </a:txBody>
                  <a:tcPr/>
                </a:tc>
                <a:tc>
                  <a:txBody>
                    <a:bodyPr/>
                    <a:lstStyle/>
                    <a:p>
                      <a:r>
                        <a:rPr lang="en-US" sz="1600" dirty="0" smtClean="0"/>
                        <a:t>Open</a:t>
                      </a:r>
                      <a:endParaRPr lang="en-US" sz="1600" dirty="0"/>
                    </a:p>
                  </a:txBody>
                  <a:tcPr/>
                </a:tc>
                <a:tc>
                  <a:txBody>
                    <a:bodyPr/>
                    <a:lstStyle/>
                    <a:p>
                      <a:r>
                        <a:rPr lang="en-US" sz="1600" dirty="0" smtClean="0">
                          <a:sym typeface="Wingdings" panose="05000000000000000000" pitchFamily="2" charset="2"/>
                        </a:rPr>
                        <a:t> D6.2 (M14)</a:t>
                      </a:r>
                      <a:endParaRPr lang="en-US" sz="1600" dirty="0"/>
                    </a:p>
                  </a:txBody>
                  <a:tcPr/>
                </a:tc>
                <a:tc>
                  <a:txBody>
                    <a:bodyPr/>
                    <a:lstStyle/>
                    <a:p>
                      <a:endParaRPr lang="en-US" sz="1600" dirty="0"/>
                    </a:p>
                  </a:txBody>
                  <a:tcPr/>
                </a:tc>
              </a:tr>
              <a:tr h="507211">
                <a:tc>
                  <a:txBody>
                    <a:bodyPr/>
                    <a:lstStyle/>
                    <a:p>
                      <a:r>
                        <a:rPr lang="en-US" sz="1600" dirty="0" smtClean="0"/>
                        <a:t>6.1.4</a:t>
                      </a:r>
                      <a:endParaRPr lang="en-US" sz="1600" dirty="0"/>
                    </a:p>
                  </a:txBody>
                  <a:tcPr/>
                </a:tc>
                <a:tc>
                  <a:txBody>
                    <a:bodyPr/>
                    <a:lstStyle/>
                    <a:p>
                      <a:r>
                        <a:rPr lang="en-US" sz="1600" dirty="0" smtClean="0"/>
                        <a:t>Define ‘Quality</a:t>
                      </a:r>
                      <a:r>
                        <a:rPr lang="en-US" sz="1600" baseline="0" dirty="0" smtClean="0"/>
                        <a:t> Metrics’ and ‘Key Exploitable results’</a:t>
                      </a:r>
                      <a:endParaRPr lang="en-US" sz="1600" dirty="0"/>
                    </a:p>
                  </a:txBody>
                  <a:tcPr/>
                </a:tc>
                <a:tc>
                  <a:txBody>
                    <a:bodyPr/>
                    <a:lstStyle/>
                    <a:p>
                      <a:r>
                        <a:rPr lang="en-US" sz="1600" dirty="0" smtClean="0"/>
                        <a:t>02/18</a:t>
                      </a:r>
                      <a:endParaRPr lang="en-US" sz="1600" dirty="0"/>
                    </a:p>
                  </a:txBody>
                  <a:tcPr/>
                </a:tc>
                <a:tc>
                  <a:txBody>
                    <a:bodyPr/>
                    <a:lstStyle/>
                    <a:p>
                      <a:r>
                        <a:rPr lang="en-US" sz="1600" dirty="0" smtClean="0"/>
                        <a:t>08/18</a:t>
                      </a:r>
                      <a:endParaRPr lang="en-US" sz="1600" dirty="0"/>
                    </a:p>
                  </a:txBody>
                  <a:tcPr/>
                </a:tc>
                <a:tc>
                  <a:txBody>
                    <a:bodyPr/>
                    <a:lstStyle/>
                    <a:p>
                      <a:r>
                        <a:rPr lang="en-US" sz="1600" dirty="0" smtClean="0"/>
                        <a:t>Planned</a:t>
                      </a:r>
                      <a:endParaRPr lang="en-US" sz="1600" dirty="0"/>
                    </a:p>
                  </a:txBody>
                  <a:tcPr/>
                </a:tc>
                <a:tc>
                  <a:txBody>
                    <a:bodyPr/>
                    <a:lstStyle/>
                    <a:p>
                      <a:endParaRPr lang="en-US" sz="1600" dirty="0"/>
                    </a:p>
                  </a:txBody>
                  <a:tcPr/>
                </a:tc>
                <a:tc>
                  <a:txBody>
                    <a:bodyPr/>
                    <a:lstStyle/>
                    <a:p>
                      <a:endParaRPr lang="en-US" sz="1600" dirty="0"/>
                    </a:p>
                  </a:txBody>
                  <a:tcPr/>
                </a:tc>
              </a:tr>
              <a:tr h="507211">
                <a:tc>
                  <a:txBody>
                    <a:bodyPr/>
                    <a:lstStyle/>
                    <a:p>
                      <a:r>
                        <a:rPr lang="en-US" sz="1600" dirty="0" smtClean="0"/>
                        <a:t>6.1.5</a:t>
                      </a:r>
                      <a:endParaRPr lang="en-US" sz="1600" dirty="0"/>
                    </a:p>
                  </a:txBody>
                  <a:tcPr/>
                </a:tc>
                <a:tc>
                  <a:txBody>
                    <a:bodyPr/>
                    <a:lstStyle/>
                    <a:p>
                      <a:r>
                        <a:rPr lang="en-US" sz="1600" dirty="0" smtClean="0"/>
                        <a:t>Collect and index MD from data</a:t>
                      </a:r>
                      <a:r>
                        <a:rPr lang="en-US" sz="1600" baseline="0" dirty="0" smtClean="0"/>
                        <a:t> stores (EGI hub, B2SAFE) in B2FIND </a:t>
                      </a:r>
                      <a:endParaRPr lang="en-US" sz="1600" dirty="0"/>
                    </a:p>
                  </a:txBody>
                  <a:tcPr/>
                </a:tc>
                <a:tc>
                  <a:txBody>
                    <a:bodyPr/>
                    <a:lstStyle/>
                    <a:p>
                      <a:r>
                        <a:rPr lang="en-US" sz="1600" dirty="0" smtClean="0"/>
                        <a:t>03/18</a:t>
                      </a:r>
                      <a:endParaRPr lang="en-US" sz="1600" dirty="0"/>
                    </a:p>
                  </a:txBody>
                  <a:tcPr/>
                </a:tc>
                <a:tc>
                  <a:txBody>
                    <a:bodyPr/>
                    <a:lstStyle/>
                    <a:p>
                      <a:endParaRPr lang="en-US" sz="1600"/>
                    </a:p>
                  </a:txBody>
                  <a:tcPr/>
                </a:tc>
                <a:tc>
                  <a:txBody>
                    <a:bodyPr/>
                    <a:lstStyle/>
                    <a:p>
                      <a:r>
                        <a:rPr lang="en-US" sz="1600" dirty="0"/>
                        <a:t>Planned</a:t>
                      </a:r>
                    </a:p>
                  </a:txBody>
                  <a:tcPr/>
                </a:tc>
                <a:tc>
                  <a:txBody>
                    <a:bodyPr/>
                    <a:lstStyle/>
                    <a:p>
                      <a:endParaRPr lang="en-US" sz="1600" dirty="0"/>
                    </a:p>
                  </a:txBody>
                  <a:tcPr/>
                </a:tc>
                <a:tc>
                  <a:txBody>
                    <a:bodyPr/>
                    <a:lstStyle/>
                    <a:p>
                      <a:endParaRPr lang="en-US" sz="1600"/>
                    </a:p>
                  </a:txBody>
                  <a:tcPr/>
                </a:tc>
                <a:extLst>
                  <a:ext uri="{0D108BD9-81ED-4DB2-BD59-A6C34878D82A}">
                    <a16:rowId xmlns:a16="http://schemas.microsoft.com/office/drawing/2014/main" xmlns="" val="2682894256"/>
                  </a:ext>
                </a:extLst>
              </a:tr>
              <a:tr h="507211">
                <a:tc>
                  <a:txBody>
                    <a:bodyPr/>
                    <a:lstStyle/>
                    <a:p>
                      <a:r>
                        <a:rPr lang="en-US" sz="1600" dirty="0" smtClean="0"/>
                        <a:t>6.1.6</a:t>
                      </a:r>
                      <a:endParaRPr 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smtClean="0"/>
                        <a:t>Set up B2STAGE</a:t>
                      </a:r>
                      <a:r>
                        <a:rPr lang="en-US" sz="1600" baseline="0" dirty="0" smtClean="0"/>
                        <a:t> </a:t>
                      </a:r>
                      <a:r>
                        <a:rPr lang="en-US" sz="1600" dirty="0" smtClean="0"/>
                        <a:t> workflow, e.g. input from EGI data</a:t>
                      </a:r>
                      <a:r>
                        <a:rPr lang="en-US" sz="1600" baseline="0" dirty="0" smtClean="0"/>
                        <a:t> store … output stored in B2DROP </a:t>
                      </a:r>
                      <a:r>
                        <a:rPr lang="en-US" sz="1600" dirty="0" smtClean="0"/>
                        <a:t>  </a:t>
                      </a:r>
                      <a:endParaRPr lang="en-US" sz="1600" dirty="0"/>
                    </a:p>
                  </a:txBody>
                  <a:tcPr/>
                </a:tc>
                <a:tc>
                  <a:txBody>
                    <a:bodyPr/>
                    <a:lstStyle/>
                    <a:p>
                      <a:r>
                        <a:rPr lang="en-US" sz="1600" dirty="0" smtClean="0"/>
                        <a:t>03/08 ?</a:t>
                      </a:r>
                      <a:endParaRPr lang="en-US" sz="1600" dirty="0"/>
                    </a:p>
                  </a:txBody>
                  <a:tcPr/>
                </a:tc>
                <a:tc>
                  <a:txBody>
                    <a:bodyPr/>
                    <a:lstStyle/>
                    <a:p>
                      <a:endParaRPr lang="en-US" sz="1600"/>
                    </a:p>
                  </a:txBody>
                  <a:tcPr/>
                </a:tc>
                <a:tc>
                  <a:txBody>
                    <a:bodyPr/>
                    <a:lstStyle/>
                    <a:p>
                      <a:r>
                        <a:rPr lang="en-US" sz="1600" dirty="0"/>
                        <a:t>Planned</a:t>
                      </a:r>
                    </a:p>
                  </a:txBody>
                  <a:tcPr/>
                </a:tc>
                <a:tc>
                  <a:txBody>
                    <a:bodyPr/>
                    <a:lstStyle/>
                    <a:p>
                      <a:r>
                        <a:rPr lang="en-US" sz="1600" dirty="0" smtClean="0"/>
                        <a:t>10.3.1 (Thematic</a:t>
                      </a:r>
                      <a:r>
                        <a:rPr lang="en-US" sz="1600" baseline="0" dirty="0" smtClean="0"/>
                        <a:t> Services)</a:t>
                      </a:r>
                      <a:endParaRPr lang="en-US" sz="1600" dirty="0"/>
                    </a:p>
                  </a:txBody>
                  <a:tcPr/>
                </a:tc>
                <a:tc>
                  <a:txBody>
                    <a:bodyPr/>
                    <a:lstStyle/>
                    <a:p>
                      <a:endParaRPr lang="en-US" sz="1600" dirty="0"/>
                    </a:p>
                  </a:txBody>
                  <a:tcPr/>
                </a:tc>
                <a:extLst>
                  <a:ext uri="{0D108BD9-81ED-4DB2-BD59-A6C34878D82A}">
                    <a16:rowId xmlns:a16="http://schemas.microsoft.com/office/drawing/2014/main" xmlns="" val="517268147"/>
                  </a:ext>
                </a:extLst>
              </a:tr>
              <a:tr h="507211">
                <a:tc>
                  <a:txBody>
                    <a:bodyPr/>
                    <a:lstStyle/>
                    <a:p>
                      <a:r>
                        <a:rPr lang="en-US" sz="1600" dirty="0" smtClean="0"/>
                        <a:t>6.1.?</a:t>
                      </a:r>
                      <a:endParaRPr 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smtClean="0"/>
                        <a:t>….</a:t>
                      </a:r>
                      <a:endParaRPr lang="en-US" sz="1600" dirty="0"/>
                    </a:p>
                  </a:txBody>
                  <a:tcPr/>
                </a:tc>
                <a:tc>
                  <a:txBody>
                    <a:bodyPr/>
                    <a:lstStyle/>
                    <a:p>
                      <a:endParaRPr lang="en-US" sz="1600"/>
                    </a:p>
                  </a:txBody>
                  <a:tcPr/>
                </a:tc>
                <a:tc>
                  <a:txBody>
                    <a:bodyPr/>
                    <a:lstStyle/>
                    <a:p>
                      <a:endParaRPr lang="en-US" sz="160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bl>
          </a:graphicData>
        </a:graphic>
      </p:graphicFrame>
    </p:spTree>
    <p:extLst>
      <p:ext uri="{BB962C8B-B14F-4D97-AF65-F5344CB8AC3E}">
        <p14:creationId xmlns:p14="http://schemas.microsoft.com/office/powerpoint/2010/main" val="2804211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B3B104-E53C-49EF-8CF8-8C412675264F}"/>
              </a:ext>
            </a:extLst>
          </p:cNvPr>
          <p:cNvSpPr>
            <a:spLocks noGrp="1"/>
          </p:cNvSpPr>
          <p:nvPr>
            <p:ph type="title"/>
          </p:nvPr>
        </p:nvSpPr>
        <p:spPr>
          <a:xfrm>
            <a:off x="323528" y="620688"/>
            <a:ext cx="7776864" cy="576064"/>
          </a:xfrm>
        </p:spPr>
        <p:txBody>
          <a:bodyPr/>
          <a:lstStyle/>
          <a:p>
            <a:r>
              <a:rPr lang="en-US" dirty="0" smtClean="0"/>
              <a:t>Open Questions, Concerns and Ideas </a:t>
            </a:r>
            <a:endParaRPr lang="en-US" dirty="0"/>
          </a:p>
        </p:txBody>
      </p:sp>
      <p:sp>
        <p:nvSpPr>
          <p:cNvPr id="3" name="Slide Number Placeholder 2">
            <a:extLst>
              <a:ext uri="{FF2B5EF4-FFF2-40B4-BE49-F238E27FC236}">
                <a16:creationId xmlns:a16="http://schemas.microsoft.com/office/drawing/2014/main" xmlns="" id="{AB7F9A21-E07F-4309-A5E2-13BED3B00415}"/>
              </a:ext>
            </a:extLst>
          </p:cNvPr>
          <p:cNvSpPr>
            <a:spLocks noGrp="1"/>
          </p:cNvSpPr>
          <p:nvPr>
            <p:ph type="sldNum" sz="quarter" idx="12"/>
          </p:nvPr>
        </p:nvSpPr>
        <p:spPr/>
        <p:txBody>
          <a:bodyPr/>
          <a:lstStyle/>
          <a:p>
            <a:fld id="{B6F15528-21DE-4FAA-801E-634DDDAF4B2B}" type="slidenum">
              <a:rPr lang="en-US" smtClean="0"/>
              <a:pPr/>
              <a:t>7</a:t>
            </a:fld>
            <a:endParaRPr lang="en-US" dirty="0"/>
          </a:p>
        </p:txBody>
      </p:sp>
      <p:sp>
        <p:nvSpPr>
          <p:cNvPr id="4" name="Date Placeholder 3">
            <a:extLst>
              <a:ext uri="{FF2B5EF4-FFF2-40B4-BE49-F238E27FC236}">
                <a16:creationId xmlns:a16="http://schemas.microsoft.com/office/drawing/2014/main" xmlns="" id="{09CFAC33-185F-46CB-8813-678343F87A63}"/>
              </a:ext>
            </a:extLst>
          </p:cNvPr>
          <p:cNvSpPr>
            <a:spLocks noGrp="1"/>
          </p:cNvSpPr>
          <p:nvPr>
            <p:ph type="dt" sz="half" idx="10"/>
          </p:nvPr>
        </p:nvSpPr>
        <p:spPr/>
        <p:txBody>
          <a:bodyPr/>
          <a:lstStyle/>
          <a:p>
            <a:fld id="{4AF63731-717C-4737-BA4D-124213A75DAC}" type="datetime1">
              <a:rPr lang="en-US" smtClean="0"/>
              <a:t>1/17/2018</a:t>
            </a:fld>
            <a:endParaRPr lang="en-US" dirty="0"/>
          </a:p>
        </p:txBody>
      </p:sp>
      <p:sp>
        <p:nvSpPr>
          <p:cNvPr id="5" name="Content Placeholder 4">
            <a:extLst>
              <a:ext uri="{FF2B5EF4-FFF2-40B4-BE49-F238E27FC236}">
                <a16:creationId xmlns:a16="http://schemas.microsoft.com/office/drawing/2014/main" xmlns="" id="{40539FC1-E5D8-4C0A-9B27-3AF3C5EE0573}"/>
              </a:ext>
            </a:extLst>
          </p:cNvPr>
          <p:cNvSpPr txBox="1">
            <a:spLocks/>
          </p:cNvSpPr>
          <p:nvPr/>
        </p:nvSpPr>
        <p:spPr>
          <a:xfrm>
            <a:off x="457200" y="1268761"/>
            <a:ext cx="8435280"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How to communicate, coordinate and orchestrate activities ?</a:t>
            </a:r>
          </a:p>
          <a:p>
            <a:r>
              <a:rPr lang="en-US" dirty="0" smtClean="0"/>
              <a:t>How to keep track with the roadmap and meet the deliverables ?</a:t>
            </a:r>
          </a:p>
          <a:p>
            <a:r>
              <a:rPr lang="en-US" dirty="0" smtClean="0"/>
              <a:t>Who develops new interfaces or sub-services ?</a:t>
            </a:r>
          </a:p>
          <a:p>
            <a:r>
              <a:rPr lang="en-US" dirty="0" smtClean="0"/>
              <a:t>How can ‘Thematic Services’ drive and ‘Competence Center’ </a:t>
            </a:r>
            <a:r>
              <a:rPr lang="en-US" dirty="0" err="1" smtClean="0"/>
              <a:t>evalaute</a:t>
            </a:r>
            <a:r>
              <a:rPr lang="en-US" dirty="0" smtClean="0"/>
              <a:t> the WP6(.1</a:t>
            </a:r>
            <a:r>
              <a:rPr lang="en-US" smtClean="0"/>
              <a:t>) services </a:t>
            </a:r>
            <a:r>
              <a:rPr lang="en-US" dirty="0" smtClean="0"/>
              <a:t>?</a:t>
            </a:r>
          </a:p>
          <a:p>
            <a:r>
              <a:rPr lang="en-US" dirty="0" smtClean="0"/>
              <a:t>… ??? Your questions and ideas !!! …</a:t>
            </a:r>
            <a:endParaRPr lang="en-US" dirty="0"/>
          </a:p>
          <a:p>
            <a:endParaRPr lang="en-US" dirty="0"/>
          </a:p>
        </p:txBody>
      </p:sp>
    </p:spTree>
    <p:extLst>
      <p:ext uri="{BB962C8B-B14F-4D97-AF65-F5344CB8AC3E}">
        <p14:creationId xmlns:p14="http://schemas.microsoft.com/office/powerpoint/2010/main" val="4261487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de-DE" dirty="0" smtClean="0"/>
              <a:t>D&amp;A: Levels </a:t>
            </a:r>
            <a:r>
              <a:rPr lang="de-DE" dirty="0" err="1" smtClean="0"/>
              <a:t>of</a:t>
            </a:r>
            <a:r>
              <a:rPr lang="de-DE" dirty="0" smtClean="0"/>
              <a:t> </a:t>
            </a:r>
            <a:r>
              <a:rPr lang="de-DE" dirty="0" err="1" smtClean="0"/>
              <a:t>Interoperability</a:t>
            </a:r>
            <a:endParaRPr lang="en-US" dirty="0"/>
          </a:p>
        </p:txBody>
      </p:sp>
      <p:grpSp>
        <p:nvGrpSpPr>
          <p:cNvPr id="31" name="Gruppieren 30"/>
          <p:cNvGrpSpPr/>
          <p:nvPr/>
        </p:nvGrpSpPr>
        <p:grpSpPr>
          <a:xfrm>
            <a:off x="3482948" y="1196123"/>
            <a:ext cx="1402949" cy="1418053"/>
            <a:chOff x="13206" y="3960690"/>
            <a:chExt cx="1660044" cy="2144195"/>
          </a:xfrm>
        </p:grpSpPr>
        <p:sp>
          <p:nvSpPr>
            <p:cNvPr id="32" name="Flussdiagramm: Magnetplattenspeicher 31"/>
            <p:cNvSpPr/>
            <p:nvPr userDrawn="1"/>
          </p:nvSpPr>
          <p:spPr>
            <a:xfrm>
              <a:off x="165996" y="3960690"/>
              <a:ext cx="1368152" cy="2144195"/>
            </a:xfrm>
            <a:prstGeom prst="flowChartMagneticDisk">
              <a:avLst/>
            </a:prstGeom>
            <a:noFill/>
            <a:ln w="12700" cap="flat" cmpd="sng" algn="ctr">
              <a:solidFill>
                <a:srgbClr val="9E8E5C">
                  <a:shade val="50000"/>
                </a:srgbClr>
              </a:solidFill>
              <a:prstDash val="solid"/>
            </a:ln>
            <a:effectLst/>
          </p:spPr>
          <p:txBody>
            <a:bodyPr/>
            <a:lstStyle/>
            <a:p>
              <a:pPr defTabSz="1091533">
                <a:lnSpc>
                  <a:spcPct val="150000"/>
                </a:lnSpc>
                <a:defRPr/>
              </a:pPr>
              <a:endParaRPr lang="en-GB" altLang="en-US" sz="1600" kern="0" dirty="0">
                <a:solidFill>
                  <a:prstClr val="black"/>
                </a:solidFill>
                <a:latin typeface="Arial" charset="0"/>
                <a:cs typeface="Arial" charset="0"/>
              </a:endParaRPr>
            </a:p>
          </p:txBody>
        </p:sp>
        <p:sp>
          <p:nvSpPr>
            <p:cNvPr id="33" name="Textfeld 32"/>
            <p:cNvSpPr txBox="1"/>
            <p:nvPr userDrawn="1"/>
          </p:nvSpPr>
          <p:spPr>
            <a:xfrm>
              <a:off x="13206" y="4011740"/>
              <a:ext cx="1660044" cy="698070"/>
            </a:xfrm>
            <a:prstGeom prst="rect">
              <a:avLst/>
            </a:prstGeom>
            <a:noFill/>
            <a:ln w="12700">
              <a:noFill/>
            </a:ln>
          </p:spPr>
          <p:txBody>
            <a:bodyPr wrap="square" rtlCol="0">
              <a:spAutoFit/>
            </a:bodyPr>
            <a:lstStyle/>
            <a:p>
              <a:pPr algn="ctr" defTabSz="1091533">
                <a:lnSpc>
                  <a:spcPct val="150000"/>
                </a:lnSpc>
                <a:defRPr/>
              </a:pPr>
              <a:r>
                <a:rPr lang="en-GB" sz="1600" b="1" kern="0" dirty="0">
                  <a:solidFill>
                    <a:prstClr val="black"/>
                  </a:solidFill>
                </a:rPr>
                <a:t>MD provider</a:t>
              </a:r>
              <a:endParaRPr lang="en-GB" sz="1600" b="1" i="1" kern="0" dirty="0">
                <a:solidFill>
                  <a:prstClr val="black"/>
                </a:solidFill>
                <a:latin typeface="Tahoma" pitchFamily="34" charset="0"/>
                <a:ea typeface="Tahoma" pitchFamily="34" charset="0"/>
                <a:cs typeface="Tahoma" pitchFamily="34" charset="0"/>
              </a:endParaRPr>
            </a:p>
          </p:txBody>
        </p:sp>
      </p:grpSp>
      <p:sp>
        <p:nvSpPr>
          <p:cNvPr id="34" name="Rectangle 6"/>
          <p:cNvSpPr>
            <a:spLocks noChangeArrowheads="1"/>
          </p:cNvSpPr>
          <p:nvPr/>
        </p:nvSpPr>
        <p:spPr bwMode="auto">
          <a:xfrm>
            <a:off x="7359548" y="3516156"/>
            <a:ext cx="325868" cy="515093"/>
          </a:xfrm>
          <a:prstGeom prst="rect">
            <a:avLst/>
          </a:pr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9152" tIns="54576" rIns="109152" bIns="54576" anchor="ctr"/>
          <a:lstStyle/>
          <a:p>
            <a:endParaRPr lang="de-DE" sz="1600" dirty="0"/>
          </a:p>
        </p:txBody>
      </p:sp>
      <p:pic>
        <p:nvPicPr>
          <p:cNvPr id="35"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3743" y="1160637"/>
            <a:ext cx="1581033" cy="1231077"/>
          </a:xfrm>
          <a:prstGeom prst="rect">
            <a:avLst/>
          </a:prstGeom>
          <a:noFill/>
          <a:ln w="12700">
            <a:solidFill>
              <a:srgbClr val="00B05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0103" y="2747153"/>
            <a:ext cx="1617265" cy="1222450"/>
          </a:xfrm>
          <a:prstGeom prst="rect">
            <a:avLst/>
          </a:prstGeom>
          <a:noFill/>
          <a:ln w="12700">
            <a:solidFill>
              <a:srgbClr val="25408F"/>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7"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02884" y="4301138"/>
            <a:ext cx="1634484" cy="1301307"/>
          </a:xfrm>
          <a:prstGeom prst="rect">
            <a:avLst/>
          </a:prstGeom>
          <a:noFill/>
          <a:ln w="12700">
            <a:solidFill>
              <a:srgbClr val="C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8" name="AutoShape 10"/>
          <p:cNvSpPr>
            <a:spLocks noChangeArrowheads="1"/>
          </p:cNvSpPr>
          <p:nvPr/>
        </p:nvSpPr>
        <p:spPr bwMode="auto">
          <a:xfrm>
            <a:off x="7106015" y="4809087"/>
            <a:ext cx="799219" cy="761984"/>
          </a:xfrm>
          <a:prstGeom prst="cube">
            <a:avLst>
              <a:gd name="adj" fmla="val 25000"/>
            </a:avLst>
          </a:prstGeom>
          <a:solidFill>
            <a:srgbClr val="B7CCE4"/>
          </a:solidFill>
          <a:ln w="12700">
            <a:solidFill>
              <a:srgbClr val="395E89"/>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9152" tIns="54576" rIns="109152" bIns="54576"/>
          <a:lstStyle/>
          <a:p>
            <a:pPr hangingPunct="1">
              <a:lnSpc>
                <a:spcPct val="100000"/>
              </a:lnSpc>
            </a:pPr>
            <a:r>
              <a:rPr lang="de-DE" altLang="de-DE" sz="1050" b="1" dirty="0">
                <a:solidFill>
                  <a:srgbClr val="000000"/>
                </a:solidFill>
                <a:latin typeface="Calibri" charset="0"/>
              </a:rPr>
              <a:t>010101010101010</a:t>
            </a:r>
          </a:p>
        </p:txBody>
      </p:sp>
      <p:sp>
        <p:nvSpPr>
          <p:cNvPr id="39" name="AutoShape 11"/>
          <p:cNvSpPr>
            <a:spLocks noChangeArrowheads="1"/>
          </p:cNvSpPr>
          <p:nvPr/>
        </p:nvSpPr>
        <p:spPr bwMode="auto">
          <a:xfrm>
            <a:off x="6723263" y="3474617"/>
            <a:ext cx="799219" cy="663767"/>
          </a:xfrm>
          <a:prstGeom prst="cube">
            <a:avLst>
              <a:gd name="adj" fmla="val 25000"/>
            </a:avLst>
          </a:prstGeom>
          <a:solidFill>
            <a:srgbClr val="B7CCE4"/>
          </a:solidFill>
          <a:ln w="12700">
            <a:solidFill>
              <a:srgbClr val="395E89"/>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9152" tIns="54576" rIns="109152" bIns="54576"/>
          <a:lstStyle/>
          <a:p>
            <a:pPr hangingPunct="1">
              <a:lnSpc>
                <a:spcPct val="100000"/>
              </a:lnSpc>
            </a:pPr>
            <a:r>
              <a:rPr lang="de-DE" altLang="de-DE" sz="1050" b="1" dirty="0">
                <a:solidFill>
                  <a:srgbClr val="000000"/>
                </a:solidFill>
                <a:latin typeface="Calibri" charset="0"/>
              </a:rPr>
              <a:t>010101010101010</a:t>
            </a:r>
          </a:p>
        </p:txBody>
      </p:sp>
      <p:sp>
        <p:nvSpPr>
          <p:cNvPr id="40" name="AutoShape 12"/>
          <p:cNvSpPr>
            <a:spLocks noChangeArrowheads="1"/>
          </p:cNvSpPr>
          <p:nvPr/>
        </p:nvSpPr>
        <p:spPr bwMode="auto">
          <a:xfrm>
            <a:off x="7317756" y="2312799"/>
            <a:ext cx="764500" cy="653712"/>
          </a:xfrm>
          <a:prstGeom prst="cube">
            <a:avLst>
              <a:gd name="adj" fmla="val 25000"/>
            </a:avLst>
          </a:prstGeom>
          <a:solidFill>
            <a:srgbClr val="B7CCE4"/>
          </a:solidFill>
          <a:ln w="12700">
            <a:solidFill>
              <a:srgbClr val="395E89"/>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9152" tIns="54576" rIns="109152" bIns="54576"/>
          <a:lstStyle/>
          <a:p>
            <a:pPr hangingPunct="1">
              <a:lnSpc>
                <a:spcPct val="100000"/>
              </a:lnSpc>
            </a:pPr>
            <a:r>
              <a:rPr lang="de-DE" altLang="de-DE" sz="1050" b="1" dirty="0">
                <a:solidFill>
                  <a:srgbClr val="000000"/>
                </a:solidFill>
                <a:latin typeface="Calibri" charset="0"/>
              </a:rPr>
              <a:t>010101010101010</a:t>
            </a:r>
          </a:p>
        </p:txBody>
      </p:sp>
      <p:sp>
        <p:nvSpPr>
          <p:cNvPr id="41" name="AutoShape 13"/>
          <p:cNvSpPr>
            <a:spLocks noChangeArrowheads="1"/>
          </p:cNvSpPr>
          <p:nvPr/>
        </p:nvSpPr>
        <p:spPr bwMode="auto">
          <a:xfrm>
            <a:off x="6854236" y="2117419"/>
            <a:ext cx="764500" cy="653712"/>
          </a:xfrm>
          <a:prstGeom prst="cube">
            <a:avLst>
              <a:gd name="adj" fmla="val 25000"/>
            </a:avLst>
          </a:prstGeom>
          <a:solidFill>
            <a:srgbClr val="B7CCE4"/>
          </a:solidFill>
          <a:ln w="12700">
            <a:solidFill>
              <a:srgbClr val="395E89"/>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9152" tIns="54576" rIns="109152" bIns="54576"/>
          <a:lstStyle/>
          <a:p>
            <a:pPr hangingPunct="1">
              <a:lnSpc>
                <a:spcPct val="100000"/>
              </a:lnSpc>
            </a:pPr>
            <a:r>
              <a:rPr lang="de-DE" altLang="de-DE" sz="1050" b="1" dirty="0">
                <a:solidFill>
                  <a:srgbClr val="000000"/>
                </a:solidFill>
                <a:latin typeface="Calibri" charset="0"/>
              </a:rPr>
              <a:t>010101010101010</a:t>
            </a:r>
          </a:p>
        </p:txBody>
      </p:sp>
      <p:sp>
        <p:nvSpPr>
          <p:cNvPr id="42" name="AutoShape 14"/>
          <p:cNvSpPr>
            <a:spLocks noChangeArrowheads="1"/>
          </p:cNvSpPr>
          <p:nvPr/>
        </p:nvSpPr>
        <p:spPr bwMode="auto">
          <a:xfrm>
            <a:off x="6505895" y="1908715"/>
            <a:ext cx="764500" cy="653712"/>
          </a:xfrm>
          <a:prstGeom prst="cube">
            <a:avLst>
              <a:gd name="adj" fmla="val 25000"/>
            </a:avLst>
          </a:prstGeom>
          <a:solidFill>
            <a:srgbClr val="B7CCE4"/>
          </a:solidFill>
          <a:ln w="12700">
            <a:solidFill>
              <a:srgbClr val="395E89"/>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9152" tIns="54576" rIns="109152" bIns="54576"/>
          <a:lstStyle/>
          <a:p>
            <a:pPr hangingPunct="1">
              <a:lnSpc>
                <a:spcPct val="100000"/>
              </a:lnSpc>
            </a:pPr>
            <a:r>
              <a:rPr lang="de-DE" altLang="de-DE" sz="1050" b="1" dirty="0">
                <a:solidFill>
                  <a:srgbClr val="000000"/>
                </a:solidFill>
                <a:latin typeface="Calibri" charset="0"/>
              </a:rPr>
              <a:t>010101010101010</a:t>
            </a:r>
          </a:p>
        </p:txBody>
      </p:sp>
      <p:grpSp>
        <p:nvGrpSpPr>
          <p:cNvPr id="44" name="Gruppieren 43"/>
          <p:cNvGrpSpPr/>
          <p:nvPr/>
        </p:nvGrpSpPr>
        <p:grpSpPr>
          <a:xfrm>
            <a:off x="4455958" y="4253519"/>
            <a:ext cx="1114131" cy="1356360"/>
            <a:chOff x="18318029" y="22394739"/>
            <a:chExt cx="1568929" cy="2246542"/>
          </a:xfrm>
        </p:grpSpPr>
        <p:grpSp>
          <p:nvGrpSpPr>
            <p:cNvPr id="45" name="Group 36"/>
            <p:cNvGrpSpPr>
              <a:grpSpLocks/>
            </p:cNvGrpSpPr>
            <p:nvPr userDrawn="1"/>
          </p:nvGrpSpPr>
          <p:grpSpPr bwMode="auto">
            <a:xfrm>
              <a:off x="18318029" y="22394739"/>
              <a:ext cx="1568929" cy="2246542"/>
              <a:chOff x="4587" y="2767"/>
              <a:chExt cx="472" cy="712"/>
            </a:xfrm>
          </p:grpSpPr>
          <p:sp>
            <p:nvSpPr>
              <p:cNvPr id="48" name="AutoShape 37"/>
              <p:cNvSpPr>
                <a:spLocks noChangeArrowheads="1"/>
              </p:cNvSpPr>
              <p:nvPr/>
            </p:nvSpPr>
            <p:spPr bwMode="auto">
              <a:xfrm>
                <a:off x="4587" y="2767"/>
                <a:ext cx="472" cy="712"/>
              </a:xfrm>
              <a:prstGeom prst="foldedCorner">
                <a:avLst>
                  <a:gd name="adj" fmla="val 12500"/>
                </a:avLst>
              </a:prstGeom>
              <a:solidFill>
                <a:srgbClr val="FFFFFF"/>
              </a:solidFill>
              <a:ln w="12700">
                <a:solidFill>
                  <a:srgbClr val="FF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723900" algn="l"/>
                  </a:tabLst>
                  <a:defRPr>
                    <a:solidFill>
                      <a:srgbClr val="000000"/>
                    </a:solidFill>
                    <a:latin typeface="Arial" charset="0"/>
                    <a:cs typeface="Arial Unicode MS" charset="0"/>
                  </a:defRPr>
                </a:lvl1pPr>
                <a:lvl2pPr>
                  <a:tabLst>
                    <a:tab pos="723900" algn="l"/>
                  </a:tabLst>
                  <a:defRPr>
                    <a:solidFill>
                      <a:srgbClr val="000000"/>
                    </a:solidFill>
                    <a:latin typeface="Arial" charset="0"/>
                    <a:cs typeface="Arial Unicode MS" charset="0"/>
                  </a:defRPr>
                </a:lvl2pPr>
                <a:lvl3pPr>
                  <a:tabLst>
                    <a:tab pos="723900" algn="l"/>
                  </a:tabLst>
                  <a:defRPr>
                    <a:solidFill>
                      <a:srgbClr val="000000"/>
                    </a:solidFill>
                    <a:latin typeface="Arial" charset="0"/>
                    <a:cs typeface="Arial Unicode MS" charset="0"/>
                  </a:defRPr>
                </a:lvl3pPr>
                <a:lvl4pPr>
                  <a:tabLst>
                    <a:tab pos="723900" algn="l"/>
                  </a:tabLst>
                  <a:defRPr>
                    <a:solidFill>
                      <a:srgbClr val="000000"/>
                    </a:solidFill>
                    <a:latin typeface="Arial" charset="0"/>
                    <a:cs typeface="Arial Unicode MS" charset="0"/>
                  </a:defRPr>
                </a:lvl4pPr>
                <a:lvl5pPr>
                  <a:tabLst>
                    <a:tab pos="723900" algn="l"/>
                  </a:tabLst>
                  <a:defRPr>
                    <a:solidFill>
                      <a:srgbClr val="000000"/>
                    </a:solidFill>
                    <a:latin typeface="Arial"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cs typeface="Arial Unicode MS" charset="0"/>
                  </a:defRPr>
                </a:lvl9pPr>
              </a:lstStyle>
              <a:p>
                <a:pPr algn="r">
                  <a:lnSpc>
                    <a:spcPct val="100000"/>
                  </a:lnSpc>
                </a:pPr>
                <a:r>
                  <a:rPr lang="de-DE" altLang="de-DE" sz="1600" b="1" dirty="0">
                    <a:solidFill>
                      <a:srgbClr val="FF0000"/>
                    </a:solidFill>
                    <a:latin typeface="Calibri" charset="0"/>
                  </a:rPr>
                  <a:t>Schema C</a:t>
                </a:r>
              </a:p>
            </p:txBody>
          </p:sp>
          <p:sp>
            <p:nvSpPr>
              <p:cNvPr id="49" name="Oval 38"/>
              <p:cNvSpPr>
                <a:spLocks noChangeArrowheads="1"/>
              </p:cNvSpPr>
              <p:nvPr/>
            </p:nvSpPr>
            <p:spPr bwMode="auto">
              <a:xfrm>
                <a:off x="4646" y="2976"/>
                <a:ext cx="65" cy="71"/>
              </a:xfrm>
              <a:prstGeom prst="ellipse">
                <a:avLst/>
              </a:prstGeom>
              <a:solidFill>
                <a:srgbClr val="FF0000"/>
              </a:solidFill>
              <a:ln w="12700">
                <a:solidFill>
                  <a:srgbClr val="FF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sz="1600" dirty="0"/>
              </a:p>
            </p:txBody>
          </p:sp>
          <p:sp>
            <p:nvSpPr>
              <p:cNvPr id="50" name="AutoShape 39"/>
              <p:cNvSpPr>
                <a:spLocks noChangeArrowheads="1"/>
              </p:cNvSpPr>
              <p:nvPr/>
            </p:nvSpPr>
            <p:spPr bwMode="auto">
              <a:xfrm>
                <a:off x="4916" y="2976"/>
                <a:ext cx="75" cy="67"/>
              </a:xfrm>
              <a:prstGeom prst="rightArrow">
                <a:avLst>
                  <a:gd name="adj1" fmla="val -362963"/>
                  <a:gd name="adj2" fmla="val -147181"/>
                </a:avLst>
              </a:prstGeom>
              <a:solidFill>
                <a:srgbClr val="FF0000"/>
              </a:solidFill>
              <a:ln w="12700">
                <a:solidFill>
                  <a:srgbClr val="FF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sz="1600" dirty="0"/>
              </a:p>
            </p:txBody>
          </p:sp>
          <p:sp>
            <p:nvSpPr>
              <p:cNvPr id="51" name="Rectangle 40"/>
              <p:cNvSpPr>
                <a:spLocks noChangeArrowheads="1"/>
              </p:cNvSpPr>
              <p:nvPr/>
            </p:nvSpPr>
            <p:spPr bwMode="auto">
              <a:xfrm>
                <a:off x="4770" y="2971"/>
                <a:ext cx="60" cy="75"/>
              </a:xfrm>
              <a:prstGeom prst="rect">
                <a:avLst/>
              </a:prstGeom>
              <a:solidFill>
                <a:srgbClr val="FF0000"/>
              </a:solidFill>
              <a:ln w="12700">
                <a:solidFill>
                  <a:srgbClr val="FF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sz="1600" dirty="0"/>
              </a:p>
            </p:txBody>
          </p:sp>
          <p:sp>
            <p:nvSpPr>
              <p:cNvPr id="52" name="AutoShape 41"/>
              <p:cNvSpPr>
                <a:spLocks noChangeArrowheads="1"/>
              </p:cNvSpPr>
              <p:nvPr/>
            </p:nvSpPr>
            <p:spPr bwMode="auto">
              <a:xfrm>
                <a:off x="4646" y="3363"/>
                <a:ext cx="70" cy="54"/>
              </a:xfrm>
              <a:prstGeom prst="triangle">
                <a:avLst>
                  <a:gd name="adj" fmla="val 50000"/>
                </a:avLst>
              </a:prstGeom>
              <a:solidFill>
                <a:srgbClr val="FF0000"/>
              </a:solidFill>
              <a:ln w="12700">
                <a:solidFill>
                  <a:srgbClr val="FF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sz="1600" dirty="0"/>
              </a:p>
            </p:txBody>
          </p:sp>
          <p:sp>
            <p:nvSpPr>
              <p:cNvPr id="53" name="AutoShape 42"/>
              <p:cNvSpPr>
                <a:spLocks noChangeArrowheads="1"/>
              </p:cNvSpPr>
              <p:nvPr/>
            </p:nvSpPr>
            <p:spPr bwMode="auto">
              <a:xfrm>
                <a:off x="4775" y="3319"/>
                <a:ext cx="65" cy="105"/>
              </a:xfrm>
              <a:prstGeom prst="parallelogram">
                <a:avLst>
                  <a:gd name="adj" fmla="val 25000"/>
                </a:avLst>
              </a:prstGeom>
              <a:solidFill>
                <a:srgbClr val="FF0000"/>
              </a:solidFill>
              <a:ln w="12700">
                <a:solidFill>
                  <a:srgbClr val="FF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sz="1600" dirty="0"/>
              </a:p>
            </p:txBody>
          </p:sp>
        </p:grpSp>
        <p:sp>
          <p:nvSpPr>
            <p:cNvPr id="46" name="AutoShape 15"/>
            <p:cNvSpPr>
              <a:spLocks noChangeArrowheads="1"/>
            </p:cNvSpPr>
            <p:nvPr userDrawn="1"/>
          </p:nvSpPr>
          <p:spPr bwMode="auto">
            <a:xfrm>
              <a:off x="19081248" y="23567009"/>
              <a:ext cx="425472" cy="446500"/>
            </a:xfrm>
            <a:prstGeom prst="sun">
              <a:avLst>
                <a:gd name="adj" fmla="val 25000"/>
              </a:avLst>
            </a:prstGeom>
            <a:solidFill>
              <a:srgbClr val="C00000"/>
            </a:solidFill>
            <a:ln w="12700">
              <a:solidFill>
                <a:srgbClr val="395E89"/>
              </a:solidFill>
              <a:round/>
              <a:headEnd/>
              <a:tailEnd/>
            </a:ln>
            <a:effectLst/>
            <a:extLst/>
          </p:spPr>
          <p:txBody>
            <a:bodyPr wrap="none" anchor="ctr"/>
            <a:lstStyle/>
            <a:p>
              <a:endParaRPr lang="de-DE" sz="1600" dirty="0"/>
            </a:p>
          </p:txBody>
        </p:sp>
        <p:sp>
          <p:nvSpPr>
            <p:cNvPr id="47" name="AutoShape 16"/>
            <p:cNvSpPr>
              <a:spLocks noChangeArrowheads="1"/>
            </p:cNvSpPr>
            <p:nvPr userDrawn="1"/>
          </p:nvSpPr>
          <p:spPr bwMode="auto">
            <a:xfrm>
              <a:off x="18722255" y="23546866"/>
              <a:ext cx="169525" cy="446500"/>
            </a:xfrm>
            <a:prstGeom prst="moon">
              <a:avLst>
                <a:gd name="adj" fmla="val 50000"/>
              </a:avLst>
            </a:prstGeom>
            <a:solidFill>
              <a:srgbClr val="C00000"/>
            </a:solidFill>
            <a:ln w="12700">
              <a:solidFill>
                <a:srgbClr val="395E89"/>
              </a:solidFill>
              <a:round/>
              <a:headEnd/>
              <a:tailEnd/>
            </a:ln>
            <a:effectLst/>
            <a:extLst/>
          </p:spPr>
          <p:txBody>
            <a:bodyPr wrap="none" anchor="ctr"/>
            <a:lstStyle/>
            <a:p>
              <a:endParaRPr lang="de-DE" sz="1600" dirty="0"/>
            </a:p>
          </p:txBody>
        </p:sp>
      </p:grpSp>
      <p:sp>
        <p:nvSpPr>
          <p:cNvPr id="54" name="Rectangle 20"/>
          <p:cNvSpPr>
            <a:spLocks noChangeArrowheads="1"/>
          </p:cNvSpPr>
          <p:nvPr/>
        </p:nvSpPr>
        <p:spPr bwMode="auto">
          <a:xfrm rot="16200000">
            <a:off x="8015258" y="3224601"/>
            <a:ext cx="1284495" cy="500035"/>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9152" tIns="54576" rIns="109152" bIns="54576"/>
          <a:lstStyle>
            <a:lvl1pPr>
              <a:tabLst>
                <a:tab pos="723900" algn="l"/>
                <a:tab pos="1447800" algn="l"/>
              </a:tabLst>
              <a:defRPr>
                <a:solidFill>
                  <a:srgbClr val="000000"/>
                </a:solidFill>
                <a:latin typeface="Arial" charset="0"/>
                <a:cs typeface="Arial Unicode MS" charset="0"/>
              </a:defRPr>
            </a:lvl1pPr>
            <a:lvl2pPr>
              <a:tabLst>
                <a:tab pos="723900" algn="l"/>
                <a:tab pos="1447800" algn="l"/>
              </a:tabLst>
              <a:defRPr>
                <a:solidFill>
                  <a:srgbClr val="000000"/>
                </a:solidFill>
                <a:latin typeface="Arial" charset="0"/>
                <a:cs typeface="Arial Unicode MS" charset="0"/>
              </a:defRPr>
            </a:lvl2pPr>
            <a:lvl3pPr>
              <a:tabLst>
                <a:tab pos="723900" algn="l"/>
                <a:tab pos="1447800" algn="l"/>
              </a:tabLst>
              <a:defRPr>
                <a:solidFill>
                  <a:srgbClr val="000000"/>
                </a:solidFill>
                <a:latin typeface="Arial" charset="0"/>
                <a:cs typeface="Arial Unicode MS" charset="0"/>
              </a:defRPr>
            </a:lvl3pPr>
            <a:lvl4pPr>
              <a:tabLst>
                <a:tab pos="723900" algn="l"/>
                <a:tab pos="1447800" algn="l"/>
              </a:tabLst>
              <a:defRPr>
                <a:solidFill>
                  <a:srgbClr val="000000"/>
                </a:solidFill>
                <a:latin typeface="Arial" charset="0"/>
                <a:cs typeface="Arial Unicode MS" charset="0"/>
              </a:defRPr>
            </a:lvl4pPr>
            <a:lvl5pPr>
              <a:tabLst>
                <a:tab pos="723900" algn="l"/>
                <a:tab pos="1447800" algn="l"/>
              </a:tabLst>
              <a:defRPr>
                <a:solidFill>
                  <a:srgbClr val="000000"/>
                </a:solidFill>
                <a:latin typeface="Arial"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cs typeface="Arial Unicode MS" charset="0"/>
              </a:defRPr>
            </a:lvl9pPr>
          </a:lstStyle>
          <a:p>
            <a:pPr hangingPunct="1">
              <a:lnSpc>
                <a:spcPct val="100000"/>
              </a:lnSpc>
            </a:pPr>
            <a:r>
              <a:rPr lang="de-DE" altLang="de-DE" sz="1600" b="1" dirty="0" err="1">
                <a:latin typeface="Calibri" charset="0"/>
              </a:rPr>
              <a:t>Disciplines</a:t>
            </a:r>
            <a:endParaRPr lang="de-DE" altLang="de-DE" sz="1600" b="1" dirty="0">
              <a:latin typeface="Calibri" charset="0"/>
            </a:endParaRPr>
          </a:p>
        </p:txBody>
      </p:sp>
      <p:pic>
        <p:nvPicPr>
          <p:cNvPr id="55" name="Picture 2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07143" y="836397"/>
            <a:ext cx="910558" cy="1003610"/>
          </a:xfrm>
          <a:prstGeom prst="rect">
            <a:avLst/>
          </a:prstGeom>
          <a:noFill/>
          <a:ln w="12700">
            <a:noFill/>
          </a:ln>
          <a:effectLst/>
          <a:extLst/>
        </p:spPr>
      </p:pic>
      <p:pic>
        <p:nvPicPr>
          <p:cNvPr id="56" name="Picture 2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9512" y="1335560"/>
            <a:ext cx="785008" cy="856463"/>
          </a:xfrm>
          <a:prstGeom prst="rect">
            <a:avLst/>
          </a:prstGeom>
          <a:noFill/>
          <a:ln w="9525">
            <a:no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57" name="Gruppieren 56"/>
          <p:cNvGrpSpPr/>
          <p:nvPr/>
        </p:nvGrpSpPr>
        <p:grpSpPr>
          <a:xfrm>
            <a:off x="4406306" y="2718346"/>
            <a:ext cx="1217155" cy="1342413"/>
            <a:chOff x="17922543" y="15460453"/>
            <a:chExt cx="1568929" cy="2131791"/>
          </a:xfrm>
        </p:grpSpPr>
        <p:sp>
          <p:nvSpPr>
            <p:cNvPr id="58" name="AutoShape 24"/>
            <p:cNvSpPr>
              <a:spLocks noChangeArrowheads="1"/>
            </p:cNvSpPr>
            <p:nvPr userDrawn="1"/>
          </p:nvSpPr>
          <p:spPr bwMode="auto">
            <a:xfrm>
              <a:off x="18417821" y="16601885"/>
              <a:ext cx="342371" cy="359214"/>
            </a:xfrm>
            <a:prstGeom prst="sun">
              <a:avLst>
                <a:gd name="adj" fmla="val 25000"/>
              </a:avLst>
            </a:prstGeom>
            <a:solidFill>
              <a:srgbClr val="4F81BD"/>
            </a:solidFill>
            <a:ln w="12700">
              <a:solidFill>
                <a:srgbClr val="395E89"/>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sz="1600"/>
            </a:p>
          </p:txBody>
        </p:sp>
        <p:sp>
          <p:nvSpPr>
            <p:cNvPr id="59" name="AutoShape 25"/>
            <p:cNvSpPr>
              <a:spLocks noChangeArrowheads="1"/>
            </p:cNvSpPr>
            <p:nvPr userDrawn="1"/>
          </p:nvSpPr>
          <p:spPr bwMode="auto">
            <a:xfrm>
              <a:off x="18128631" y="16585098"/>
              <a:ext cx="136285" cy="359216"/>
            </a:xfrm>
            <a:prstGeom prst="moon">
              <a:avLst>
                <a:gd name="adj" fmla="val 50000"/>
              </a:avLst>
            </a:prstGeom>
            <a:solidFill>
              <a:srgbClr val="4F81BD"/>
            </a:solidFill>
            <a:ln w="12700">
              <a:solidFill>
                <a:srgbClr val="395E89"/>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sz="1600"/>
            </a:p>
          </p:txBody>
        </p:sp>
        <p:grpSp>
          <p:nvGrpSpPr>
            <p:cNvPr id="60" name="Group 43"/>
            <p:cNvGrpSpPr>
              <a:grpSpLocks/>
            </p:cNvGrpSpPr>
            <p:nvPr userDrawn="1"/>
          </p:nvGrpSpPr>
          <p:grpSpPr bwMode="auto">
            <a:xfrm>
              <a:off x="17922543" y="15460453"/>
              <a:ext cx="1568929" cy="2131791"/>
              <a:chOff x="4598" y="1951"/>
              <a:chExt cx="472" cy="635"/>
            </a:xfrm>
          </p:grpSpPr>
          <p:sp>
            <p:nvSpPr>
              <p:cNvPr id="62" name="AutoShape 44"/>
              <p:cNvSpPr>
                <a:spLocks noChangeArrowheads="1"/>
              </p:cNvSpPr>
              <p:nvPr/>
            </p:nvSpPr>
            <p:spPr bwMode="auto">
              <a:xfrm>
                <a:off x="4598" y="1951"/>
                <a:ext cx="472" cy="635"/>
              </a:xfrm>
              <a:prstGeom prst="foldedCorner">
                <a:avLst>
                  <a:gd name="adj" fmla="val 12500"/>
                </a:avLst>
              </a:prstGeom>
              <a:noFill/>
              <a:ln w="12700">
                <a:solidFill>
                  <a:srgbClr val="29241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723900" algn="l"/>
                  </a:tabLst>
                  <a:defRPr>
                    <a:solidFill>
                      <a:srgbClr val="000000"/>
                    </a:solidFill>
                    <a:latin typeface="Arial" charset="0"/>
                    <a:cs typeface="Arial Unicode MS" charset="0"/>
                  </a:defRPr>
                </a:lvl1pPr>
                <a:lvl2pPr>
                  <a:tabLst>
                    <a:tab pos="723900" algn="l"/>
                  </a:tabLst>
                  <a:defRPr>
                    <a:solidFill>
                      <a:srgbClr val="000000"/>
                    </a:solidFill>
                    <a:latin typeface="Arial" charset="0"/>
                    <a:cs typeface="Arial Unicode MS" charset="0"/>
                  </a:defRPr>
                </a:lvl2pPr>
                <a:lvl3pPr>
                  <a:tabLst>
                    <a:tab pos="723900" algn="l"/>
                  </a:tabLst>
                  <a:defRPr>
                    <a:solidFill>
                      <a:srgbClr val="000000"/>
                    </a:solidFill>
                    <a:latin typeface="Arial" charset="0"/>
                    <a:cs typeface="Arial Unicode MS" charset="0"/>
                  </a:defRPr>
                </a:lvl3pPr>
                <a:lvl4pPr>
                  <a:tabLst>
                    <a:tab pos="723900" algn="l"/>
                  </a:tabLst>
                  <a:defRPr>
                    <a:solidFill>
                      <a:srgbClr val="000000"/>
                    </a:solidFill>
                    <a:latin typeface="Arial" charset="0"/>
                    <a:cs typeface="Arial Unicode MS" charset="0"/>
                  </a:defRPr>
                </a:lvl4pPr>
                <a:lvl5pPr>
                  <a:tabLst>
                    <a:tab pos="723900" algn="l"/>
                  </a:tabLst>
                  <a:defRPr>
                    <a:solidFill>
                      <a:srgbClr val="000000"/>
                    </a:solidFill>
                    <a:latin typeface="Arial"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cs typeface="Arial Unicode MS" charset="0"/>
                  </a:defRPr>
                </a:lvl9pPr>
              </a:lstStyle>
              <a:p>
                <a:pPr algn="r">
                  <a:lnSpc>
                    <a:spcPct val="100000"/>
                  </a:lnSpc>
                </a:pPr>
                <a:r>
                  <a:rPr lang="de-DE" altLang="de-DE" sz="1600" b="1">
                    <a:solidFill>
                      <a:srgbClr val="1B1815"/>
                    </a:solidFill>
                    <a:latin typeface="Calibri" charset="0"/>
                  </a:rPr>
                  <a:t>Schema B</a:t>
                </a:r>
              </a:p>
            </p:txBody>
          </p:sp>
          <p:sp>
            <p:nvSpPr>
              <p:cNvPr id="63" name="Oval 45"/>
              <p:cNvSpPr>
                <a:spLocks noChangeArrowheads="1"/>
              </p:cNvSpPr>
              <p:nvPr/>
            </p:nvSpPr>
            <p:spPr bwMode="auto">
              <a:xfrm>
                <a:off x="4657" y="2137"/>
                <a:ext cx="65" cy="63"/>
              </a:xfrm>
              <a:prstGeom prst="ellipse">
                <a:avLst/>
              </a:prstGeom>
              <a:solidFill>
                <a:srgbClr val="29241F"/>
              </a:solidFill>
              <a:ln w="12700">
                <a:solidFill>
                  <a:srgbClr val="29241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sz="1600"/>
              </a:p>
            </p:txBody>
          </p:sp>
          <p:sp>
            <p:nvSpPr>
              <p:cNvPr id="64" name="AutoShape 46"/>
              <p:cNvSpPr>
                <a:spLocks noChangeArrowheads="1"/>
              </p:cNvSpPr>
              <p:nvPr/>
            </p:nvSpPr>
            <p:spPr bwMode="auto">
              <a:xfrm>
                <a:off x="4927" y="2137"/>
                <a:ext cx="75" cy="60"/>
              </a:xfrm>
              <a:prstGeom prst="rightArrow">
                <a:avLst>
                  <a:gd name="adj1" fmla="val -362963"/>
                  <a:gd name="adj2" fmla="val -164352"/>
                </a:avLst>
              </a:prstGeom>
              <a:solidFill>
                <a:srgbClr val="29241F"/>
              </a:solidFill>
              <a:ln w="12700">
                <a:solidFill>
                  <a:srgbClr val="29241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sz="1600"/>
              </a:p>
            </p:txBody>
          </p:sp>
          <p:sp>
            <p:nvSpPr>
              <p:cNvPr id="65" name="Rectangle 47"/>
              <p:cNvSpPr>
                <a:spLocks noChangeArrowheads="1"/>
              </p:cNvSpPr>
              <p:nvPr/>
            </p:nvSpPr>
            <p:spPr bwMode="auto">
              <a:xfrm>
                <a:off x="4781" y="2133"/>
                <a:ext cx="60" cy="67"/>
              </a:xfrm>
              <a:prstGeom prst="rect">
                <a:avLst/>
              </a:prstGeom>
              <a:solidFill>
                <a:srgbClr val="29241F"/>
              </a:solidFill>
              <a:ln w="12700">
                <a:solidFill>
                  <a:srgbClr val="29241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sz="1600"/>
              </a:p>
            </p:txBody>
          </p:sp>
          <p:sp>
            <p:nvSpPr>
              <p:cNvPr id="66" name="AutoShape 48"/>
              <p:cNvSpPr>
                <a:spLocks noChangeArrowheads="1"/>
              </p:cNvSpPr>
              <p:nvPr/>
            </p:nvSpPr>
            <p:spPr bwMode="auto">
              <a:xfrm>
                <a:off x="4657" y="2483"/>
                <a:ext cx="70" cy="48"/>
              </a:xfrm>
              <a:prstGeom prst="triangle">
                <a:avLst>
                  <a:gd name="adj" fmla="val 50000"/>
                </a:avLst>
              </a:prstGeom>
              <a:solidFill>
                <a:srgbClr val="29241F"/>
              </a:solidFill>
              <a:ln w="12700">
                <a:solidFill>
                  <a:srgbClr val="29241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sz="1600"/>
              </a:p>
            </p:txBody>
          </p:sp>
          <p:sp>
            <p:nvSpPr>
              <p:cNvPr id="67" name="AutoShape 49"/>
              <p:cNvSpPr>
                <a:spLocks noChangeArrowheads="1"/>
              </p:cNvSpPr>
              <p:nvPr/>
            </p:nvSpPr>
            <p:spPr bwMode="auto">
              <a:xfrm>
                <a:off x="4786" y="2444"/>
                <a:ext cx="65" cy="93"/>
              </a:xfrm>
              <a:prstGeom prst="parallelogram">
                <a:avLst>
                  <a:gd name="adj" fmla="val 25000"/>
                </a:avLst>
              </a:prstGeom>
              <a:solidFill>
                <a:srgbClr val="29241F"/>
              </a:solidFill>
              <a:ln w="12700">
                <a:solidFill>
                  <a:srgbClr val="29241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sz="1600"/>
              </a:p>
            </p:txBody>
          </p:sp>
        </p:grpSp>
        <p:pic>
          <p:nvPicPr>
            <p:cNvPr id="61" name="Picture 3" descr="C:\Users\Heinrich Widmann\AppData\Local\Microsoft\Windows\Temporary Internet Files\Content.IE5\YC9RPI40\64x64-keyword-selection-icon[1].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8949965" y="16650474"/>
              <a:ext cx="487680" cy="487680"/>
            </a:xfrm>
            <a:prstGeom prst="rect">
              <a:avLst/>
            </a:prstGeom>
            <a:noFill/>
            <a:ln w="12700">
              <a:noFill/>
            </a:ln>
            <a:extLst>
              <a:ext uri="{909E8E84-426E-40DD-AFC4-6F175D3DCCD1}">
                <a14:hiddenFill xmlns:a14="http://schemas.microsoft.com/office/drawing/2010/main">
                  <a:solidFill>
                    <a:srgbClr val="FFFFFF"/>
                  </a:solidFill>
                </a14:hiddenFill>
              </a:ext>
            </a:extLst>
          </p:spPr>
        </p:pic>
      </p:grpSp>
      <p:grpSp>
        <p:nvGrpSpPr>
          <p:cNvPr id="68" name="Group 27"/>
          <p:cNvGrpSpPr>
            <a:grpSpLocks/>
          </p:cNvGrpSpPr>
          <p:nvPr/>
        </p:nvGrpSpPr>
        <p:grpSpPr bwMode="auto">
          <a:xfrm>
            <a:off x="4471692" y="1135869"/>
            <a:ext cx="1135741" cy="1255846"/>
            <a:chOff x="4601" y="1253"/>
            <a:chExt cx="472" cy="635"/>
          </a:xfrm>
        </p:grpSpPr>
        <p:sp>
          <p:nvSpPr>
            <p:cNvPr id="69" name="AutoShape 28"/>
            <p:cNvSpPr>
              <a:spLocks noChangeArrowheads="1"/>
            </p:cNvSpPr>
            <p:nvPr/>
          </p:nvSpPr>
          <p:spPr bwMode="auto">
            <a:xfrm>
              <a:off x="4601" y="1253"/>
              <a:ext cx="472" cy="635"/>
            </a:xfrm>
            <a:prstGeom prst="foldedCorner">
              <a:avLst>
                <a:gd name="adj" fmla="val 12500"/>
              </a:avLst>
            </a:prstGeom>
            <a:noFill/>
            <a:ln w="12700">
              <a:solidFill>
                <a:srgbClr val="00B05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723900" algn="l"/>
                </a:tabLst>
                <a:defRPr>
                  <a:solidFill>
                    <a:srgbClr val="000000"/>
                  </a:solidFill>
                  <a:latin typeface="Arial" charset="0"/>
                  <a:cs typeface="Arial Unicode MS" charset="0"/>
                </a:defRPr>
              </a:lvl1pPr>
              <a:lvl2pPr>
                <a:tabLst>
                  <a:tab pos="723900" algn="l"/>
                </a:tabLst>
                <a:defRPr>
                  <a:solidFill>
                    <a:srgbClr val="000000"/>
                  </a:solidFill>
                  <a:latin typeface="Arial" charset="0"/>
                  <a:cs typeface="Arial Unicode MS" charset="0"/>
                </a:defRPr>
              </a:lvl2pPr>
              <a:lvl3pPr>
                <a:tabLst>
                  <a:tab pos="723900" algn="l"/>
                </a:tabLst>
                <a:defRPr>
                  <a:solidFill>
                    <a:srgbClr val="000000"/>
                  </a:solidFill>
                  <a:latin typeface="Arial" charset="0"/>
                  <a:cs typeface="Arial Unicode MS" charset="0"/>
                </a:defRPr>
              </a:lvl3pPr>
              <a:lvl4pPr>
                <a:tabLst>
                  <a:tab pos="723900" algn="l"/>
                </a:tabLst>
                <a:defRPr>
                  <a:solidFill>
                    <a:srgbClr val="000000"/>
                  </a:solidFill>
                  <a:latin typeface="Arial" charset="0"/>
                  <a:cs typeface="Arial Unicode MS" charset="0"/>
                </a:defRPr>
              </a:lvl4pPr>
              <a:lvl5pPr>
                <a:tabLst>
                  <a:tab pos="723900" algn="l"/>
                </a:tabLst>
                <a:defRPr>
                  <a:solidFill>
                    <a:srgbClr val="000000"/>
                  </a:solidFill>
                  <a:latin typeface="Arial"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cs typeface="Arial Unicode MS" charset="0"/>
                </a:defRPr>
              </a:lvl9pPr>
            </a:lstStyle>
            <a:p>
              <a:pPr algn="r">
                <a:lnSpc>
                  <a:spcPct val="100000"/>
                </a:lnSpc>
              </a:pPr>
              <a:r>
                <a:rPr lang="de-DE" altLang="de-DE" sz="1600" b="1">
                  <a:solidFill>
                    <a:srgbClr val="00B050"/>
                  </a:solidFill>
                  <a:latin typeface="Calibri" charset="0"/>
                </a:rPr>
                <a:t>Schema A</a:t>
              </a:r>
            </a:p>
          </p:txBody>
        </p:sp>
        <p:sp>
          <p:nvSpPr>
            <p:cNvPr id="70" name="Oval 29"/>
            <p:cNvSpPr>
              <a:spLocks noChangeArrowheads="1"/>
            </p:cNvSpPr>
            <p:nvPr/>
          </p:nvSpPr>
          <p:spPr bwMode="auto">
            <a:xfrm>
              <a:off x="4660" y="1439"/>
              <a:ext cx="65" cy="63"/>
            </a:xfrm>
            <a:prstGeom prst="ellipse">
              <a:avLst/>
            </a:prstGeom>
            <a:solidFill>
              <a:srgbClr val="00B050"/>
            </a:solidFill>
            <a:ln w="12700">
              <a:solidFill>
                <a:srgbClr val="00B05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sz="1600"/>
            </a:p>
          </p:txBody>
        </p:sp>
        <p:sp>
          <p:nvSpPr>
            <p:cNvPr id="71" name="AutoShape 30"/>
            <p:cNvSpPr>
              <a:spLocks noChangeArrowheads="1"/>
            </p:cNvSpPr>
            <p:nvPr/>
          </p:nvSpPr>
          <p:spPr bwMode="auto">
            <a:xfrm>
              <a:off x="4930" y="1439"/>
              <a:ext cx="75" cy="60"/>
            </a:xfrm>
            <a:prstGeom prst="rightArrow">
              <a:avLst>
                <a:gd name="adj1" fmla="val -362963"/>
                <a:gd name="adj2" fmla="val -164352"/>
              </a:avLst>
            </a:prstGeom>
            <a:solidFill>
              <a:srgbClr val="00B050"/>
            </a:solidFill>
            <a:ln w="12700">
              <a:solidFill>
                <a:srgbClr val="00B05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sz="1600"/>
            </a:p>
          </p:txBody>
        </p:sp>
        <p:pic>
          <p:nvPicPr>
            <p:cNvPr id="72" name="Picture 3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624" y="1558"/>
              <a:ext cx="172" cy="167"/>
            </a:xfrm>
            <a:prstGeom prst="rect">
              <a:avLst/>
            </a:prstGeom>
            <a:noFill/>
            <a:ln w="12700">
              <a:no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3" name="Picture 3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762" y="1567"/>
              <a:ext cx="180" cy="139"/>
            </a:xfrm>
            <a:prstGeom prst="rect">
              <a:avLst/>
            </a:prstGeom>
            <a:noFill/>
            <a:ln w="12700">
              <a:no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4" name="Rectangle 33"/>
            <p:cNvSpPr>
              <a:spLocks noChangeArrowheads="1"/>
            </p:cNvSpPr>
            <p:nvPr/>
          </p:nvSpPr>
          <p:spPr bwMode="auto">
            <a:xfrm>
              <a:off x="4784" y="1435"/>
              <a:ext cx="60" cy="67"/>
            </a:xfrm>
            <a:prstGeom prst="rect">
              <a:avLst/>
            </a:prstGeom>
            <a:solidFill>
              <a:srgbClr val="00B050"/>
            </a:solidFill>
            <a:ln w="12700">
              <a:solidFill>
                <a:srgbClr val="00B05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sz="1600"/>
            </a:p>
          </p:txBody>
        </p:sp>
        <p:sp>
          <p:nvSpPr>
            <p:cNvPr id="75" name="AutoShape 34"/>
            <p:cNvSpPr>
              <a:spLocks noChangeArrowheads="1"/>
            </p:cNvSpPr>
            <p:nvPr/>
          </p:nvSpPr>
          <p:spPr bwMode="auto">
            <a:xfrm>
              <a:off x="4660" y="1785"/>
              <a:ext cx="70" cy="48"/>
            </a:xfrm>
            <a:prstGeom prst="triangle">
              <a:avLst>
                <a:gd name="adj" fmla="val 50000"/>
              </a:avLst>
            </a:prstGeom>
            <a:solidFill>
              <a:srgbClr val="00B050"/>
            </a:solidFill>
            <a:ln w="12700">
              <a:solidFill>
                <a:srgbClr val="00B05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sz="1600"/>
            </a:p>
          </p:txBody>
        </p:sp>
        <p:sp>
          <p:nvSpPr>
            <p:cNvPr id="76" name="AutoShape 35"/>
            <p:cNvSpPr>
              <a:spLocks noChangeArrowheads="1"/>
            </p:cNvSpPr>
            <p:nvPr/>
          </p:nvSpPr>
          <p:spPr bwMode="auto">
            <a:xfrm rot="5400000">
              <a:off x="4836" y="1756"/>
              <a:ext cx="65" cy="93"/>
            </a:xfrm>
            <a:prstGeom prst="parallelogram">
              <a:avLst>
                <a:gd name="adj" fmla="val 25000"/>
              </a:avLst>
            </a:prstGeom>
            <a:solidFill>
              <a:srgbClr val="00B050"/>
            </a:solidFill>
            <a:ln w="12700">
              <a:solidFill>
                <a:srgbClr val="00B05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sz="1600"/>
            </a:p>
          </p:txBody>
        </p:sp>
      </p:grpSp>
      <p:sp>
        <p:nvSpPr>
          <p:cNvPr id="77" name="Text Box 5"/>
          <p:cNvSpPr txBox="1">
            <a:spLocks noChangeArrowheads="1"/>
          </p:cNvSpPr>
          <p:nvPr/>
        </p:nvSpPr>
        <p:spPr bwMode="auto">
          <a:xfrm>
            <a:off x="4026604" y="5682856"/>
            <a:ext cx="5393318" cy="312189"/>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7375" rIns="0" bIns="0"/>
          <a:lstStyle>
            <a:lvl1pPr>
              <a:tabLst>
                <a:tab pos="723900" algn="l"/>
                <a:tab pos="1447800" algn="l"/>
                <a:tab pos="2171700" algn="l"/>
                <a:tab pos="2895600" algn="l"/>
                <a:tab pos="3619500" algn="l"/>
                <a:tab pos="4343400" algn="l"/>
              </a:tabLst>
              <a:defRPr>
                <a:solidFill>
                  <a:srgbClr val="000000"/>
                </a:solidFill>
                <a:latin typeface="Arial" charset="0"/>
                <a:cs typeface="Arial Unicode MS" charset="0"/>
              </a:defRPr>
            </a:lvl1pPr>
            <a:lvl2pPr>
              <a:tabLst>
                <a:tab pos="723900" algn="l"/>
                <a:tab pos="1447800" algn="l"/>
                <a:tab pos="2171700" algn="l"/>
                <a:tab pos="2895600" algn="l"/>
                <a:tab pos="3619500" algn="l"/>
                <a:tab pos="4343400" algn="l"/>
              </a:tabLst>
              <a:defRPr>
                <a:solidFill>
                  <a:srgbClr val="000000"/>
                </a:solidFill>
                <a:latin typeface="Arial" charset="0"/>
                <a:cs typeface="Arial Unicode MS" charset="0"/>
              </a:defRPr>
            </a:lvl2pPr>
            <a:lvl3pPr>
              <a:tabLst>
                <a:tab pos="723900" algn="l"/>
                <a:tab pos="1447800" algn="l"/>
                <a:tab pos="2171700" algn="l"/>
                <a:tab pos="2895600" algn="l"/>
                <a:tab pos="3619500" algn="l"/>
                <a:tab pos="4343400" algn="l"/>
              </a:tabLst>
              <a:defRPr>
                <a:solidFill>
                  <a:srgbClr val="000000"/>
                </a:solidFill>
                <a:latin typeface="Arial" charset="0"/>
                <a:cs typeface="Arial Unicode MS" charset="0"/>
              </a:defRPr>
            </a:lvl3pPr>
            <a:lvl4pPr>
              <a:tabLst>
                <a:tab pos="723900" algn="l"/>
                <a:tab pos="1447800" algn="l"/>
                <a:tab pos="2171700" algn="l"/>
                <a:tab pos="2895600" algn="l"/>
                <a:tab pos="3619500" algn="l"/>
                <a:tab pos="4343400" algn="l"/>
              </a:tabLst>
              <a:defRPr>
                <a:solidFill>
                  <a:srgbClr val="000000"/>
                </a:solidFill>
                <a:latin typeface="Arial" charset="0"/>
                <a:cs typeface="Arial Unicode MS" charset="0"/>
              </a:defRPr>
            </a:lvl4pPr>
            <a:lvl5pPr>
              <a:tabLst>
                <a:tab pos="723900" algn="l"/>
                <a:tab pos="1447800" algn="l"/>
                <a:tab pos="2171700" algn="l"/>
                <a:tab pos="2895600" algn="l"/>
                <a:tab pos="3619500" algn="l"/>
                <a:tab pos="4343400" algn="l"/>
              </a:tabLst>
              <a:defRPr>
                <a:solidFill>
                  <a:srgbClr val="000000"/>
                </a:solidFill>
                <a:latin typeface="Arial"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rgbClr val="000000"/>
                </a:solidFill>
                <a:latin typeface="Arial"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rgbClr val="000000"/>
                </a:solidFill>
                <a:latin typeface="Arial"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rgbClr val="000000"/>
                </a:solidFill>
                <a:latin typeface="Arial"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rgbClr val="000000"/>
                </a:solidFill>
                <a:latin typeface="Arial" charset="0"/>
                <a:cs typeface="Arial Unicode MS" charset="0"/>
              </a:defRPr>
            </a:lvl9pPr>
          </a:lstStyle>
          <a:p>
            <a:r>
              <a:rPr lang="de-DE" altLang="de-DE" sz="1600" b="1" dirty="0" smtClean="0">
                <a:latin typeface="+mn-lt"/>
              </a:rPr>
              <a:t>Communities </a:t>
            </a:r>
            <a:r>
              <a:rPr lang="de-DE" altLang="de-DE" sz="1600" b="1" dirty="0" err="1" smtClean="0">
                <a:latin typeface="+mn-lt"/>
              </a:rPr>
              <a:t>and</a:t>
            </a:r>
            <a:r>
              <a:rPr lang="de-DE" altLang="de-DE" sz="1600" b="1" dirty="0" smtClean="0">
                <a:latin typeface="+mn-lt"/>
              </a:rPr>
              <a:t> </a:t>
            </a:r>
            <a:r>
              <a:rPr lang="de-DE" altLang="de-DE" sz="1600" b="1" dirty="0" err="1" smtClean="0">
                <a:latin typeface="+mn-lt"/>
              </a:rPr>
              <a:t>RI‘s</a:t>
            </a:r>
            <a:r>
              <a:rPr lang="de-DE" altLang="de-DE" sz="1600" b="1" dirty="0" smtClean="0">
                <a:latin typeface="+mn-lt"/>
              </a:rPr>
              <a:t> </a:t>
            </a:r>
            <a:r>
              <a:rPr lang="de-DE" altLang="de-DE" sz="1600" b="1" dirty="0" err="1" smtClean="0">
                <a:latin typeface="+mn-lt"/>
              </a:rPr>
              <a:t>with</a:t>
            </a:r>
            <a:endParaRPr lang="de-DE" altLang="de-DE" sz="1600" b="1" dirty="0" smtClean="0">
              <a:latin typeface="+mn-lt"/>
            </a:endParaRPr>
          </a:p>
          <a:p>
            <a:pPr marL="285750" indent="-285750">
              <a:buFont typeface="Arial" panose="020B0604020202020204" pitchFamily="34" charset="0"/>
              <a:buChar char="•"/>
            </a:pPr>
            <a:r>
              <a:rPr lang="de-DE" altLang="de-DE" sz="1600" b="1" dirty="0" smtClean="0">
                <a:latin typeface="+mn-lt"/>
              </a:rPr>
              <a:t>Domain </a:t>
            </a:r>
            <a:r>
              <a:rPr lang="de-DE" altLang="de-DE" sz="1600" b="1" dirty="0" err="1">
                <a:latin typeface="+mn-lt"/>
              </a:rPr>
              <a:t>Specific</a:t>
            </a:r>
            <a:r>
              <a:rPr lang="de-DE" altLang="de-DE" sz="1600" b="1" dirty="0">
                <a:latin typeface="+mn-lt"/>
              </a:rPr>
              <a:t> Schemas </a:t>
            </a:r>
            <a:r>
              <a:rPr lang="de-DE" altLang="de-DE" sz="1600" b="1" dirty="0" err="1">
                <a:latin typeface="+mn-lt"/>
              </a:rPr>
              <a:t>and</a:t>
            </a:r>
            <a:r>
              <a:rPr lang="de-DE" altLang="de-DE" sz="1600" b="1" dirty="0">
                <a:latin typeface="+mn-lt"/>
              </a:rPr>
              <a:t> Data </a:t>
            </a:r>
            <a:r>
              <a:rPr lang="de-DE" altLang="de-DE" sz="1600" b="1" dirty="0" err="1">
                <a:latin typeface="+mn-lt"/>
              </a:rPr>
              <a:t>models</a:t>
            </a:r>
            <a:r>
              <a:rPr lang="de-DE" altLang="de-DE" sz="1600" dirty="0">
                <a:latin typeface="+mn-lt"/>
              </a:rPr>
              <a:t> </a:t>
            </a:r>
          </a:p>
        </p:txBody>
      </p:sp>
      <p:cxnSp>
        <p:nvCxnSpPr>
          <p:cNvPr id="78" name="AutoShape 19"/>
          <p:cNvCxnSpPr>
            <a:cxnSpLocks noChangeShapeType="1"/>
          </p:cNvCxnSpPr>
          <p:nvPr/>
        </p:nvCxnSpPr>
        <p:spPr bwMode="auto">
          <a:xfrm>
            <a:off x="8480548" y="6132670"/>
            <a:ext cx="1" cy="7064"/>
          </a:xfrm>
          <a:prstGeom prst="bentConnector3">
            <a:avLst>
              <a:gd name="adj1" fmla="val -2147483647"/>
            </a:avLst>
          </a:prstGeom>
          <a:noFill/>
          <a:ln w="127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nvGrpSpPr>
          <p:cNvPr id="79" name="Gruppieren 78"/>
          <p:cNvGrpSpPr/>
          <p:nvPr/>
        </p:nvGrpSpPr>
        <p:grpSpPr>
          <a:xfrm>
            <a:off x="268040" y="6228582"/>
            <a:ext cx="8336408" cy="584775"/>
            <a:chOff x="9521662" y="28917838"/>
            <a:chExt cx="13137921" cy="527274"/>
          </a:xfrm>
        </p:grpSpPr>
        <p:cxnSp>
          <p:nvCxnSpPr>
            <p:cNvPr id="80" name="Gerade Verbindung mit Pfeil 79"/>
            <p:cNvCxnSpPr/>
            <p:nvPr userDrawn="1"/>
          </p:nvCxnSpPr>
          <p:spPr>
            <a:xfrm>
              <a:off x="16568677" y="29154100"/>
              <a:ext cx="6088008" cy="0"/>
            </a:xfrm>
            <a:prstGeom prst="straightConnector1">
              <a:avLst/>
            </a:prstGeom>
            <a:noFill/>
            <a:ln w="12700" cap="flat" cmpd="sng" algn="ctr">
              <a:solidFill>
                <a:sysClr val="windowText" lastClr="000000"/>
              </a:solidFill>
              <a:prstDash val="solid"/>
              <a:tailEnd type="arrow"/>
            </a:ln>
            <a:effectLst/>
          </p:spPr>
        </p:cxnSp>
        <p:cxnSp>
          <p:nvCxnSpPr>
            <p:cNvPr id="81" name="Gerade Verbindung mit Pfeil 80"/>
            <p:cNvCxnSpPr/>
            <p:nvPr userDrawn="1"/>
          </p:nvCxnSpPr>
          <p:spPr>
            <a:xfrm flipH="1">
              <a:off x="9521662" y="29104256"/>
              <a:ext cx="6143164" cy="0"/>
            </a:xfrm>
            <a:prstGeom prst="straightConnector1">
              <a:avLst/>
            </a:prstGeom>
            <a:noFill/>
            <a:ln w="12700" cap="flat" cmpd="sng" algn="ctr">
              <a:solidFill>
                <a:sysClr val="windowText" lastClr="000000"/>
              </a:solidFill>
              <a:prstDash val="solid"/>
              <a:tailEnd type="arrow"/>
            </a:ln>
            <a:effectLst/>
          </p:spPr>
        </p:cxnSp>
        <p:sp>
          <p:nvSpPr>
            <p:cNvPr id="82" name="Textfeld 81"/>
            <p:cNvSpPr txBox="1"/>
            <p:nvPr userDrawn="1"/>
          </p:nvSpPr>
          <p:spPr>
            <a:xfrm>
              <a:off x="19653947" y="28990620"/>
              <a:ext cx="3005636" cy="305264"/>
            </a:xfrm>
            <a:prstGeom prst="rect">
              <a:avLst/>
            </a:prstGeom>
            <a:solidFill>
              <a:schemeClr val="bg1"/>
            </a:solidFill>
            <a:ln w="12700">
              <a:noFill/>
            </a:ln>
          </p:spPr>
          <p:txBody>
            <a:bodyPr wrap="square" rtlCol="0">
              <a:spAutoFit/>
            </a:bodyPr>
            <a:lstStyle/>
            <a:p>
              <a:pPr defTabSz="1091533">
                <a:defRPr/>
              </a:pPr>
              <a:r>
                <a:rPr lang="de-DE" sz="1600" b="1" kern="0" dirty="0" err="1">
                  <a:solidFill>
                    <a:prstClr val="black"/>
                  </a:solidFill>
                </a:rPr>
                <a:t>Heterogenity</a:t>
              </a:r>
              <a:endParaRPr lang="de-DE" sz="1600" b="1" kern="0" dirty="0">
                <a:solidFill>
                  <a:prstClr val="black"/>
                </a:solidFill>
              </a:endParaRPr>
            </a:p>
          </p:txBody>
        </p:sp>
        <p:sp>
          <p:nvSpPr>
            <p:cNvPr id="83" name="Textfeld 82"/>
            <p:cNvSpPr txBox="1"/>
            <p:nvPr userDrawn="1"/>
          </p:nvSpPr>
          <p:spPr>
            <a:xfrm>
              <a:off x="14586113" y="28917838"/>
              <a:ext cx="3527105" cy="527274"/>
            </a:xfrm>
            <a:prstGeom prst="rect">
              <a:avLst/>
            </a:prstGeom>
            <a:solidFill>
              <a:schemeClr val="bg1"/>
            </a:solidFill>
            <a:ln w="12700">
              <a:noFill/>
            </a:ln>
          </p:spPr>
          <p:txBody>
            <a:bodyPr wrap="square" rtlCol="0">
              <a:spAutoFit/>
            </a:bodyPr>
            <a:lstStyle/>
            <a:p>
              <a:pPr algn="ctr" defTabSz="1091533">
                <a:defRPr/>
              </a:pPr>
              <a:r>
                <a:rPr lang="de-DE" sz="1600" b="1" kern="0" dirty="0">
                  <a:solidFill>
                    <a:prstClr val="black"/>
                  </a:solidFill>
                </a:rPr>
                <a:t>Levels </a:t>
              </a:r>
              <a:r>
                <a:rPr lang="de-DE" sz="1600" b="1" kern="0" dirty="0" err="1">
                  <a:solidFill>
                    <a:prstClr val="black"/>
                  </a:solidFill>
                </a:rPr>
                <a:t>of</a:t>
              </a:r>
              <a:endParaRPr lang="de-DE" sz="1600" b="1" kern="0" dirty="0">
                <a:solidFill>
                  <a:prstClr val="black"/>
                </a:solidFill>
              </a:endParaRPr>
            </a:p>
            <a:p>
              <a:pPr algn="ctr" defTabSz="1091533">
                <a:defRPr/>
              </a:pPr>
              <a:r>
                <a:rPr lang="de-DE" sz="1600" b="1" kern="0" dirty="0">
                  <a:solidFill>
                    <a:prstClr val="black"/>
                  </a:solidFill>
                </a:rPr>
                <a:t> </a:t>
              </a:r>
              <a:r>
                <a:rPr lang="de-DE" sz="1600" b="1" kern="0" dirty="0" err="1">
                  <a:solidFill>
                    <a:prstClr val="black"/>
                  </a:solidFill>
                </a:rPr>
                <a:t>Interoperability</a:t>
              </a:r>
              <a:endParaRPr lang="de-DE" sz="1600" b="1" kern="0" dirty="0">
                <a:solidFill>
                  <a:prstClr val="black"/>
                </a:solidFill>
              </a:endParaRPr>
            </a:p>
          </p:txBody>
        </p:sp>
        <p:sp>
          <p:nvSpPr>
            <p:cNvPr id="84" name="Textfeld 83"/>
            <p:cNvSpPr txBox="1"/>
            <p:nvPr userDrawn="1"/>
          </p:nvSpPr>
          <p:spPr>
            <a:xfrm>
              <a:off x="10676587" y="28945066"/>
              <a:ext cx="3244853" cy="305264"/>
            </a:xfrm>
            <a:prstGeom prst="rect">
              <a:avLst/>
            </a:prstGeom>
            <a:solidFill>
              <a:schemeClr val="bg1"/>
            </a:solidFill>
            <a:ln w="12700">
              <a:noFill/>
            </a:ln>
          </p:spPr>
          <p:txBody>
            <a:bodyPr wrap="square" rtlCol="0">
              <a:spAutoFit/>
            </a:bodyPr>
            <a:lstStyle/>
            <a:p>
              <a:pPr defTabSz="1091533">
                <a:defRPr/>
              </a:pPr>
              <a:r>
                <a:rPr lang="de-DE" sz="1600" b="1" kern="0" dirty="0" err="1">
                  <a:solidFill>
                    <a:prstClr val="black"/>
                  </a:solidFill>
                </a:rPr>
                <a:t>Homogenity</a:t>
              </a:r>
              <a:endParaRPr lang="de-DE" sz="1600" b="1" kern="0" dirty="0">
                <a:solidFill>
                  <a:prstClr val="black"/>
                </a:solidFill>
              </a:endParaRPr>
            </a:p>
          </p:txBody>
        </p:sp>
      </p:grpSp>
      <p:pic>
        <p:nvPicPr>
          <p:cNvPr id="86" name="Picture 52"/>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82171" y="3135991"/>
            <a:ext cx="379308" cy="29318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7" name="Picture 5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90336" y="3885895"/>
            <a:ext cx="436122" cy="25249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8" name="Picture 55"/>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757560" y="3799801"/>
            <a:ext cx="226814" cy="16905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9" name="Oval 56"/>
          <p:cNvSpPr>
            <a:spLocks noChangeArrowheads="1"/>
          </p:cNvSpPr>
          <p:nvPr/>
        </p:nvSpPr>
        <p:spPr bwMode="auto">
          <a:xfrm>
            <a:off x="569836" y="3286555"/>
            <a:ext cx="247082" cy="155329"/>
          </a:xfrm>
          <a:prstGeom prst="ellipse">
            <a:avLst/>
          </a:prstGeom>
          <a:solidFill>
            <a:srgbClr val="504836"/>
          </a:solidFill>
          <a:ln w="25560">
            <a:solidFill>
              <a:srgbClr val="00B0F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9152" tIns="54576" rIns="109152" bIns="54576" anchor="ctr"/>
          <a:lstStyle/>
          <a:p>
            <a:endParaRPr lang="de-DE" sz="1600"/>
          </a:p>
        </p:txBody>
      </p:sp>
      <p:sp>
        <p:nvSpPr>
          <p:cNvPr id="90" name="Rectangle 57"/>
          <p:cNvSpPr>
            <a:spLocks noChangeArrowheads="1"/>
          </p:cNvSpPr>
          <p:nvPr/>
        </p:nvSpPr>
        <p:spPr bwMode="auto">
          <a:xfrm>
            <a:off x="603103" y="3521991"/>
            <a:ext cx="226814" cy="126999"/>
          </a:xfrm>
          <a:prstGeom prst="rect">
            <a:avLst/>
          </a:prstGeom>
          <a:solidFill>
            <a:srgbClr val="504836"/>
          </a:solidFill>
          <a:ln w="25560">
            <a:solidFill>
              <a:srgbClr val="00B0F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9152" tIns="54576" rIns="109152" bIns="54576" anchor="ctr"/>
          <a:lstStyle/>
          <a:p>
            <a:endParaRPr lang="de-DE" sz="1600"/>
          </a:p>
        </p:txBody>
      </p:sp>
      <p:pic>
        <p:nvPicPr>
          <p:cNvPr id="91" name="Picture 59"/>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169498" y="4242631"/>
            <a:ext cx="278448" cy="2075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2" name="Picture 3" descr="C:\Users\Heinrich Widmann\AppData\Local\Microsoft\Windows\Temporary Internet Files\Content.IE5\YC9RPI40\64x64-keyword-selection-icon[1].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58092" y="3638852"/>
            <a:ext cx="569963" cy="350658"/>
          </a:xfrm>
          <a:prstGeom prst="rect">
            <a:avLst/>
          </a:prstGeom>
          <a:noFill/>
          <a:extLst>
            <a:ext uri="{909E8E84-426E-40DD-AFC4-6F175D3DCCD1}">
              <a14:hiddenFill xmlns:a14="http://schemas.microsoft.com/office/drawing/2010/main">
                <a:solidFill>
                  <a:srgbClr val="FFFFFF"/>
                </a:solidFill>
              </a14:hiddenFill>
            </a:ext>
          </a:extLst>
        </p:spPr>
      </p:pic>
      <p:pic>
        <p:nvPicPr>
          <p:cNvPr id="93" name="Picture 4" descr="C:\Users\Heinrich Widmann\AppData\Local\Microsoft\Windows\Temporary Internet Files\Content.IE5\H1JPKR5E\Chain_link_icon[1].pn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718144" y="3632242"/>
            <a:ext cx="347730" cy="90077"/>
          </a:xfrm>
          <a:prstGeom prst="rect">
            <a:avLst/>
          </a:prstGeom>
          <a:noFill/>
          <a:extLst>
            <a:ext uri="{909E8E84-426E-40DD-AFC4-6F175D3DCCD1}">
              <a14:hiddenFill xmlns:a14="http://schemas.microsoft.com/office/drawing/2010/main">
                <a:solidFill>
                  <a:srgbClr val="FFFFFF"/>
                </a:solidFill>
              </a14:hiddenFill>
            </a:ext>
          </a:extLst>
        </p:spPr>
      </p:pic>
      <p:pic>
        <p:nvPicPr>
          <p:cNvPr id="94" name="Picture 5" descr="C:\Users\Heinrich Widmann\AppData\Local\Microsoft\Windows\Temporary Internet Files\Content.IE5\CVJQGIU6\Qs3i1[1].png"/>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712472" y="3409079"/>
            <a:ext cx="286322" cy="161596"/>
          </a:xfrm>
          <a:prstGeom prst="rect">
            <a:avLst/>
          </a:prstGeom>
          <a:noFill/>
          <a:extLst>
            <a:ext uri="{909E8E84-426E-40DD-AFC4-6F175D3DCCD1}">
              <a14:hiddenFill xmlns:a14="http://schemas.microsoft.com/office/drawing/2010/main">
                <a:solidFill>
                  <a:srgbClr val="FFFFFF"/>
                </a:solidFill>
              </a14:hiddenFill>
            </a:ext>
          </a:extLst>
        </p:spPr>
      </p:pic>
      <p:pic>
        <p:nvPicPr>
          <p:cNvPr id="95" name="Picture 21"/>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1715386" y="3989030"/>
            <a:ext cx="249498" cy="21620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6" name="Picture 6" descr="C:\Users\Heinrich Widmann\AppData\Local\Microsoft\Windows\Temporary Internet Files\Content.IE5\H1JPKR5E\cc.large[1].png"/>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1120344" y="4018535"/>
            <a:ext cx="372297" cy="229049"/>
          </a:xfrm>
          <a:prstGeom prst="rect">
            <a:avLst/>
          </a:prstGeom>
          <a:noFill/>
          <a:extLst>
            <a:ext uri="{909E8E84-426E-40DD-AFC4-6F175D3DCCD1}">
              <a14:hiddenFill xmlns:a14="http://schemas.microsoft.com/office/drawing/2010/main">
                <a:solidFill>
                  <a:srgbClr val="FFFFFF"/>
                </a:solidFill>
              </a14:hiddenFill>
            </a:ext>
          </a:extLst>
        </p:spPr>
      </p:pic>
      <p:pic>
        <p:nvPicPr>
          <p:cNvPr id="97" name="Picture 8" descr="C:\Users\Heinrich Widmann\AppData\Local\Microsoft\Windows\Temporary Internet Files\Content.IE5\YF07JK7X\Scientific_journal_icon.svg[1].png"/>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1674346" y="4214230"/>
            <a:ext cx="378658" cy="232962"/>
          </a:xfrm>
          <a:prstGeom prst="rect">
            <a:avLst/>
          </a:prstGeom>
          <a:noFill/>
          <a:extLst>
            <a:ext uri="{909E8E84-426E-40DD-AFC4-6F175D3DCCD1}">
              <a14:hiddenFill xmlns:a14="http://schemas.microsoft.com/office/drawing/2010/main">
                <a:solidFill>
                  <a:srgbClr val="FFFFFF"/>
                </a:solidFill>
              </a14:hiddenFill>
            </a:ext>
          </a:extLst>
        </p:spPr>
      </p:pic>
      <p:pic>
        <p:nvPicPr>
          <p:cNvPr id="98" name="Picture 9" descr="C:\Users\Heinrich Widmann\AppData\Local\Microsoft\Windows\Temporary Internet Files\Content.IE5\3P1CQFAP\Calendar_icon_2.svg[1].png"/>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1102093" y="4415967"/>
            <a:ext cx="386717" cy="246260"/>
          </a:xfrm>
          <a:prstGeom prst="rect">
            <a:avLst/>
          </a:prstGeom>
          <a:noFill/>
          <a:extLst>
            <a:ext uri="{909E8E84-426E-40DD-AFC4-6F175D3DCCD1}">
              <a14:hiddenFill xmlns:a14="http://schemas.microsoft.com/office/drawing/2010/main">
                <a:solidFill>
                  <a:srgbClr val="FFFFFF"/>
                </a:solidFill>
              </a14:hiddenFill>
            </a:ext>
          </a:extLst>
        </p:spPr>
      </p:pic>
      <p:sp>
        <p:nvSpPr>
          <p:cNvPr id="99" name="Gefaltete Ecke 98"/>
          <p:cNvSpPr/>
          <p:nvPr/>
        </p:nvSpPr>
        <p:spPr>
          <a:xfrm>
            <a:off x="395536" y="2562427"/>
            <a:ext cx="1804762" cy="2312395"/>
          </a:xfrm>
          <a:prstGeom prst="foldedCorner">
            <a:avLst/>
          </a:pr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9152" tIns="54576" rIns="109152" bIns="54576" rtlCol="0" anchor="t" anchorCtr="0"/>
          <a:lstStyle/>
          <a:p>
            <a:pPr algn="ctr"/>
            <a:r>
              <a:rPr lang="de-DE" altLang="de-DE" sz="1600" b="1" dirty="0">
                <a:solidFill>
                  <a:srgbClr val="FFC000"/>
                </a:solidFill>
              </a:rPr>
              <a:t>Common MD Schema</a:t>
            </a:r>
            <a:r>
              <a:rPr lang="de-DE" altLang="de-DE" sz="1600" dirty="0">
                <a:solidFill>
                  <a:srgbClr val="FFC000"/>
                </a:solidFill>
              </a:rPr>
              <a:t> </a:t>
            </a:r>
          </a:p>
          <a:p>
            <a:pPr algn="ctr"/>
            <a:endParaRPr lang="en-GB" sz="1600" dirty="0"/>
          </a:p>
        </p:txBody>
      </p:sp>
      <p:cxnSp>
        <p:nvCxnSpPr>
          <p:cNvPr id="100" name="Gekrümmte Verbindung 99"/>
          <p:cNvCxnSpPr/>
          <p:nvPr/>
        </p:nvCxnSpPr>
        <p:spPr>
          <a:xfrm rot="10800000" flipV="1">
            <a:off x="2217052" y="1714864"/>
            <a:ext cx="2282785" cy="2169466"/>
          </a:xfrm>
          <a:prstGeom prst="curvedConnector3">
            <a:avLst>
              <a:gd name="adj1" fmla="val 50000"/>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101" name="Gekrümmte Verbindung 100"/>
          <p:cNvCxnSpPr/>
          <p:nvPr/>
        </p:nvCxnSpPr>
        <p:spPr>
          <a:xfrm rot="10800000" flipV="1">
            <a:off x="2217052" y="3340622"/>
            <a:ext cx="2217401" cy="553127"/>
          </a:xfrm>
          <a:prstGeom prst="curvedConnector3">
            <a:avLst>
              <a:gd name="adj1" fmla="val 50000"/>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102" name="Gekrümmte Verbindung 101"/>
          <p:cNvCxnSpPr/>
          <p:nvPr/>
        </p:nvCxnSpPr>
        <p:spPr>
          <a:xfrm rot="10800000">
            <a:off x="2217052" y="3885895"/>
            <a:ext cx="2267049" cy="996882"/>
          </a:xfrm>
          <a:prstGeom prst="curvedConnector3">
            <a:avLst>
              <a:gd name="adj1" fmla="val 50000"/>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103" name="Gerade Verbindung mit Pfeil 102"/>
          <p:cNvCxnSpPr/>
          <p:nvPr/>
        </p:nvCxnSpPr>
        <p:spPr>
          <a:xfrm>
            <a:off x="8820472" y="1071000"/>
            <a:ext cx="0" cy="5294043"/>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04" name="Text Box 5"/>
          <p:cNvSpPr txBox="1">
            <a:spLocks noChangeArrowheads="1"/>
          </p:cNvSpPr>
          <p:nvPr/>
        </p:nvSpPr>
        <p:spPr bwMode="auto">
          <a:xfrm>
            <a:off x="179512" y="5682856"/>
            <a:ext cx="3432563" cy="290581"/>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7375" rIns="0" bIns="0"/>
          <a:lstStyle>
            <a:lvl1pPr>
              <a:tabLst>
                <a:tab pos="723900" algn="l"/>
                <a:tab pos="1447800" algn="l"/>
                <a:tab pos="2171700" algn="l"/>
                <a:tab pos="2895600" algn="l"/>
                <a:tab pos="3619500" algn="l"/>
                <a:tab pos="4343400" algn="l"/>
              </a:tabLst>
              <a:defRPr>
                <a:solidFill>
                  <a:srgbClr val="000000"/>
                </a:solidFill>
                <a:latin typeface="Arial" charset="0"/>
                <a:cs typeface="Arial Unicode MS" charset="0"/>
              </a:defRPr>
            </a:lvl1pPr>
            <a:lvl2pPr>
              <a:tabLst>
                <a:tab pos="723900" algn="l"/>
                <a:tab pos="1447800" algn="l"/>
                <a:tab pos="2171700" algn="l"/>
                <a:tab pos="2895600" algn="l"/>
                <a:tab pos="3619500" algn="l"/>
                <a:tab pos="4343400" algn="l"/>
              </a:tabLst>
              <a:defRPr>
                <a:solidFill>
                  <a:srgbClr val="000000"/>
                </a:solidFill>
                <a:latin typeface="Arial" charset="0"/>
                <a:cs typeface="Arial Unicode MS" charset="0"/>
              </a:defRPr>
            </a:lvl2pPr>
            <a:lvl3pPr>
              <a:tabLst>
                <a:tab pos="723900" algn="l"/>
                <a:tab pos="1447800" algn="l"/>
                <a:tab pos="2171700" algn="l"/>
                <a:tab pos="2895600" algn="l"/>
                <a:tab pos="3619500" algn="l"/>
                <a:tab pos="4343400" algn="l"/>
              </a:tabLst>
              <a:defRPr>
                <a:solidFill>
                  <a:srgbClr val="000000"/>
                </a:solidFill>
                <a:latin typeface="Arial" charset="0"/>
                <a:cs typeface="Arial Unicode MS" charset="0"/>
              </a:defRPr>
            </a:lvl3pPr>
            <a:lvl4pPr>
              <a:tabLst>
                <a:tab pos="723900" algn="l"/>
                <a:tab pos="1447800" algn="l"/>
                <a:tab pos="2171700" algn="l"/>
                <a:tab pos="2895600" algn="l"/>
                <a:tab pos="3619500" algn="l"/>
                <a:tab pos="4343400" algn="l"/>
              </a:tabLst>
              <a:defRPr>
                <a:solidFill>
                  <a:srgbClr val="000000"/>
                </a:solidFill>
                <a:latin typeface="Arial" charset="0"/>
                <a:cs typeface="Arial Unicode MS" charset="0"/>
              </a:defRPr>
            </a:lvl4pPr>
            <a:lvl5pPr>
              <a:tabLst>
                <a:tab pos="723900" algn="l"/>
                <a:tab pos="1447800" algn="l"/>
                <a:tab pos="2171700" algn="l"/>
                <a:tab pos="2895600" algn="l"/>
                <a:tab pos="3619500" algn="l"/>
                <a:tab pos="4343400" algn="l"/>
              </a:tabLst>
              <a:defRPr>
                <a:solidFill>
                  <a:srgbClr val="000000"/>
                </a:solidFill>
                <a:latin typeface="Arial"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rgbClr val="000000"/>
                </a:solidFill>
                <a:latin typeface="Arial"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rgbClr val="000000"/>
                </a:solidFill>
                <a:latin typeface="Arial"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rgbClr val="000000"/>
                </a:solidFill>
                <a:latin typeface="Arial"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rgbClr val="000000"/>
                </a:solidFill>
                <a:latin typeface="Arial" charset="0"/>
                <a:cs typeface="Arial Unicode MS" charset="0"/>
              </a:defRPr>
            </a:lvl9pPr>
          </a:lstStyle>
          <a:p>
            <a:r>
              <a:rPr lang="de-DE" altLang="de-DE" sz="1600" b="1" dirty="0">
                <a:latin typeface="+mn-lt"/>
              </a:rPr>
              <a:t>Domain </a:t>
            </a:r>
            <a:r>
              <a:rPr lang="de-DE" altLang="de-DE" sz="1600" b="1" dirty="0" err="1" smtClean="0">
                <a:latin typeface="+mn-lt"/>
              </a:rPr>
              <a:t>Agnostic</a:t>
            </a:r>
            <a:r>
              <a:rPr lang="de-DE" altLang="de-DE" sz="1600" b="1" dirty="0" smtClean="0">
                <a:latin typeface="+mn-lt"/>
              </a:rPr>
              <a:t> </a:t>
            </a:r>
            <a:r>
              <a:rPr lang="de-DE" altLang="de-DE" sz="1600" b="1" dirty="0" err="1" smtClean="0">
                <a:latin typeface="+mn-lt"/>
              </a:rPr>
              <a:t>and</a:t>
            </a:r>
            <a:r>
              <a:rPr lang="de-DE" altLang="de-DE" sz="1600" b="1" dirty="0" smtClean="0">
                <a:latin typeface="+mn-lt"/>
              </a:rPr>
              <a:t> </a:t>
            </a:r>
            <a:r>
              <a:rPr lang="de-DE" altLang="de-DE" sz="1600" b="1" dirty="0" err="1" smtClean="0">
                <a:latin typeface="+mn-lt"/>
              </a:rPr>
              <a:t>Generic</a:t>
            </a:r>
            <a:r>
              <a:rPr lang="de-DE" altLang="de-DE" sz="1600" b="1" dirty="0" smtClean="0">
                <a:latin typeface="+mn-lt"/>
              </a:rPr>
              <a:t> Services</a:t>
            </a:r>
            <a:r>
              <a:rPr lang="de-DE" altLang="de-DE" sz="1600" dirty="0" smtClean="0">
                <a:latin typeface="+mn-lt"/>
              </a:rPr>
              <a:t> </a:t>
            </a:r>
            <a:endParaRPr lang="de-DE" altLang="de-DE" sz="1600" dirty="0">
              <a:latin typeface="+mn-lt"/>
            </a:endParaRPr>
          </a:p>
        </p:txBody>
      </p:sp>
    </p:spTree>
    <p:extLst>
      <p:ext uri="{BB962C8B-B14F-4D97-AF65-F5344CB8AC3E}">
        <p14:creationId xmlns:p14="http://schemas.microsoft.com/office/powerpoint/2010/main" val="1488718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225447-E7C6-4B01-ABD0-720AFA2A01AF}"/>
              </a:ext>
            </a:extLst>
          </p:cNvPr>
          <p:cNvSpPr>
            <a:spLocks noGrp="1"/>
          </p:cNvSpPr>
          <p:nvPr>
            <p:ph type="title"/>
          </p:nvPr>
        </p:nvSpPr>
        <p:spPr/>
        <p:txBody>
          <a:bodyPr/>
          <a:lstStyle/>
          <a:p>
            <a:r>
              <a:rPr lang="en-US" dirty="0" err="1" smtClean="0"/>
              <a:t>FitSM</a:t>
            </a:r>
            <a:r>
              <a:rPr lang="en-US" dirty="0" smtClean="0"/>
              <a:t> training</a:t>
            </a:r>
            <a:endParaRPr lang="en-US" dirty="0"/>
          </a:p>
        </p:txBody>
      </p:sp>
      <p:sp>
        <p:nvSpPr>
          <p:cNvPr id="3" name="Slide Number Placeholder 2">
            <a:extLst>
              <a:ext uri="{FF2B5EF4-FFF2-40B4-BE49-F238E27FC236}">
                <a16:creationId xmlns:a16="http://schemas.microsoft.com/office/drawing/2014/main" xmlns="" id="{82A661D2-3597-481E-B12D-A4CB4A7B6EB7}"/>
              </a:ext>
            </a:extLst>
          </p:cNvPr>
          <p:cNvSpPr>
            <a:spLocks noGrp="1"/>
          </p:cNvSpPr>
          <p:nvPr>
            <p:ph type="sldNum" sz="quarter" idx="12"/>
          </p:nvPr>
        </p:nvSpPr>
        <p:spPr/>
        <p:txBody>
          <a:bodyPr/>
          <a:lstStyle/>
          <a:p>
            <a:fld id="{B6F15528-21DE-4FAA-801E-634DDDAF4B2B}" type="slidenum">
              <a:rPr lang="en-US" smtClean="0"/>
              <a:pPr/>
              <a:t>9</a:t>
            </a:fld>
            <a:endParaRPr lang="en-US" dirty="0"/>
          </a:p>
        </p:txBody>
      </p:sp>
      <p:sp>
        <p:nvSpPr>
          <p:cNvPr id="4" name="Date Placeholder 3">
            <a:extLst>
              <a:ext uri="{FF2B5EF4-FFF2-40B4-BE49-F238E27FC236}">
                <a16:creationId xmlns:a16="http://schemas.microsoft.com/office/drawing/2014/main" xmlns="" id="{A62F3851-ED52-40F4-B373-CA8800C45E11}"/>
              </a:ext>
            </a:extLst>
          </p:cNvPr>
          <p:cNvSpPr>
            <a:spLocks noGrp="1"/>
          </p:cNvSpPr>
          <p:nvPr>
            <p:ph type="dt" sz="half" idx="10"/>
          </p:nvPr>
        </p:nvSpPr>
        <p:spPr/>
        <p:txBody>
          <a:bodyPr/>
          <a:lstStyle/>
          <a:p>
            <a:fld id="{5914106B-C384-40B9-BF7D-5C967CC08625}" type="datetime1">
              <a:rPr lang="en-US" smtClean="0"/>
              <a:t>1/17/2018</a:t>
            </a:fld>
            <a:endParaRPr lang="en-US" dirty="0"/>
          </a:p>
        </p:txBody>
      </p:sp>
      <p:sp>
        <p:nvSpPr>
          <p:cNvPr id="5" name="Content Placeholder 4">
            <a:extLst>
              <a:ext uri="{FF2B5EF4-FFF2-40B4-BE49-F238E27FC236}">
                <a16:creationId xmlns:a16="http://schemas.microsoft.com/office/drawing/2014/main" xmlns="" id="{C45C8FE7-870E-4AC4-88CF-D4FBD5AD873F}"/>
              </a:ext>
            </a:extLst>
          </p:cNvPr>
          <p:cNvSpPr txBox="1">
            <a:spLocks/>
          </p:cNvSpPr>
          <p:nvPr/>
        </p:nvSpPr>
        <p:spPr>
          <a:xfrm>
            <a:off x="107504" y="1268761"/>
            <a:ext cx="8579296"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1800" dirty="0" err="1"/>
              <a:t>FitSM</a:t>
            </a:r>
            <a:r>
              <a:rPr lang="en-GB" sz="1800" dirty="0"/>
              <a:t> is a standards family for lightweight IT Service Management (ITSM). The kick-off meeting offers the opportunity to be trained and certified in the </a:t>
            </a:r>
            <a:r>
              <a:rPr lang="en-GB" sz="1800" dirty="0" err="1"/>
              <a:t>FitSM</a:t>
            </a:r>
            <a:r>
              <a:rPr lang="en-GB" sz="1800" dirty="0"/>
              <a:t>, which is supported by the project. The Foundation level training provides an introduction to the basic IT service management concepts and terms, outlines the purpose and structure of </a:t>
            </a:r>
            <a:r>
              <a:rPr lang="en-GB" sz="1800" dirty="0" err="1"/>
              <a:t>FitSM</a:t>
            </a:r>
            <a:r>
              <a:rPr lang="en-GB" sz="1800" dirty="0"/>
              <a:t> standards and their relationship to other standards and understand the process framework underlying </a:t>
            </a:r>
            <a:r>
              <a:rPr lang="en-GB" sz="1800" dirty="0" err="1"/>
              <a:t>FitSM</a:t>
            </a:r>
            <a:r>
              <a:rPr lang="en-GB" sz="1800" dirty="0"/>
              <a:t>, and details the formal requirements defined within it.</a:t>
            </a:r>
          </a:p>
          <a:p>
            <a:r>
              <a:rPr lang="en-GB" sz="1800" dirty="0"/>
              <a:t>The training will take place on Mon afternoon (8 Jan) and Tue mid-day (9 Jan), allowing attendance of the opening plenary. </a:t>
            </a:r>
            <a:r>
              <a:rPr lang="en-GB" sz="1800" b="1" dirty="0"/>
              <a:t>Only participants who register in advance can be admitted to the training. </a:t>
            </a:r>
            <a:r>
              <a:rPr lang="en-GB" sz="1800" dirty="0"/>
              <a:t>A limited number of participants is admitted, however, it is available to any interested project members and is highly recommended for task leaders and WP managers. Other training events will be organized during the project for anyone unable to attend due to clashes.</a:t>
            </a:r>
          </a:p>
          <a:p>
            <a:r>
              <a:rPr lang="en-GB" sz="1800" dirty="0"/>
              <a:t>Project IT Service Management activities will be organized in line with </a:t>
            </a:r>
            <a:r>
              <a:rPr lang="en-GB" sz="1800" dirty="0" err="1"/>
              <a:t>FitSM</a:t>
            </a:r>
            <a:r>
              <a:rPr lang="en-GB" sz="1800" dirty="0"/>
              <a:t>, which facilitates service management in IT service provision, including federated scenarios. Through </a:t>
            </a:r>
            <a:r>
              <a:rPr lang="en-GB" sz="1800" dirty="0" err="1"/>
              <a:t>FitSM</a:t>
            </a:r>
            <a:r>
              <a:rPr lang="en-GB" sz="1800" dirty="0"/>
              <a:t>, the project aims at conducting effective IT service management in a federated environment and achieving a baseline level of ITSM that can act in support of ‘management interoperability’ in federated environments where disparate organisations must cooperate to manage services.</a:t>
            </a:r>
          </a:p>
        </p:txBody>
      </p:sp>
    </p:spTree>
    <p:extLst>
      <p:ext uri="{BB962C8B-B14F-4D97-AF65-F5344CB8AC3E}">
        <p14:creationId xmlns:p14="http://schemas.microsoft.com/office/powerpoint/2010/main" val="192115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Presentation1">
  <a:themeElements>
    <a:clrScheme name="Eudat-Color">
      <a:dk1>
        <a:srgbClr val="515151"/>
      </a:dk1>
      <a:lt1>
        <a:sysClr val="window" lastClr="FFFFFF"/>
      </a:lt1>
      <a:dk2>
        <a:srgbClr val="1F497D"/>
      </a:dk2>
      <a:lt2>
        <a:srgbClr val="EEECE1"/>
      </a:lt2>
      <a:accent1>
        <a:srgbClr val="1B216E"/>
      </a:accent1>
      <a:accent2>
        <a:srgbClr val="B01813"/>
      </a:accent2>
      <a:accent3>
        <a:srgbClr val="DF3A10"/>
      </a:accent3>
      <a:accent4>
        <a:srgbClr val="F39605"/>
      </a:accent4>
      <a:accent5>
        <a:srgbClr val="FBBE09"/>
      </a:accent5>
      <a:accent6>
        <a:srgbClr val="FFF3E6"/>
      </a:accent6>
      <a:hlink>
        <a:srgbClr val="B11913"/>
      </a:hlink>
      <a:folHlink>
        <a:srgbClr val="DF3B13"/>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EMODnet_PPT_template" id="{94FD5FB4-A648-4C41-A45E-DC1B56821C8E}" vid="{6F891982-9957-D443-80E9-5627794D2BB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EOSCHub_PPT</Template>
  <TotalTime>0</TotalTime>
  <Words>1651</Words>
  <Application>Microsoft Office PowerPoint</Application>
  <PresentationFormat>Bildschirmpräsentation (4:3)</PresentationFormat>
  <Paragraphs>370</Paragraphs>
  <Slides>22</Slides>
  <Notes>0</Notes>
  <HiddenSlides>15</HiddenSlides>
  <MMClips>0</MMClips>
  <ScaleCrop>false</ScaleCrop>
  <HeadingPairs>
    <vt:vector size="4" baseType="variant">
      <vt:variant>
        <vt:lpstr>Design</vt:lpstr>
      </vt:variant>
      <vt:variant>
        <vt:i4>1</vt:i4>
      </vt:variant>
      <vt:variant>
        <vt:lpstr>Folientitel</vt:lpstr>
      </vt:variant>
      <vt:variant>
        <vt:i4>22</vt:i4>
      </vt:variant>
    </vt:vector>
  </HeadingPairs>
  <TitlesOfParts>
    <vt:vector size="23" baseType="lpstr">
      <vt:lpstr>Presentation1</vt:lpstr>
      <vt:lpstr>EOSC-hub Activity Plan for T6.1. Discovery and Access  Heinrich Widmann (DKRZ)</vt:lpstr>
      <vt:lpstr>Objectives of Discovery and Access (D&amp;A)</vt:lpstr>
      <vt:lpstr>T6.1. Initial Services</vt:lpstr>
      <vt:lpstr>D&amp;A: The challenge and conceptual approach</vt:lpstr>
      <vt:lpstr>D&amp;A: A first Integration Plan for T6.1. services</vt:lpstr>
      <vt:lpstr>T6.1 Work Plan PM01-PM12</vt:lpstr>
      <vt:lpstr>Open Questions, Concerns and Ideas </vt:lpstr>
      <vt:lpstr>D&amp;A: Levels of Interoperability</vt:lpstr>
      <vt:lpstr>FitSM training</vt:lpstr>
      <vt:lpstr>Points to address :</vt:lpstr>
      <vt:lpstr>KoM – Expected Output from WP meetings (1/2)</vt:lpstr>
      <vt:lpstr>KoM – Expected Output from WP meetings  (2/2)</vt:lpstr>
      <vt:lpstr>KoM – Expected Output from WP meetings  (3/3)</vt:lpstr>
      <vt:lpstr>Expected Output from WP meetings  (2/2)</vt:lpstr>
      <vt:lpstr>Expected Output from WP meetings  (3/3)</vt:lpstr>
      <vt:lpstr>Collaborative tools</vt:lpstr>
      <vt:lpstr>Kick-off preparation</vt:lpstr>
      <vt:lpstr>Kick-off agenda</vt:lpstr>
      <vt:lpstr>WP Work Plan – Table per task</vt:lpstr>
      <vt:lpstr>Identify WP Key Exploitation Results (KERs)</vt:lpstr>
      <vt:lpstr>EOSC-hub/OpenAIRE Advance Collaboration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Sara</dc:creator>
  <cp:lastModifiedBy>Heinrich Widmann</cp:lastModifiedBy>
  <cp:revision>274</cp:revision>
  <cp:lastPrinted>2018-01-04T16:35:15Z</cp:lastPrinted>
  <dcterms:created xsi:type="dcterms:W3CDTF">2017-10-02T12:41:48Z</dcterms:created>
  <dcterms:modified xsi:type="dcterms:W3CDTF">2018-01-17T17:43:45Z</dcterms:modified>
</cp:coreProperties>
</file>