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15" r:id="rId3"/>
    <p:sldId id="304" r:id="rId4"/>
    <p:sldId id="303" r:id="rId5"/>
    <p:sldId id="305" r:id="rId6"/>
    <p:sldId id="268" r:id="rId7"/>
    <p:sldId id="307" r:id="rId8"/>
    <p:sldId id="309" r:id="rId9"/>
    <p:sldId id="310" r:id="rId10"/>
    <p:sldId id="311" r:id="rId11"/>
    <p:sldId id="312" r:id="rId12"/>
    <p:sldId id="282" r:id="rId13"/>
    <p:sldId id="314" r:id="rId14"/>
    <p:sldId id="31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C26B"/>
    <a:srgbClr val="639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31" autoAdjust="0"/>
    <p:restoredTop sz="94660"/>
  </p:normalViewPr>
  <p:slideViewPr>
    <p:cSldViewPr snapToGrid="0">
      <p:cViewPr varScale="1">
        <p:scale>
          <a:sx n="99" d="100"/>
          <a:sy n="99" d="100"/>
        </p:scale>
        <p:origin x="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45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F6752-5A4F-1143-BB94-B50E0C169585}" type="datetimeFigureOut">
              <a:rPr lang="en-US" smtClean="0"/>
              <a:t>1/14/18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059BC-3ED5-0643-BB48-928A63396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02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AA5C6E1-880C-4E04-8C56-59F630F28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A8E45348-4923-4DBF-91D3-8A088A05DB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8CFF6EE8-9532-463B-A6AC-F6BCF71DE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F3E0-1B58-426F-9CF6-C1BE463D86FC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7468529-3206-44F2-AD58-368982CB8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6546CA7E-8B23-4A16-82AD-F49C2EDA1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C2-D898-4D48-AF5E-D5C0A45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87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A18C50F-3436-40D9-B911-87D50C013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455F43EB-B1C8-4C2F-8B94-6BCD99C02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62A6A9B3-1DC8-4EBB-A98E-057B10921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F3E0-1B58-426F-9CF6-C1BE463D86FC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596A8474-BE1E-402C-97DA-C707E93B2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0E87A254-D0D1-4BCA-9D31-9B810470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C2-D898-4D48-AF5E-D5C0A45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66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1FCE98FC-9EDB-431E-9208-CE570A3CAB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170675FA-98D4-4DA6-A382-551079C08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35C078E-174C-491C-84E5-39C82DD76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F3E0-1B58-426F-9CF6-C1BE463D86FC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A46C57D6-8162-4AD1-88FF-510C9B900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38ADB9C9-2429-4A13-9FC3-3EEE36588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C2-D898-4D48-AF5E-D5C0A45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22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E7172EE-CE59-49EA-B448-0F3AC2458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434B86B9-37A3-45D2-8F06-68B5F641E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A35EE01B-44F2-4655-A9B5-A19ECCC88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F3E0-1B58-426F-9CF6-C1BE463D86FC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160267E8-95AB-4A8C-94F1-742D2CDC2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DD38D6E-457B-4977-8969-DFA4FDF37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C2-D898-4D48-AF5E-D5C0A45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129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30D6502-B2CE-42D5-994E-A0FF0565E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978A19A9-18D5-4AD7-8189-2DF1A6EA4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465B7FBC-EB1F-451E-B1A7-27D661631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F3E0-1B58-426F-9CF6-C1BE463D86FC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8CBE04EC-DB81-4EB6-9CA8-FBED9B8FD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AB46C410-E8C6-4104-99FF-81AA68AE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C2-D898-4D48-AF5E-D5C0A45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27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F5C97DB-B87A-4989-847B-05AEB7C1C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D1E38842-42C8-461C-8F6C-D5D581C8F9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306A2EA1-A820-4F2E-A8B4-3C7AAB784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679C7FDE-1D34-4F6E-A5EF-FC902DCC1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F3E0-1B58-426F-9CF6-C1BE463D86FC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1A4AE2CC-6423-466C-AEEA-08C9DCF63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EC0997A8-2B11-4908-BB62-4F353751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C2-D898-4D48-AF5E-D5C0A45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85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2143478-0C67-4513-8077-42A6314A7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8D845296-5FAD-46EC-8E82-B5D939A6C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1086891E-26CA-4A39-8EB4-92E388257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BF587F65-F445-4A0C-B73E-44385CB0AB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117BD438-1BAC-41AF-8B3E-0DF425BA1D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65121A0D-044D-4DC9-8BCC-1AD8EB33C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F3E0-1B58-426F-9CF6-C1BE463D86FC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FD1EEAF9-C641-418D-A70D-C145FD31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C27FAD5B-5363-449E-9273-7D14BE9DC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C2-D898-4D48-AF5E-D5C0A45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81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469A57E-0BD9-48CD-9780-1673F47BC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720AF1A4-244A-45B2-9192-DB59B2297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F3E0-1B58-426F-9CF6-C1BE463D86FC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E8133FE9-FD19-42F0-B402-B8849F5DE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8C7EE253-D8DD-42FE-8F9A-8C03C4360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C2-D898-4D48-AF5E-D5C0A45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43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9D09DB87-D2F1-4563-AEAF-2A9BAA713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F3E0-1B58-426F-9CF6-C1BE463D86FC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BD16122C-38A2-45C5-9322-C4762422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8BBB5663-1E3E-4513-A31C-12B58C996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C2-D898-4D48-AF5E-D5C0A45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16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517BA06-0B65-4424-84E1-99DADAF18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5D89946C-EEAD-4DB2-BDE2-43CD9A36E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ED001FC1-9412-4712-B981-5909A25AF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08473661-D0A6-4CFB-8D7C-A14DB50D2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F3E0-1B58-426F-9CF6-C1BE463D86FC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E982E8F1-4A69-463F-8B57-5DF0A98BD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C23763CA-FDD6-475E-85DC-5ADCB05A2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C2-D898-4D48-AF5E-D5C0A45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35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D520017-616F-4511-9A4C-BEE31CC7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591C5BE3-7D0E-44CA-B325-D94550ADF3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479251E8-A52C-440D-BA78-89AAB4BFA1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AE3DDB06-A994-4600-B0D4-DBB94E229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F3E0-1B58-426F-9CF6-C1BE463D86FC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DB19CAB8-C5A7-4910-91C9-B3E31EC35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C8E65927-DFF7-4568-B42A-B6A8BF0F7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C2-D898-4D48-AF5E-D5C0A45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214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CAA58D58-D40A-4A0E-807B-CBFA9A9A4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D5816F81-D215-4B50-BD98-A2AD198E2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AAAA20A-C641-45B5-B420-1310D033C7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9F3E0-1B58-426F-9CF6-C1BE463D86FC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119B4756-2E98-4AF3-B3F6-5CDA5C0A8F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C703526A-F864-44BF-8A7F-0FA45A6D32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0C1C2-D898-4D48-AF5E-D5C0A451C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73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nfluence.egi.eu/display/EOSC/2018-01-05+Activity+report+example" TargetMode="External"/><Relationship Id="rId3" Type="http://schemas.openxmlformats.org/officeDocument/2006/relationships/hyperlink" Target="https://confluence.egi.eu/display/EOSC/Dissemination+Activitie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egi.eu/display/EOSC/Deliverables" TargetMode="External"/><Relationship Id="rId4" Type="http://schemas.openxmlformats.org/officeDocument/2006/relationships/hyperlink" Target="https://confluence.egi.eu/display/EOSC/Milestones" TargetMode="External"/><Relationship Id="rId5" Type="http://schemas.openxmlformats.org/officeDocument/2006/relationships/hyperlink" Target="https://indico.egi.eu/indico/category/211/" TargetMode="External"/><Relationship Id="rId6" Type="http://schemas.openxmlformats.org/officeDocument/2006/relationships/hyperlink" Target="https://docs.google.com/spreadsheets/d/1e7mpWgoP45wLNz_OTZn31cekUckYAKxVSqhaexZChFU/edit#gid=0" TargetMode="External"/><Relationship Id="rId7" Type="http://schemas.openxmlformats.org/officeDocument/2006/relationships/hyperlink" Target="https://confluence.egi.eu/display/EOSC/AMB" TargetMode="External"/><Relationship Id="rId8" Type="http://schemas.openxmlformats.org/officeDocument/2006/relationships/hyperlink" Target="https://confluence.egi.eu/display/EOSC/T5.1+Identification,+Authentication,+Authorisation+and+Attribute+Managemen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spreadsheets/d/1COZzwEArRexybn1zXx9D14vXNKWqAlH7mnWEWMuIZ0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egi.eu/indico/event/3511/overview" TargetMode="Externa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hyperlink" Target="mailto:r.carrillo@trust-itservices.com" TargetMode="External"/><Relationship Id="rId12" Type="http://schemas.openxmlformats.org/officeDocument/2006/relationships/hyperlink" Target="mailto:l.difiore@trust-itservices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ergio.andreozzi@egi.eu" TargetMode="External"/><Relationship Id="rId3" Type="http://schemas.openxmlformats.org/officeDocument/2006/relationships/hyperlink" Target="mailto:roberta.piscitelli@egi.eu" TargetMode="External"/><Relationship Id="rId4" Type="http://schemas.openxmlformats.org/officeDocument/2006/relationships/hyperlink" Target="mailto:isabel.campos@csic.es" TargetMode="External"/><Relationship Id="rId5" Type="http://schemas.openxmlformats.org/officeDocument/2006/relationships/hyperlink" Target="mailto:d.testi@cineca.it" TargetMode="External"/><Relationship Id="rId6" Type="http://schemas.openxmlformats.org/officeDocument/2006/relationships/hyperlink" Target="mailto:Gergely.Sipos@EGI.eu" TargetMode="External"/><Relationship Id="rId7" Type="http://schemas.openxmlformats.org/officeDocument/2006/relationships/hyperlink" Target="mailto:sara.coelho@egi.eu" TargetMode="External"/><Relationship Id="rId8" Type="http://schemas.openxmlformats.org/officeDocument/2006/relationships/hyperlink" Target="mailto:iulia.popescu@egi.eu" TargetMode="External"/><Relationship Id="rId9" Type="http://schemas.openxmlformats.org/officeDocument/2006/relationships/hyperlink" Target="mailto:s.garavelli@trust-itservices.com" TargetMode="External"/><Relationship Id="rId10" Type="http://schemas.openxmlformats.org/officeDocument/2006/relationships/hyperlink" Target="mailto:c.piagentini@trust-itservices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13A3308-D484-403B-BC90-B92988D59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98281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/>
              <a:t>WP3 </a:t>
            </a:r>
            <a:r>
              <a:rPr lang="it-IT" dirty="0" err="1"/>
              <a:t>Innovation</a:t>
            </a:r>
            <a:r>
              <a:rPr lang="it-IT" dirty="0"/>
              <a:t> Management, </a:t>
            </a:r>
            <a:r>
              <a:rPr lang="it-IT" dirty="0" err="1"/>
              <a:t>Communication</a:t>
            </a:r>
            <a:r>
              <a:rPr lang="it-IT" dirty="0"/>
              <a:t> and Stakeholder Engagement</a:t>
            </a:r>
            <a:endParaRPr lang="en-GB" dirty="0"/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F2CAC938-23D4-43B6-A40B-574AF1A56A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59719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it-IT" dirty="0"/>
              <a:t>Sara </a:t>
            </a:r>
            <a:r>
              <a:rPr lang="it-IT" dirty="0" err="1"/>
              <a:t>Garavelli</a:t>
            </a:r>
            <a:r>
              <a:rPr lang="it-IT" dirty="0"/>
              <a:t>, Trust-IT Services</a:t>
            </a:r>
          </a:p>
          <a:p>
            <a:pPr algn="l"/>
            <a:r>
              <a:rPr lang="it-IT" dirty="0" err="1"/>
              <a:t>s.garavelli@trust-itservices.com</a:t>
            </a:r>
            <a:endParaRPr lang="it-IT" dirty="0"/>
          </a:p>
          <a:p>
            <a:pPr algn="l"/>
            <a:r>
              <a:rPr lang="it-IT" dirty="0"/>
              <a:t>Amsterdam, 9 </a:t>
            </a:r>
            <a:r>
              <a:rPr lang="it-IT" dirty="0" err="1"/>
              <a:t>January</a:t>
            </a:r>
            <a:r>
              <a:rPr lang="it-IT" dirty="0"/>
              <a:t> </a:t>
            </a:r>
            <a:r>
              <a:rPr lang="it-IT" dirty="0" smtClean="0"/>
              <a:t>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20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E384FB6-6424-4C61-A5F7-4F0204FE6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088" y="0"/>
            <a:ext cx="10515600" cy="1325563"/>
          </a:xfrm>
        </p:spPr>
        <p:txBody>
          <a:bodyPr/>
          <a:lstStyle/>
          <a:p>
            <a:r>
              <a:rPr lang="it-IT" dirty="0"/>
              <a:t>WP3 Deliverables</a:t>
            </a:r>
            <a:endParaRPr lang="en-GB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="" xmlns:a16="http://schemas.microsoft.com/office/drawing/2014/main" id="{C13AE50A-C429-41C1-9886-D987089B7A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159678"/>
              </p:ext>
            </p:extLst>
          </p:nvPr>
        </p:nvGraphicFramePr>
        <p:xfrm>
          <a:off x="503802" y="1453600"/>
          <a:ext cx="1031601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0875">
                  <a:extLst>
                    <a:ext uri="{9D8B030D-6E8A-4147-A177-3AD203B41FA5}">
                      <a16:colId xmlns="" xmlns:a16="http://schemas.microsoft.com/office/drawing/2014/main" val="3378882013"/>
                    </a:ext>
                  </a:extLst>
                </a:gridCol>
                <a:gridCol w="1300488">
                  <a:extLst>
                    <a:ext uri="{9D8B030D-6E8A-4147-A177-3AD203B41FA5}">
                      <a16:colId xmlns="" xmlns:a16="http://schemas.microsoft.com/office/drawing/2014/main" val="2521293865"/>
                    </a:ext>
                  </a:extLst>
                </a:gridCol>
                <a:gridCol w="966077"/>
                <a:gridCol w="966077"/>
                <a:gridCol w="966077">
                  <a:extLst>
                    <a:ext uri="{9D8B030D-6E8A-4147-A177-3AD203B41FA5}">
                      <a16:colId xmlns="" xmlns:a16="http://schemas.microsoft.com/office/drawing/2014/main" val="2587825403"/>
                    </a:ext>
                  </a:extLst>
                </a:gridCol>
                <a:gridCol w="1263331">
                  <a:extLst>
                    <a:ext uri="{9D8B030D-6E8A-4147-A177-3AD203B41FA5}">
                      <a16:colId xmlns="" xmlns:a16="http://schemas.microsoft.com/office/drawing/2014/main" val="892836827"/>
                    </a:ext>
                  </a:extLst>
                </a:gridCol>
                <a:gridCol w="613085">
                  <a:extLst>
                    <a:ext uri="{9D8B030D-6E8A-4147-A177-3AD203B41FA5}">
                      <a16:colId xmlns="" xmlns:a16="http://schemas.microsoft.com/office/drawing/2014/main" val="4125234345"/>
                    </a:ext>
                  </a:extLst>
                </a:gridCol>
              </a:tblGrid>
              <a:tr h="553422">
                <a:tc>
                  <a:txBody>
                    <a:bodyPr/>
                    <a:lstStyle/>
                    <a:p>
                      <a:r>
                        <a:rPr lang="it-IT" dirty="0"/>
                        <a:t>Deliverable Title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Lead </a:t>
                      </a:r>
                      <a:r>
                        <a:rPr lang="it-IT" dirty="0" err="1"/>
                        <a:t>Beneficiary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Author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Reviewer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/>
                        <a:t>Type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Dissemination</a:t>
                      </a:r>
                      <a:r>
                        <a:rPr lang="it-IT" dirty="0"/>
                        <a:t> Level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Due Date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48372043"/>
                  </a:ext>
                </a:extLst>
              </a:tr>
              <a:tr h="553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/>
                        <a:t>D3.1 </a:t>
                      </a:r>
                      <a:r>
                        <a:rPr lang="en-GB" dirty="0"/>
                        <a:t>EOSC-Hub Communication &amp; Stakeholder Engagement Plan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CSIC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 smtClean="0">
                          <a:solidFill>
                            <a:schemeClr val="accent2"/>
                          </a:solidFill>
                        </a:rPr>
                        <a:t>I.Campos</a:t>
                      </a:r>
                      <a:endParaRPr lang="en-GB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accent2"/>
                          </a:solidFill>
                        </a:rPr>
                        <a:t>???</a:t>
                      </a:r>
                      <a:endParaRPr lang="en-GB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Report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Confidential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13887718"/>
                  </a:ext>
                </a:extLst>
              </a:tr>
              <a:tr h="553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D3.2 Innovation management plan 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EGI Foundation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accent2"/>
                          </a:solidFill>
                        </a:rPr>
                        <a:t>R. </a:t>
                      </a:r>
                      <a:r>
                        <a:rPr lang="en-GB" b="1" dirty="0" err="1" smtClean="0">
                          <a:solidFill>
                            <a:schemeClr val="accent2"/>
                          </a:solidFill>
                        </a:rPr>
                        <a:t>Piscitelli</a:t>
                      </a:r>
                      <a:endParaRPr lang="en-GB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accent2"/>
                          </a:solidFill>
                        </a:rPr>
                        <a:t>???</a:t>
                      </a:r>
                      <a:endParaRPr lang="en-GB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Report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Public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69365469"/>
                  </a:ext>
                </a:extLst>
              </a:tr>
              <a:tr h="553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D3.3 Interim report on dissemination and exploitation of project results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EGI Foundation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accent2"/>
                          </a:solidFill>
                        </a:rPr>
                        <a:t>R. </a:t>
                      </a:r>
                      <a:r>
                        <a:rPr lang="en-GB" b="1" dirty="0" err="1" smtClean="0">
                          <a:solidFill>
                            <a:schemeClr val="accent2"/>
                          </a:solidFill>
                        </a:rPr>
                        <a:t>Piscitelli</a:t>
                      </a:r>
                      <a:endParaRPr lang="en-GB" b="1" dirty="0" smtClean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/>
                          </a:solidFill>
                        </a:rPr>
                        <a:t>???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Report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Public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08440111"/>
                  </a:ext>
                </a:extLst>
              </a:tr>
              <a:tr h="553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D3.4 Final report on dissemination and exploitation of project results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EGI Foundation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accent2"/>
                          </a:solidFill>
                        </a:rPr>
                        <a:t>R. </a:t>
                      </a:r>
                      <a:r>
                        <a:rPr lang="en-GB" b="1" dirty="0" err="1" smtClean="0">
                          <a:solidFill>
                            <a:schemeClr val="accent2"/>
                          </a:solidFill>
                        </a:rPr>
                        <a:t>Piscitelli</a:t>
                      </a:r>
                      <a:endParaRPr lang="en-GB" b="1" dirty="0" smtClean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/>
                          </a:solidFill>
                        </a:rPr>
                        <a:t>???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Report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Public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79890641"/>
                  </a:ext>
                </a:extLst>
              </a:tr>
              <a:tr h="553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D3.5 Communication &amp; Stakeholder Engagement: Final Report 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CSIC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 smtClean="0">
                          <a:solidFill>
                            <a:schemeClr val="accent2"/>
                          </a:solidFill>
                        </a:rPr>
                        <a:t>I.Campos</a:t>
                      </a:r>
                      <a:endParaRPr lang="en-GB" b="1" dirty="0" smtClean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/>
                          </a:solidFill>
                        </a:rPr>
                        <a:t>???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Report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Public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18140203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5711483"/>
            <a:ext cx="10515600" cy="717452"/>
          </a:xfrm>
        </p:spPr>
        <p:txBody>
          <a:bodyPr>
            <a:normAutofit/>
          </a:bodyPr>
          <a:lstStyle/>
          <a:p>
            <a:r>
              <a:rPr lang="en-US" smtClean="0"/>
              <a:t>5 deliverables (2 in the first 12 months)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18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E384FB6-6424-4C61-A5F7-4F0204FE6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088" y="0"/>
            <a:ext cx="10515600" cy="1325563"/>
          </a:xfrm>
        </p:spPr>
        <p:txBody>
          <a:bodyPr/>
          <a:lstStyle/>
          <a:p>
            <a:r>
              <a:rPr lang="it-IT" dirty="0"/>
              <a:t>WP3 </a:t>
            </a:r>
            <a:r>
              <a:rPr lang="it-IT" dirty="0" err="1"/>
              <a:t>Milestones</a:t>
            </a:r>
            <a:endParaRPr lang="en-GB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="" xmlns:a16="http://schemas.microsoft.com/office/drawing/2014/main" id="{C13AE50A-C429-41C1-9886-D987089B7A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823874"/>
              </p:ext>
            </p:extLst>
          </p:nvPr>
        </p:nvGraphicFramePr>
        <p:xfrm>
          <a:off x="321972" y="1020764"/>
          <a:ext cx="11552348" cy="5736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8018">
                  <a:extLst>
                    <a:ext uri="{9D8B030D-6E8A-4147-A177-3AD203B41FA5}">
                      <a16:colId xmlns="" xmlns:a16="http://schemas.microsoft.com/office/drawing/2014/main" val="3378882013"/>
                    </a:ext>
                  </a:extLst>
                </a:gridCol>
                <a:gridCol w="2081848">
                  <a:extLst>
                    <a:ext uri="{9D8B030D-6E8A-4147-A177-3AD203B41FA5}">
                      <a16:colId xmlns="" xmlns:a16="http://schemas.microsoft.com/office/drawing/2014/main" val="2521293865"/>
                    </a:ext>
                  </a:extLst>
                </a:gridCol>
                <a:gridCol w="1748753"/>
                <a:gridCol w="1748753">
                  <a:extLst>
                    <a:ext uri="{9D8B030D-6E8A-4147-A177-3AD203B41FA5}">
                      <a16:colId xmlns="" xmlns:a16="http://schemas.microsoft.com/office/drawing/2014/main" val="892836827"/>
                    </a:ext>
                  </a:extLst>
                </a:gridCol>
                <a:gridCol w="1034976">
                  <a:extLst>
                    <a:ext uri="{9D8B030D-6E8A-4147-A177-3AD203B41FA5}">
                      <a16:colId xmlns="" xmlns:a16="http://schemas.microsoft.com/office/drawing/2014/main" val="4125234345"/>
                    </a:ext>
                  </a:extLst>
                </a:gridCol>
              </a:tblGrid>
              <a:tr h="579436">
                <a:tc>
                  <a:txBody>
                    <a:bodyPr/>
                    <a:lstStyle/>
                    <a:p>
                      <a:r>
                        <a:rPr lang="it-IT" sz="1600" dirty="0" err="1"/>
                        <a:t>Milestone</a:t>
                      </a:r>
                      <a:r>
                        <a:rPr lang="it-IT" sz="1600" dirty="0"/>
                        <a:t> Title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Lead </a:t>
                      </a:r>
                      <a:r>
                        <a:rPr lang="it-IT" sz="1600" dirty="0" err="1"/>
                        <a:t>Beneficiary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Owner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err="1"/>
                        <a:t>Means</a:t>
                      </a:r>
                      <a:r>
                        <a:rPr lang="it-IT" sz="1600" dirty="0"/>
                        <a:t> of </a:t>
                      </a:r>
                      <a:r>
                        <a:rPr lang="it-IT" sz="1600" dirty="0" err="1"/>
                        <a:t>verification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Due Date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48372043"/>
                  </a:ext>
                </a:extLst>
              </a:tr>
              <a:tr h="546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M3.1 EOSC-hub logo, templates and project brand 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Trust-IT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C.Piagentini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EOSC-</a:t>
                      </a:r>
                      <a:r>
                        <a:rPr lang="it-IT" sz="1600" dirty="0" err="1"/>
                        <a:t>hub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graphic</a:t>
                      </a:r>
                      <a:r>
                        <a:rPr lang="it-IT" sz="1600" dirty="0"/>
                        <a:t> design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1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13887718"/>
                  </a:ext>
                </a:extLst>
              </a:tr>
              <a:tr h="478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M3.2 EOSC-Hub Web Platform launch </a:t>
                      </a:r>
                      <a:endParaRPr lang="en-GB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Trust-IT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/>
                        <a:t>C.Piagentini</a:t>
                      </a:r>
                      <a:endParaRPr lang="en-GB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Package </a:t>
                      </a:r>
                      <a:r>
                        <a:rPr lang="it-IT" sz="1600" dirty="0" err="1"/>
                        <a:t>available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3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69365469"/>
                  </a:ext>
                </a:extLst>
              </a:tr>
              <a:tr h="478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M3.3 Workshop on innovation management 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EGI Foundation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R.Piscitelli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Workshop </a:t>
                      </a:r>
                      <a:r>
                        <a:rPr kumimoji="0" lang="it-IT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held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6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08440111"/>
                  </a:ext>
                </a:extLst>
              </a:tr>
              <a:tr h="478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M3.4 Initial Evaluation of EOSC-hub Community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CSIC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I.Campos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Report </a:t>
                      </a:r>
                      <a:r>
                        <a:rPr kumimoji="0" lang="it-IT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available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6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79890641"/>
                  </a:ext>
                </a:extLst>
              </a:tr>
              <a:tr h="478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M3.5 Organisation of first EOSC-hub flagship event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Trust-IT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S. </a:t>
                      </a:r>
                      <a:r>
                        <a:rPr kumimoji="0" lang="en-GB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Garavelli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Event</a:t>
                      </a:r>
                      <a:r>
                        <a:rPr kumimoji="0" lang="it-IT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held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12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18140203"/>
                  </a:ext>
                </a:extLst>
              </a:tr>
              <a:tr h="546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M3.6 Intermediate evaluation of EOSC-hub Community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CSIC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I.Campos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Report </a:t>
                      </a:r>
                      <a:r>
                        <a:rPr kumimoji="0" lang="it-IT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available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12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82714606"/>
                  </a:ext>
                </a:extLst>
              </a:tr>
              <a:tr h="478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M3.7 Innovation Management Webinar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EGI Foundation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R.Piscitelli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Webinar</a:t>
                      </a:r>
                      <a:r>
                        <a:rPr kumimoji="0" lang="it-IT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held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16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78687586"/>
                  </a:ext>
                </a:extLst>
              </a:tr>
              <a:tr h="546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M3.8 Final Evaluation of EOSC-hub Community and perspective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CSIC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I.Campos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Report </a:t>
                      </a:r>
                      <a:r>
                        <a:rPr kumimoji="0" lang="it-IT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available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24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82660654"/>
                  </a:ext>
                </a:extLst>
              </a:tr>
              <a:tr h="546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M3.9 Organisation of Second EOSC-hub flagship event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Trust-IT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S. </a:t>
                      </a:r>
                      <a:r>
                        <a:rPr kumimoji="0" lang="en-GB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Garavelli</a:t>
                      </a:r>
                      <a:endParaRPr kumimoji="0" lang="en-GB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Report </a:t>
                      </a:r>
                      <a:r>
                        <a:rPr kumimoji="0" lang="it-IT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available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28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9585102"/>
                  </a:ext>
                </a:extLst>
              </a:tr>
              <a:tr h="478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M3.10 Innovation Management Webinar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EGI Foundation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R. </a:t>
                      </a:r>
                      <a:r>
                        <a:rPr kumimoji="0" lang="en-GB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Piscitelli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Webinar</a:t>
                      </a:r>
                      <a:r>
                        <a:rPr kumimoji="0" lang="it-IT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held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30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43963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2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D09547D5-46E3-4DBD-AB95-F70E6E2E38C0}"/>
              </a:ext>
            </a:extLst>
          </p:cNvPr>
          <p:cNvSpPr txBox="1">
            <a:spLocks/>
          </p:cNvSpPr>
          <p:nvPr/>
        </p:nvSpPr>
        <p:spPr>
          <a:xfrm>
            <a:off x="905312" y="1325563"/>
            <a:ext cx="9790651" cy="5036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it-IT" b="1" dirty="0" err="1" smtClean="0"/>
              <a:t>Meetings</a:t>
            </a:r>
            <a:r>
              <a:rPr lang="it-IT" b="1" dirty="0" smtClean="0"/>
              <a:t>:</a:t>
            </a:r>
            <a:endParaRPr lang="it-IT" b="1" dirty="0"/>
          </a:p>
          <a:p>
            <a:pPr lvl="1">
              <a:lnSpc>
                <a:spcPct val="120000"/>
              </a:lnSpc>
            </a:pPr>
            <a:r>
              <a:rPr lang="it-IT" dirty="0"/>
              <a:t>M</a:t>
            </a:r>
            <a:r>
              <a:rPr lang="en-GB" dirty="0" err="1"/>
              <a:t>onthly</a:t>
            </a:r>
            <a:r>
              <a:rPr lang="en-GB" dirty="0"/>
              <a:t> calls </a:t>
            </a:r>
            <a:r>
              <a:rPr lang="en-GB" dirty="0" smtClean="0"/>
              <a:t>(1 hour) with </a:t>
            </a:r>
            <a:r>
              <a:rPr lang="en-GB" dirty="0"/>
              <a:t>the WP3 task leaders (or a deputy</a:t>
            </a:r>
            <a:r>
              <a:rPr lang="en-GB" dirty="0" smtClean="0"/>
              <a:t>) one week before the AMB meeting</a:t>
            </a:r>
          </a:p>
          <a:p>
            <a:pPr lvl="2">
              <a:lnSpc>
                <a:spcPct val="120000"/>
              </a:lnSpc>
            </a:pPr>
            <a:r>
              <a:rPr lang="en-GB" dirty="0" smtClean="0"/>
              <a:t>Scope: discuss major achievements, activities planned for the upcoming month and potential issues/plan deviations, check the activity report</a:t>
            </a:r>
          </a:p>
          <a:p>
            <a:pPr lvl="2">
              <a:lnSpc>
                <a:spcPct val="120000"/>
              </a:lnSpc>
            </a:pPr>
            <a:r>
              <a:rPr lang="en-GB" dirty="0" smtClean="0"/>
              <a:t>Where: </a:t>
            </a:r>
            <a:r>
              <a:rPr lang="en-GB" dirty="0" err="1" smtClean="0"/>
              <a:t>Gotomeeting</a:t>
            </a:r>
            <a:r>
              <a:rPr lang="en-GB" dirty="0" smtClean="0"/>
              <a:t> (Trust-IT responsible for circulating agenda and minutes)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Team B calls for the </a:t>
            </a:r>
            <a:r>
              <a:rPr lang="en-GB" dirty="0" err="1" smtClean="0"/>
              <a:t>OpenAIRE</a:t>
            </a:r>
            <a:r>
              <a:rPr lang="en-GB" dirty="0" smtClean="0"/>
              <a:t> collaboration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Innovation Management? Stakeholder Engagement?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b="1" dirty="0" smtClean="0"/>
              <a:t>Procedures &amp; Tools: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WP3 Mailing list </a:t>
            </a:r>
            <a:r>
              <a:rPr lang="en-GB" dirty="0" smtClean="0"/>
              <a:t>for all the WP communications (Do we need mailing lists for any tasks?)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Other mailing list: events@ ;  communications@ ; info@</a:t>
            </a:r>
            <a:endParaRPr lang="en-GB" dirty="0"/>
          </a:p>
          <a:p>
            <a:pPr lvl="1">
              <a:lnSpc>
                <a:spcPct val="120000"/>
              </a:lnSpc>
            </a:pPr>
            <a:r>
              <a:rPr lang="it-IT" dirty="0" err="1" smtClean="0"/>
              <a:t>Confluence</a:t>
            </a:r>
            <a:r>
              <a:rPr lang="it-IT" dirty="0" smtClean="0"/>
              <a:t> to </a:t>
            </a:r>
            <a:r>
              <a:rPr lang="it-IT" dirty="0" err="1" smtClean="0"/>
              <a:t>monthly</a:t>
            </a:r>
            <a:r>
              <a:rPr lang="it-IT" dirty="0" smtClean="0"/>
              <a:t> report </a:t>
            </a:r>
            <a:r>
              <a:rPr lang="it-IT" dirty="0" err="1" smtClean="0"/>
              <a:t>activities</a:t>
            </a:r>
            <a:r>
              <a:rPr lang="it-IT" dirty="0" smtClean="0"/>
              <a:t> </a:t>
            </a:r>
            <a:r>
              <a:rPr lang="it-IT" dirty="0" err="1" smtClean="0"/>
              <a:t>performed</a:t>
            </a:r>
            <a:r>
              <a:rPr lang="it-IT" dirty="0" smtClean="0"/>
              <a:t> in the </a:t>
            </a:r>
            <a:r>
              <a:rPr lang="it-IT" dirty="0" err="1" smtClean="0"/>
              <a:t>tasks</a:t>
            </a:r>
            <a:r>
              <a:rPr lang="it-IT" dirty="0" smtClean="0"/>
              <a:t> </a:t>
            </a:r>
            <a:r>
              <a:rPr lang="mr-IN" dirty="0" smtClean="0"/>
              <a:t>–</a:t>
            </a:r>
            <a:r>
              <a:rPr lang="it-IT" dirty="0" smtClean="0"/>
              <a:t> </a:t>
            </a:r>
            <a:r>
              <a:rPr lang="it-IT" dirty="0" err="1" smtClean="0"/>
              <a:t>before</a:t>
            </a:r>
            <a:r>
              <a:rPr lang="it-IT" dirty="0" smtClean="0"/>
              <a:t> the AMB call  </a:t>
            </a:r>
            <a:r>
              <a:rPr lang="it-IT" dirty="0">
                <a:hlinkClick r:id="rId2"/>
              </a:rPr>
              <a:t>https://</a:t>
            </a:r>
            <a:r>
              <a:rPr lang="it-IT" dirty="0" smtClean="0">
                <a:hlinkClick r:id="rId2"/>
              </a:rPr>
              <a:t>confluence.egi.eu/display/EOSC/2018-01-05+Activity+report+example</a:t>
            </a:r>
            <a:endParaRPr lang="it-IT" dirty="0" smtClean="0"/>
          </a:p>
          <a:p>
            <a:pPr lvl="1">
              <a:lnSpc>
                <a:spcPct val="120000"/>
              </a:lnSpc>
            </a:pPr>
            <a:r>
              <a:rPr lang="it-IT" dirty="0" err="1" smtClean="0"/>
              <a:t>Comm</a:t>
            </a:r>
            <a:r>
              <a:rPr lang="it-IT" dirty="0" smtClean="0"/>
              <a:t> </a:t>
            </a:r>
            <a:r>
              <a:rPr lang="it-IT" dirty="0"/>
              <a:t>&amp; </a:t>
            </a:r>
            <a:r>
              <a:rPr lang="it-IT" dirty="0" err="1"/>
              <a:t>Diss</a:t>
            </a:r>
            <a:r>
              <a:rPr lang="it-IT" dirty="0"/>
              <a:t> </a:t>
            </a:r>
            <a:r>
              <a:rPr lang="it-IT" dirty="0" err="1"/>
              <a:t>matrix</a:t>
            </a:r>
            <a:r>
              <a:rPr lang="it-IT" dirty="0"/>
              <a:t> </a:t>
            </a:r>
            <a:r>
              <a:rPr lang="it-IT" dirty="0" smtClean="0">
                <a:hlinkClick r:id="rId3"/>
              </a:rPr>
              <a:t>https</a:t>
            </a:r>
            <a:r>
              <a:rPr lang="it-IT" dirty="0">
                <a:hlinkClick r:id="rId3"/>
              </a:rPr>
              <a:t>://</a:t>
            </a:r>
            <a:r>
              <a:rPr lang="it-IT" dirty="0" smtClean="0">
                <a:hlinkClick r:id="rId3"/>
              </a:rPr>
              <a:t>confluence.egi.eu/display/EOSC/Dissemination+Activities</a:t>
            </a:r>
            <a:r>
              <a:rPr lang="it-IT" dirty="0" smtClean="0"/>
              <a:t> </a:t>
            </a:r>
            <a:endParaRPr lang="en-GB" dirty="0"/>
          </a:p>
          <a:p>
            <a:pPr lvl="1"/>
            <a:endParaRPr lang="it-IT" dirty="0"/>
          </a:p>
        </p:txBody>
      </p:sp>
      <p:sp>
        <p:nvSpPr>
          <p:cNvPr id="7" name="Titolo 1">
            <a:extLst>
              <a:ext uri="{FF2B5EF4-FFF2-40B4-BE49-F238E27FC236}">
                <a16:creationId xmlns="" xmlns:a16="http://schemas.microsoft.com/office/drawing/2014/main" id="{4F2B585B-C960-4719-B0DB-12EBD5AC5F8E}"/>
              </a:ext>
            </a:extLst>
          </p:cNvPr>
          <p:cNvSpPr txBox="1">
            <a:spLocks/>
          </p:cNvSpPr>
          <p:nvPr/>
        </p:nvSpPr>
        <p:spPr>
          <a:xfrm>
            <a:off x="771088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WP3 </a:t>
            </a:r>
            <a:r>
              <a:rPr lang="it-IT" dirty="0" err="1" smtClean="0"/>
              <a:t>meetings</a:t>
            </a:r>
            <a:r>
              <a:rPr lang="it-IT" dirty="0" smtClean="0"/>
              <a:t>, </a:t>
            </a:r>
            <a:r>
              <a:rPr lang="it-IT" dirty="0" err="1" smtClean="0"/>
              <a:t>procedures</a:t>
            </a:r>
            <a:r>
              <a:rPr lang="it-IT" dirty="0"/>
              <a:t> </a:t>
            </a:r>
            <a:r>
              <a:rPr lang="it-IT" dirty="0" smtClean="0"/>
              <a:t>&amp; </a:t>
            </a:r>
            <a:r>
              <a:rPr lang="it-IT" dirty="0" err="1" smtClean="0"/>
              <a:t>tools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55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D09547D5-46E3-4DBD-AB95-F70E6E2E38C0}"/>
              </a:ext>
            </a:extLst>
          </p:cNvPr>
          <p:cNvSpPr txBox="1">
            <a:spLocks/>
          </p:cNvSpPr>
          <p:nvPr/>
        </p:nvSpPr>
        <p:spPr>
          <a:xfrm>
            <a:off x="905312" y="1325563"/>
            <a:ext cx="9790651" cy="503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it-IT" dirty="0" smtClean="0"/>
              <a:t>Agreement with </a:t>
            </a:r>
            <a:r>
              <a:rPr lang="it-IT" dirty="0" err="1" smtClean="0"/>
              <a:t>OpenAIRE</a:t>
            </a:r>
            <a:r>
              <a:rPr lang="it-IT" dirty="0" smtClean="0"/>
              <a:t>-Advance on joint </a:t>
            </a:r>
            <a:r>
              <a:rPr lang="it-IT" dirty="0" err="1" smtClean="0"/>
              <a:t>branding</a:t>
            </a:r>
            <a:r>
              <a:rPr lang="it-IT" dirty="0" smtClean="0"/>
              <a:t> and web-</a:t>
            </a:r>
            <a:r>
              <a:rPr lang="it-IT" dirty="0" err="1" smtClean="0"/>
              <a:t>platform</a:t>
            </a:r>
            <a:endParaRPr lang="it-IT" dirty="0" smtClean="0"/>
          </a:p>
          <a:p>
            <a:pPr>
              <a:lnSpc>
                <a:spcPct val="120000"/>
              </a:lnSpc>
            </a:pPr>
            <a:r>
              <a:rPr lang="it-IT" dirty="0" smtClean="0"/>
              <a:t>Budget for </a:t>
            </a:r>
            <a:r>
              <a:rPr lang="it-IT" dirty="0" err="1" smtClean="0"/>
              <a:t>events</a:t>
            </a:r>
            <a:endParaRPr lang="it-IT" dirty="0" smtClean="0"/>
          </a:p>
          <a:p>
            <a:pPr>
              <a:lnSpc>
                <a:spcPct val="120000"/>
              </a:lnSpc>
            </a:pPr>
            <a:r>
              <a:rPr lang="it-IT" dirty="0" err="1" smtClean="0"/>
              <a:t>Reluctance</a:t>
            </a:r>
            <a:r>
              <a:rPr lang="it-IT" dirty="0" smtClean="0"/>
              <a:t> of </a:t>
            </a:r>
            <a:r>
              <a:rPr lang="it-IT" dirty="0" err="1" smtClean="0"/>
              <a:t>contributing</a:t>
            </a:r>
            <a:r>
              <a:rPr lang="it-IT" dirty="0" smtClean="0"/>
              <a:t> to IM in </a:t>
            </a:r>
            <a:r>
              <a:rPr lang="it-IT" dirty="0" err="1" smtClean="0"/>
              <a:t>terms</a:t>
            </a:r>
            <a:r>
              <a:rPr lang="it-IT" dirty="0" smtClean="0"/>
              <a:t> of </a:t>
            </a:r>
            <a:r>
              <a:rPr lang="it-IT" dirty="0" err="1" smtClean="0"/>
              <a:t>exploitation</a:t>
            </a:r>
            <a:r>
              <a:rPr lang="it-IT" dirty="0" smtClean="0"/>
              <a:t> and concrete </a:t>
            </a:r>
            <a:r>
              <a:rPr lang="it-IT" dirty="0" err="1" smtClean="0"/>
              <a:t>plans</a:t>
            </a:r>
            <a:endParaRPr lang="it-IT" dirty="0" smtClean="0"/>
          </a:p>
        </p:txBody>
      </p:sp>
      <p:sp>
        <p:nvSpPr>
          <p:cNvPr id="7" name="Titolo 1">
            <a:extLst>
              <a:ext uri="{FF2B5EF4-FFF2-40B4-BE49-F238E27FC236}">
                <a16:creationId xmlns="" xmlns:a16="http://schemas.microsoft.com/office/drawing/2014/main" id="{4F2B585B-C960-4719-B0DB-12EBD5AC5F8E}"/>
              </a:ext>
            </a:extLst>
          </p:cNvPr>
          <p:cNvSpPr txBox="1">
            <a:spLocks/>
          </p:cNvSpPr>
          <p:nvPr/>
        </p:nvSpPr>
        <p:spPr>
          <a:xfrm>
            <a:off x="771088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err="1" smtClean="0"/>
              <a:t>Risks</a:t>
            </a:r>
            <a:r>
              <a:rPr lang="it-IT" dirty="0" smtClean="0"/>
              <a:t> and </a:t>
            </a:r>
            <a:r>
              <a:rPr lang="it-IT" dirty="0" err="1" smtClean="0"/>
              <a:t>mitigation</a:t>
            </a:r>
            <a:r>
              <a:rPr lang="it-IT" dirty="0" smtClean="0"/>
              <a:t> </a:t>
            </a:r>
            <a:r>
              <a:rPr lang="it-IT" dirty="0" err="1" smtClean="0"/>
              <a:t>plans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92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 Quality metrics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255745"/>
              </p:ext>
            </p:extLst>
          </p:nvPr>
        </p:nvGraphicFramePr>
        <p:xfrm>
          <a:off x="645016" y="1481988"/>
          <a:ext cx="10515601" cy="1533871"/>
        </p:xfrm>
        <a:graphic>
          <a:graphicData uri="http://schemas.openxmlformats.org/drawingml/2006/table">
            <a:tbl>
              <a:tblPr/>
              <a:tblGrid>
                <a:gridCol w="1012723"/>
                <a:gridCol w="417871"/>
                <a:gridCol w="1725561"/>
                <a:gridCol w="393290"/>
                <a:gridCol w="722671"/>
                <a:gridCol w="879987"/>
                <a:gridCol w="2177845"/>
                <a:gridCol w="491613"/>
                <a:gridCol w="491613"/>
                <a:gridCol w="491613"/>
                <a:gridCol w="329381"/>
                <a:gridCol w="442452"/>
                <a:gridCol w="938981"/>
              </a:tblGrid>
              <a:tr h="24803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</a:rPr>
                        <a:t>Owner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</a:rPr>
                        <a:t>Task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</a:rPr>
                        <a:t>Description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</a:rPr>
                        <a:t>Baseline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</a:rPr>
                        <a:t>Summed/averaged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</a:rPr>
                        <a:t>Measurement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</a:rPr>
                        <a:t>How data is gathered / Data source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1">
                          <a:effectLst/>
                        </a:rPr>
                        <a:t>Target PY1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1">
                          <a:effectLst/>
                        </a:rPr>
                        <a:t>Target PY2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1">
                          <a:effectLst/>
                        </a:rPr>
                        <a:t>Target PY3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</a:rPr>
                        <a:t>Unit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</a:rPr>
                        <a:t>Polarity 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</a:rPr>
                        <a:t>Comment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84F"/>
                    </a:solidFill>
                  </a:tcPr>
                </a:tc>
              </a:tr>
              <a:tr h="475137"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i="1">
                          <a:effectLst/>
                        </a:rPr>
                        <a:t>example: Malgorzata Krakowian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1000" i="1">
                          <a:effectLst/>
                        </a:rPr>
                        <a:t>1.3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i="1">
                          <a:effectLst/>
                        </a:rPr>
                        <a:t>Number of delay days of Deliverables' submission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i="1">
                          <a:effectLst/>
                        </a:rPr>
                        <a:t>0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i="1">
                          <a:effectLst/>
                        </a:rPr>
                        <a:t>Averaged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i="1">
                          <a:effectLst/>
                        </a:rPr>
                        <a:t>As value for the whole reporting period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i="1">
                          <a:effectLst/>
                        </a:rPr>
                        <a:t>manual counting from https://confluence.egi.eu/display/EOSC/Deliverables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i="1">
                          <a:effectLst/>
                        </a:rPr>
                        <a:t>0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i="1">
                          <a:effectLst/>
                        </a:rPr>
                        <a:t>0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i="1">
                          <a:effectLst/>
                        </a:rPr>
                        <a:t>0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uk-UA" sz="1000" i="1">
                          <a:effectLst/>
                        </a:rPr>
                        <a:t>#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i="1">
                          <a:effectLst/>
                        </a:rPr>
                        <a:t>Down</a:t>
                      </a: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</a:tr>
              <a:tr h="248034"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34"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34"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7374" marR="7374" marT="4916" marB="4916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3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E384FB6-6424-4C61-A5F7-4F0204FE6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7873"/>
            <a:ext cx="10515600" cy="1325563"/>
          </a:xfrm>
        </p:spPr>
        <p:txBody>
          <a:bodyPr/>
          <a:lstStyle/>
          <a:p>
            <a:r>
              <a:rPr lang="it-IT" dirty="0" err="1"/>
              <a:t>Partners</a:t>
            </a:r>
            <a:r>
              <a:rPr lang="it-IT" dirty="0"/>
              <a:t> </a:t>
            </a:r>
            <a:r>
              <a:rPr lang="it-IT" dirty="0" err="1" smtClean="0"/>
              <a:t>introduction</a:t>
            </a:r>
            <a:r>
              <a:rPr lang="it-IT" dirty="0" smtClean="0"/>
              <a:t> - </a:t>
            </a:r>
            <a:r>
              <a:rPr lang="it-IT" dirty="0" err="1" smtClean="0"/>
              <a:t>roundatable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E0D1CBF2-95F4-4E54-8506-5EEC907C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63436"/>
            <a:ext cx="10515600" cy="55684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All partners  - What you bring specifically to the table &amp; your role within the WP3</a:t>
            </a:r>
          </a:p>
        </p:txBody>
      </p:sp>
    </p:spTree>
    <p:extLst>
      <p:ext uri="{BB962C8B-B14F-4D97-AF65-F5344CB8AC3E}">
        <p14:creationId xmlns:p14="http://schemas.microsoft.com/office/powerpoint/2010/main" val="87173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DF60DF5-0391-4DF4-8E47-9017AD9C8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090" y="851686"/>
            <a:ext cx="10515600" cy="1325563"/>
          </a:xfrm>
        </p:spPr>
        <p:txBody>
          <a:bodyPr/>
          <a:lstStyle/>
          <a:p>
            <a:r>
              <a:rPr lang="it-IT" b="1" err="1" smtClean="0"/>
              <a:t>Outline</a:t>
            </a:r>
            <a:endParaRPr lang="en-GB" b="1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87BD2347-FBFF-47B0-A459-A434842EA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090" y="1994005"/>
            <a:ext cx="10134600" cy="4254395"/>
          </a:xfrm>
        </p:spPr>
        <p:txBody>
          <a:bodyPr>
            <a:normAutofit fontScale="92500" lnSpcReduction="20000"/>
          </a:bodyPr>
          <a:lstStyle/>
          <a:p>
            <a:r>
              <a:rPr lang="it-IT" sz="3200" dirty="0" err="1" smtClean="0"/>
              <a:t>Adoption</a:t>
            </a:r>
            <a:r>
              <a:rPr lang="it-IT" sz="3200" dirty="0" smtClean="0"/>
              <a:t> of the WP3 meeting agenda</a:t>
            </a:r>
          </a:p>
          <a:p>
            <a:r>
              <a:rPr lang="it-IT" sz="3200" dirty="0" err="1" smtClean="0"/>
              <a:t>Expected</a:t>
            </a:r>
            <a:r>
              <a:rPr lang="it-IT" sz="3200" dirty="0" smtClean="0"/>
              <a:t> </a:t>
            </a:r>
            <a:r>
              <a:rPr lang="it-IT" sz="3200" dirty="0" err="1" smtClean="0"/>
              <a:t>Outputs</a:t>
            </a:r>
            <a:r>
              <a:rPr lang="it-IT" sz="3200" dirty="0" smtClean="0"/>
              <a:t> of the meeting</a:t>
            </a:r>
          </a:p>
          <a:p>
            <a:r>
              <a:rPr lang="it-IT" sz="3200" dirty="0" smtClean="0"/>
              <a:t>WP3 </a:t>
            </a:r>
            <a:r>
              <a:rPr lang="it-IT" sz="3200" dirty="0" err="1" smtClean="0"/>
              <a:t>Objectives</a:t>
            </a:r>
            <a:endParaRPr lang="it-IT" sz="3200" dirty="0"/>
          </a:p>
          <a:p>
            <a:r>
              <a:rPr lang="it-IT" sz="3200" dirty="0" smtClean="0"/>
              <a:t>WP3 </a:t>
            </a:r>
            <a:r>
              <a:rPr lang="it-IT" sz="3200" dirty="0" err="1" smtClean="0"/>
              <a:t>structure</a:t>
            </a:r>
            <a:r>
              <a:rPr lang="it-IT" sz="3200" dirty="0" smtClean="0"/>
              <a:t> &amp; </a:t>
            </a:r>
            <a:r>
              <a:rPr lang="it-IT" sz="3200" dirty="0" err="1" smtClean="0"/>
              <a:t>partners</a:t>
            </a:r>
            <a:r>
              <a:rPr lang="it-IT" sz="3200" dirty="0"/>
              <a:t>’ </a:t>
            </a:r>
            <a:r>
              <a:rPr lang="it-IT" sz="3200" dirty="0" err="1" smtClean="0"/>
              <a:t>roles</a:t>
            </a:r>
            <a:endParaRPr lang="it-IT" sz="3200" dirty="0" smtClean="0"/>
          </a:p>
          <a:p>
            <a:r>
              <a:rPr lang="it-IT" sz="3200" dirty="0" smtClean="0"/>
              <a:t>WP3 </a:t>
            </a:r>
            <a:r>
              <a:rPr lang="it-IT" sz="3200" dirty="0" err="1" smtClean="0"/>
              <a:t>partners</a:t>
            </a:r>
            <a:r>
              <a:rPr lang="it-IT" sz="3200" dirty="0" smtClean="0"/>
              <a:t>’ </a:t>
            </a:r>
            <a:r>
              <a:rPr lang="it-IT" sz="3200" dirty="0" err="1" smtClean="0"/>
              <a:t>effort</a:t>
            </a:r>
            <a:endParaRPr lang="it-IT" sz="3200" dirty="0" smtClean="0"/>
          </a:p>
          <a:p>
            <a:r>
              <a:rPr lang="it-IT" sz="3200" dirty="0" err="1" smtClean="0"/>
              <a:t>Deliverables</a:t>
            </a:r>
            <a:r>
              <a:rPr lang="it-IT" sz="3200" dirty="0" smtClean="0"/>
              <a:t> &amp; </a:t>
            </a:r>
            <a:r>
              <a:rPr lang="it-IT" sz="3200" dirty="0" err="1" smtClean="0"/>
              <a:t>Milestones</a:t>
            </a:r>
            <a:r>
              <a:rPr lang="it-IT" sz="3200" dirty="0" smtClean="0"/>
              <a:t> </a:t>
            </a:r>
          </a:p>
          <a:p>
            <a:r>
              <a:rPr lang="it-IT" sz="3200" dirty="0" smtClean="0"/>
              <a:t>WP3 </a:t>
            </a:r>
            <a:r>
              <a:rPr lang="it-IT" sz="3200" dirty="0" err="1" smtClean="0"/>
              <a:t>meetings</a:t>
            </a:r>
            <a:r>
              <a:rPr lang="it-IT" sz="3200" dirty="0" smtClean="0"/>
              <a:t>, </a:t>
            </a:r>
            <a:r>
              <a:rPr lang="it-IT" sz="3200" dirty="0" err="1" smtClean="0"/>
              <a:t>procedures</a:t>
            </a:r>
            <a:r>
              <a:rPr lang="it-IT" sz="3200" dirty="0" smtClean="0"/>
              <a:t> &amp; </a:t>
            </a:r>
            <a:r>
              <a:rPr lang="it-IT" sz="3200" dirty="0" err="1" smtClean="0"/>
              <a:t>tools</a:t>
            </a:r>
            <a:endParaRPr lang="it-IT" sz="3200" dirty="0" smtClean="0"/>
          </a:p>
          <a:p>
            <a:r>
              <a:rPr lang="it-IT" sz="3200" dirty="0" err="1" smtClean="0"/>
              <a:t>Risks</a:t>
            </a:r>
            <a:r>
              <a:rPr lang="it-IT" sz="3200" dirty="0" smtClean="0"/>
              <a:t> &amp; </a:t>
            </a:r>
            <a:r>
              <a:rPr lang="it-IT" sz="3200" dirty="0" err="1" smtClean="0"/>
              <a:t>Mitigation</a:t>
            </a:r>
            <a:r>
              <a:rPr lang="it-IT" sz="3200" dirty="0" smtClean="0"/>
              <a:t> Plan</a:t>
            </a:r>
          </a:p>
          <a:p>
            <a:r>
              <a:rPr lang="it-IT" sz="3200" dirty="0" smtClean="0"/>
              <a:t>WP3 </a:t>
            </a:r>
            <a:r>
              <a:rPr lang="it-IT" sz="3200" dirty="0" err="1" smtClean="0"/>
              <a:t>quality</a:t>
            </a:r>
            <a:r>
              <a:rPr lang="it-IT" sz="3200" dirty="0" smtClean="0"/>
              <a:t> </a:t>
            </a:r>
            <a:r>
              <a:rPr lang="it-IT" sz="3200" dirty="0" err="1" smtClean="0"/>
              <a:t>metrics</a:t>
            </a:r>
            <a:endParaRPr lang="en-GB" sz="32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4657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DF60DF5-0391-4DF4-8E47-9017AD9C8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090" y="851686"/>
            <a:ext cx="10515600" cy="1325563"/>
          </a:xfrm>
        </p:spPr>
        <p:txBody>
          <a:bodyPr/>
          <a:lstStyle/>
          <a:p>
            <a:r>
              <a:rPr lang="it-IT" b="1" dirty="0"/>
              <a:t>WP3 Meeting - Agenda</a:t>
            </a:r>
            <a:endParaRPr lang="en-GB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87BD2347-FBFF-47B0-A459-A434842EA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0576"/>
            <a:ext cx="10134600" cy="3341993"/>
          </a:xfrm>
        </p:spPr>
        <p:txBody>
          <a:bodyPr>
            <a:normAutofit lnSpcReduction="10000"/>
          </a:bodyPr>
          <a:lstStyle/>
          <a:p>
            <a:r>
              <a:rPr lang="it-IT" sz="2200" dirty="0"/>
              <a:t>15:30 – 15:45 </a:t>
            </a:r>
            <a:r>
              <a:rPr lang="it-IT" sz="2200" b="1" dirty="0"/>
              <a:t>WP3 </a:t>
            </a:r>
            <a:r>
              <a:rPr lang="it-IT" sz="2200" b="1" dirty="0" err="1"/>
              <a:t>coordination</a:t>
            </a:r>
            <a:r>
              <a:rPr lang="it-IT" sz="2200" b="1" dirty="0"/>
              <a:t>: Welcome &amp; </a:t>
            </a:r>
            <a:r>
              <a:rPr lang="it-IT" sz="2200" b="1" dirty="0" err="1"/>
              <a:t>Overview</a:t>
            </a:r>
            <a:r>
              <a:rPr lang="it-IT" sz="2200" dirty="0"/>
              <a:t>, S. </a:t>
            </a:r>
            <a:r>
              <a:rPr lang="it-IT" sz="2200" dirty="0" err="1"/>
              <a:t>Garavelli</a:t>
            </a:r>
            <a:endParaRPr lang="it-IT" sz="2200" dirty="0"/>
          </a:p>
          <a:p>
            <a:r>
              <a:rPr lang="it-IT" sz="2200" dirty="0"/>
              <a:t>15:45 – 16:00 </a:t>
            </a:r>
            <a:r>
              <a:rPr lang="it-IT" sz="2200" b="1" dirty="0"/>
              <a:t>Task 3.1 </a:t>
            </a:r>
            <a:r>
              <a:rPr lang="it-IT" sz="2200" b="1" dirty="0" err="1" smtClean="0"/>
              <a:t>Innovation</a:t>
            </a:r>
            <a:r>
              <a:rPr lang="it-IT" sz="2200" b="1" dirty="0" smtClean="0"/>
              <a:t> Management </a:t>
            </a:r>
            <a:r>
              <a:rPr lang="it-IT" sz="2200" dirty="0" err="1"/>
              <a:t>S.Andreozzi</a:t>
            </a:r>
            <a:endParaRPr lang="it-IT" sz="2200" dirty="0"/>
          </a:p>
          <a:p>
            <a:r>
              <a:rPr lang="it-IT" sz="2200" dirty="0"/>
              <a:t>16:00 – 16:30 </a:t>
            </a:r>
            <a:r>
              <a:rPr lang="it-IT" sz="2200" b="1" dirty="0"/>
              <a:t>Task 3.2 Engagement </a:t>
            </a:r>
            <a:r>
              <a:rPr lang="it-IT" sz="2200" dirty="0"/>
              <a:t>F. </a:t>
            </a:r>
            <a:r>
              <a:rPr lang="it-IT" sz="2200" dirty="0" err="1"/>
              <a:t>Aguilar</a:t>
            </a:r>
            <a:endParaRPr lang="it-IT" sz="2200" dirty="0"/>
          </a:p>
          <a:p>
            <a:r>
              <a:rPr lang="it-IT" sz="2200" b="1" i="1" dirty="0"/>
              <a:t>16:30 – 17:00 Coffee break</a:t>
            </a:r>
          </a:p>
          <a:p>
            <a:r>
              <a:rPr lang="it-IT" sz="2200" dirty="0"/>
              <a:t>17:00 – 17:30 </a:t>
            </a:r>
            <a:r>
              <a:rPr lang="it-IT" sz="2200" b="1" dirty="0"/>
              <a:t>Task 3.3 </a:t>
            </a:r>
            <a:r>
              <a:rPr lang="it-IT" sz="2200" b="1" dirty="0" smtClean="0"/>
              <a:t>Communications </a:t>
            </a:r>
            <a:r>
              <a:rPr lang="it-IT" sz="2200" dirty="0"/>
              <a:t>S. Coelho</a:t>
            </a:r>
          </a:p>
          <a:p>
            <a:r>
              <a:rPr lang="it-IT" sz="2200" dirty="0"/>
              <a:t>17:30 – 17:45 </a:t>
            </a:r>
            <a:r>
              <a:rPr lang="it-IT" sz="2200" b="1" dirty="0"/>
              <a:t>Task 3.4 </a:t>
            </a:r>
            <a:r>
              <a:rPr lang="it-IT" sz="2200" b="1" dirty="0" err="1"/>
              <a:t>Events</a:t>
            </a:r>
            <a:r>
              <a:rPr lang="it-IT" sz="2200" b="1" dirty="0"/>
              <a:t> </a:t>
            </a:r>
            <a:r>
              <a:rPr lang="it-IT" sz="2200" dirty="0"/>
              <a:t>S. </a:t>
            </a:r>
            <a:r>
              <a:rPr lang="it-IT" sz="2200" dirty="0" err="1"/>
              <a:t>Garavelli</a:t>
            </a:r>
            <a:endParaRPr lang="it-IT" sz="2200" dirty="0"/>
          </a:p>
          <a:p>
            <a:r>
              <a:rPr lang="it-IT" sz="2200" dirty="0"/>
              <a:t>17:45 – 18:15 </a:t>
            </a:r>
            <a:r>
              <a:rPr lang="it-IT" sz="2200" b="1" dirty="0"/>
              <a:t>Task 3.5 Branding </a:t>
            </a:r>
            <a:r>
              <a:rPr lang="it-IT" sz="2200" dirty="0"/>
              <a:t>C. </a:t>
            </a:r>
            <a:r>
              <a:rPr lang="it-IT" sz="2200" dirty="0" err="1"/>
              <a:t>Piagentini</a:t>
            </a:r>
            <a:endParaRPr lang="it-IT" sz="2200" dirty="0"/>
          </a:p>
          <a:p>
            <a:r>
              <a:rPr lang="it-IT" sz="2200" dirty="0"/>
              <a:t>18:15 – 18:30 </a:t>
            </a:r>
            <a:r>
              <a:rPr lang="it-IT" sz="2200" b="1" dirty="0" smtClean="0"/>
              <a:t>AOB</a:t>
            </a:r>
            <a:endParaRPr lang="it-IT" sz="2200" b="1" dirty="0"/>
          </a:p>
        </p:txBody>
      </p:sp>
    </p:spTree>
    <p:extLst>
      <p:ext uri="{BB962C8B-B14F-4D97-AF65-F5344CB8AC3E}">
        <p14:creationId xmlns:p14="http://schemas.microsoft.com/office/powerpoint/2010/main" val="52351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DF60DF5-0391-4DF4-8E47-9017AD9C8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3600"/>
            <a:ext cx="10515600" cy="1325563"/>
          </a:xfrm>
        </p:spPr>
        <p:txBody>
          <a:bodyPr/>
          <a:lstStyle/>
          <a:p>
            <a:r>
              <a:rPr lang="it-IT" b="1" dirty="0" err="1" smtClean="0"/>
              <a:t>Expected</a:t>
            </a:r>
            <a:r>
              <a:rPr lang="it-IT" b="1" dirty="0" smtClean="0"/>
              <a:t> </a:t>
            </a:r>
            <a:r>
              <a:rPr lang="it-IT" b="1" dirty="0" err="1" smtClean="0"/>
              <a:t>Outputs</a:t>
            </a:r>
            <a:r>
              <a:rPr lang="it-IT" b="1" dirty="0" smtClean="0"/>
              <a:t> of the meeting</a:t>
            </a:r>
            <a:endParaRPr lang="en-GB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87BD2347-FBFF-47B0-A459-A434842EA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7914"/>
            <a:ext cx="10134600" cy="4550229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 smtClean="0"/>
              <a:t>WP </a:t>
            </a:r>
            <a:r>
              <a:rPr lang="en-US" sz="2400" b="1" dirty="0"/>
              <a:t>Work Plan</a:t>
            </a:r>
            <a:r>
              <a:rPr lang="en-US" sz="2400" dirty="0"/>
              <a:t>. Detailed 12 month work plan specifying distribution of activities by </a:t>
            </a:r>
            <a:r>
              <a:rPr lang="en-US" sz="2400" dirty="0" smtClean="0"/>
              <a:t>task. </a:t>
            </a: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docs.google.com/spreadsheets/d/1COZzwEArRexybn1zXx9D14vXNKWqAlH7mnWEWMuIZ0M</a:t>
            </a:r>
            <a:endParaRPr lang="en-US" sz="2400" dirty="0" smtClean="0"/>
          </a:p>
          <a:p>
            <a:r>
              <a:rPr lang="en-US" sz="2400" b="1" dirty="0"/>
              <a:t>Preliminary definition of lead authors for each </a:t>
            </a:r>
            <a:r>
              <a:rPr lang="en-US" sz="2400" b="1" dirty="0" smtClean="0"/>
              <a:t>deliverable</a:t>
            </a:r>
            <a:r>
              <a:rPr lang="en-US" sz="2400" dirty="0"/>
              <a:t> </a:t>
            </a:r>
            <a:r>
              <a:rPr lang="en-US" sz="2400" dirty="0" smtClean="0">
                <a:hlinkClick r:id="rId3"/>
              </a:rPr>
              <a:t>https://confluence.egi.eu/display/EOSC/Deliverables</a:t>
            </a:r>
            <a:endParaRPr lang="en-US" sz="2400" dirty="0"/>
          </a:p>
          <a:p>
            <a:r>
              <a:rPr lang="en-US" sz="2400" b="1" dirty="0" smtClean="0"/>
              <a:t>Preliminary </a:t>
            </a:r>
            <a:r>
              <a:rPr lang="en-US" sz="2400" b="1" dirty="0"/>
              <a:t>definition of milestone owners in </a:t>
            </a:r>
            <a:r>
              <a:rPr lang="en-US" sz="2400" b="1" dirty="0" smtClean="0"/>
              <a:t>PY1 </a:t>
            </a:r>
            <a:r>
              <a:rPr lang="en-US" sz="2400" dirty="0" smtClean="0">
                <a:hlinkClick r:id="rId4"/>
              </a:rPr>
              <a:t>https</a:t>
            </a:r>
            <a:r>
              <a:rPr lang="en-US" sz="2400" dirty="0">
                <a:hlinkClick r:id="rId4"/>
              </a:rPr>
              <a:t>://</a:t>
            </a:r>
            <a:r>
              <a:rPr lang="en-US" sz="2400" dirty="0" smtClean="0">
                <a:hlinkClick r:id="rId4"/>
              </a:rPr>
              <a:t>confluence.egi.eu/display/EOSC/Milestones</a:t>
            </a:r>
            <a:endParaRPr lang="en-US" sz="2400" dirty="0" smtClean="0"/>
          </a:p>
          <a:p>
            <a:r>
              <a:rPr lang="en-US" sz="2400" b="1" dirty="0" smtClean="0"/>
              <a:t>Define </a:t>
            </a:r>
            <a:r>
              <a:rPr lang="en-US" sz="2400" b="1" dirty="0"/>
              <a:t>WP regular </a:t>
            </a:r>
            <a:r>
              <a:rPr lang="en-US" sz="2400" b="1" dirty="0" smtClean="0"/>
              <a:t>meetings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5"/>
              </a:rPr>
              <a:t>https</a:t>
            </a:r>
            <a:r>
              <a:rPr lang="en-US" sz="2400" dirty="0">
                <a:hlinkClick r:id="rId5"/>
              </a:rPr>
              <a:t>://</a:t>
            </a:r>
            <a:r>
              <a:rPr lang="en-US" sz="2400" dirty="0" smtClean="0">
                <a:hlinkClick r:id="rId5"/>
              </a:rPr>
              <a:t>indico.egi.eu/indico/category/211/</a:t>
            </a:r>
            <a:endParaRPr lang="en-US" sz="2400" dirty="0" smtClean="0"/>
          </a:p>
          <a:p>
            <a:r>
              <a:rPr lang="en-US" sz="2400" b="1" dirty="0" smtClean="0"/>
              <a:t>Define </a:t>
            </a:r>
            <a:r>
              <a:rPr lang="en-US" sz="2400" b="1" dirty="0"/>
              <a:t>preliminary quality </a:t>
            </a:r>
            <a:r>
              <a:rPr lang="en-US" sz="2400" b="1" dirty="0" smtClean="0"/>
              <a:t>metrics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6"/>
              </a:rPr>
              <a:t>https</a:t>
            </a:r>
            <a:r>
              <a:rPr lang="en-US" sz="2400" dirty="0">
                <a:hlinkClick r:id="rId6"/>
              </a:rPr>
              <a:t>://</a:t>
            </a:r>
            <a:r>
              <a:rPr lang="en-US" sz="2400" dirty="0" smtClean="0">
                <a:hlinkClick r:id="rId6"/>
              </a:rPr>
              <a:t>docs.google.com/spreadsheets/d/1e7mpWgoP45wLNz_OTZn31cekUckYAKxVSqhaexZChFU/edit#gid=0</a:t>
            </a:r>
            <a:endParaRPr lang="en-US" sz="2400" dirty="0" smtClean="0"/>
          </a:p>
          <a:p>
            <a:r>
              <a:rPr lang="en-US" sz="2400" b="1" dirty="0" smtClean="0"/>
              <a:t>Define </a:t>
            </a:r>
            <a:r>
              <a:rPr lang="en-US" sz="2400" b="1" dirty="0"/>
              <a:t>team </a:t>
            </a:r>
            <a:r>
              <a:rPr lang="en-US" sz="2400" b="1" dirty="0" smtClean="0"/>
              <a:t>membership</a:t>
            </a:r>
            <a:r>
              <a:rPr lang="en-US" sz="2400" dirty="0"/>
              <a:t> </a:t>
            </a:r>
            <a:r>
              <a:rPr lang="en-US" sz="2400" dirty="0">
                <a:hlinkClick r:id="rId7"/>
              </a:rPr>
              <a:t>https://</a:t>
            </a:r>
            <a:r>
              <a:rPr lang="en-US" sz="2400" dirty="0" smtClean="0">
                <a:hlinkClick r:id="rId7"/>
              </a:rPr>
              <a:t>confluence.egi.eu/display/EOSC/AMB</a:t>
            </a:r>
            <a:endParaRPr lang="en-US" sz="2400" dirty="0" smtClean="0"/>
          </a:p>
          <a:p>
            <a:r>
              <a:rPr lang="en-US" sz="2400" b="1" dirty="0" smtClean="0"/>
              <a:t>Identify </a:t>
            </a:r>
            <a:r>
              <a:rPr lang="en-US" sz="2400" b="1" dirty="0"/>
              <a:t>the Key Exploitation Results (</a:t>
            </a:r>
            <a:r>
              <a:rPr lang="en-US" sz="2400" b="1" dirty="0" smtClean="0"/>
              <a:t>KERs)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8"/>
              </a:rPr>
              <a:t>https</a:t>
            </a:r>
            <a:r>
              <a:rPr lang="en-US" sz="2400" dirty="0">
                <a:hlinkClick r:id="rId8"/>
              </a:rPr>
              <a:t>://</a:t>
            </a:r>
            <a:r>
              <a:rPr lang="en-US" sz="2400" dirty="0" smtClean="0">
                <a:hlinkClick r:id="rId8"/>
              </a:rPr>
              <a:t>confluence.egi.eu/display/EOSC/T5.1+Identification%2C+Authentication%2C+Authorisation+and+Attribute+Management</a:t>
            </a:r>
            <a:endParaRPr lang="en-US" sz="2400" dirty="0" smtClean="0"/>
          </a:p>
          <a:p>
            <a:r>
              <a:rPr lang="en-US" sz="2400" b="1" dirty="0" smtClean="0"/>
              <a:t>EOSC-hub/</a:t>
            </a:r>
            <a:r>
              <a:rPr lang="en-US" sz="2400" b="1" dirty="0" err="1" smtClean="0"/>
              <a:t>OpenAIRE</a:t>
            </a:r>
            <a:r>
              <a:rPr lang="en-US" sz="2400" b="1" dirty="0" smtClean="0"/>
              <a:t> </a:t>
            </a:r>
            <a:r>
              <a:rPr lang="en-US" sz="2400" b="1" dirty="0"/>
              <a:t>Advance collaboration - Assessment and impact on the WP work </a:t>
            </a:r>
            <a:r>
              <a:rPr lang="en-US" sz="2400" b="1" dirty="0" smtClean="0"/>
              <a:t>plan</a:t>
            </a:r>
            <a:endParaRPr lang="it-IT" sz="2200" b="1" dirty="0"/>
          </a:p>
        </p:txBody>
      </p:sp>
      <p:sp>
        <p:nvSpPr>
          <p:cNvPr id="3" name="Frame 2"/>
          <p:cNvSpPr/>
          <p:nvPr/>
        </p:nvSpPr>
        <p:spPr>
          <a:xfrm>
            <a:off x="708338" y="2511380"/>
            <a:ext cx="10645462" cy="2717443"/>
          </a:xfrm>
          <a:prstGeom prst="frame">
            <a:avLst>
              <a:gd name="adj1" fmla="val 297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7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E384FB6-6424-4C61-A5F7-4F0204FE6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088" y="0"/>
            <a:ext cx="10515600" cy="1325563"/>
          </a:xfrm>
        </p:spPr>
        <p:txBody>
          <a:bodyPr/>
          <a:lstStyle/>
          <a:p>
            <a:r>
              <a:rPr lang="it-IT" dirty="0" smtClean="0"/>
              <a:t>WP3 </a:t>
            </a:r>
            <a:r>
              <a:rPr lang="it-IT" dirty="0" err="1" smtClean="0"/>
              <a:t>Objectives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D09547D5-46E3-4DBD-AB95-F70E6E2E38C0}"/>
              </a:ext>
            </a:extLst>
          </p:cNvPr>
          <p:cNvSpPr txBox="1">
            <a:spLocks/>
          </p:cNvSpPr>
          <p:nvPr/>
        </p:nvSpPr>
        <p:spPr>
          <a:xfrm>
            <a:off x="771088" y="992930"/>
            <a:ext cx="9790651" cy="35509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20000"/>
              </a:lnSpc>
            </a:pPr>
            <a:r>
              <a:rPr lang="en-GB" sz="2800" dirty="0" smtClean="0"/>
              <a:t>Develop </a:t>
            </a:r>
            <a:r>
              <a:rPr lang="en-GB" sz="2800" dirty="0"/>
              <a:t>&amp; implement a </a:t>
            </a:r>
            <a:r>
              <a:rPr lang="en-GB" sz="2800" b="1" dirty="0"/>
              <a:t>stakeholder-oriented </a:t>
            </a:r>
            <a:r>
              <a:rPr lang="en-GB" sz="2800" i="1" dirty="0"/>
              <a:t>dissemination</a:t>
            </a:r>
            <a:r>
              <a:rPr lang="en-GB" sz="2800" dirty="0"/>
              <a:t> &amp; </a:t>
            </a:r>
            <a:r>
              <a:rPr lang="en-GB" sz="2800" i="1" dirty="0"/>
              <a:t>engagement</a:t>
            </a:r>
            <a:r>
              <a:rPr lang="en-GB" sz="2800" dirty="0"/>
              <a:t> strategy</a:t>
            </a:r>
          </a:p>
          <a:p>
            <a:pPr lvl="1">
              <a:lnSpc>
                <a:spcPct val="120000"/>
              </a:lnSpc>
            </a:pPr>
            <a:r>
              <a:rPr lang="en-GB" sz="2800" dirty="0"/>
              <a:t>Develop &amp; implement the project's </a:t>
            </a:r>
            <a:r>
              <a:rPr lang="en-GB" sz="2800" i="1" dirty="0"/>
              <a:t>communications plan </a:t>
            </a:r>
            <a:r>
              <a:rPr lang="en-GB" sz="2800" dirty="0"/>
              <a:t>to support dissemination &amp; engagement</a:t>
            </a:r>
          </a:p>
          <a:p>
            <a:pPr lvl="1">
              <a:lnSpc>
                <a:spcPct val="120000"/>
              </a:lnSpc>
            </a:pPr>
            <a:r>
              <a:rPr lang="en-GB" sz="2800" dirty="0"/>
              <a:t>Ensure that </a:t>
            </a:r>
            <a:r>
              <a:rPr lang="en-GB" sz="2800" b="1" dirty="0"/>
              <a:t>project results </a:t>
            </a:r>
            <a:r>
              <a:rPr lang="en-GB" sz="2800" dirty="0"/>
              <a:t>are captured, disseminated and </a:t>
            </a:r>
            <a:r>
              <a:rPr lang="en-GB" sz="2800" i="1" dirty="0"/>
              <a:t>exploited</a:t>
            </a:r>
            <a:r>
              <a:rPr lang="en-GB" sz="2800" dirty="0"/>
              <a:t> </a:t>
            </a:r>
          </a:p>
          <a:p>
            <a:pPr lvl="1">
              <a:lnSpc>
                <a:spcPct val="120000"/>
              </a:lnSpc>
            </a:pPr>
            <a:r>
              <a:rPr lang="en-GB" sz="2800" dirty="0"/>
              <a:t>Organise and roll-out a series of EOSC-hub events for all key stakeholders</a:t>
            </a:r>
          </a:p>
          <a:p>
            <a:pPr lvl="1"/>
            <a:endParaRPr lang="it-IT" sz="2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D09547D5-46E3-4DBD-AB95-F70E6E2E38C0}"/>
              </a:ext>
            </a:extLst>
          </p:cNvPr>
          <p:cNvSpPr txBox="1">
            <a:spLocks/>
          </p:cNvSpPr>
          <p:nvPr/>
        </p:nvSpPr>
        <p:spPr>
          <a:xfrm>
            <a:off x="1203900" y="5334168"/>
            <a:ext cx="9790651" cy="873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GB" b="1" dirty="0" smtClean="0">
                <a:solidFill>
                  <a:srgbClr val="6AC26B"/>
                </a:solidFill>
              </a:rPr>
              <a:t>Make sure that a joint communication plan is created and executed with </a:t>
            </a:r>
            <a:r>
              <a:rPr lang="en-GB" b="1" dirty="0" err="1" smtClean="0">
                <a:solidFill>
                  <a:srgbClr val="6AC26B"/>
                </a:solidFill>
              </a:rPr>
              <a:t>OpenAIRE</a:t>
            </a:r>
            <a:r>
              <a:rPr lang="en-GB" b="1" dirty="0" smtClean="0">
                <a:solidFill>
                  <a:srgbClr val="6AC26B"/>
                </a:solidFill>
              </a:rPr>
              <a:t>-Advance</a:t>
            </a:r>
            <a:endParaRPr lang="en-GB" b="1" dirty="0">
              <a:solidFill>
                <a:srgbClr val="6AC26B"/>
              </a:solidFill>
            </a:endParaRPr>
          </a:p>
          <a:p>
            <a:pPr lvl="1"/>
            <a:endParaRPr lang="it-IT" b="1" dirty="0">
              <a:solidFill>
                <a:srgbClr val="6AC2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1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EOSC-hub / OpenAIRE-Advance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92262"/>
            <a:ext cx="7417158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Complementary grants in EINFRA-12</a:t>
            </a:r>
          </a:p>
          <a:p>
            <a:pPr lvl="1"/>
            <a:r>
              <a:rPr lang="en-US" dirty="0" smtClean="0"/>
              <a:t>Mandated by the work </a:t>
            </a:r>
            <a:r>
              <a:rPr lang="en-US" dirty="0" err="1" smtClean="0"/>
              <a:t>programme</a:t>
            </a:r>
            <a:r>
              <a:rPr lang="en-US" dirty="0" smtClean="0"/>
              <a:t> to deliver joint activities</a:t>
            </a:r>
          </a:p>
          <a:p>
            <a:pPr lvl="2"/>
            <a:r>
              <a:rPr lang="en-US" dirty="0" smtClean="0"/>
              <a:t>Strategy, Governance, Communications/Outreach/Training/Support, Service Integration</a:t>
            </a:r>
          </a:p>
          <a:p>
            <a:r>
              <a:rPr lang="en-US" dirty="0" smtClean="0"/>
              <a:t>Initial preliminary joint activity plan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2"/>
              </a:rPr>
              <a:t>https://indico.egi.eu/indico/event/3511/</a:t>
            </a:r>
            <a:r>
              <a:rPr lang="en-US" dirty="0" smtClean="0">
                <a:hlinkClick r:id="rId2"/>
              </a:rPr>
              <a:t>overview</a:t>
            </a:r>
            <a:endParaRPr lang="en-US" dirty="0" smtClean="0"/>
          </a:p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Jan (WP2/5/6/7/8/10): Prioritization of technical integration activities according to impact, demand (define use cases) and available effort in each task</a:t>
            </a:r>
          </a:p>
          <a:p>
            <a:pPr lvl="1"/>
            <a:r>
              <a:rPr lang="en-US" dirty="0" smtClean="0"/>
              <a:t>Feb: update of joint activity plan</a:t>
            </a:r>
          </a:p>
          <a:p>
            <a:pPr lvl="1"/>
            <a:r>
              <a:rPr lang="en-US" dirty="0" smtClean="0"/>
              <a:t>March: finalization of joint activity plan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2475195" y="5943600"/>
            <a:ext cx="3712029" cy="385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 smtClean="0"/>
              <a:t>Source: </a:t>
            </a:r>
            <a:r>
              <a:rPr lang="en-US" i="1" dirty="0" err="1" smtClean="0"/>
              <a:t>Tiziana</a:t>
            </a:r>
            <a:r>
              <a:rPr lang="en-US" i="1" dirty="0" smtClean="0"/>
              <a:t> Ferrari, EGI</a:t>
            </a:r>
            <a:endParaRPr lang="en-US" i="1" dirty="0"/>
          </a:p>
        </p:txBody>
      </p:sp>
      <p:sp>
        <p:nvSpPr>
          <p:cNvPr id="7" name="Right Arrow 6"/>
          <p:cNvSpPr/>
          <p:nvPr/>
        </p:nvSpPr>
        <p:spPr>
          <a:xfrm>
            <a:off x="7652734" y="2871075"/>
            <a:ext cx="780245" cy="8573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560159" y="2032061"/>
            <a:ext cx="3374533" cy="839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smtClean="0"/>
              <a:t>Joint communication plan T3.3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8560159" y="3212447"/>
            <a:ext cx="3374533" cy="4976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Branding T3.5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8560158" y="4060995"/>
            <a:ext cx="3374533" cy="4976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Web-platform T3.5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70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E384FB6-6424-4C61-A5F7-4F0204FE6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088" y="0"/>
            <a:ext cx="10515600" cy="1325563"/>
          </a:xfrm>
        </p:spPr>
        <p:txBody>
          <a:bodyPr/>
          <a:lstStyle/>
          <a:p>
            <a:r>
              <a:rPr lang="it-IT" dirty="0" smtClean="0"/>
              <a:t>WP3 </a:t>
            </a:r>
            <a:r>
              <a:rPr lang="it-IT" dirty="0" err="1" smtClean="0"/>
              <a:t>structure</a:t>
            </a:r>
            <a:r>
              <a:rPr lang="it-IT" dirty="0" smtClean="0"/>
              <a:t> &amp; </a:t>
            </a:r>
            <a:r>
              <a:rPr lang="it-IT" dirty="0" err="1" smtClean="0"/>
              <a:t>Partners</a:t>
            </a:r>
            <a:r>
              <a:rPr lang="it-IT" dirty="0" smtClean="0"/>
              <a:t>’ </a:t>
            </a:r>
            <a:r>
              <a:rPr lang="it-IT" dirty="0" err="1" smtClean="0"/>
              <a:t>roles</a:t>
            </a:r>
            <a:endParaRPr lang="en-GB" dirty="0"/>
          </a:p>
        </p:txBody>
      </p:sp>
      <p:graphicFrame>
        <p:nvGraphicFramePr>
          <p:cNvPr id="5" name="Tabella 4">
            <a:extLst>
              <a:ext uri="{FF2B5EF4-FFF2-40B4-BE49-F238E27FC236}">
                <a16:creationId xmlns="" xmlns:a16="http://schemas.microsoft.com/office/drawing/2014/main" id="{DFA68383-11DD-4508-8E36-E2DE6AC956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62900"/>
              </p:ext>
            </p:extLst>
          </p:nvPr>
        </p:nvGraphicFramePr>
        <p:xfrm>
          <a:off x="514350" y="994251"/>
          <a:ext cx="11279446" cy="567730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51926">
                  <a:extLst>
                    <a:ext uri="{9D8B030D-6E8A-4147-A177-3AD203B41FA5}">
                      <a16:colId xmlns="" xmlns:a16="http://schemas.microsoft.com/office/drawing/2014/main" val="2796350239"/>
                    </a:ext>
                  </a:extLst>
                </a:gridCol>
                <a:gridCol w="1985884">
                  <a:extLst>
                    <a:ext uri="{9D8B030D-6E8A-4147-A177-3AD203B41FA5}">
                      <a16:colId xmlns="" xmlns:a16="http://schemas.microsoft.com/office/drawing/2014/main" val="3076817961"/>
                    </a:ext>
                  </a:extLst>
                </a:gridCol>
                <a:gridCol w="5941636"/>
              </a:tblGrid>
              <a:tr h="370840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it-IT" sz="1800" b="1" u="none" strike="noStrike" dirty="0">
                          <a:effectLst/>
                        </a:rPr>
                        <a:t>WP3 </a:t>
                      </a:r>
                      <a:r>
                        <a:rPr lang="it-IT" dirty="0" err="1"/>
                        <a:t>Innovation</a:t>
                      </a:r>
                      <a:r>
                        <a:rPr lang="it-IT" dirty="0"/>
                        <a:t> Management, </a:t>
                      </a:r>
                      <a:r>
                        <a:rPr lang="it-IT" dirty="0" err="1"/>
                        <a:t>Communication</a:t>
                      </a:r>
                      <a:r>
                        <a:rPr lang="it-IT" dirty="0"/>
                        <a:t> and Stakeholder Engagement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26" marR="8026" marT="8026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Resources</a:t>
                      </a:r>
                      <a:endParaRPr lang="it-IT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26" marR="8026" marT="8026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10791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800" u="none" strike="noStrike" dirty="0" smtClean="0">
                          <a:effectLst/>
                        </a:rPr>
                        <a:t>T3.1</a:t>
                      </a:r>
                      <a:r>
                        <a:rPr lang="it-IT" sz="1800" u="none" strike="noStrike" dirty="0">
                          <a:effectLst/>
                        </a:rPr>
                        <a:t>: </a:t>
                      </a:r>
                      <a:r>
                        <a:rPr lang="it-IT" sz="1800" u="none" strike="noStrike" dirty="0" err="1">
                          <a:effectLst/>
                        </a:rPr>
                        <a:t>Innovation</a:t>
                      </a:r>
                      <a:r>
                        <a:rPr lang="it-IT" sz="1800" u="none" strike="noStrike" dirty="0">
                          <a:effectLst/>
                        </a:rPr>
                        <a:t> Management: </a:t>
                      </a:r>
                      <a:r>
                        <a:rPr lang="it-IT" sz="1800" u="none" strike="noStrike" dirty="0" err="1">
                          <a:effectLst/>
                        </a:rPr>
                        <a:t>Dissemination</a:t>
                      </a:r>
                      <a:r>
                        <a:rPr lang="it-IT" sz="1800" u="none" strike="noStrike" dirty="0">
                          <a:effectLst/>
                        </a:rPr>
                        <a:t>, IPR and </a:t>
                      </a:r>
                      <a:r>
                        <a:rPr lang="it-IT" sz="1800" u="none" strike="noStrike" dirty="0" err="1">
                          <a:effectLst/>
                        </a:rPr>
                        <a:t>Exploitation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26" marR="8026" marT="8026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u="none" strike="noStrike" dirty="0">
                          <a:effectLst/>
                        </a:rPr>
                        <a:t>Lead Partner: EGI.eu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 Leader: </a:t>
                      </a:r>
                      <a:r>
                        <a:rPr lang="en-US" sz="1800" b="0" i="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sergio.andreozzi@egi.eu</a:t>
                      </a:r>
                      <a:endParaRPr lang="en-US" dirty="0" smtClean="0">
                        <a:effectLst/>
                      </a:endParaRP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 contributors: </a:t>
                      </a:r>
                      <a:r>
                        <a:rPr lang="en-US" sz="1800" b="0" i="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roberta.piscitelli@egi.eu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0658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smtClean="0">
                          <a:effectLst/>
                        </a:rPr>
                        <a:t>T3.2</a:t>
                      </a:r>
                      <a:r>
                        <a:rPr lang="en-US" sz="1800" u="none" strike="noStrike" dirty="0">
                          <a:effectLst/>
                        </a:rPr>
                        <a:t>:  Stakeholder Engagement </a:t>
                      </a:r>
                      <a:r>
                        <a:rPr lang="en-US" sz="1800" u="none" strike="noStrike" dirty="0" err="1">
                          <a:effectLst/>
                        </a:rPr>
                        <a:t>Programme</a:t>
                      </a:r>
                      <a:r>
                        <a:rPr lang="en-US" sz="1800" u="none" strike="noStrike" dirty="0">
                          <a:effectLst/>
                        </a:rPr>
                        <a:t>: EOSC-hub Community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26" marR="8026" marT="8026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u="none" strike="noStrike" dirty="0">
                          <a:effectLst/>
                        </a:rPr>
                        <a:t>Lead Partner: </a:t>
                      </a:r>
                      <a:r>
                        <a:rPr lang="en-US" sz="1800" u="none" strike="noStrike" dirty="0" smtClean="0">
                          <a:effectLst/>
                        </a:rPr>
                        <a:t>CSIC</a:t>
                      </a:r>
                    </a:p>
                    <a:p>
                      <a:r>
                        <a:rPr lang="en-US" sz="1800" u="none" strike="noStrike" dirty="0" smtClean="0">
                          <a:effectLst/>
                        </a:rPr>
                        <a:t>Participants</a:t>
                      </a:r>
                      <a:r>
                        <a:rPr lang="en-US" sz="1800" u="none" strike="noStrike" dirty="0">
                          <a:effectLst/>
                        </a:rPr>
                        <a:t>: CINECA, EGI.eu</a:t>
                      </a:r>
                      <a:endParaRPr lang="en-GB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 Leader: </a:t>
                      </a:r>
                      <a:r>
                        <a:rPr lang="en-US" sz="1800" b="0" i="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isabel.campos@csic.es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</a:t>
                      </a:r>
                      <a:r>
                        <a:rPr lang="en-US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aguilarf@ifca.unican.es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dirty="0" smtClean="0">
                        <a:effectLst/>
                      </a:endParaRPr>
                    </a:p>
                    <a:p>
                      <a:pPr rtl="0"/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 contributors: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d.testi@cineca.it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Gergely.Sipos@EGI.eu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 smtClean="0">
                        <a:effectLst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6996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800" u="none" strike="noStrike" dirty="0" smtClean="0">
                          <a:effectLst/>
                        </a:rPr>
                        <a:t> T3.3</a:t>
                      </a:r>
                      <a:r>
                        <a:rPr lang="it-IT" sz="1800" u="none" strike="noStrike" dirty="0">
                          <a:effectLst/>
                        </a:rPr>
                        <a:t>: </a:t>
                      </a:r>
                      <a:r>
                        <a:rPr lang="en-GB" sz="1800" u="none" strike="noStrike" dirty="0">
                          <a:effectLst/>
                        </a:rPr>
                        <a:t>Communications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26" marR="8026" marT="8026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u="none" strike="noStrike" dirty="0">
                          <a:effectLst/>
                        </a:rPr>
                        <a:t>Lead Partner: </a:t>
                      </a:r>
                      <a:r>
                        <a:rPr lang="en-GB" sz="1800" u="none" strike="noStrike" dirty="0" err="1" smtClean="0">
                          <a:effectLst/>
                        </a:rPr>
                        <a:t>EGI.eu</a:t>
                      </a:r>
                      <a:r>
                        <a:rPr lang="en-GB" sz="1800" u="none" strike="noStrike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GB" sz="1800" u="none" strike="noStrike" dirty="0" smtClean="0">
                          <a:effectLst/>
                        </a:rPr>
                        <a:t>Participants</a:t>
                      </a:r>
                      <a:r>
                        <a:rPr lang="en-GB" sz="1800" u="none" strike="noStrike" dirty="0">
                          <a:effectLst/>
                        </a:rPr>
                        <a:t>: CINECA, CSIC, TRUST-IT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 Leader: </a:t>
                      </a:r>
                      <a:r>
                        <a:rPr lang="en-US" sz="1800" b="0" i="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sara.coelho@egi.eu</a:t>
                      </a:r>
                      <a:endParaRPr lang="en-US" dirty="0" smtClean="0">
                        <a:effectLst/>
                      </a:endParaRP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 Contributors: </a:t>
                      </a:r>
                      <a:r>
                        <a:rPr lang="en-US" sz="1800" b="0" i="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iulia.popescu@egi.eu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 </a:t>
                      </a:r>
                      <a:r>
                        <a:rPr lang="en-US" sz="1800" b="0" i="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s.garavelli@trust-itservices.com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 </a:t>
                      </a:r>
                      <a:r>
                        <a:rPr lang="en-US" sz="1800" b="0" i="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c.piagentini@trust-itservices.com</a:t>
                      </a:r>
                      <a:r>
                        <a:rPr lang="en-US" sz="1800" b="0" i="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d.testi@cineca.it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isabel.campos@csic.es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8797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T3.4 EOSC-hub Events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Lead Partner: </a:t>
                      </a:r>
                      <a:r>
                        <a:rPr lang="en-GB" dirty="0" smtClean="0"/>
                        <a:t>TRUST-IT </a:t>
                      </a:r>
                    </a:p>
                    <a:p>
                      <a:r>
                        <a:rPr lang="en-GB" dirty="0" smtClean="0"/>
                        <a:t>Participants</a:t>
                      </a:r>
                      <a:r>
                        <a:rPr lang="en-GB" dirty="0"/>
                        <a:t>: EGI.eu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 Leader: </a:t>
                      </a:r>
                      <a:r>
                        <a:rPr lang="en-US" sz="1800" b="0" i="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s.garavelli@trust-itservices.com</a:t>
                      </a:r>
                      <a:endParaRPr lang="en-US" dirty="0" smtClean="0">
                        <a:effectLst/>
                      </a:endParaRP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 Contributors: </a:t>
                      </a:r>
                      <a:r>
                        <a:rPr lang="en-US" sz="1800" b="0" i="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c.piagentini@trust-itservices.com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r.carrillo@trust-itservices.com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sara.coelho@egi.eu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iulia.popescu@egi.eu</a:t>
                      </a:r>
                      <a:endParaRPr lang="en-GB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5926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T3.5 Branding &amp; web-based support tools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Lead Partner: TRUST-IT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 Leader: </a:t>
                      </a:r>
                      <a:r>
                        <a:rPr lang="en-US" sz="1800" b="0" i="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c.piagentini@trust-itservices.com</a:t>
                      </a:r>
                      <a:endParaRPr lang="en-US" dirty="0" smtClean="0">
                        <a:effectLst/>
                      </a:endParaRP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 Contributors: </a:t>
                      </a:r>
                      <a:r>
                        <a:rPr lang="en-US" sz="1800" b="0" i="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s.garavelli@trust-itservices.com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r.carrillo@trust-itservices.com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l.difiore@trust-itservices.com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25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E384FB6-6424-4C61-A5F7-4F0204FE6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088" y="0"/>
            <a:ext cx="10515600" cy="1325563"/>
          </a:xfrm>
        </p:spPr>
        <p:txBody>
          <a:bodyPr/>
          <a:lstStyle/>
          <a:p>
            <a:r>
              <a:rPr lang="it-IT" dirty="0" err="1" smtClean="0"/>
              <a:t>Partners</a:t>
            </a:r>
            <a:r>
              <a:rPr lang="it-IT" dirty="0" smtClean="0"/>
              <a:t>’ </a:t>
            </a:r>
            <a:r>
              <a:rPr lang="it-IT" dirty="0" err="1" smtClean="0"/>
              <a:t>efforts</a:t>
            </a:r>
            <a:endParaRPr lang="en-GB" dirty="0"/>
          </a:p>
        </p:txBody>
      </p:sp>
      <p:graphicFrame>
        <p:nvGraphicFramePr>
          <p:cNvPr id="9" name="Tabella 8">
            <a:extLst>
              <a:ext uri="{FF2B5EF4-FFF2-40B4-BE49-F238E27FC236}">
                <a16:creationId xmlns="" xmlns:a16="http://schemas.microsoft.com/office/drawing/2014/main" id="{E44B2BB4-1827-4366-8DC7-A060F4A731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955730"/>
              </p:ext>
            </p:extLst>
          </p:nvPr>
        </p:nvGraphicFramePr>
        <p:xfrm>
          <a:off x="882452" y="1325563"/>
          <a:ext cx="9053271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00001">
                  <a:extLst>
                    <a:ext uri="{9D8B030D-6E8A-4147-A177-3AD203B41FA5}">
                      <a16:colId xmlns="" xmlns:a16="http://schemas.microsoft.com/office/drawing/2014/main" val="2796350239"/>
                    </a:ext>
                  </a:extLst>
                </a:gridCol>
                <a:gridCol w="1175545"/>
                <a:gridCol w="1175545"/>
                <a:gridCol w="1175545"/>
                <a:gridCol w="1175545"/>
                <a:gridCol w="1175545"/>
                <a:gridCol w="1175545">
                  <a:extLst>
                    <a:ext uri="{9D8B030D-6E8A-4147-A177-3AD203B41FA5}">
                      <a16:colId xmlns="" xmlns:a16="http://schemas.microsoft.com/office/drawing/2014/main" val="30768179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Partner</a:t>
                      </a:r>
                    </a:p>
                  </a:txBody>
                  <a:tcPr marL="8026" marR="8026" marT="8026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T3.1</a:t>
                      </a:r>
                      <a:endParaRPr lang="en-GB" dirty="0"/>
                    </a:p>
                  </a:txBody>
                  <a:tcPr marL="8026" marR="8026" marT="8026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T3.2</a:t>
                      </a:r>
                      <a:endParaRPr lang="en-GB" dirty="0"/>
                    </a:p>
                  </a:txBody>
                  <a:tcPr marL="8026" marR="8026" marT="8026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T3.3</a:t>
                      </a:r>
                      <a:endParaRPr lang="en-GB" dirty="0"/>
                    </a:p>
                  </a:txBody>
                  <a:tcPr marL="8026" marR="8026" marT="8026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T3.4</a:t>
                      </a:r>
                      <a:endParaRPr lang="en-GB" dirty="0"/>
                    </a:p>
                  </a:txBody>
                  <a:tcPr marL="8026" marR="8026" marT="8026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T3.5</a:t>
                      </a:r>
                      <a:endParaRPr lang="en-GB" dirty="0"/>
                    </a:p>
                  </a:txBody>
                  <a:tcPr marL="8026" marR="8026" marT="8026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Total </a:t>
                      </a:r>
                      <a:r>
                        <a:rPr lang="it-IT" dirty="0" err="1" smtClean="0"/>
                        <a:t>Effort</a:t>
                      </a:r>
                      <a:endParaRPr lang="en-GB" dirty="0"/>
                    </a:p>
                  </a:txBody>
                  <a:tcPr marL="8026" marR="8026" marT="8026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10791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 dirty="0">
                          <a:effectLst/>
                        </a:rPr>
                        <a:t>CINECA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26" marR="8026" marT="8026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15</a:t>
                      </a:r>
                      <a:endParaRPr lang="en-GB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6996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 dirty="0">
                          <a:effectLst/>
                        </a:rPr>
                        <a:t>CSIC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26" marR="8026" marT="80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15</a:t>
                      </a:r>
                      <a:endParaRPr lang="en-GB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18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8797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dirty="0" smtClean="0">
                          <a:effectLst/>
                        </a:rPr>
                        <a:t>EGI Foundation</a:t>
                      </a:r>
                      <a:endParaRPr lang="it-IT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18</a:t>
                      </a:r>
                      <a:endParaRPr lang="en-GB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30</a:t>
                      </a:r>
                      <a:endParaRPr lang="en-GB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57</a:t>
                      </a:r>
                      <a:endParaRPr lang="en-GB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TRUST-IT Services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24</a:t>
                      </a:r>
                      <a:endParaRPr lang="en-GB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12</a:t>
                      </a:r>
                      <a:endParaRPr lang="en-GB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12</a:t>
                      </a:r>
                      <a:endParaRPr lang="en-GB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36</a:t>
                      </a:r>
                      <a:endParaRPr lang="en-GB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5926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b="1" dirty="0"/>
                        <a:t>Total</a:t>
                      </a:r>
                      <a:endParaRPr lang="en-GB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18</a:t>
                      </a:r>
                      <a:endParaRPr lang="en-GB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33</a:t>
                      </a:r>
                      <a:endParaRPr lang="en-GB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60</a:t>
                      </a:r>
                      <a:endParaRPr lang="en-GB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15</a:t>
                      </a:r>
                      <a:endParaRPr lang="en-GB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12</a:t>
                      </a:r>
                      <a:endParaRPr lang="en-GB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138</a:t>
                      </a:r>
                      <a:endParaRPr lang="en-GB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19889634"/>
                  </a:ext>
                </a:extLst>
              </a:tr>
            </a:tbl>
          </a:graphicData>
        </a:graphic>
      </p:graphicFrame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838200" y="4443211"/>
            <a:ext cx="10515600" cy="1733752"/>
          </a:xfrm>
        </p:spPr>
        <p:txBody>
          <a:bodyPr>
            <a:normAutofit/>
          </a:bodyPr>
          <a:lstStyle/>
          <a:p>
            <a:r>
              <a:rPr lang="en-US" dirty="0" smtClean="0"/>
              <a:t>4 partners</a:t>
            </a:r>
          </a:p>
          <a:p>
            <a:r>
              <a:rPr lang="en-US" dirty="0" smtClean="0"/>
              <a:t>138 PMs</a:t>
            </a:r>
          </a:p>
        </p:txBody>
      </p:sp>
    </p:spTree>
    <p:extLst>
      <p:ext uri="{BB962C8B-B14F-4D97-AF65-F5344CB8AC3E}">
        <p14:creationId xmlns:p14="http://schemas.microsoft.com/office/powerpoint/2010/main" val="101175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1855</TotalTime>
  <Words>1004</Words>
  <Application>Microsoft Macintosh PowerPoint</Application>
  <PresentationFormat>Widescreen</PresentationFormat>
  <Paragraphs>269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Mangal</vt:lpstr>
      <vt:lpstr>Arial</vt:lpstr>
      <vt:lpstr>Tema di Office</vt:lpstr>
      <vt:lpstr>WP3 Innovation Management, Communication and Stakeholder Engagement</vt:lpstr>
      <vt:lpstr>Partners introduction - roundatable</vt:lpstr>
      <vt:lpstr>Outline</vt:lpstr>
      <vt:lpstr>WP3 Meeting - Agenda</vt:lpstr>
      <vt:lpstr>Expected Outputs of the meeting</vt:lpstr>
      <vt:lpstr>WP3 Objectives</vt:lpstr>
      <vt:lpstr>EOSC-hub / OpenAIRE-Advance</vt:lpstr>
      <vt:lpstr>WP3 structure &amp; Partners’ roles</vt:lpstr>
      <vt:lpstr>Partners’ efforts</vt:lpstr>
      <vt:lpstr>WP3 Deliverables</vt:lpstr>
      <vt:lpstr>WP3 Milestones</vt:lpstr>
      <vt:lpstr>PowerPoint Presentation</vt:lpstr>
      <vt:lpstr>PowerPoint Presentation</vt:lpstr>
      <vt:lpstr>WP Quality metrics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Caterina Piagentini</dc:creator>
  <cp:lastModifiedBy>Microsoft Office User</cp:lastModifiedBy>
  <cp:revision>48</cp:revision>
  <dcterms:created xsi:type="dcterms:W3CDTF">2017-12-22T08:35:17Z</dcterms:created>
  <dcterms:modified xsi:type="dcterms:W3CDTF">2018-01-14T13:30:37Z</dcterms:modified>
</cp:coreProperties>
</file>