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0" r:id="rId4"/>
    <p:sldId id="292" r:id="rId5"/>
    <p:sldId id="291" r:id="rId6"/>
    <p:sldId id="301" r:id="rId7"/>
    <p:sldId id="305" r:id="rId8"/>
    <p:sldId id="315" r:id="rId9"/>
    <p:sldId id="306" r:id="rId10"/>
    <p:sldId id="307" r:id="rId11"/>
    <p:sldId id="308" r:id="rId12"/>
    <p:sldId id="304" r:id="rId13"/>
    <p:sldId id="302" r:id="rId14"/>
    <p:sldId id="310" r:id="rId15"/>
    <p:sldId id="312" r:id="rId16"/>
    <p:sldId id="314" r:id="rId17"/>
    <p:sldId id="309" r:id="rId18"/>
    <p:sldId id="303" r:id="rId19"/>
    <p:sldId id="293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26B"/>
    <a:srgbClr val="639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0" autoAdjust="0"/>
    <p:restoredTop sz="65882" autoAdjust="0"/>
  </p:normalViewPr>
  <p:slideViewPr>
    <p:cSldViewPr snapToGrid="0">
      <p:cViewPr varScale="1">
        <p:scale>
          <a:sx n="75" d="100"/>
          <a:sy n="75" d="100"/>
        </p:scale>
        <p:origin x="1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32C70-7850-9047-A2F6-3061140CD227}" type="datetimeFigureOut">
              <a:rPr lang="en-US" smtClean="0"/>
              <a:t>1/14/18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5BE32-68C1-114D-9D8F-4C5579DC1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BE32-68C1-114D-9D8F-4C5579DC1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38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BE32-68C1-114D-9D8F-4C5579DC1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 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EOSC is depicted through the yellow circle in the middle  - "the hub" where we can extract the three features from the three half- moon designs that could, in the future, be extracted &amp; used individually,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(grey &amp; turquoise)  introduce the diversity of the multi components and the lines draw in the circles together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the EOSC-hub key features (Hub, Openness, Multi components but diverse) and ii) also the request of the EC of designing a brand that can become in the future the EOSC brand (that’s why we have separated the branding element from the EOSC-hub writing. In this way the branding element can stay in the future and be adopted for example to represent a broader EOSC concept).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BE32-68C1-114D-9D8F-4C5579DC1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28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 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EOSC is depicted through the circle in the middle  - "the hub“. The 2 half moons with contrasting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introduce the diversity of the multi components which converge towards the main circle.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the EOSC-hub key features (Hub, Openness, Multi components but diverse) and ii) also the request of the EC of designing a brand that can become in the future the EOSC brand (that’s why we have separated the branding element from the EOSC-hub writing. In this way the branding element can stay in the future and be adopted for example to represent a broader EOSC concept).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BE32-68C1-114D-9D8F-4C5579DC1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BE32-68C1-114D-9D8F-4C5579DC1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7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BE32-68C1-114D-9D8F-4C5579DC1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8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5BE32-68C1-114D-9D8F-4C5579DC1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7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AA5C6E1-880C-4E04-8C56-59F630F28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8E45348-4923-4DBF-91D3-8A088A05D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CFF6EE8-9532-463B-A6AC-F6BCF71D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7468529-3206-44F2-AD58-368982CB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546CA7E-8B23-4A16-82AD-F49C2EDA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87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18C50F-3436-40D9-B911-87D50C01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55F43EB-B1C8-4C2F-8B94-6BCD99C02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2A6A9B3-1DC8-4EBB-A98E-057B1092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96A8474-BE1E-402C-97DA-C707E93B2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E87A254-D0D1-4BCA-9D31-9B810470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66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1FCE98FC-9EDB-431E-9208-CE570A3CA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170675FA-98D4-4DA6-A382-551079C08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35C078E-174C-491C-84E5-39C82DD7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46C57D6-8162-4AD1-88FF-510C9B90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8ADB9C9-2429-4A13-9FC3-3EEE3658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2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7172EE-CE59-49EA-B448-0F3AC245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34B86B9-37A3-45D2-8F06-68B5F641E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35EE01B-44F2-4655-A9B5-A19ECCC88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60267E8-95AB-4A8C-94F1-742D2CDC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DD38D6E-457B-4977-8969-DFA4FDF3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12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30D6502-B2CE-42D5-994E-A0FF0565E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78A19A9-18D5-4AD7-8189-2DF1A6EA4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65B7FBC-EB1F-451E-B1A7-27D66163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CBE04EC-DB81-4EB6-9CA8-FBED9B8F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B46C410-E8C6-4104-99FF-81AA68AE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27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5C97DB-B87A-4989-847B-05AEB7C1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1E38842-42C8-461C-8F6C-D5D581C8F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06A2EA1-A820-4F2E-A8B4-3C7AAB784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79C7FDE-1D34-4F6E-A5EF-FC902DCC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A4AE2CC-6423-466C-AEEA-08C9DCF6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C0997A8-2B11-4908-BB62-4F353751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85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2143478-0C67-4513-8077-42A6314A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D845296-5FAD-46EC-8E82-B5D939A6C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086891E-26CA-4A39-8EB4-92E388257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F587F65-F445-4A0C-B73E-44385CB0A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117BD438-1BAC-41AF-8B3E-0DF425BA1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65121A0D-044D-4DC9-8BCC-1AD8EB33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FD1EEAF9-C641-418D-A70D-C145FD31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27FAD5B-5363-449E-9273-7D14BE9D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81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469A57E-0BD9-48CD-9780-1673F47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720AF1A4-244A-45B2-9192-DB59B229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E8133FE9-FD19-42F0-B402-B8849F5D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8C7EE253-D8DD-42FE-8F9A-8C03C436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3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9D09DB87-D2F1-4563-AEAF-2A9BAA71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BD16122C-38A2-45C5-9322-C4762422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BBB5663-1E3E-4513-A31C-12B58C9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16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517BA06-0B65-4424-84E1-99DADAF1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D89946C-EEAD-4DB2-BDE2-43CD9A36E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D001FC1-9412-4712-B981-5909A25AF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8473661-D0A6-4CFB-8D7C-A14DB50D2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982E8F1-4A69-463F-8B57-5DF0A98B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23763CA-FDD6-475E-85DC-5ADCB05A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35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D520017-616F-4511-9A4C-BEE31CC7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591C5BE3-7D0E-44CA-B325-D94550ADF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79251E8-A52C-440D-BA78-89AAB4BFA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E3DDB06-A994-4600-B0D4-DBB94E22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B19CAB8-C5A7-4910-91C9-B3E31EC35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8E65927-DFF7-4568-B42A-B6A8BF0F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21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CAA58D58-D40A-4A0E-807B-CBFA9A9A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D5816F81-D215-4B50-BD98-A2AD198E2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AAAA20A-C641-45B5-B420-1310D033C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F3E0-1B58-426F-9CF6-C1BE463D86FC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19B4756-2E98-4AF3-B3F6-5CDA5C0A8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703526A-F864-44BF-8A7F-0FA45A6D3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C1C2-D898-4D48-AF5E-D5C0A451C5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73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13A3308-D484-403B-BC90-B92988D59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6424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it-IT" b="1" dirty="0"/>
              <a:t>T3.5 </a:t>
            </a:r>
            <a:r>
              <a:rPr lang="it-IT" b="1" dirty="0" err="1"/>
              <a:t>Branding</a:t>
            </a:r>
            <a:r>
              <a:rPr lang="it-IT" b="1" dirty="0"/>
              <a:t> </a:t>
            </a:r>
            <a:r>
              <a:rPr lang="fr-FR" b="1" dirty="0"/>
              <a:t>&amp; web-</a:t>
            </a:r>
            <a:r>
              <a:rPr lang="fr-FR" b="1" dirty="0" err="1"/>
              <a:t>based</a:t>
            </a:r>
            <a:r>
              <a:rPr lang="fr-FR" b="1" dirty="0"/>
              <a:t> support </a:t>
            </a:r>
            <a:r>
              <a:rPr lang="fr-FR" b="1" dirty="0" err="1"/>
              <a:t>tools</a:t>
            </a:r>
            <a:endParaRPr lang="en-GB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F2CAC938-23D4-43B6-A40B-574AF1A56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42547"/>
            <a:ext cx="9144000" cy="1655762"/>
          </a:xfrm>
        </p:spPr>
        <p:txBody>
          <a:bodyPr/>
          <a:lstStyle/>
          <a:p>
            <a:pPr algn="l"/>
            <a:r>
              <a:rPr lang="it-IT" dirty="0"/>
              <a:t>Caterina </a:t>
            </a:r>
            <a:r>
              <a:rPr lang="it-IT" dirty="0" err="1"/>
              <a:t>Piagentini</a:t>
            </a:r>
            <a:r>
              <a:rPr lang="it-IT" dirty="0"/>
              <a:t>, Trust-IT Services</a:t>
            </a:r>
          </a:p>
          <a:p>
            <a:pPr algn="l"/>
            <a:r>
              <a:rPr lang="it-IT" dirty="0" err="1"/>
              <a:t>c.piagentini@trust-itservices.com</a:t>
            </a:r>
            <a:endParaRPr lang="it-IT" dirty="0"/>
          </a:p>
          <a:p>
            <a:pPr algn="l"/>
            <a:r>
              <a:rPr lang="it-IT" dirty="0"/>
              <a:t>Amsterdam, 9 </a:t>
            </a:r>
            <a:r>
              <a:rPr lang="it-IT" dirty="0" err="1"/>
              <a:t>January</a:t>
            </a:r>
            <a:r>
              <a:rPr lang="it-IT" dirty="0"/>
              <a:t>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20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9" y="232122"/>
            <a:ext cx="11124126" cy="1325563"/>
          </a:xfrm>
        </p:spPr>
        <p:txBody>
          <a:bodyPr/>
          <a:lstStyle/>
          <a:p>
            <a:r>
              <a:rPr lang="en-US" b="1" dirty="0"/>
              <a:t>Branding: EOSC-hub Graphic Design Package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446415"/>
            <a:ext cx="10515600" cy="5170516"/>
          </a:xfrm>
        </p:spPr>
        <p:txBody>
          <a:bodyPr>
            <a:normAutofit/>
          </a:bodyPr>
          <a:lstStyle/>
          <a:p>
            <a:r>
              <a:rPr lang="it-IT" sz="4000" dirty="0"/>
              <a:t>Logo</a:t>
            </a:r>
          </a:p>
          <a:p>
            <a:r>
              <a:rPr lang="it-IT" sz="4000" dirty="0"/>
              <a:t>Visual </a:t>
            </a:r>
            <a:r>
              <a:rPr lang="it-IT" sz="4000" dirty="0" err="1"/>
              <a:t>Guidelines</a:t>
            </a:r>
            <a:endParaRPr lang="it-IT" sz="4000" dirty="0"/>
          </a:p>
          <a:p>
            <a:r>
              <a:rPr lang="it-IT" sz="4000" dirty="0" err="1"/>
              <a:t>Powerpoint</a:t>
            </a:r>
            <a:r>
              <a:rPr lang="it-IT" sz="4000" dirty="0"/>
              <a:t> </a:t>
            </a:r>
            <a:r>
              <a:rPr lang="it-IT" sz="4000" dirty="0" err="1"/>
              <a:t>templates</a:t>
            </a:r>
            <a:r>
              <a:rPr lang="it-IT" sz="4000" dirty="0"/>
              <a:t> (3:4 </a:t>
            </a:r>
            <a:r>
              <a:rPr lang="mr-IN" sz="4000" dirty="0"/>
              <a:t>–</a:t>
            </a:r>
            <a:r>
              <a:rPr lang="it-IT" sz="4000" dirty="0"/>
              <a:t> 16:9; standard </a:t>
            </a:r>
            <a:r>
              <a:rPr lang="it-IT" sz="4000" dirty="0" err="1"/>
              <a:t>fonts</a:t>
            </a:r>
            <a:r>
              <a:rPr lang="it-IT" sz="4000" dirty="0"/>
              <a:t>)</a:t>
            </a:r>
          </a:p>
          <a:p>
            <a:r>
              <a:rPr lang="it-IT" sz="4000" dirty="0"/>
              <a:t>Word </a:t>
            </a:r>
            <a:r>
              <a:rPr lang="it-IT" sz="4000" dirty="0" err="1"/>
              <a:t>template</a:t>
            </a:r>
            <a:r>
              <a:rPr lang="it-IT" sz="4000" dirty="0"/>
              <a:t> (to be </a:t>
            </a:r>
            <a:r>
              <a:rPr lang="it-IT" sz="4000" dirty="0" err="1"/>
              <a:t>used</a:t>
            </a:r>
            <a:r>
              <a:rPr lang="it-IT" sz="4000" dirty="0"/>
              <a:t> for public report)</a:t>
            </a:r>
          </a:p>
          <a:p>
            <a:r>
              <a:rPr lang="it-IT" sz="4000" dirty="0"/>
              <a:t>???</a:t>
            </a:r>
          </a:p>
          <a:p>
            <a:endParaRPr lang="en-US" sz="4000" dirty="0"/>
          </a:p>
          <a:p>
            <a:pPr lvl="1">
              <a:lnSpc>
                <a:spcPct val="120000"/>
              </a:lnSpc>
            </a:pPr>
            <a:endParaRPr lang="en-GB" sz="3600" dirty="0"/>
          </a:p>
          <a:p>
            <a:pPr lvl="1">
              <a:lnSpc>
                <a:spcPct val="120000"/>
              </a:lnSpc>
            </a:pPr>
            <a:endParaRPr lang="en-GB" sz="4000" dirty="0"/>
          </a:p>
          <a:p>
            <a:pPr lvl="2">
              <a:lnSpc>
                <a:spcPct val="120000"/>
              </a:lnSpc>
            </a:pPr>
            <a:endParaRPr lang="en-GB" sz="3600" dirty="0"/>
          </a:p>
          <a:p>
            <a:pPr lvl="2">
              <a:lnSpc>
                <a:spcPct val="120000"/>
              </a:lnSpc>
            </a:pPr>
            <a:endParaRPr lang="en-GB" sz="3600" dirty="0"/>
          </a:p>
          <a:p>
            <a:pPr lvl="2">
              <a:lnSpc>
                <a:spcPct val="120000"/>
              </a:lnSpc>
            </a:pPr>
            <a:endParaRPr lang="en-GB" sz="3600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xmlns="" id="{BC5A4FAE-AA9A-4732-B977-8A437D365D27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9973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9" y="232122"/>
            <a:ext cx="11124126" cy="1325563"/>
          </a:xfrm>
        </p:spPr>
        <p:txBody>
          <a:bodyPr/>
          <a:lstStyle/>
          <a:p>
            <a:r>
              <a:rPr lang="en-US" b="1" dirty="0"/>
              <a:t>Branding: Newsletter template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446416"/>
            <a:ext cx="7829550" cy="3579196"/>
          </a:xfrm>
        </p:spPr>
        <p:txBody>
          <a:bodyPr>
            <a:normAutofit/>
          </a:bodyPr>
          <a:lstStyle/>
          <a:p>
            <a:r>
              <a:rPr lang="it-IT" sz="3200" dirty="0" err="1"/>
              <a:t>Internal</a:t>
            </a:r>
            <a:r>
              <a:rPr lang="it-IT" sz="3200" dirty="0"/>
              <a:t> </a:t>
            </a:r>
          </a:p>
          <a:p>
            <a:r>
              <a:rPr lang="it-IT" sz="3200" dirty="0" err="1"/>
              <a:t>External</a:t>
            </a:r>
            <a:r>
              <a:rPr lang="it-IT" sz="3200" dirty="0"/>
              <a:t> (EOSC-</a:t>
            </a:r>
            <a:r>
              <a:rPr lang="it-IT" sz="3200" dirty="0" err="1"/>
              <a:t>hub</a:t>
            </a:r>
            <a:r>
              <a:rPr lang="it-IT" sz="3200" dirty="0"/>
              <a:t>)</a:t>
            </a:r>
          </a:p>
          <a:p>
            <a:r>
              <a:rPr lang="it-IT" sz="3200" dirty="0" err="1"/>
              <a:t>External</a:t>
            </a:r>
            <a:r>
              <a:rPr lang="it-IT" sz="3200" dirty="0"/>
              <a:t> (joint EOSC)</a:t>
            </a:r>
          </a:p>
          <a:p>
            <a:endParaRPr lang="en-US" sz="4000" dirty="0"/>
          </a:p>
          <a:p>
            <a:pPr lvl="1">
              <a:lnSpc>
                <a:spcPct val="120000"/>
              </a:lnSpc>
            </a:pPr>
            <a:endParaRPr lang="en-GB" sz="3600" dirty="0"/>
          </a:p>
          <a:p>
            <a:pPr lvl="1">
              <a:lnSpc>
                <a:spcPct val="120000"/>
              </a:lnSpc>
            </a:pPr>
            <a:endParaRPr lang="en-GB" sz="4000" dirty="0"/>
          </a:p>
          <a:p>
            <a:pPr lvl="2">
              <a:lnSpc>
                <a:spcPct val="120000"/>
              </a:lnSpc>
            </a:pPr>
            <a:endParaRPr lang="en-GB" sz="3600" dirty="0"/>
          </a:p>
          <a:p>
            <a:pPr lvl="2">
              <a:lnSpc>
                <a:spcPct val="120000"/>
              </a:lnSpc>
            </a:pPr>
            <a:endParaRPr lang="en-GB" sz="3600" dirty="0"/>
          </a:p>
          <a:p>
            <a:pPr lvl="2">
              <a:lnSpc>
                <a:spcPct val="120000"/>
              </a:lnSpc>
            </a:pPr>
            <a:endParaRPr lang="en-GB" sz="3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24FF330-6D93-464A-A041-48E63838C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7" t="12183" r="28051" b="10717"/>
          <a:stretch/>
        </p:blipFill>
        <p:spPr>
          <a:xfrm>
            <a:off x="8310194" y="1639401"/>
            <a:ext cx="3705148" cy="357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FD35FA1-E8F2-4E4A-9484-B0CB4218E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95" t="10616" r="28178" b="8455"/>
          <a:stretch/>
        </p:blipFill>
        <p:spPr>
          <a:xfrm>
            <a:off x="4651878" y="1639402"/>
            <a:ext cx="3549786" cy="357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CEF27E09-3B7C-4399-BCD1-3D9C2AB2363D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0796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Examples of infographics</a:t>
            </a:r>
          </a:p>
        </p:txBody>
      </p:sp>
      <p:pic>
        <p:nvPicPr>
          <p:cNvPr id="1026" name="Picture 2" descr="Logica Insurance Broker - competenza tecnica">
            <a:extLst>
              <a:ext uri="{FF2B5EF4-FFF2-40B4-BE49-F238E27FC236}">
                <a16:creationId xmlns:a16="http://schemas.microsoft.com/office/drawing/2014/main" xmlns="" id="{AFBFEC7E-1B20-47F9-8AF7-160D508C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69" y="1996682"/>
            <a:ext cx="4271596" cy="424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95" y="157695"/>
            <a:ext cx="4371837" cy="608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FB49D9E8-E671-4D50-A959-C745BF229B17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0144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 Plan (M1-12) </a:t>
            </a:r>
            <a:r>
              <a:rPr lang="mr-IN" b="1" dirty="0"/>
              <a:t>–</a:t>
            </a:r>
            <a:r>
              <a:rPr lang="en-US" b="1" dirty="0"/>
              <a:t> Web-platform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85827"/>
            <a:ext cx="10515600" cy="4351338"/>
          </a:xfrm>
        </p:spPr>
        <p:txBody>
          <a:bodyPr/>
          <a:lstStyle/>
          <a:p>
            <a:r>
              <a:rPr lang="en-US" dirty="0"/>
              <a:t>The NGI model (www.ngi.eu)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23B3515-784A-46AC-AA6F-220E93C01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" t="10376" r="2118" b="11167"/>
          <a:stretch/>
        </p:blipFill>
        <p:spPr>
          <a:xfrm>
            <a:off x="1153551" y="2145553"/>
            <a:ext cx="9338802" cy="4258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6E4FAB5-CDDD-4D84-8D05-9E4FA387E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5" t="11733" r="2882" b="11168"/>
          <a:stretch/>
        </p:blipFill>
        <p:spPr>
          <a:xfrm>
            <a:off x="1153551" y="2069598"/>
            <a:ext cx="9534041" cy="442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527CCDD3-E44E-4649-9A8A-D22D6AFB91B4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049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/>
              <a:t>“EOSC“ </a:t>
            </a:r>
            <a:r>
              <a:rPr lang="en-GB" b="1" dirty="0"/>
              <a:t>Web-platform: main functionalities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B11F622-53CE-4B6F-B0B8-90C90FE4734D}"/>
              </a:ext>
            </a:extLst>
          </p:cNvPr>
          <p:cNvSpPr txBox="1">
            <a:spLocks/>
          </p:cNvSpPr>
          <p:nvPr/>
        </p:nvSpPr>
        <p:spPr>
          <a:xfrm>
            <a:off x="617951" y="1996682"/>
            <a:ext cx="5117831" cy="2908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it-IT" sz="2600" dirty="0" err="1"/>
              <a:t>Drupal-based</a:t>
            </a:r>
            <a:r>
              <a:rPr lang="it-IT" sz="2600" dirty="0"/>
              <a:t> CMS</a:t>
            </a:r>
          </a:p>
          <a:p>
            <a:pPr lvl="1">
              <a:lnSpc>
                <a:spcPct val="120000"/>
              </a:lnSpc>
            </a:pPr>
            <a:r>
              <a:rPr lang="it-IT" sz="2600" dirty="0"/>
              <a:t>Responsive</a:t>
            </a:r>
          </a:p>
          <a:p>
            <a:pPr lvl="1">
              <a:lnSpc>
                <a:spcPct val="120000"/>
              </a:lnSpc>
            </a:pPr>
            <a:r>
              <a:rPr lang="it-IT" sz="2600" dirty="0" err="1"/>
              <a:t>Integrated</a:t>
            </a:r>
            <a:r>
              <a:rPr lang="it-IT" sz="2600" dirty="0"/>
              <a:t> newsletter </a:t>
            </a:r>
            <a:r>
              <a:rPr lang="it-IT" sz="2600" dirty="0" err="1"/>
              <a:t>tool</a:t>
            </a:r>
            <a:r>
              <a:rPr lang="it-IT" sz="2600" dirty="0"/>
              <a:t> / Database of </a:t>
            </a:r>
            <a:r>
              <a:rPr lang="it-IT" sz="2600" dirty="0" err="1"/>
              <a:t>users</a:t>
            </a:r>
            <a:endParaRPr lang="en-GB" sz="2600" dirty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6503323" y="2417009"/>
            <a:ext cx="4082935" cy="1450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The EOSC-hub website will be hosted by Trust-IT . The owner of the DNS is CESNET</a:t>
            </a:r>
            <a:endParaRPr lang="en-US" sz="1600" dirty="0"/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C9FE4CA0-8171-4C10-8519-F050E71DD783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41831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/>
              <a:t>“EOSC“ </a:t>
            </a:r>
            <a:r>
              <a:rPr lang="en-GB" b="1" dirty="0"/>
              <a:t>Web-platform: </a:t>
            </a:r>
            <a:r>
              <a:rPr lang="en-GB" b="1" dirty="0" err="1"/>
              <a:t>mockup</a:t>
            </a:r>
            <a:r>
              <a:rPr lang="en-GB" b="1" dirty="0"/>
              <a:t> specs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B11F622-53CE-4B6F-B0B8-90C90FE4734D}"/>
              </a:ext>
            </a:extLst>
          </p:cNvPr>
          <p:cNvSpPr txBox="1">
            <a:spLocks/>
          </p:cNvSpPr>
          <p:nvPr/>
        </p:nvSpPr>
        <p:spPr>
          <a:xfrm>
            <a:off x="132985" y="1852920"/>
            <a:ext cx="6213801" cy="4680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it-IT" sz="2600" dirty="0"/>
              <a:t>“EOSC” Home Page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Slider</a:t>
            </a:r>
            <a:r>
              <a:rPr lang="it-IT" sz="2200" dirty="0"/>
              <a:t> </a:t>
            </a:r>
            <a:r>
              <a:rPr lang="it-IT" sz="2200" dirty="0" err="1"/>
              <a:t>dedicated</a:t>
            </a:r>
            <a:r>
              <a:rPr lang="it-IT" sz="2200" dirty="0"/>
              <a:t> to EOSC (</a:t>
            </a:r>
            <a:r>
              <a:rPr lang="it-IT" sz="2200" dirty="0" err="1"/>
              <a:t>linking</a:t>
            </a:r>
            <a:r>
              <a:rPr lang="it-IT" sz="2200" dirty="0"/>
              <a:t> to the EC </a:t>
            </a:r>
            <a:r>
              <a:rPr lang="it-IT" sz="2200" dirty="0" err="1"/>
              <a:t>webpage</a:t>
            </a:r>
            <a:r>
              <a:rPr lang="it-IT" sz="2200" dirty="0"/>
              <a:t>) + EOSC </a:t>
            </a:r>
            <a:r>
              <a:rPr lang="it-IT" sz="2200" dirty="0" err="1"/>
              <a:t>related</a:t>
            </a:r>
            <a:r>
              <a:rPr lang="it-IT" sz="2200" dirty="0"/>
              <a:t> </a:t>
            </a:r>
            <a:r>
              <a:rPr lang="it-IT" sz="2200" dirty="0" err="1"/>
              <a:t>projects</a:t>
            </a:r>
            <a:r>
              <a:rPr lang="it-IT" sz="2200" dirty="0"/>
              <a:t>  (EOSC-</a:t>
            </a:r>
            <a:r>
              <a:rPr lang="it-IT" sz="2200" dirty="0" err="1"/>
              <a:t>hub</a:t>
            </a:r>
            <a:r>
              <a:rPr lang="it-IT" sz="2200" dirty="0"/>
              <a:t>, </a:t>
            </a:r>
            <a:r>
              <a:rPr lang="it-IT" sz="2200" dirty="0" err="1"/>
              <a:t>OpenAIRE</a:t>
            </a:r>
            <a:r>
              <a:rPr lang="it-IT" sz="2200" dirty="0"/>
              <a:t>, </a:t>
            </a:r>
            <a:r>
              <a:rPr lang="it-IT" sz="2200" dirty="0" err="1"/>
              <a:t>EOSCpilot</a:t>
            </a:r>
            <a:r>
              <a:rPr lang="it-IT" sz="2200" dirty="0"/>
              <a:t>)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Use Cases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Services 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Training </a:t>
            </a:r>
            <a:r>
              <a:rPr lang="it-IT" sz="2200" dirty="0" err="1"/>
              <a:t>Material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 err="1"/>
              <a:t>Events</a:t>
            </a:r>
            <a:r>
              <a:rPr lang="it-IT" sz="2200" dirty="0"/>
              <a:t> &amp; News </a:t>
            </a:r>
            <a:r>
              <a:rPr lang="it-IT" sz="2200" dirty="0" err="1"/>
              <a:t>section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 err="1"/>
              <a:t>Highlights</a:t>
            </a:r>
            <a:r>
              <a:rPr lang="it-IT" sz="2200" dirty="0"/>
              <a:t> from the EOSC-</a:t>
            </a:r>
            <a:r>
              <a:rPr lang="it-IT" sz="2200" dirty="0" err="1"/>
              <a:t>projects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 err="1"/>
              <a:t>Contact</a:t>
            </a:r>
            <a:r>
              <a:rPr lang="it-IT" sz="2200" dirty="0"/>
              <a:t> </a:t>
            </a:r>
            <a:r>
              <a:rPr lang="it-IT" sz="2200" dirty="0" err="1"/>
              <a:t>form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EOSC </a:t>
            </a:r>
            <a:r>
              <a:rPr lang="it-IT" sz="2200" dirty="0" err="1"/>
              <a:t>documents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EOSC-</a:t>
            </a:r>
            <a:r>
              <a:rPr lang="it-IT" sz="2200" dirty="0" err="1"/>
              <a:t>related</a:t>
            </a:r>
            <a:r>
              <a:rPr lang="it-IT" sz="2200" dirty="0"/>
              <a:t> </a:t>
            </a:r>
            <a:r>
              <a:rPr lang="it-IT" sz="2200" dirty="0" err="1"/>
              <a:t>projects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Newsletter </a:t>
            </a:r>
            <a:r>
              <a:rPr lang="it-IT" sz="2200" dirty="0" err="1"/>
              <a:t>subscription</a:t>
            </a:r>
            <a:r>
              <a:rPr lang="it-IT" sz="2200" dirty="0"/>
              <a:t> (joint newsletter </a:t>
            </a:r>
            <a:r>
              <a:rPr lang="it-IT" sz="2200" dirty="0" err="1"/>
              <a:t>collecting</a:t>
            </a:r>
            <a:r>
              <a:rPr lang="it-IT" sz="2200" dirty="0"/>
              <a:t> info from EOSC-</a:t>
            </a:r>
            <a:r>
              <a:rPr lang="it-IT" sz="2200" dirty="0" err="1"/>
              <a:t>hub</a:t>
            </a:r>
            <a:r>
              <a:rPr lang="it-IT" sz="2200" dirty="0"/>
              <a:t> + </a:t>
            </a:r>
            <a:r>
              <a:rPr lang="it-IT" sz="2200" dirty="0" err="1"/>
              <a:t>OpenAIRE</a:t>
            </a:r>
            <a:r>
              <a:rPr lang="it-IT" sz="2200" dirty="0"/>
              <a:t> + </a:t>
            </a:r>
            <a:r>
              <a:rPr lang="it-IT" sz="2200" dirty="0" err="1"/>
              <a:t>EOSCpilot</a:t>
            </a:r>
            <a:r>
              <a:rPr lang="it-IT" sz="2200" dirty="0"/>
              <a:t>)</a:t>
            </a:r>
          </a:p>
          <a:p>
            <a:pPr lvl="1">
              <a:lnSpc>
                <a:spcPct val="120000"/>
              </a:lnSpc>
            </a:pPr>
            <a:endParaRPr lang="en-GB" sz="2600" dirty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B11F622-53CE-4B6F-B0B8-90C90FE4734D}"/>
              </a:ext>
            </a:extLst>
          </p:cNvPr>
          <p:cNvSpPr txBox="1">
            <a:spLocks/>
          </p:cNvSpPr>
          <p:nvPr/>
        </p:nvSpPr>
        <p:spPr>
          <a:xfrm>
            <a:off x="6035040" y="3923606"/>
            <a:ext cx="6023975" cy="26101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it-IT" sz="3000" dirty="0"/>
              <a:t>EOSC-</a:t>
            </a:r>
            <a:r>
              <a:rPr lang="it-IT" sz="3000" dirty="0" err="1"/>
              <a:t>hub</a:t>
            </a:r>
            <a:r>
              <a:rPr lang="it-IT" sz="3000" dirty="0"/>
              <a:t> “area”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Mission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 err="1"/>
              <a:t>Partners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Links to Use Cases, Services, Training </a:t>
            </a:r>
            <a:r>
              <a:rPr lang="it-IT" sz="2200" dirty="0" err="1"/>
              <a:t>Material</a:t>
            </a:r>
            <a:r>
              <a:rPr lang="it-IT" sz="2200" dirty="0"/>
              <a:t>, </a:t>
            </a:r>
            <a:r>
              <a:rPr lang="it-IT" sz="2200" dirty="0" err="1"/>
              <a:t>Events</a:t>
            </a:r>
            <a:r>
              <a:rPr lang="it-IT" sz="2200" dirty="0"/>
              <a:t> &amp; News, </a:t>
            </a:r>
            <a:r>
              <a:rPr lang="it-IT" sz="2200" dirty="0" err="1"/>
              <a:t>Highlights</a:t>
            </a:r>
            <a:r>
              <a:rPr lang="it-IT" sz="2200" dirty="0"/>
              <a:t>, etc.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Deliverables</a:t>
            </a:r>
            <a:r>
              <a:rPr lang="it-IT" sz="2200" dirty="0"/>
              <a:t> 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Press </a:t>
            </a:r>
            <a:r>
              <a:rPr lang="it-IT" sz="2200" dirty="0" err="1"/>
              <a:t>releases</a:t>
            </a:r>
            <a:r>
              <a:rPr lang="it-IT" sz="2200" dirty="0"/>
              <a:t> &amp; </a:t>
            </a:r>
            <a:r>
              <a:rPr lang="it-IT" sz="2200" dirty="0" err="1"/>
              <a:t>Articles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Video Gallery</a:t>
            </a:r>
          </a:p>
          <a:p>
            <a:pPr lvl="2">
              <a:lnSpc>
                <a:spcPct val="120000"/>
              </a:lnSpc>
            </a:pPr>
            <a:endParaRPr lang="it-IT" sz="2200" dirty="0"/>
          </a:p>
          <a:p>
            <a:pPr lvl="1">
              <a:lnSpc>
                <a:spcPct val="120000"/>
              </a:lnSpc>
            </a:pPr>
            <a:endParaRPr lang="en-GB" sz="2600" dirty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6536574" y="1996682"/>
            <a:ext cx="4082935" cy="1450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All the content is tagged according to the source (e.g. EOSC hub, </a:t>
            </a:r>
            <a:r>
              <a:rPr lang="en-US" sz="2400" i="1" dirty="0" err="1"/>
              <a:t>OpenAIRE</a:t>
            </a:r>
            <a:r>
              <a:rPr lang="en-US" sz="2400" i="1" dirty="0"/>
              <a:t>, etc.)</a:t>
            </a:r>
            <a:endParaRPr lang="en-US" sz="1600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xmlns="" id="{EEA42E41-A7DE-49F4-AFE1-AC06448595AE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92584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/>
              <a:t>“EOSC“ </a:t>
            </a:r>
            <a:r>
              <a:rPr lang="en-GB" b="1" dirty="0"/>
              <a:t>Web-platform: content creation procedures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B11F622-53CE-4B6F-B0B8-90C90FE4734D}"/>
              </a:ext>
            </a:extLst>
          </p:cNvPr>
          <p:cNvSpPr txBox="1">
            <a:spLocks/>
          </p:cNvSpPr>
          <p:nvPr/>
        </p:nvSpPr>
        <p:spPr>
          <a:xfrm>
            <a:off x="414339" y="1996682"/>
            <a:ext cx="5902055" cy="4435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it-IT" sz="2600" dirty="0"/>
              <a:t>Set up of an </a:t>
            </a:r>
            <a:r>
              <a:rPr lang="it-IT" sz="2600" dirty="0" err="1"/>
              <a:t>editorial</a:t>
            </a:r>
            <a:r>
              <a:rPr lang="it-IT" sz="2600" dirty="0"/>
              <a:t> management </a:t>
            </a:r>
            <a:r>
              <a:rPr lang="it-IT" sz="2600" dirty="0" err="1"/>
              <a:t>board</a:t>
            </a:r>
            <a:r>
              <a:rPr lang="it-IT" sz="2600" dirty="0"/>
              <a:t> (2 </a:t>
            </a:r>
            <a:r>
              <a:rPr lang="it-IT" sz="2600" dirty="0" err="1"/>
              <a:t>members</a:t>
            </a:r>
            <a:r>
              <a:rPr lang="it-IT" sz="2600" dirty="0"/>
              <a:t> for </a:t>
            </a:r>
            <a:r>
              <a:rPr lang="it-IT" sz="2600" dirty="0" err="1"/>
              <a:t>each</a:t>
            </a:r>
            <a:r>
              <a:rPr lang="it-IT" sz="2600" dirty="0"/>
              <a:t> </a:t>
            </a:r>
            <a:r>
              <a:rPr lang="it-IT" sz="2600" dirty="0" err="1"/>
              <a:t>project</a:t>
            </a:r>
            <a:r>
              <a:rPr lang="it-IT" sz="2600" dirty="0"/>
              <a:t>) in </a:t>
            </a:r>
            <a:r>
              <a:rPr lang="it-IT" sz="2600" dirty="0" err="1"/>
              <a:t>charge</a:t>
            </a:r>
            <a:r>
              <a:rPr lang="it-IT" sz="2600" dirty="0"/>
              <a:t> of: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Proposing</a:t>
            </a:r>
            <a:r>
              <a:rPr lang="it-IT" sz="2200" dirty="0"/>
              <a:t> the </a:t>
            </a:r>
            <a:r>
              <a:rPr lang="it-IT" sz="2200" dirty="0" err="1"/>
              <a:t>content</a:t>
            </a:r>
            <a:r>
              <a:rPr lang="it-IT" sz="2200" dirty="0"/>
              <a:t> to be </a:t>
            </a:r>
            <a:r>
              <a:rPr lang="it-IT" sz="2200" dirty="0" err="1"/>
              <a:t>uploaded</a:t>
            </a:r>
            <a:r>
              <a:rPr lang="it-IT" sz="2200" dirty="0"/>
              <a:t> on the “EOSC” Home Page “</a:t>
            </a:r>
            <a:r>
              <a:rPr lang="it-IT" sz="2200" dirty="0" err="1"/>
              <a:t>main</a:t>
            </a:r>
            <a:r>
              <a:rPr lang="it-IT" sz="2200" dirty="0"/>
              <a:t> </a:t>
            </a:r>
            <a:r>
              <a:rPr lang="it-IT" sz="2200" dirty="0" err="1"/>
              <a:t>sections</a:t>
            </a:r>
            <a:r>
              <a:rPr lang="it-IT" sz="2200" dirty="0"/>
              <a:t>” to the </a:t>
            </a:r>
            <a:r>
              <a:rPr lang="it-IT" sz="2200" dirty="0" err="1"/>
              <a:t>project</a:t>
            </a:r>
            <a:r>
              <a:rPr lang="it-IT" sz="2200" dirty="0"/>
              <a:t> 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Producing</a:t>
            </a:r>
            <a:r>
              <a:rPr lang="it-IT" sz="2200" dirty="0"/>
              <a:t> the joint newsletter (</a:t>
            </a:r>
            <a:r>
              <a:rPr lang="it-IT" sz="2200" dirty="0" err="1"/>
              <a:t>every</a:t>
            </a:r>
            <a:r>
              <a:rPr lang="it-IT" sz="2200" dirty="0"/>
              <a:t> 3 </a:t>
            </a:r>
            <a:r>
              <a:rPr lang="it-IT" sz="2200" dirty="0" err="1"/>
              <a:t>months</a:t>
            </a:r>
            <a:r>
              <a:rPr lang="it-IT" sz="2200" dirty="0"/>
              <a:t>)</a:t>
            </a:r>
          </a:p>
          <a:p>
            <a:pPr lvl="1">
              <a:lnSpc>
                <a:spcPct val="120000"/>
              </a:lnSpc>
            </a:pPr>
            <a:r>
              <a:rPr lang="it-IT" sz="2600" dirty="0"/>
              <a:t>1-hour call </a:t>
            </a:r>
            <a:r>
              <a:rPr lang="it-IT" sz="2600" dirty="0" err="1"/>
              <a:t>every</a:t>
            </a:r>
            <a:r>
              <a:rPr lang="it-IT" sz="2600" dirty="0"/>
              <a:t> 2 weeks to </a:t>
            </a:r>
            <a:r>
              <a:rPr lang="it-IT" sz="2600" dirty="0" err="1"/>
              <a:t>discuss</a:t>
            </a:r>
            <a:r>
              <a:rPr lang="it-IT" sz="2600" dirty="0"/>
              <a:t> and </a:t>
            </a:r>
            <a:r>
              <a:rPr lang="it-IT" sz="2600" dirty="0" err="1"/>
              <a:t>approve</a:t>
            </a:r>
            <a:r>
              <a:rPr lang="it-IT" sz="2600" dirty="0"/>
              <a:t> the </a:t>
            </a:r>
            <a:r>
              <a:rPr lang="it-IT" sz="2600" dirty="0" err="1"/>
              <a:t>content</a:t>
            </a:r>
            <a:r>
              <a:rPr lang="it-IT" sz="2600" dirty="0"/>
              <a:t> </a:t>
            </a:r>
          </a:p>
          <a:p>
            <a:pPr lvl="1">
              <a:lnSpc>
                <a:spcPct val="120000"/>
              </a:lnSpc>
            </a:pPr>
            <a:endParaRPr lang="en-GB" sz="2600" dirty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B11F622-53CE-4B6F-B0B8-90C90FE4734D}"/>
              </a:ext>
            </a:extLst>
          </p:cNvPr>
          <p:cNvSpPr txBox="1">
            <a:spLocks/>
          </p:cNvSpPr>
          <p:nvPr/>
        </p:nvSpPr>
        <p:spPr>
          <a:xfrm>
            <a:off x="6035040" y="3923606"/>
            <a:ext cx="6023975" cy="26101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it-IT" sz="3000" dirty="0"/>
              <a:t>EOSC-</a:t>
            </a:r>
            <a:r>
              <a:rPr lang="it-IT" sz="3000" dirty="0" err="1"/>
              <a:t>hub</a:t>
            </a:r>
            <a:r>
              <a:rPr lang="it-IT" sz="3000" dirty="0"/>
              <a:t> “area”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Mission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 err="1"/>
              <a:t>Partners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Links to Use Cases, Services, Training </a:t>
            </a:r>
            <a:r>
              <a:rPr lang="it-IT" sz="2200" dirty="0" err="1"/>
              <a:t>Material</a:t>
            </a:r>
            <a:r>
              <a:rPr lang="it-IT" sz="2200" dirty="0"/>
              <a:t>, </a:t>
            </a:r>
            <a:r>
              <a:rPr lang="it-IT" sz="2200" dirty="0" err="1"/>
              <a:t>Events</a:t>
            </a:r>
            <a:r>
              <a:rPr lang="it-IT" sz="2200" dirty="0"/>
              <a:t> &amp; News, </a:t>
            </a:r>
            <a:r>
              <a:rPr lang="it-IT" sz="2200" dirty="0" err="1"/>
              <a:t>Highlights</a:t>
            </a:r>
            <a:r>
              <a:rPr lang="it-IT" sz="2200" dirty="0"/>
              <a:t>, etc.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Deliverables</a:t>
            </a:r>
            <a:r>
              <a:rPr lang="it-IT" sz="2200" dirty="0"/>
              <a:t> 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Press </a:t>
            </a:r>
            <a:r>
              <a:rPr lang="it-IT" sz="2200" dirty="0" err="1"/>
              <a:t>releases</a:t>
            </a:r>
            <a:r>
              <a:rPr lang="it-IT" sz="2200" dirty="0"/>
              <a:t> &amp; </a:t>
            </a:r>
            <a:r>
              <a:rPr lang="it-IT" sz="2200" dirty="0" err="1"/>
              <a:t>Articles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Video Gallery</a:t>
            </a:r>
          </a:p>
          <a:p>
            <a:pPr lvl="2">
              <a:lnSpc>
                <a:spcPct val="120000"/>
              </a:lnSpc>
            </a:pPr>
            <a:endParaRPr lang="it-IT" sz="2200" dirty="0"/>
          </a:p>
          <a:p>
            <a:pPr lvl="1">
              <a:lnSpc>
                <a:spcPct val="120000"/>
              </a:lnSpc>
            </a:pPr>
            <a:endParaRPr lang="en-GB" sz="2600" dirty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6536574" y="1996682"/>
            <a:ext cx="4082935" cy="1450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All the content is tagged according to the source (e.g. EOSC hub, </a:t>
            </a:r>
            <a:r>
              <a:rPr lang="en-US" sz="2400" i="1" dirty="0" err="1"/>
              <a:t>OpenAIRE</a:t>
            </a:r>
            <a:r>
              <a:rPr lang="en-US" sz="2400" i="1" dirty="0"/>
              <a:t>, etc.)</a:t>
            </a:r>
            <a:endParaRPr lang="en-US" sz="1600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xmlns="" id="{DE084D8C-2BBA-4D2A-89AD-0319A60E615D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2397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 Plan (M1-12) </a:t>
            </a:r>
            <a:r>
              <a:rPr lang="mr-IN" b="1" dirty="0"/>
              <a:t>–</a:t>
            </a:r>
            <a:r>
              <a:rPr lang="en-US" b="1" dirty="0"/>
              <a:t> Web-platform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630" y="1690688"/>
            <a:ext cx="6493625" cy="4691553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20000"/>
              </a:lnSpc>
            </a:pPr>
            <a:r>
              <a:rPr lang="en-GB" sz="3000" dirty="0"/>
              <a:t>January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Web-platform concept, specs, Home Page mock-up &amp; maintenance procedures (editorial board) </a:t>
            </a:r>
            <a:r>
              <a:rPr lang="mr-IN" sz="2200" dirty="0"/>
              <a:t>–</a:t>
            </a:r>
            <a:r>
              <a:rPr lang="en-GB" sz="2200" dirty="0"/>
              <a:t> landing page?</a:t>
            </a:r>
          </a:p>
          <a:p>
            <a:pPr lvl="1">
              <a:lnSpc>
                <a:spcPct val="120000"/>
              </a:lnSpc>
            </a:pPr>
            <a:r>
              <a:rPr lang="en-GB" sz="3000" dirty="0"/>
              <a:t>February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Consensus on the mock-up with </a:t>
            </a:r>
            <a:r>
              <a:rPr lang="en-GB" sz="2200" dirty="0" err="1"/>
              <a:t>OpenAIRE</a:t>
            </a:r>
            <a:r>
              <a:rPr lang="en-GB" sz="2200" dirty="0"/>
              <a:t> &amp; implementation</a:t>
            </a:r>
          </a:p>
          <a:p>
            <a:pPr lvl="1">
              <a:lnSpc>
                <a:spcPct val="120000"/>
              </a:lnSpc>
            </a:pPr>
            <a:r>
              <a:rPr lang="en-GB" sz="3000" dirty="0"/>
              <a:t>March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Web platform online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Release of a collaborative, open source, results-oriented web platform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Delivery of </a:t>
            </a:r>
            <a:r>
              <a:rPr lang="it-IT" sz="2200" dirty="0" err="1"/>
              <a:t>Drupal</a:t>
            </a:r>
            <a:r>
              <a:rPr lang="it-IT" sz="2200" dirty="0"/>
              <a:t> tutorial to partners</a:t>
            </a:r>
          </a:p>
          <a:p>
            <a:pPr lvl="1">
              <a:lnSpc>
                <a:spcPct val="120000"/>
              </a:lnSpc>
            </a:pPr>
            <a:r>
              <a:rPr lang="it-IT" sz="3000" dirty="0"/>
              <a:t>April </a:t>
            </a:r>
            <a:r>
              <a:rPr lang="mr-IN" sz="3000" dirty="0"/>
              <a:t>–</a:t>
            </a:r>
            <a:r>
              <a:rPr lang="it-IT" sz="3000" dirty="0"/>
              <a:t> </a:t>
            </a:r>
            <a:r>
              <a:rPr lang="it-IT" sz="3000" dirty="0" err="1"/>
              <a:t>Dec</a:t>
            </a:r>
            <a:r>
              <a:rPr lang="it-IT" sz="3000" dirty="0"/>
              <a:t> 2018 </a:t>
            </a:r>
          </a:p>
          <a:p>
            <a:pPr lvl="2">
              <a:lnSpc>
                <a:spcPct val="120000"/>
              </a:lnSpc>
            </a:pPr>
            <a:r>
              <a:rPr lang="it-IT" sz="2200" dirty="0" err="1"/>
              <a:t>Continuous</a:t>
            </a:r>
            <a:r>
              <a:rPr lang="it-IT" sz="2200" dirty="0"/>
              <a:t> </a:t>
            </a:r>
            <a:r>
              <a:rPr lang="it-IT" sz="2200" dirty="0" err="1"/>
              <a:t>manteinance</a:t>
            </a:r>
            <a:r>
              <a:rPr lang="it-IT" sz="2200" dirty="0"/>
              <a:t> &amp; </a:t>
            </a:r>
            <a:r>
              <a:rPr lang="it-IT" sz="2200" dirty="0" err="1"/>
              <a:t>updates</a:t>
            </a:r>
            <a:endParaRPr lang="en-GB" sz="22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46422" y="1480465"/>
            <a:ext cx="4299760" cy="175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DI4R website (Feb 2018)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92192" y="2031702"/>
            <a:ext cx="4553990" cy="1483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it-IT" sz="2600" dirty="0">
                <a:solidFill>
                  <a:schemeClr val="bg1"/>
                </a:solidFill>
              </a:rPr>
              <a:t>Re-use DI4R 2017 website</a:t>
            </a:r>
          </a:p>
          <a:p>
            <a:pPr lvl="1">
              <a:lnSpc>
                <a:spcPct val="120000"/>
              </a:lnSpc>
            </a:pPr>
            <a:r>
              <a:rPr lang="it-IT" sz="2600" dirty="0" err="1">
                <a:solidFill>
                  <a:schemeClr val="bg1"/>
                </a:solidFill>
              </a:rPr>
              <a:t>Integrated</a:t>
            </a:r>
            <a:r>
              <a:rPr lang="it-IT" sz="2600" dirty="0">
                <a:solidFill>
                  <a:schemeClr val="bg1"/>
                </a:solidFill>
              </a:rPr>
              <a:t> </a:t>
            </a:r>
            <a:r>
              <a:rPr lang="it-IT" sz="2600" dirty="0" err="1">
                <a:solidFill>
                  <a:schemeClr val="bg1"/>
                </a:solidFill>
              </a:rPr>
              <a:t>payment</a:t>
            </a:r>
            <a:r>
              <a:rPr lang="it-IT" sz="2600" dirty="0">
                <a:solidFill>
                  <a:schemeClr val="bg1"/>
                </a:solidFill>
              </a:rPr>
              <a:t> option</a:t>
            </a:r>
          </a:p>
          <a:p>
            <a:pPr lvl="1">
              <a:lnSpc>
                <a:spcPct val="120000"/>
              </a:lnSpc>
            </a:pPr>
            <a:r>
              <a:rPr lang="it-IT" sz="2600" dirty="0" err="1">
                <a:solidFill>
                  <a:schemeClr val="bg1"/>
                </a:solidFill>
              </a:rPr>
              <a:t>Improved</a:t>
            </a:r>
            <a:r>
              <a:rPr lang="it-IT" sz="2600" dirty="0">
                <a:solidFill>
                  <a:schemeClr val="bg1"/>
                </a:solidFill>
              </a:rPr>
              <a:t> </a:t>
            </a:r>
            <a:r>
              <a:rPr lang="it-IT" sz="2600" dirty="0" err="1">
                <a:solidFill>
                  <a:schemeClr val="bg1"/>
                </a:solidFill>
              </a:rPr>
              <a:t>programme</a:t>
            </a:r>
            <a:r>
              <a:rPr lang="it-IT" sz="2600" dirty="0">
                <a:solidFill>
                  <a:schemeClr val="bg1"/>
                </a:solidFill>
              </a:rPr>
              <a:t> </a:t>
            </a:r>
            <a:r>
              <a:rPr lang="it-IT" sz="2600" dirty="0" err="1">
                <a:solidFill>
                  <a:schemeClr val="bg1"/>
                </a:solidFill>
              </a:rPr>
              <a:t>section</a:t>
            </a:r>
            <a:r>
              <a:rPr lang="it-IT" sz="2600" dirty="0">
                <a:solidFill>
                  <a:schemeClr val="bg1"/>
                </a:solidFill>
              </a:rPr>
              <a:t>, etc.)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xmlns="" id="{7EFD15AF-7F60-49F7-B528-AA25C5A1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247"/>
          <a:stretch/>
        </p:blipFill>
        <p:spPr>
          <a:xfrm>
            <a:off x="7746422" y="3379945"/>
            <a:ext cx="3887560" cy="308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EB08D8AD-1A69-48D5-9962-D152F09D4AAB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9746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 Plan (M1-12) </a:t>
            </a:r>
            <a:r>
              <a:rPr lang="mr-IN" b="1" dirty="0"/>
              <a:t>–</a:t>
            </a:r>
            <a:r>
              <a:rPr lang="en-US" b="1" dirty="0"/>
              <a:t> Support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20000"/>
              </a:lnSpc>
            </a:pPr>
            <a:r>
              <a:rPr lang="en-GB" sz="2600" dirty="0"/>
              <a:t>Newsletter tool (integrated with the website)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Public events management tools (abstracts submission system, online agenda, etc.) - Drupal based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Internal events management tools (</a:t>
            </a:r>
            <a:r>
              <a:rPr lang="en-GB" sz="2600" dirty="0" err="1"/>
              <a:t>Indico</a:t>
            </a:r>
            <a:r>
              <a:rPr lang="en-GB" sz="2600" dirty="0"/>
              <a:t>)</a:t>
            </a:r>
          </a:p>
          <a:p>
            <a:pPr lvl="1">
              <a:lnSpc>
                <a:spcPct val="120000"/>
              </a:lnSpc>
            </a:pPr>
            <a:r>
              <a:rPr lang="it-IT" sz="2600" dirty="0" err="1"/>
              <a:t>Support</a:t>
            </a:r>
            <a:r>
              <a:rPr lang="it-IT" sz="2600" dirty="0"/>
              <a:t> </a:t>
            </a:r>
            <a:r>
              <a:rPr lang="it-IT" sz="2600" dirty="0" err="1"/>
              <a:t>tools</a:t>
            </a:r>
            <a:r>
              <a:rPr lang="it-IT" sz="2600" dirty="0"/>
              <a:t> for stakeholder engagement (TBD)</a:t>
            </a:r>
            <a:endParaRPr lang="en-GB" sz="2600" dirty="0"/>
          </a:p>
          <a:p>
            <a:endParaRPr lang="en-US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xmlns="" id="{CE396342-5CB9-45E4-AE9F-728E19842C47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40211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 err="1"/>
              <a:t>Deliverables</a:t>
            </a:r>
            <a:r>
              <a:rPr lang="it-IT" b="1" dirty="0"/>
              <a:t> &amp; </a:t>
            </a:r>
            <a:r>
              <a:rPr lang="it-IT" b="1" dirty="0" err="1"/>
              <a:t>Milestones</a:t>
            </a:r>
            <a:r>
              <a:rPr lang="it-IT" b="1" dirty="0"/>
              <a:t> (M1-12)</a:t>
            </a:r>
            <a:endParaRPr lang="en-GB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792AA1AD-E72B-456A-9244-422516832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438975"/>
              </p:ext>
            </p:extLst>
          </p:nvPr>
        </p:nvGraphicFramePr>
        <p:xfrm>
          <a:off x="990600" y="1996682"/>
          <a:ext cx="10363192" cy="1833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609">
                  <a:extLst>
                    <a:ext uri="{9D8B030D-6E8A-4147-A177-3AD203B41FA5}">
                      <a16:colId xmlns:a16="http://schemas.microsoft.com/office/drawing/2014/main" xmlns="" val="3378882013"/>
                    </a:ext>
                  </a:extLst>
                </a:gridCol>
                <a:gridCol w="613598">
                  <a:extLst>
                    <a:ext uri="{9D8B030D-6E8A-4147-A177-3AD203B41FA5}">
                      <a16:colId xmlns:a16="http://schemas.microsoft.com/office/drawing/2014/main" xmlns="" val="2521293865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2587825403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892836827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4125234345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2668215880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1777020295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1057912446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4280038237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2648352792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2868558549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2040607976"/>
                    </a:ext>
                  </a:extLst>
                </a:gridCol>
                <a:gridCol w="583635">
                  <a:extLst>
                    <a:ext uri="{9D8B030D-6E8A-4147-A177-3AD203B41FA5}">
                      <a16:colId xmlns:a16="http://schemas.microsoft.com/office/drawing/2014/main" xmlns="" val="48024194"/>
                    </a:ext>
                  </a:extLst>
                </a:gridCol>
              </a:tblGrid>
              <a:tr h="553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M2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8372043"/>
                  </a:ext>
                </a:extLst>
              </a:tr>
              <a:tr h="553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M3.1 EOSC-hub logo, templates and project branding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13887718"/>
                  </a:ext>
                </a:extLst>
              </a:tr>
              <a:tr h="553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M</a:t>
                      </a:r>
                      <a:r>
                        <a:rPr lang="en-GB" b="0" dirty="0"/>
                        <a:t>3.2 </a:t>
                      </a:r>
                      <a:r>
                        <a:rPr lang="en-GB" dirty="0"/>
                        <a:t>EOSC-Hub Web Platform launch 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9365469"/>
                  </a:ext>
                </a:extLst>
              </a:tr>
            </a:tbl>
          </a:graphicData>
        </a:graphic>
      </p:graphicFrame>
      <p:sp>
        <p:nvSpPr>
          <p:cNvPr id="4" name="Sottotitolo 2">
            <a:extLst>
              <a:ext uri="{FF2B5EF4-FFF2-40B4-BE49-F238E27FC236}">
                <a16:creationId xmlns:a16="http://schemas.microsoft.com/office/drawing/2014/main" xmlns="" id="{F48938A1-16A8-44B0-89B4-1BE607E49725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4114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DF60DF5-0391-4DF4-8E47-9017AD9C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851686"/>
            <a:ext cx="10515600" cy="1325563"/>
          </a:xfrm>
        </p:spPr>
        <p:txBody>
          <a:bodyPr/>
          <a:lstStyle/>
          <a:p>
            <a:r>
              <a:rPr lang="it-IT" b="1" dirty="0" err="1"/>
              <a:t>Outline</a:t>
            </a:r>
            <a:endParaRPr lang="en-GB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7BD2347-FBFF-47B0-A459-A434842EA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90" y="1994005"/>
            <a:ext cx="10134600" cy="3341993"/>
          </a:xfrm>
        </p:spPr>
        <p:txBody>
          <a:bodyPr>
            <a:normAutofit/>
          </a:bodyPr>
          <a:lstStyle/>
          <a:p>
            <a:r>
              <a:rPr lang="it-IT" dirty="0" err="1"/>
              <a:t>Objectives</a:t>
            </a:r>
            <a:endParaRPr lang="it-IT" dirty="0"/>
          </a:p>
          <a:p>
            <a:r>
              <a:rPr lang="it-IT" sz="3200" dirty="0" err="1"/>
              <a:t>Partners</a:t>
            </a:r>
            <a:r>
              <a:rPr lang="it-IT" sz="3200" dirty="0"/>
              <a:t>’ </a:t>
            </a:r>
            <a:r>
              <a:rPr lang="it-IT" sz="3200" dirty="0" err="1"/>
              <a:t>roles</a:t>
            </a:r>
            <a:r>
              <a:rPr lang="it-IT" sz="3200" dirty="0"/>
              <a:t> &amp; </a:t>
            </a:r>
            <a:r>
              <a:rPr lang="it-IT" sz="3200" dirty="0" err="1"/>
              <a:t>effort</a:t>
            </a:r>
            <a:endParaRPr lang="it-IT" sz="3200" dirty="0"/>
          </a:p>
          <a:p>
            <a:r>
              <a:rPr lang="it-IT" sz="3200" dirty="0"/>
              <a:t>Task </a:t>
            </a:r>
            <a:r>
              <a:rPr lang="it-IT" sz="3200" dirty="0" err="1"/>
              <a:t>results</a:t>
            </a:r>
            <a:r>
              <a:rPr lang="it-IT" sz="3200" dirty="0"/>
              <a:t> &amp; </a:t>
            </a:r>
            <a:r>
              <a:rPr lang="it-IT" sz="3200" dirty="0" err="1"/>
              <a:t>key</a:t>
            </a:r>
            <a:r>
              <a:rPr lang="it-IT" sz="3200" dirty="0"/>
              <a:t> </a:t>
            </a:r>
            <a:r>
              <a:rPr lang="it-IT" sz="3200" dirty="0" err="1"/>
              <a:t>exploitable</a:t>
            </a:r>
            <a:r>
              <a:rPr lang="it-IT" sz="3200" dirty="0"/>
              <a:t> </a:t>
            </a:r>
            <a:r>
              <a:rPr lang="it-IT" sz="3200" dirty="0" err="1"/>
              <a:t>results</a:t>
            </a:r>
            <a:endParaRPr lang="it-IT" sz="3200" dirty="0"/>
          </a:p>
          <a:p>
            <a:r>
              <a:rPr lang="it-IT" sz="3200" dirty="0"/>
              <a:t>Activity Plan M1-M12</a:t>
            </a:r>
          </a:p>
          <a:p>
            <a:r>
              <a:rPr lang="it-IT" sz="3200" dirty="0" err="1"/>
              <a:t>Deliverables</a:t>
            </a:r>
            <a:r>
              <a:rPr lang="it-IT" sz="3200" dirty="0"/>
              <a:t> &amp; </a:t>
            </a:r>
            <a:r>
              <a:rPr lang="it-IT" sz="3200" dirty="0" err="1"/>
              <a:t>Milestones</a:t>
            </a:r>
            <a:endParaRPr lang="it-IT" sz="3200" dirty="0"/>
          </a:p>
          <a:p>
            <a:r>
              <a:rPr lang="it-IT" sz="3200" dirty="0" err="1"/>
              <a:t>KPIs</a:t>
            </a:r>
            <a:r>
              <a:rPr lang="it-IT" sz="3200" dirty="0"/>
              <a:t> &amp; </a:t>
            </a:r>
            <a:r>
              <a:rPr lang="it-IT" sz="3200" dirty="0" err="1"/>
              <a:t>Metrics</a:t>
            </a:r>
            <a:endParaRPr lang="en-GB" sz="3200" dirty="0"/>
          </a:p>
          <a:p>
            <a:endParaRPr lang="en-US" sz="3600" dirty="0"/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DCF10D97-88C5-4C80-B0D0-5FAF344D43FC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446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 err="1"/>
              <a:t>KPIs</a:t>
            </a:r>
            <a:r>
              <a:rPr lang="it-IT" b="1" dirty="0"/>
              <a:t> &amp; </a:t>
            </a:r>
            <a:r>
              <a:rPr lang="it-IT" b="1" dirty="0" err="1"/>
              <a:t>Metrics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D8410A9-833C-4311-8149-756952FE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</a:pPr>
            <a:r>
              <a:rPr lang="it-IT" sz="2600" dirty="0"/>
              <a:t>No </a:t>
            </a:r>
            <a:r>
              <a:rPr lang="it-IT" sz="2600" dirty="0" err="1"/>
              <a:t>relevant</a:t>
            </a:r>
            <a:r>
              <a:rPr lang="it-IT" sz="2600" dirty="0"/>
              <a:t> </a:t>
            </a:r>
            <a:r>
              <a:rPr lang="it-IT" sz="2600" dirty="0" err="1"/>
              <a:t>KPIs</a:t>
            </a:r>
            <a:r>
              <a:rPr lang="it-IT" sz="2600" dirty="0"/>
              <a:t> / </a:t>
            </a:r>
            <a:r>
              <a:rPr lang="it-IT" sz="2600" dirty="0" err="1"/>
              <a:t>Metrics</a:t>
            </a:r>
            <a:r>
              <a:rPr lang="it-IT" sz="2600" dirty="0"/>
              <a:t> </a:t>
            </a:r>
            <a:r>
              <a:rPr lang="it-IT" sz="2600" dirty="0" err="1"/>
              <a:t>identified</a:t>
            </a:r>
            <a:r>
              <a:rPr lang="it-IT" sz="2600" dirty="0"/>
              <a:t> for Task 3.5</a:t>
            </a:r>
            <a:endParaRPr lang="en-GB" sz="2600" dirty="0"/>
          </a:p>
          <a:p>
            <a:endParaRPr lang="en-US" dirty="0"/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006E06F8-459C-4EE9-8D1C-51764D5CD81A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0080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 err="1"/>
              <a:t>Objectives</a:t>
            </a:r>
            <a:endParaRPr lang="en-GB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F5A8744-6DDD-48ED-AAC6-A2B314FE9DA4}"/>
              </a:ext>
            </a:extLst>
          </p:cNvPr>
          <p:cNvSpPr txBox="1">
            <a:spLocks/>
          </p:cNvSpPr>
          <p:nvPr/>
        </p:nvSpPr>
        <p:spPr>
          <a:xfrm>
            <a:off x="374310" y="1680801"/>
            <a:ext cx="10979490" cy="2444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2800" dirty="0"/>
              <a:t>Develop the </a:t>
            </a:r>
            <a:r>
              <a:rPr lang="en-GB" sz="2800" b="1" dirty="0"/>
              <a:t>branding</a:t>
            </a:r>
            <a:r>
              <a:rPr lang="en-GB" sz="2800" dirty="0"/>
              <a:t> of the project to build a strong, recognisable visual identity of the project</a:t>
            </a:r>
          </a:p>
          <a:p>
            <a:pPr lvl="1">
              <a:lnSpc>
                <a:spcPct val="120000"/>
              </a:lnSpc>
            </a:pPr>
            <a:r>
              <a:rPr lang="en-GB" sz="2800" dirty="0"/>
              <a:t>Ensure an </a:t>
            </a:r>
            <a:r>
              <a:rPr lang="en-GB" sz="2800" b="1" dirty="0"/>
              <a:t>innovative and visible EOSC-hub digital presence </a:t>
            </a:r>
            <a:r>
              <a:rPr lang="en-GB" sz="2800" dirty="0"/>
              <a:t>by developing a collaborative, open source, web platform, including community creation, integrated newsletter tool, RSS feed</a:t>
            </a:r>
          </a:p>
          <a:p>
            <a:pPr lvl="1">
              <a:lnSpc>
                <a:spcPct val="120000"/>
              </a:lnSpc>
            </a:pPr>
            <a:r>
              <a:rPr lang="en-GB" sz="2800" dirty="0"/>
              <a:t>Offer users, partners and stakeholders at large </a:t>
            </a:r>
            <a:r>
              <a:rPr lang="en-GB" sz="2800" b="1" dirty="0"/>
              <a:t>smart, easy to use and attractive tools </a:t>
            </a:r>
            <a:r>
              <a:rPr lang="en-GB" sz="2800" dirty="0"/>
              <a:t>to support their daily work</a:t>
            </a:r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F5A8744-6DDD-48ED-AAC6-A2B314FE9DA4}"/>
              </a:ext>
            </a:extLst>
          </p:cNvPr>
          <p:cNvSpPr txBox="1">
            <a:spLocks/>
          </p:cNvSpPr>
          <p:nvPr/>
        </p:nvSpPr>
        <p:spPr>
          <a:xfrm>
            <a:off x="374310" y="5450459"/>
            <a:ext cx="10979490" cy="1091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2800" dirty="0">
                <a:solidFill>
                  <a:srgbClr val="FF0000"/>
                </a:solidFill>
              </a:rPr>
              <a:t>Build a common EOSC branding to ensure a coordinated communication strategy by all the EOSC-related projects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713712C3-689A-4772-AA21-58F0D9BB3C76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569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59FB20-9476-47EF-A7DE-F3B48E00E254}"/>
              </a:ext>
            </a:extLst>
          </p:cNvPr>
          <p:cNvSpPr txBox="1">
            <a:spLocks/>
          </p:cNvSpPr>
          <p:nvPr/>
        </p:nvSpPr>
        <p:spPr>
          <a:xfrm>
            <a:off x="779477" y="2332241"/>
            <a:ext cx="9790651" cy="4006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it-IT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D30556C-1044-4E74-BB9A-2ABEE137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415344"/>
              </p:ext>
            </p:extLst>
          </p:nvPr>
        </p:nvGraphicFramePr>
        <p:xfrm>
          <a:off x="990600" y="2149082"/>
          <a:ext cx="10363200" cy="1392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933">
                  <a:extLst>
                    <a:ext uri="{9D8B030D-6E8A-4147-A177-3AD203B41FA5}">
                      <a16:colId xmlns:a16="http://schemas.microsoft.com/office/drawing/2014/main" xmlns="" val="3815075341"/>
                    </a:ext>
                  </a:extLst>
                </a:gridCol>
                <a:gridCol w="2556934">
                  <a:extLst>
                    <a:ext uri="{9D8B030D-6E8A-4147-A177-3AD203B41FA5}">
                      <a16:colId xmlns:a16="http://schemas.microsoft.com/office/drawing/2014/main" xmlns="" val="2811737752"/>
                    </a:ext>
                  </a:extLst>
                </a:gridCol>
                <a:gridCol w="5630333">
                  <a:extLst>
                    <a:ext uri="{9D8B030D-6E8A-4147-A177-3AD203B41FA5}">
                      <a16:colId xmlns:a16="http://schemas.microsoft.com/office/drawing/2014/main" xmlns="" val="1795334367"/>
                    </a:ext>
                  </a:extLst>
                </a:gridCol>
              </a:tblGrid>
              <a:tr h="696070">
                <a:tc>
                  <a:txBody>
                    <a:bodyPr/>
                    <a:lstStyle/>
                    <a:p>
                      <a:r>
                        <a:rPr lang="en-GB" sz="2800" dirty="0"/>
                        <a:t>Partner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Efforts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6942184"/>
                  </a:ext>
                </a:extLst>
              </a:tr>
              <a:tr h="6960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TRUST-IT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Lead Partner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800" dirty="0"/>
                        <a:t>12 PMs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126672"/>
                  </a:ext>
                </a:extLst>
              </a:tr>
            </a:tbl>
          </a:graphicData>
        </a:graphic>
      </p:graphicFrame>
      <p:sp>
        <p:nvSpPr>
          <p:cNvPr id="6" name="Titolo 1">
            <a:extLst>
              <a:ext uri="{FF2B5EF4-FFF2-40B4-BE49-F238E27FC236}">
                <a16:creationId xmlns:a16="http://schemas.microsoft.com/office/drawing/2014/main" xmlns="" id="{3308CCE0-A480-41EB-BCAD-99430E62AD79}"/>
              </a:ext>
            </a:extLst>
          </p:cNvPr>
          <p:cNvSpPr txBox="1">
            <a:spLocks/>
          </p:cNvSpPr>
          <p:nvPr/>
        </p:nvSpPr>
        <p:spPr>
          <a:xfrm>
            <a:off x="990600" y="823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/>
              <a:t>Partners</a:t>
            </a:r>
            <a:r>
              <a:rPr lang="it-IT" b="1" dirty="0"/>
              <a:t>’ </a:t>
            </a:r>
            <a:r>
              <a:rPr lang="it-IT" b="1" dirty="0" err="1"/>
              <a:t>roles</a:t>
            </a:r>
            <a:r>
              <a:rPr lang="it-IT" b="1" dirty="0"/>
              <a:t> &amp; </a:t>
            </a:r>
            <a:r>
              <a:rPr lang="it-IT" b="1" dirty="0" err="1"/>
              <a:t>effort</a:t>
            </a:r>
            <a:endParaRPr lang="en-GB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F5A8744-6DDD-48ED-AAC6-A2B314FE9DA4}"/>
              </a:ext>
            </a:extLst>
          </p:cNvPr>
          <p:cNvSpPr txBox="1">
            <a:spLocks/>
          </p:cNvSpPr>
          <p:nvPr/>
        </p:nvSpPr>
        <p:spPr>
          <a:xfrm>
            <a:off x="526710" y="3686314"/>
            <a:ext cx="10979490" cy="2787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r>
              <a:rPr lang="en-GB" dirty="0"/>
              <a:t>The Team: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Caterina </a:t>
            </a:r>
            <a:r>
              <a:rPr lang="en-GB" dirty="0" err="1"/>
              <a:t>Piagentini</a:t>
            </a:r>
            <a:r>
              <a:rPr lang="en-GB" dirty="0"/>
              <a:t> (Task Leader), Rob Carrillo, Sara </a:t>
            </a:r>
            <a:r>
              <a:rPr lang="en-GB" dirty="0" err="1"/>
              <a:t>Garavelli</a:t>
            </a:r>
            <a:r>
              <a:rPr lang="en-GB" dirty="0"/>
              <a:t>, Communications experts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Riccardo </a:t>
            </a:r>
            <a:r>
              <a:rPr lang="en-GB" dirty="0" err="1"/>
              <a:t>Giuntini</a:t>
            </a:r>
            <a:r>
              <a:rPr lang="en-GB" dirty="0"/>
              <a:t>, Luca di Fiore, Graphic &amp; Web Designers</a:t>
            </a:r>
          </a:p>
          <a:p>
            <a:pPr lvl="1">
              <a:lnSpc>
                <a:spcPct val="120000"/>
              </a:lnSpc>
            </a:pPr>
            <a:endParaRPr lang="en-GB" dirty="0"/>
          </a:p>
          <a:p>
            <a:pPr marL="457200" lvl="1" indent="0">
              <a:buNone/>
            </a:pPr>
            <a:endParaRPr lang="it-IT" sz="2000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xmlns="" id="{E0D55D0B-B644-4F4E-B752-0BB588A437FA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9482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E384FB6-6424-4C61-A5F7-4F0204FE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119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/>
              <a:t>Task </a:t>
            </a:r>
            <a:r>
              <a:rPr lang="it-IT" b="1" dirty="0" err="1"/>
              <a:t>results</a:t>
            </a:r>
            <a:r>
              <a:rPr lang="it-IT" b="1" dirty="0"/>
              <a:t> &amp; </a:t>
            </a:r>
            <a:r>
              <a:rPr lang="it-IT" b="1" dirty="0" err="1"/>
              <a:t>exploitable</a:t>
            </a:r>
            <a:r>
              <a:rPr lang="it-IT" b="1" dirty="0"/>
              <a:t> </a:t>
            </a:r>
            <a:r>
              <a:rPr lang="it-IT" b="1" dirty="0" err="1"/>
              <a:t>results</a:t>
            </a:r>
            <a:endParaRPr lang="en-GB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F5A8744-6DDD-48ED-AAC6-A2B314FE9DA4}"/>
              </a:ext>
            </a:extLst>
          </p:cNvPr>
          <p:cNvSpPr txBox="1">
            <a:spLocks/>
          </p:cNvSpPr>
          <p:nvPr/>
        </p:nvSpPr>
        <p:spPr>
          <a:xfrm>
            <a:off x="450509" y="1719441"/>
            <a:ext cx="9790651" cy="47372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it-IT" sz="2600" dirty="0"/>
              <a:t>Task </a:t>
            </a:r>
            <a:r>
              <a:rPr lang="it-IT" sz="2600" dirty="0" err="1"/>
              <a:t>Results</a:t>
            </a:r>
            <a:endParaRPr lang="it-IT" sz="26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“EOSC” &amp; EOSC-</a:t>
            </a:r>
            <a:r>
              <a:rPr lang="it-IT" sz="2200" dirty="0" err="1"/>
              <a:t>hub</a:t>
            </a:r>
            <a:r>
              <a:rPr lang="it-IT" sz="2200" dirty="0"/>
              <a:t> </a:t>
            </a:r>
            <a:r>
              <a:rPr lang="it-IT" sz="2200" dirty="0" err="1"/>
              <a:t>branding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r>
              <a:rPr lang="it-IT" sz="2200" dirty="0"/>
              <a:t>  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“EOSC” web </a:t>
            </a:r>
            <a:r>
              <a:rPr lang="it-IT" sz="2200" dirty="0" err="1"/>
              <a:t>platform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EOSC-</a:t>
            </a:r>
            <a:r>
              <a:rPr lang="it-IT" sz="2200" dirty="0" err="1"/>
              <a:t>hub</a:t>
            </a:r>
            <a:r>
              <a:rPr lang="it-IT" sz="2200" dirty="0"/>
              <a:t> </a:t>
            </a:r>
            <a:r>
              <a:rPr lang="it-IT" sz="2200" dirty="0" err="1"/>
              <a:t>promotional</a:t>
            </a:r>
            <a:r>
              <a:rPr lang="it-IT" sz="2200" dirty="0"/>
              <a:t> </a:t>
            </a:r>
            <a:r>
              <a:rPr lang="it-IT" sz="2200" dirty="0" err="1"/>
              <a:t>material</a:t>
            </a:r>
            <a:endParaRPr lang="it-IT" sz="22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Tools </a:t>
            </a:r>
            <a:r>
              <a:rPr lang="it-IT" sz="2200" dirty="0" err="1"/>
              <a:t>supporting</a:t>
            </a:r>
            <a:r>
              <a:rPr lang="it-IT" sz="2200" dirty="0"/>
              <a:t> the EOSC-</a:t>
            </a:r>
            <a:r>
              <a:rPr lang="it-IT" sz="2200" dirty="0" err="1"/>
              <a:t>hub</a:t>
            </a:r>
            <a:r>
              <a:rPr lang="it-IT" sz="2200" dirty="0"/>
              <a:t> </a:t>
            </a:r>
            <a:r>
              <a:rPr lang="it-IT" sz="2200" dirty="0" err="1"/>
              <a:t>consortium</a:t>
            </a:r>
            <a:r>
              <a:rPr lang="it-IT" sz="2200" dirty="0"/>
              <a:t> (comm. &amp; </a:t>
            </a:r>
            <a:r>
              <a:rPr lang="it-IT" sz="2200" dirty="0" err="1"/>
              <a:t>diss</a:t>
            </a:r>
            <a:r>
              <a:rPr lang="it-IT" sz="2200" dirty="0"/>
              <a:t>. templates), the WP3 </a:t>
            </a:r>
            <a:r>
              <a:rPr lang="it-IT" sz="2200" dirty="0" err="1"/>
              <a:t>activities</a:t>
            </a:r>
            <a:r>
              <a:rPr lang="it-IT" sz="2200" dirty="0"/>
              <a:t> (newsletter, </a:t>
            </a:r>
            <a:r>
              <a:rPr lang="it-IT" sz="2200" dirty="0" err="1"/>
              <a:t>event</a:t>
            </a:r>
            <a:r>
              <a:rPr lang="it-IT" sz="2200" dirty="0"/>
              <a:t> management), user &amp; stakeholder engagement </a:t>
            </a:r>
            <a:r>
              <a:rPr lang="it-IT" sz="2200" dirty="0" err="1"/>
              <a:t>activities</a:t>
            </a:r>
            <a:r>
              <a:rPr lang="it-IT" sz="2200" dirty="0"/>
              <a:t> (website, </a:t>
            </a:r>
            <a:r>
              <a:rPr lang="it-IT" sz="2200" dirty="0" err="1"/>
              <a:t>promotional</a:t>
            </a:r>
            <a:r>
              <a:rPr lang="it-IT" sz="2200" dirty="0"/>
              <a:t> </a:t>
            </a:r>
            <a:r>
              <a:rPr lang="it-IT" sz="2200" dirty="0" err="1"/>
              <a:t>material</a:t>
            </a:r>
            <a:r>
              <a:rPr lang="it-IT" sz="2200" dirty="0"/>
              <a:t>, </a:t>
            </a:r>
            <a:r>
              <a:rPr lang="it-IT" sz="2200" dirty="0" err="1"/>
              <a:t>etc</a:t>
            </a:r>
            <a:r>
              <a:rPr lang="it-IT" sz="2200" dirty="0"/>
              <a:t>)</a:t>
            </a:r>
          </a:p>
          <a:p>
            <a:pPr lvl="1">
              <a:lnSpc>
                <a:spcPct val="120000"/>
              </a:lnSpc>
            </a:pPr>
            <a:r>
              <a:rPr lang="it-IT" sz="3000" dirty="0" err="1"/>
              <a:t>Exploitable</a:t>
            </a:r>
            <a:r>
              <a:rPr lang="it-IT" sz="3000" dirty="0"/>
              <a:t> </a:t>
            </a:r>
            <a:r>
              <a:rPr lang="it-IT" sz="3000" dirty="0" err="1"/>
              <a:t>Results</a:t>
            </a:r>
            <a:endParaRPr lang="it-IT" sz="3000" dirty="0"/>
          </a:p>
          <a:p>
            <a:pPr lvl="2">
              <a:lnSpc>
                <a:spcPct val="120000"/>
              </a:lnSpc>
            </a:pPr>
            <a:r>
              <a:rPr lang="it-IT" sz="2200" dirty="0"/>
              <a:t>“EOSC” &amp; EOSC-</a:t>
            </a:r>
            <a:r>
              <a:rPr lang="it-IT" sz="2200" dirty="0" err="1"/>
              <a:t>hub</a:t>
            </a:r>
            <a:r>
              <a:rPr lang="it-IT" sz="2200" dirty="0"/>
              <a:t> branding </a:t>
            </a:r>
            <a:r>
              <a:rPr lang="it-IT" sz="2200" dirty="0" err="1"/>
              <a:t>elements</a:t>
            </a:r>
            <a:r>
              <a:rPr lang="it-IT" sz="2200" dirty="0"/>
              <a:t> </a:t>
            </a:r>
            <a:r>
              <a:rPr lang="it-IT" sz="2200" dirty="0">
                <a:sym typeface="Wingdings"/>
              </a:rPr>
              <a:t></a:t>
            </a:r>
            <a:r>
              <a:rPr lang="it-IT" sz="2200" dirty="0"/>
              <a:t> </a:t>
            </a:r>
            <a:r>
              <a:rPr lang="it-IT" sz="2200" dirty="0" err="1"/>
              <a:t>possible</a:t>
            </a:r>
            <a:r>
              <a:rPr lang="it-IT" sz="2200" dirty="0"/>
              <a:t> trademark for the future EOSC</a:t>
            </a:r>
          </a:p>
          <a:p>
            <a:pPr lvl="2">
              <a:lnSpc>
                <a:spcPct val="120000"/>
              </a:lnSpc>
            </a:pPr>
            <a:r>
              <a:rPr lang="it-IT" sz="2200" dirty="0"/>
              <a:t>“EOSC” web </a:t>
            </a:r>
            <a:r>
              <a:rPr lang="it-IT" sz="2200" dirty="0" err="1"/>
              <a:t>platform</a:t>
            </a:r>
            <a:r>
              <a:rPr lang="it-IT" sz="2200" dirty="0"/>
              <a:t> </a:t>
            </a:r>
            <a:r>
              <a:rPr lang="it-IT" sz="2200" dirty="0">
                <a:sym typeface="Wingdings"/>
              </a:rPr>
              <a:t> </a:t>
            </a:r>
            <a:r>
              <a:rPr lang="it-IT" sz="2200" dirty="0" err="1">
                <a:sym typeface="Wingdings"/>
              </a:rPr>
              <a:t>possible</a:t>
            </a:r>
            <a:r>
              <a:rPr lang="it-IT" sz="2200" dirty="0">
                <a:sym typeface="Wingdings"/>
              </a:rPr>
              <a:t> web </a:t>
            </a:r>
            <a:r>
              <a:rPr lang="it-IT" sz="2200" dirty="0" err="1">
                <a:sym typeface="Wingdings"/>
              </a:rPr>
              <a:t>platform</a:t>
            </a:r>
            <a:r>
              <a:rPr lang="it-IT" sz="2200" dirty="0">
                <a:sym typeface="Wingdings"/>
              </a:rPr>
              <a:t> </a:t>
            </a:r>
            <a:r>
              <a:rPr lang="it-IT" sz="1800" dirty="0"/>
              <a:t>for the future EOSC</a:t>
            </a:r>
            <a:endParaRPr lang="en-GB" sz="1800" dirty="0"/>
          </a:p>
          <a:p>
            <a:pPr lvl="1">
              <a:lnSpc>
                <a:spcPct val="120000"/>
              </a:lnSpc>
            </a:pPr>
            <a:endParaRPr lang="en-GB" sz="2600" dirty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F49F188F-92B6-49E4-93DC-B6E91B27B7BF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9852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 Plan (M1-12) -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811" y="1463040"/>
            <a:ext cx="5113713" cy="5170516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20000"/>
              </a:lnSpc>
            </a:pPr>
            <a:r>
              <a:rPr lang="en-GB" sz="2600" dirty="0"/>
              <a:t>January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“EOSC” &amp; EOSC-hub Logo 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EOSC-hub Visual guidelines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EOSC-hub Graphic design package (</a:t>
            </a:r>
            <a:r>
              <a:rPr lang="en-GB" sz="2200" dirty="0" err="1"/>
              <a:t>ppt</a:t>
            </a:r>
            <a:r>
              <a:rPr lang="en-GB" sz="2200" dirty="0"/>
              <a:t>, word, etc. templates) </a:t>
            </a:r>
            <a:r>
              <a:rPr lang="en-GB" sz="2200" b="1" dirty="0"/>
              <a:t>[M3.1]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“EOSC” &amp; EOSC-hub Newsletter templates (internal/external) (to be synch with T3.3)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February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Design of EOSC-hub promotional material (EOSC-hub infographic </a:t>
            </a:r>
            <a:r>
              <a:rPr lang="it-IT" sz="2200" dirty="0"/>
              <a:t>”EOSC-</a:t>
            </a:r>
            <a:r>
              <a:rPr lang="it-IT" sz="2200" dirty="0" err="1"/>
              <a:t>hub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a </a:t>
            </a:r>
            <a:r>
              <a:rPr lang="it-IT" sz="2200" dirty="0" err="1"/>
              <a:t>glance</a:t>
            </a:r>
            <a:r>
              <a:rPr lang="it-IT" sz="2200" dirty="0"/>
              <a:t>”</a:t>
            </a:r>
            <a:r>
              <a:rPr lang="en-GB" sz="2200" dirty="0"/>
              <a:t> &amp; rollup)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DI4R website visual revamp</a:t>
            </a:r>
          </a:p>
          <a:p>
            <a:pPr lvl="1">
              <a:lnSpc>
                <a:spcPct val="120000"/>
              </a:lnSpc>
            </a:pPr>
            <a:endParaRPr lang="en-GB" sz="2600" dirty="0"/>
          </a:p>
          <a:p>
            <a:pPr lvl="2">
              <a:lnSpc>
                <a:spcPct val="120000"/>
              </a:lnSpc>
            </a:pPr>
            <a:endParaRPr lang="en-GB" sz="2200" dirty="0"/>
          </a:p>
          <a:p>
            <a:pPr lvl="2">
              <a:lnSpc>
                <a:spcPct val="120000"/>
              </a:lnSpc>
            </a:pPr>
            <a:endParaRPr lang="en-GB" sz="2200" dirty="0"/>
          </a:p>
          <a:p>
            <a:pPr lvl="2">
              <a:lnSpc>
                <a:spcPct val="120000"/>
              </a:lnSpc>
            </a:pPr>
            <a:endParaRPr lang="en-GB" sz="2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38305" y="1576864"/>
            <a:ext cx="5113713" cy="4375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2600" dirty="0"/>
              <a:t>March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Design of EOSC-hub promotional material (EOSC-hub flier: mission, results, contribution to EOSC, collaboration with </a:t>
            </a:r>
            <a:r>
              <a:rPr lang="en-GB" sz="2200" dirty="0" err="1"/>
              <a:t>OpenAIRE</a:t>
            </a:r>
            <a:r>
              <a:rPr lang="en-GB" sz="2200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April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Design of EOSC-hub promotional material (EOSC-hub service catalogue)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May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Design of EOSC-hub promotional material “Use cases factsheets”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June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EOSC-hub promotional material for the DI4R event (give </a:t>
            </a:r>
            <a:r>
              <a:rPr lang="en-GB" sz="2200" dirty="0" err="1"/>
              <a:t>aways</a:t>
            </a:r>
            <a:r>
              <a:rPr lang="en-GB" sz="2200" dirty="0"/>
              <a:t>, etc.)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October  2018 </a:t>
            </a:r>
            <a:r>
              <a:rPr lang="mr-IN" sz="2600" dirty="0"/>
              <a:t>–</a:t>
            </a:r>
            <a:r>
              <a:rPr lang="en-GB" sz="2600" dirty="0"/>
              <a:t> December 2018</a:t>
            </a:r>
          </a:p>
          <a:p>
            <a:pPr lvl="2">
              <a:lnSpc>
                <a:spcPct val="120000"/>
              </a:lnSpc>
            </a:pPr>
            <a:r>
              <a:rPr lang="en-GB" sz="2200" dirty="0"/>
              <a:t>Design of EOSC-hub promotional material needed</a:t>
            </a:r>
          </a:p>
          <a:p>
            <a:pPr lvl="1">
              <a:lnSpc>
                <a:spcPct val="120000"/>
              </a:lnSpc>
            </a:pPr>
            <a:endParaRPr lang="en-GB" sz="2600" dirty="0"/>
          </a:p>
          <a:p>
            <a:pPr lvl="2">
              <a:lnSpc>
                <a:spcPct val="120000"/>
              </a:lnSpc>
            </a:pPr>
            <a:endParaRPr lang="en-GB" sz="2200" dirty="0"/>
          </a:p>
          <a:p>
            <a:pPr lvl="2">
              <a:lnSpc>
                <a:spcPct val="120000"/>
              </a:lnSpc>
            </a:pPr>
            <a:endParaRPr lang="en-GB" sz="2200" dirty="0"/>
          </a:p>
          <a:p>
            <a:pPr lvl="2">
              <a:lnSpc>
                <a:spcPct val="120000"/>
              </a:lnSpc>
            </a:pPr>
            <a:endParaRPr lang="en-GB" sz="2200" dirty="0"/>
          </a:p>
        </p:txBody>
      </p:sp>
      <p:sp>
        <p:nvSpPr>
          <p:cNvPr id="5" name="Rectangle 4"/>
          <p:cNvSpPr/>
          <p:nvPr/>
        </p:nvSpPr>
        <p:spPr>
          <a:xfrm>
            <a:off x="6431972" y="5835247"/>
            <a:ext cx="4720937" cy="615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the produced material will be available on Confluence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94663D9B-0563-406A-B2B8-8A388C7D6254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47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9" y="232122"/>
            <a:ext cx="11124126" cy="1325563"/>
          </a:xfrm>
        </p:spPr>
        <p:txBody>
          <a:bodyPr/>
          <a:lstStyle/>
          <a:p>
            <a:r>
              <a:rPr lang="en-US" b="1" dirty="0"/>
              <a:t>Branding: EOSC-hub logo</a:t>
            </a:r>
          </a:p>
        </p:txBody>
      </p:sp>
      <p:pic>
        <p:nvPicPr>
          <p:cNvPr id="1025" name="Picture 1" descr="age1image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4" y="1358814"/>
            <a:ext cx="7511173" cy="489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ge3image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7" y="1358814"/>
            <a:ext cx="3842489" cy="25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ge6image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915" y="4057107"/>
            <a:ext cx="3821011" cy="249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8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9" y="232122"/>
            <a:ext cx="11124126" cy="1325563"/>
          </a:xfrm>
        </p:spPr>
        <p:txBody>
          <a:bodyPr/>
          <a:lstStyle/>
          <a:p>
            <a:r>
              <a:rPr lang="en-US" b="1" dirty="0"/>
              <a:t>Branding: EOSC-hub logo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3C6021F-6683-4C2D-839F-45AAB3482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" y="1592556"/>
            <a:ext cx="3842489" cy="27171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8E25224-9B92-41AC-B443-405211481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" y="3897273"/>
            <a:ext cx="3976159" cy="28116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072FFF5-9C2D-4B09-84D2-1E081F21B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03" y="4147695"/>
            <a:ext cx="3412152" cy="23736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79491274-5DA0-4E41-8A84-F179D9942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07" y="4147695"/>
            <a:ext cx="3412153" cy="23736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C638C5EB-2DCB-43FF-95CB-95A777E03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03" y="1676230"/>
            <a:ext cx="3412152" cy="237367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683A7E20-3030-4913-8D12-9BD876B50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07" y="1642276"/>
            <a:ext cx="3412153" cy="2373671"/>
          </a:xfrm>
          <a:prstGeom prst="rect">
            <a:avLst/>
          </a:prstGeom>
        </p:spPr>
      </p:pic>
      <p:sp>
        <p:nvSpPr>
          <p:cNvPr id="20" name="Sottotitolo 2">
            <a:extLst>
              <a:ext uri="{FF2B5EF4-FFF2-40B4-BE49-F238E27FC236}">
                <a16:creationId xmlns:a16="http://schemas.microsoft.com/office/drawing/2014/main" xmlns="" id="{6ABB6030-8CF5-4B7A-B3F1-534C9B00022E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5308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9" y="232122"/>
            <a:ext cx="11124126" cy="1325563"/>
          </a:xfrm>
        </p:spPr>
        <p:txBody>
          <a:bodyPr/>
          <a:lstStyle/>
          <a:p>
            <a:r>
              <a:rPr lang="en-US" b="1" dirty="0"/>
              <a:t>Branding: EOSC-hub Visual Guidelines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446415"/>
            <a:ext cx="10515600" cy="5170516"/>
          </a:xfrm>
        </p:spPr>
        <p:txBody>
          <a:bodyPr>
            <a:normAutofit/>
          </a:bodyPr>
          <a:lstStyle/>
          <a:p>
            <a:r>
              <a:rPr lang="it-IT" sz="4000" dirty="0"/>
              <a:t>Short </a:t>
            </a:r>
            <a:r>
              <a:rPr lang="it-IT" sz="4000" dirty="0" err="1"/>
              <a:t>document</a:t>
            </a:r>
            <a:r>
              <a:rPr lang="it-IT" sz="4000" dirty="0"/>
              <a:t> </a:t>
            </a:r>
            <a:r>
              <a:rPr lang="it-IT" sz="4000" dirty="0" err="1"/>
              <a:t>describing</a:t>
            </a:r>
            <a:r>
              <a:rPr lang="it-IT" sz="4000" dirty="0"/>
              <a:t> the EOSC-</a:t>
            </a:r>
            <a:r>
              <a:rPr lang="it-IT" sz="4000" dirty="0" err="1"/>
              <a:t>hub</a:t>
            </a:r>
            <a:r>
              <a:rPr lang="it-IT" sz="4000" dirty="0"/>
              <a:t> logo and </a:t>
            </a:r>
            <a:r>
              <a:rPr lang="it-IT" sz="4000" dirty="0" err="1"/>
              <a:t>its</a:t>
            </a:r>
            <a:r>
              <a:rPr lang="it-IT" sz="4000" dirty="0"/>
              <a:t> </a:t>
            </a:r>
            <a:r>
              <a:rPr lang="it-IT" sz="4000" dirty="0" err="1"/>
              <a:t>usage</a:t>
            </a:r>
            <a:r>
              <a:rPr lang="it-IT" sz="4000" dirty="0"/>
              <a:t>, the EOSC-</a:t>
            </a:r>
            <a:r>
              <a:rPr lang="it-IT" sz="4000" dirty="0" err="1"/>
              <a:t>hub</a:t>
            </a:r>
            <a:r>
              <a:rPr lang="it-IT" sz="4000" dirty="0"/>
              <a:t> </a:t>
            </a:r>
            <a:r>
              <a:rPr lang="it-IT" sz="4000" dirty="0" err="1"/>
              <a:t>colour</a:t>
            </a:r>
            <a:r>
              <a:rPr lang="it-IT" sz="4000" dirty="0"/>
              <a:t> palette, </a:t>
            </a:r>
            <a:r>
              <a:rPr lang="en-US" sz="4000" dirty="0"/>
              <a:t>typography fonts, visual supporting elements, Icons for social media </a:t>
            </a:r>
          </a:p>
          <a:p>
            <a:endParaRPr lang="en-US" sz="4000" dirty="0"/>
          </a:p>
          <a:p>
            <a:r>
              <a:rPr lang="en-US" sz="4000" dirty="0"/>
              <a:t>Part of M3.1</a:t>
            </a:r>
          </a:p>
          <a:p>
            <a:pPr lvl="1">
              <a:lnSpc>
                <a:spcPct val="120000"/>
              </a:lnSpc>
            </a:pPr>
            <a:endParaRPr lang="en-GB" sz="3600" dirty="0"/>
          </a:p>
          <a:p>
            <a:pPr lvl="1">
              <a:lnSpc>
                <a:spcPct val="120000"/>
              </a:lnSpc>
            </a:pPr>
            <a:endParaRPr lang="en-GB" sz="4000" dirty="0"/>
          </a:p>
          <a:p>
            <a:pPr lvl="2">
              <a:lnSpc>
                <a:spcPct val="120000"/>
              </a:lnSpc>
            </a:pPr>
            <a:endParaRPr lang="en-GB" sz="3600" dirty="0"/>
          </a:p>
          <a:p>
            <a:pPr lvl="2">
              <a:lnSpc>
                <a:spcPct val="120000"/>
              </a:lnSpc>
            </a:pPr>
            <a:endParaRPr lang="en-GB" sz="3600" dirty="0"/>
          </a:p>
          <a:p>
            <a:pPr lvl="2">
              <a:lnSpc>
                <a:spcPct val="120000"/>
              </a:lnSpc>
            </a:pPr>
            <a:endParaRPr lang="en-GB" sz="3600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xmlns="" id="{9D74EF0C-8830-4BC0-98DD-0594EFC93165}"/>
              </a:ext>
            </a:extLst>
          </p:cNvPr>
          <p:cNvSpPr txBox="1">
            <a:spLocks/>
          </p:cNvSpPr>
          <p:nvPr/>
        </p:nvSpPr>
        <p:spPr>
          <a:xfrm>
            <a:off x="2714455" y="6542119"/>
            <a:ext cx="6299200" cy="3271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/>
              <a:t>T3.5 Branding &amp; web-</a:t>
            </a:r>
            <a:r>
              <a:rPr lang="it-IT" sz="1800" dirty="0" err="1"/>
              <a:t>based</a:t>
            </a:r>
            <a:r>
              <a:rPr lang="it-IT" sz="1800" dirty="0"/>
              <a:t> support </a:t>
            </a:r>
            <a:r>
              <a:rPr lang="it-IT" sz="1800" dirty="0" err="1"/>
              <a:t>tools</a:t>
            </a:r>
            <a:r>
              <a:rPr lang="it-IT" sz="1800" dirty="0"/>
              <a:t>           9 </a:t>
            </a:r>
            <a:r>
              <a:rPr lang="it-IT" sz="1800" dirty="0" err="1"/>
              <a:t>January</a:t>
            </a:r>
            <a:r>
              <a:rPr lang="it-IT" sz="1800" dirty="0"/>
              <a:t> 2018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48317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1113</Words>
  <Application>Microsoft Macintosh PowerPoint</Application>
  <PresentationFormat>Widescreen</PresentationFormat>
  <Paragraphs>201</Paragraphs>
  <Slides>20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Calibri Light</vt:lpstr>
      <vt:lpstr>Mangal</vt:lpstr>
      <vt:lpstr>Wingdings</vt:lpstr>
      <vt:lpstr>Arial</vt:lpstr>
      <vt:lpstr>Tema di Office</vt:lpstr>
      <vt:lpstr>T3.5 Branding &amp; web-based support tools</vt:lpstr>
      <vt:lpstr>Outline</vt:lpstr>
      <vt:lpstr>Objectives</vt:lpstr>
      <vt:lpstr>PowerPoint Presentation</vt:lpstr>
      <vt:lpstr>Task results &amp; exploitable results</vt:lpstr>
      <vt:lpstr>Activity Plan (M1-12) - Branding</vt:lpstr>
      <vt:lpstr>Branding: EOSC-hub logo</vt:lpstr>
      <vt:lpstr>Branding: EOSC-hub logo</vt:lpstr>
      <vt:lpstr>Branding: EOSC-hub Visual Guidelines</vt:lpstr>
      <vt:lpstr>Branding: EOSC-hub Graphic Design Package</vt:lpstr>
      <vt:lpstr>Branding: Newsletter template</vt:lpstr>
      <vt:lpstr>Examples of infographics</vt:lpstr>
      <vt:lpstr>Activity Plan (M1-12) – Web-platform</vt:lpstr>
      <vt:lpstr>“EOSC“ Web-platform: main functionalities</vt:lpstr>
      <vt:lpstr>“EOSC“ Web-platform: mockup specs</vt:lpstr>
      <vt:lpstr>“EOSC“ Web-platform: content creation procedures</vt:lpstr>
      <vt:lpstr>Activity Plan (M1-12) – Web-platform</vt:lpstr>
      <vt:lpstr>Activity Plan (M1-12) – Support Tools</vt:lpstr>
      <vt:lpstr>Deliverables &amp; Milestones (M1-12)</vt:lpstr>
      <vt:lpstr>KPIs &amp; Metrics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Caterina Piagentini</dc:creator>
  <cp:lastModifiedBy>Microsoft Office User</cp:lastModifiedBy>
  <cp:revision>57</cp:revision>
  <dcterms:created xsi:type="dcterms:W3CDTF">2017-12-22T08:35:17Z</dcterms:created>
  <dcterms:modified xsi:type="dcterms:W3CDTF">2018-01-14T14:00:28Z</dcterms:modified>
</cp:coreProperties>
</file>